
<file path=[Content_Types].xml><?xml version="1.0" encoding="utf-8"?>
<Types xmlns="http://schemas.openxmlformats.org/package/2006/content-types"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jpg"/>
  <Override PartName="/ppt/media/image3.jpg" ContentType="image/jpg"/>
  <Override PartName="/ppt/media/image7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3.jpg" ContentType="image/jpg"/>
  <Override PartName="/ppt/media/image14.jpg" ContentType="image/jpg"/>
  <Override PartName="/ppt/media/image15.jpg" ContentType="image/jpg"/>
  <Override PartName="/ppt/media/image16.jpg" ContentType="image/jpg"/>
  <Override PartName="/ppt/media/image17.jpg" ContentType="image/jpg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2.jpg" ContentType="image/jpg"/>
  <Override PartName="/ppt/media/image23.jpg" ContentType="image/jpg"/>
  <Override PartName="/ppt/media/image24.jpg" ContentType="image/jpg"/>
  <Override PartName="/ppt/media/image25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4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333" r:id="rId36"/>
    <p:sldId id="336" r:id="rId37"/>
    <p:sldId id="337" r:id="rId38"/>
    <p:sldId id="338" r:id="rId39"/>
    <p:sldId id="339" r:id="rId40"/>
    <p:sldId id="334" r:id="rId41"/>
    <p:sldId id="340" r:id="rId42"/>
    <p:sldId id="335" r:id="rId43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9"/>
  </p:normalViewPr>
  <p:slideViewPr>
    <p:cSldViewPr>
      <p:cViewPr varScale="1">
        <p:scale>
          <a:sx n="150" d="100"/>
          <a:sy n="150" d="100"/>
        </p:scale>
        <p:origin x="544" y="1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580009"/>
            <a:ext cx="536384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66249" y="1427031"/>
            <a:ext cx="3667125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 u="heavy">
                <a:solidFill>
                  <a:srgbClr val="F4652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80009"/>
            <a:ext cx="617982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427031"/>
            <a:ext cx="8238490" cy="3001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ddharth404/Negative-and-Harmful-Comment-Detection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75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477724" y="415650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77724" y="4739999"/>
            <a:ext cx="6244590" cy="0"/>
          </a:xfrm>
          <a:custGeom>
            <a:avLst/>
            <a:gdLst/>
            <a:ahLst/>
            <a:cxnLst/>
            <a:rect l="l" t="t" r="r" b="b"/>
            <a:pathLst>
              <a:path w="6244590">
                <a:moveTo>
                  <a:pt x="0" y="0"/>
                </a:moveTo>
                <a:lnTo>
                  <a:pt x="62441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89413" y="688009"/>
            <a:ext cx="509460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Negative and Harmful Speech Detection</a:t>
            </a:r>
            <a:endParaRPr lang="en-IN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400" y="2573500"/>
            <a:ext cx="5521914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 Members:</a:t>
            </a:r>
            <a:endParaRPr lang="en-IN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1. Siddharth Kaushik - 2024dss1019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Saif Saleem - 2024dss1015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Ujjawal Singh. - 2024dss1023</a:t>
            </a:r>
          </a:p>
          <a:p>
            <a:r>
              <a:rPr lang="en-IN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Ayush Kumar. - 2024dss1004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0599" y="695121"/>
            <a:ext cx="1733002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sz="1600" spc="-1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ahoma"/>
                <a:cs typeface="Tahoma"/>
              </a:rPr>
              <a:t>Mining</a:t>
            </a:r>
            <a:endParaRPr lang="en-US" sz="1600" spc="-10" dirty="0">
              <a:solidFill>
                <a:srgbClr val="FFFFF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spc="-10" dirty="0">
                <a:solidFill>
                  <a:srgbClr val="FFFFFF"/>
                </a:solidFill>
                <a:latin typeface="Tahoma"/>
                <a:cs typeface="Tahoma"/>
              </a:rPr>
              <a:t>For Business Application</a:t>
            </a:r>
            <a:endParaRPr sz="1600" dirty="0">
              <a:latin typeface="Tahoma"/>
              <a:cs typeface="Tahoma"/>
            </a:endParaRPr>
          </a:p>
        </p:txBody>
      </p:sp>
      <p:pic>
        <p:nvPicPr>
          <p:cNvPr id="13" name="Picture 12" descr="A logo with a book in the center&#10;&#10;AI-generated content may be incorrect.">
            <a:extLst>
              <a:ext uri="{FF2B5EF4-FFF2-40B4-BE49-F238E27FC236}">
                <a16:creationId xmlns:a16="http://schemas.microsoft.com/office/drawing/2014/main" id="{23E68B62-5B0E-05FA-BC0C-A51DCB269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38854"/>
            <a:ext cx="1933261" cy="2120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38122C-A852-6E68-89B0-E5145F1FB97B}"/>
              </a:ext>
            </a:extLst>
          </p:cNvPr>
          <p:cNvSpPr txBox="1"/>
          <p:nvPr/>
        </p:nvSpPr>
        <p:spPr>
          <a:xfrm>
            <a:off x="3962400" y="4159479"/>
            <a:ext cx="426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https://github.com/siddharth404/Negative-and-Harmful-Comment-Detection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https://negative-and-harmful-comment-</a:t>
            </a:r>
            <a:r>
              <a:rPr lang="en-US" sz="800" dirty="0" err="1">
                <a:solidFill>
                  <a:schemeClr val="bg1"/>
                </a:solidFill>
              </a:rPr>
              <a:t>detection.streamlit.app</a:t>
            </a:r>
            <a:r>
              <a:rPr lang="en-US" sz="800" dirty="0">
                <a:solidFill>
                  <a:schemeClr val="bg1"/>
                </a:solidFill>
              </a:rPr>
              <a:t>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Problem</a:t>
            </a:r>
            <a:r>
              <a:rPr spc="-16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3052630"/>
            <a:ext cx="8255634" cy="105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65" dirty="0">
                <a:latin typeface="Tahoma"/>
                <a:cs typeface="Tahoma"/>
              </a:rPr>
              <a:t>Model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will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output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b="1" spc="-100" dirty="0">
                <a:latin typeface="Tahoma"/>
                <a:cs typeface="Tahoma"/>
              </a:rPr>
              <a:t>probability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text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belong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each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category.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Based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 certain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threshold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(which can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 tuned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20" dirty="0">
                <a:latin typeface="Tahoma"/>
                <a:cs typeface="Tahoma"/>
              </a:rPr>
              <a:t>hyperparameter),</a:t>
            </a:r>
            <a:r>
              <a:rPr sz="1800" dirty="0">
                <a:latin typeface="Tahoma"/>
                <a:cs typeface="Tahoma"/>
              </a:rPr>
              <a:t> the</a:t>
            </a:r>
            <a:r>
              <a:rPr sz="1800" spc="-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text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classified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belonging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category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/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set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categories.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5324" y="1442400"/>
            <a:ext cx="2773680" cy="47879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120"/>
              </a:spcBef>
            </a:pPr>
            <a:r>
              <a:rPr sz="1200" b="1" spc="-10" dirty="0">
                <a:solidFill>
                  <a:srgbClr val="F46524"/>
                </a:solidFill>
                <a:latin typeface="Arial"/>
                <a:cs typeface="Arial"/>
              </a:rPr>
              <a:t>Multi-</a:t>
            </a:r>
            <a:r>
              <a:rPr sz="1200" b="1" dirty="0">
                <a:solidFill>
                  <a:srgbClr val="F46524"/>
                </a:solidFill>
                <a:latin typeface="Arial"/>
                <a:cs typeface="Arial"/>
              </a:rPr>
              <a:t>class</a:t>
            </a:r>
            <a:r>
              <a:rPr sz="1200" b="1" spc="-35" dirty="0">
                <a:solidFill>
                  <a:srgbClr val="F4652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46524"/>
                </a:solidFill>
                <a:latin typeface="Arial"/>
                <a:cs typeface="Arial"/>
              </a:rPr>
              <a:t>classification</a:t>
            </a:r>
            <a:r>
              <a:rPr sz="1200" b="1" spc="-30" dirty="0">
                <a:solidFill>
                  <a:srgbClr val="F4652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46524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07750" y="1442400"/>
            <a:ext cx="2773680" cy="47879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142240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1120"/>
              </a:spcBef>
            </a:pPr>
            <a:r>
              <a:rPr sz="1200" b="1" spc="-20" dirty="0">
                <a:solidFill>
                  <a:srgbClr val="F46524"/>
                </a:solidFill>
                <a:latin typeface="Arial"/>
                <a:cs typeface="Arial"/>
              </a:rPr>
              <a:t>Multi-</a:t>
            </a:r>
            <a:r>
              <a:rPr sz="1200" b="1" dirty="0">
                <a:solidFill>
                  <a:srgbClr val="F46524"/>
                </a:solidFill>
                <a:latin typeface="Arial"/>
                <a:cs typeface="Arial"/>
              </a:rPr>
              <a:t>label</a:t>
            </a:r>
            <a:r>
              <a:rPr sz="1200" b="1" spc="-35" dirty="0">
                <a:solidFill>
                  <a:srgbClr val="F46524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46524"/>
                </a:solidFill>
                <a:latin typeface="Arial"/>
                <a:cs typeface="Arial"/>
              </a:rPr>
              <a:t>classification</a:t>
            </a:r>
            <a:r>
              <a:rPr sz="1200" b="1" spc="-30" dirty="0">
                <a:solidFill>
                  <a:srgbClr val="F46524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46524"/>
                </a:solidFill>
                <a:latin typeface="Arial"/>
                <a:cs typeface="Arial"/>
              </a:rPr>
              <a:t>problem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52444" y="1556969"/>
            <a:ext cx="260985" cy="260985"/>
            <a:chOff x="4352444" y="1556969"/>
            <a:chExt cx="260985" cy="260985"/>
          </a:xfrm>
        </p:grpSpPr>
        <p:sp>
          <p:nvSpPr>
            <p:cNvPr id="7" name="object 7"/>
            <p:cNvSpPr/>
            <p:nvPr/>
          </p:nvSpPr>
          <p:spPr>
            <a:xfrm>
              <a:off x="4357205" y="156211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251333" y="85090"/>
                  </a:moveTo>
                  <a:lnTo>
                    <a:pt x="165887" y="85090"/>
                  </a:lnTo>
                  <a:lnTo>
                    <a:pt x="165887" y="0"/>
                  </a:lnTo>
                  <a:lnTo>
                    <a:pt x="85445" y="0"/>
                  </a:lnTo>
                  <a:lnTo>
                    <a:pt x="85445" y="85090"/>
                  </a:lnTo>
                  <a:lnTo>
                    <a:pt x="0" y="85090"/>
                  </a:lnTo>
                  <a:lnTo>
                    <a:pt x="0" y="165100"/>
                  </a:lnTo>
                  <a:lnTo>
                    <a:pt x="85445" y="165100"/>
                  </a:lnTo>
                  <a:lnTo>
                    <a:pt x="85445" y="251460"/>
                  </a:lnTo>
                  <a:lnTo>
                    <a:pt x="165887" y="251460"/>
                  </a:lnTo>
                  <a:lnTo>
                    <a:pt x="165887" y="165100"/>
                  </a:lnTo>
                  <a:lnTo>
                    <a:pt x="251333" y="165100"/>
                  </a:lnTo>
                  <a:lnTo>
                    <a:pt x="251333" y="85090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57206" y="1561732"/>
              <a:ext cx="251460" cy="251460"/>
            </a:xfrm>
            <a:custGeom>
              <a:avLst/>
              <a:gdLst/>
              <a:ahLst/>
              <a:cxnLst/>
              <a:rect l="l" t="t" r="r" b="b"/>
              <a:pathLst>
                <a:path w="251460" h="251460">
                  <a:moveTo>
                    <a:pt x="0" y="85448"/>
                  </a:moveTo>
                  <a:lnTo>
                    <a:pt x="85448" y="85448"/>
                  </a:lnTo>
                  <a:lnTo>
                    <a:pt x="85448" y="0"/>
                  </a:lnTo>
                  <a:lnTo>
                    <a:pt x="165887" y="0"/>
                  </a:lnTo>
                  <a:lnTo>
                    <a:pt x="165887" y="85448"/>
                  </a:lnTo>
                  <a:lnTo>
                    <a:pt x="251335" y="85448"/>
                  </a:lnTo>
                  <a:lnTo>
                    <a:pt x="251335" y="165887"/>
                  </a:lnTo>
                  <a:lnTo>
                    <a:pt x="165887" y="165887"/>
                  </a:lnTo>
                  <a:lnTo>
                    <a:pt x="165887" y="251335"/>
                  </a:lnTo>
                  <a:lnTo>
                    <a:pt x="85448" y="251335"/>
                  </a:lnTo>
                  <a:lnTo>
                    <a:pt x="85448" y="165887"/>
                  </a:lnTo>
                  <a:lnTo>
                    <a:pt x="0" y="165887"/>
                  </a:lnTo>
                  <a:lnTo>
                    <a:pt x="0" y="85448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4550" y="1977795"/>
            <a:ext cx="23266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3695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Seven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different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classes: </a:t>
            </a:r>
            <a:r>
              <a:rPr sz="1000" dirty="0">
                <a:latin typeface="Consolas"/>
                <a:cs typeface="Consolas"/>
              </a:rPr>
              <a:t>Clean,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obscene,</a:t>
            </a:r>
            <a:r>
              <a:rPr sz="1000" spc="-7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threatening,</a:t>
            </a:r>
            <a:endParaRPr sz="10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1000" dirty="0">
                <a:latin typeface="Consolas"/>
                <a:cs typeface="Consolas"/>
              </a:rPr>
              <a:t>insulting,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toxic,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severely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toxic, </a:t>
            </a:r>
            <a:r>
              <a:rPr sz="1000" dirty="0">
                <a:latin typeface="Consolas"/>
                <a:cs typeface="Consolas"/>
              </a:rPr>
              <a:t>identity</a:t>
            </a:r>
            <a:r>
              <a:rPr sz="1000" spc="-8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hate.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37874" y="2025494"/>
            <a:ext cx="19780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Any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text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or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paragraph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can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be </a:t>
            </a:r>
            <a:r>
              <a:rPr sz="1000" dirty="0">
                <a:latin typeface="Consolas"/>
                <a:cs typeface="Consolas"/>
              </a:rPr>
              <a:t>abusive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in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multiple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ways: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it </a:t>
            </a:r>
            <a:r>
              <a:rPr sz="1000" dirty="0">
                <a:latin typeface="Consolas"/>
                <a:cs typeface="Consolas"/>
              </a:rPr>
              <a:t>can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be</a:t>
            </a:r>
            <a:r>
              <a:rPr sz="1000" spc="-5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both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threatening</a:t>
            </a:r>
            <a:r>
              <a:rPr sz="1000" spc="-50" dirty="0">
                <a:latin typeface="Consolas"/>
                <a:cs typeface="Consolas"/>
              </a:rPr>
              <a:t> &amp; </a:t>
            </a:r>
            <a:r>
              <a:rPr sz="1000" dirty="0">
                <a:latin typeface="Consolas"/>
                <a:cs typeface="Consolas"/>
              </a:rPr>
              <a:t>insulting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to</a:t>
            </a:r>
            <a:r>
              <a:rPr sz="1000" spc="-60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someone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300031"/>
            <a:ext cx="5730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Dataset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made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publicly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available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by</a:t>
            </a:r>
            <a:r>
              <a:rPr sz="1800" spc="-114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Conversation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AI.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1650" y="1894100"/>
            <a:ext cx="8157209" cy="2844165"/>
            <a:chOff x="471650" y="1894100"/>
            <a:chExt cx="8157209" cy="284416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650" y="1894100"/>
              <a:ext cx="7995574" cy="28441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000" y="3807374"/>
              <a:ext cx="7832725" cy="272415"/>
            </a:xfrm>
            <a:custGeom>
              <a:avLst/>
              <a:gdLst/>
              <a:ahLst/>
              <a:cxnLst/>
              <a:rect l="l" t="t" r="r" b="b"/>
              <a:pathLst>
                <a:path w="7832725" h="272414">
                  <a:moveTo>
                    <a:pt x="0" y="0"/>
                  </a:moveTo>
                  <a:lnTo>
                    <a:pt x="7832699" y="0"/>
                  </a:lnTo>
                  <a:lnTo>
                    <a:pt x="7832699" y="271799"/>
                  </a:lnTo>
                  <a:lnTo>
                    <a:pt x="0" y="2717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801" y="3893123"/>
              <a:ext cx="181596" cy="1594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Labels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300031"/>
            <a:ext cx="822261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dataset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has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been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labeled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crowdsourced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annotation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platform.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Different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users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may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have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different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opinions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about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(judgement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bias).</a:t>
            </a:r>
            <a:endParaRPr sz="1800">
              <a:latin typeface="Tahoma"/>
              <a:cs typeface="Tahoma"/>
            </a:endParaRPr>
          </a:p>
          <a:p>
            <a:pPr marL="379095" marR="197485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30" dirty="0">
                <a:latin typeface="Tahoma"/>
                <a:cs typeface="Tahoma"/>
              </a:rPr>
              <a:t>Some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offensive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‘ASCII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arts’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may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may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labelled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toxic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users depending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how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it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was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rendered.</a:t>
            </a:r>
            <a:endParaRPr sz="1800">
              <a:latin typeface="Tahoma"/>
              <a:cs typeface="Tahoma"/>
            </a:endParaRPr>
          </a:p>
          <a:p>
            <a:pPr marL="379095" marR="377825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30" dirty="0">
                <a:latin typeface="Tahoma"/>
                <a:cs typeface="Tahoma"/>
              </a:rPr>
              <a:t>Some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extremely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long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got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labelled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toxic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without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any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significant reason.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i="1" spc="-140" dirty="0">
                <a:latin typeface="Trebuchet MS"/>
                <a:cs typeface="Trebuchet MS"/>
              </a:rPr>
              <a:t>“Give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50" dirty="0">
                <a:latin typeface="Trebuchet MS"/>
                <a:cs typeface="Trebuchet MS"/>
              </a:rPr>
              <a:t>us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your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80" dirty="0">
                <a:latin typeface="Trebuchet MS"/>
                <a:cs typeface="Trebuchet MS"/>
              </a:rPr>
              <a:t>address</a:t>
            </a:r>
            <a:r>
              <a:rPr sz="1800" i="1" spc="-170" dirty="0">
                <a:latin typeface="Trebuchet MS"/>
                <a:cs typeface="Trebuchet MS"/>
              </a:rPr>
              <a:t> </a:t>
            </a:r>
            <a:r>
              <a:rPr sz="1800" i="1" spc="-55" dirty="0">
                <a:latin typeface="Trebuchet MS"/>
                <a:cs typeface="Trebuchet MS"/>
              </a:rPr>
              <a:t>and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105" dirty="0">
                <a:latin typeface="Trebuchet MS"/>
                <a:cs typeface="Trebuchet MS"/>
              </a:rPr>
              <a:t>we'll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i="1" spc="-85" dirty="0">
                <a:latin typeface="Trebuchet MS"/>
                <a:cs typeface="Trebuchet MS"/>
              </a:rPr>
              <a:t>come</a:t>
            </a:r>
            <a:r>
              <a:rPr sz="1800" i="1" spc="-175" dirty="0">
                <a:latin typeface="Trebuchet MS"/>
                <a:cs typeface="Trebuchet MS"/>
              </a:rPr>
              <a:t> </a:t>
            </a:r>
            <a:r>
              <a:rPr sz="1800" i="1" spc="-55" dirty="0">
                <a:latin typeface="Trebuchet MS"/>
                <a:cs typeface="Trebuchet MS"/>
              </a:rPr>
              <a:t>and</a:t>
            </a:r>
            <a:r>
              <a:rPr sz="1800" i="1" spc="-170" dirty="0">
                <a:latin typeface="Trebuchet MS"/>
                <a:cs typeface="Trebuchet MS"/>
              </a:rPr>
              <a:t> </a:t>
            </a:r>
            <a:r>
              <a:rPr sz="1800" i="1" spc="-130" dirty="0">
                <a:latin typeface="Trebuchet MS"/>
                <a:cs typeface="Trebuchet MS"/>
              </a:rPr>
              <a:t>kill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you”</a:t>
            </a:r>
            <a:r>
              <a:rPr sz="1800" i="1" spc="-180" dirty="0">
                <a:latin typeface="Trebuchet MS"/>
                <a:cs typeface="Trebuchet MS"/>
              </a:rPr>
              <a:t> </a:t>
            </a:r>
            <a:r>
              <a:rPr sz="1800" spc="-190" dirty="0">
                <a:latin typeface="Tahoma"/>
                <a:cs typeface="Tahoma"/>
              </a:rPr>
              <a:t>: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Not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marked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as</a:t>
            </a:r>
            <a:r>
              <a:rPr sz="1800" spc="-20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toxic!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10"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60026"/>
            <a:ext cx="8253095" cy="3140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7510">
              <a:lnSpc>
                <a:spcPct val="114599"/>
              </a:lnSpc>
              <a:spcBef>
                <a:spcPts val="100"/>
              </a:spcBef>
            </a:pPr>
            <a:r>
              <a:rPr sz="1800" b="1" spc="-90" dirty="0">
                <a:solidFill>
                  <a:srgbClr val="F46524"/>
                </a:solidFill>
                <a:latin typeface="Tahoma"/>
                <a:cs typeface="Tahoma"/>
              </a:rPr>
              <a:t>Noisy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46524"/>
                </a:solidFill>
                <a:latin typeface="Tahoma"/>
                <a:cs typeface="Tahoma"/>
              </a:rPr>
              <a:t>Data</a:t>
            </a:r>
            <a:r>
              <a:rPr sz="1800" spc="-114" dirty="0">
                <a:latin typeface="Tahoma"/>
                <a:cs typeface="Tahoma"/>
              </a:rPr>
              <a:t>: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Real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world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dataset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from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Internet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users.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Full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slangs,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contractions, non-english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meaningless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spams.</a:t>
            </a:r>
            <a:endParaRPr sz="1800">
              <a:latin typeface="Tahoma"/>
              <a:cs typeface="Tahoma"/>
            </a:endParaRPr>
          </a:p>
          <a:p>
            <a:pPr marL="12700" marR="255270">
              <a:lnSpc>
                <a:spcPct val="114599"/>
              </a:lnSpc>
              <a:spcBef>
                <a:spcPts val="1575"/>
              </a:spcBef>
            </a:pPr>
            <a:r>
              <a:rPr sz="1800" b="1" spc="-114" dirty="0">
                <a:solidFill>
                  <a:srgbClr val="F46524"/>
                </a:solidFill>
                <a:latin typeface="Tahoma"/>
                <a:cs typeface="Tahoma"/>
              </a:rPr>
              <a:t>Unbalanced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Dataset</a:t>
            </a:r>
            <a:r>
              <a:rPr sz="1800" spc="-120" dirty="0">
                <a:latin typeface="Tahoma"/>
                <a:cs typeface="Tahoma"/>
              </a:rPr>
              <a:t>: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Large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number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clean.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Unclean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samples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are </a:t>
            </a:r>
            <a:r>
              <a:rPr sz="1800" dirty="0">
                <a:latin typeface="Tahoma"/>
                <a:cs typeface="Tahoma"/>
              </a:rPr>
              <a:t>relatively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rare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six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classes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toxicity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problem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further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aggravated.</a:t>
            </a:r>
            <a:endParaRPr sz="1800">
              <a:latin typeface="Tahoma"/>
              <a:cs typeface="Tahoma"/>
            </a:endParaRPr>
          </a:p>
          <a:p>
            <a:pPr marL="12700" marR="31750">
              <a:lnSpc>
                <a:spcPct val="114599"/>
              </a:lnSpc>
              <a:spcBef>
                <a:spcPts val="1570"/>
              </a:spcBef>
            </a:pPr>
            <a:r>
              <a:rPr sz="1800" b="1" spc="-110" dirty="0">
                <a:solidFill>
                  <a:srgbClr val="F46524"/>
                </a:solidFill>
                <a:latin typeface="Tahoma"/>
                <a:cs typeface="Tahoma"/>
              </a:rPr>
              <a:t>Computational</a:t>
            </a:r>
            <a:r>
              <a:rPr sz="1800" b="1" spc="-10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46524"/>
                </a:solidFill>
                <a:latin typeface="Tahoma"/>
                <a:cs typeface="Tahoma"/>
              </a:rPr>
              <a:t>Capability</a:t>
            </a:r>
            <a:r>
              <a:rPr sz="1800" spc="-100" dirty="0">
                <a:latin typeface="Tahoma"/>
                <a:cs typeface="Tahoma"/>
              </a:rPr>
              <a:t>: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Natural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Language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Processing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like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114" dirty="0">
                <a:latin typeface="Tahoma"/>
                <a:cs typeface="Tahoma"/>
              </a:rPr>
              <a:t>RNN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requires </a:t>
            </a:r>
            <a:r>
              <a:rPr sz="1800" spc="-35" dirty="0">
                <a:latin typeface="Tahoma"/>
                <a:cs typeface="Tahoma"/>
              </a:rPr>
              <a:t>huge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processing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powers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powerful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80" dirty="0">
                <a:latin typeface="Tahoma"/>
                <a:cs typeface="Tahoma"/>
              </a:rPr>
              <a:t>GPUs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efficient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training.</a:t>
            </a: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  <a:spcBef>
                <a:spcPts val="1575"/>
              </a:spcBef>
            </a:pPr>
            <a:r>
              <a:rPr sz="1800" b="1" spc="-95" dirty="0">
                <a:solidFill>
                  <a:srgbClr val="F46524"/>
                </a:solidFill>
                <a:latin typeface="Tahoma"/>
                <a:cs typeface="Tahoma"/>
              </a:rPr>
              <a:t>Memory</a:t>
            </a:r>
            <a:r>
              <a:rPr sz="1800" b="1" spc="-12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75" dirty="0">
                <a:solidFill>
                  <a:srgbClr val="F46524"/>
                </a:solidFill>
                <a:latin typeface="Tahoma"/>
                <a:cs typeface="Tahoma"/>
              </a:rPr>
              <a:t>Issues</a:t>
            </a:r>
            <a:r>
              <a:rPr sz="1800" spc="-175" dirty="0">
                <a:latin typeface="Tahoma"/>
                <a:cs typeface="Tahoma"/>
              </a:rPr>
              <a:t>: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More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than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lakh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training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samples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difficult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store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process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in </a:t>
            </a:r>
            <a:r>
              <a:rPr sz="1800" dirty="0">
                <a:latin typeface="Tahoma"/>
                <a:cs typeface="Tahoma"/>
              </a:rPr>
              <a:t>internal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memory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time.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5" dirty="0"/>
              <a:t>Solution</a:t>
            </a:r>
            <a:r>
              <a:rPr spc="-254" dirty="0"/>
              <a:t> </a:t>
            </a:r>
            <a:r>
              <a:rPr spc="65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3925" y="3597099"/>
            <a:ext cx="2893695" cy="35941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661035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Training</a:t>
            </a:r>
            <a:r>
              <a:rPr sz="1500" spc="-50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the</a:t>
            </a:r>
            <a:r>
              <a:rPr sz="1500" spc="-50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model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3925" y="4306925"/>
            <a:ext cx="2893695" cy="35941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3594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Data</a:t>
            </a:r>
            <a:r>
              <a:rPr sz="1500" spc="-1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46524"/>
                </a:solidFill>
                <a:latin typeface="Arial MT"/>
                <a:cs typeface="Arial MT"/>
              </a:rPr>
              <a:t>Post-</a:t>
            </a: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processing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3925" y="2887274"/>
            <a:ext cx="2893695" cy="35941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57785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Data</a:t>
            </a:r>
            <a:r>
              <a:rPr sz="1500" spc="-2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46524"/>
                </a:solidFill>
                <a:latin typeface="Arial MT"/>
                <a:cs typeface="Arial MT"/>
              </a:rPr>
              <a:t>Pre-</a:t>
            </a: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processing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3925" y="1443674"/>
            <a:ext cx="2893695" cy="35941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Dataset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62049" y="3781924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XGBoost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2049" y="4770937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2227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Transfer</a:t>
            </a:r>
            <a:r>
              <a:rPr sz="1200" spc="-6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Learning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62049" y="4111599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Extremely</a:t>
            </a:r>
            <a:r>
              <a:rPr sz="1200" spc="-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Random</a:t>
            </a:r>
            <a:r>
              <a:rPr sz="1200" spc="-2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46524"/>
                </a:solidFill>
                <a:latin typeface="Arial MT"/>
                <a:cs typeface="Arial MT"/>
              </a:rPr>
              <a:t>Trees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942362" y="3772037"/>
            <a:ext cx="2312035" cy="1123315"/>
            <a:chOff x="3942362" y="3772037"/>
            <a:chExt cx="2312035" cy="1123315"/>
          </a:xfrm>
        </p:grpSpPr>
        <p:sp>
          <p:nvSpPr>
            <p:cNvPr id="11" name="object 11"/>
            <p:cNvSpPr/>
            <p:nvPr/>
          </p:nvSpPr>
          <p:spPr>
            <a:xfrm>
              <a:off x="3947124" y="3776800"/>
              <a:ext cx="2263775" cy="1094740"/>
            </a:xfrm>
            <a:custGeom>
              <a:avLst/>
              <a:gdLst/>
              <a:ahLst/>
              <a:cxnLst/>
              <a:rect l="l" t="t" r="r" b="b"/>
              <a:pathLst>
                <a:path w="2263775" h="1094739">
                  <a:moveTo>
                    <a:pt x="0" y="0"/>
                  </a:moveTo>
                  <a:lnTo>
                    <a:pt x="2263351" y="1094715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03626" y="485735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45762" y="32983"/>
                  </a:moveTo>
                  <a:lnTo>
                    <a:pt x="0" y="28326"/>
                  </a:lnTo>
                  <a:lnTo>
                    <a:pt x="13700" y="0"/>
                  </a:lnTo>
                  <a:lnTo>
                    <a:pt x="45762" y="32983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03626" y="4857353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0" y="28326"/>
                  </a:moveTo>
                  <a:lnTo>
                    <a:pt x="45762" y="32983"/>
                  </a:lnTo>
                  <a:lnTo>
                    <a:pt x="13700" y="0"/>
                  </a:lnTo>
                  <a:lnTo>
                    <a:pt x="0" y="28326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47124" y="3776800"/>
              <a:ext cx="2258060" cy="127635"/>
            </a:xfrm>
            <a:custGeom>
              <a:avLst/>
              <a:gdLst/>
              <a:ahLst/>
              <a:cxnLst/>
              <a:rect l="l" t="t" r="r" b="b"/>
              <a:pathLst>
                <a:path w="2258060" h="127635">
                  <a:moveTo>
                    <a:pt x="0" y="0"/>
                  </a:moveTo>
                  <a:lnTo>
                    <a:pt x="2257740" y="127575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03978" y="388866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15"/>
                  </a:moveTo>
                  <a:lnTo>
                    <a:pt x="1774" y="0"/>
                  </a:lnTo>
                  <a:lnTo>
                    <a:pt x="44043" y="18146"/>
                  </a:lnTo>
                  <a:lnTo>
                    <a:pt x="0" y="31415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3978" y="3888668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0" y="31415"/>
                  </a:moveTo>
                  <a:lnTo>
                    <a:pt x="44043" y="18146"/>
                  </a:lnTo>
                  <a:lnTo>
                    <a:pt x="1774" y="0"/>
                  </a:lnTo>
                  <a:lnTo>
                    <a:pt x="0" y="31415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124" y="3776800"/>
              <a:ext cx="2259330" cy="449580"/>
            </a:xfrm>
            <a:custGeom>
              <a:avLst/>
              <a:gdLst/>
              <a:ahLst/>
              <a:cxnLst/>
              <a:rect l="l" t="t" r="r" b="b"/>
              <a:pathLst>
                <a:path w="2259329" h="449579">
                  <a:moveTo>
                    <a:pt x="0" y="0"/>
                  </a:moveTo>
                  <a:lnTo>
                    <a:pt x="2258748" y="449349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02803" y="4210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60"/>
                  </a:moveTo>
                  <a:lnTo>
                    <a:pt x="6138" y="0"/>
                  </a:lnTo>
                  <a:lnTo>
                    <a:pt x="45463" y="23864"/>
                  </a:lnTo>
                  <a:lnTo>
                    <a:pt x="0" y="30860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02803" y="4210718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0" y="30860"/>
                  </a:moveTo>
                  <a:lnTo>
                    <a:pt x="45463" y="23864"/>
                  </a:lnTo>
                  <a:lnTo>
                    <a:pt x="6138" y="0"/>
                  </a:lnTo>
                  <a:lnTo>
                    <a:pt x="0" y="30860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417512" y="1802787"/>
            <a:ext cx="198120" cy="368935"/>
            <a:chOff x="2417512" y="1802787"/>
            <a:chExt cx="198120" cy="368935"/>
          </a:xfrm>
        </p:grpSpPr>
        <p:sp>
          <p:nvSpPr>
            <p:cNvPr id="21" name="object 21"/>
            <p:cNvSpPr/>
            <p:nvPr/>
          </p:nvSpPr>
          <p:spPr>
            <a:xfrm>
              <a:off x="2422275" y="1807549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94199" y="359399"/>
                  </a:moveTo>
                  <a:lnTo>
                    <a:pt x="0" y="265199"/>
                  </a:ln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422275" y="1807549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0" y="265199"/>
                  </a:move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lnTo>
                    <a:pt x="0" y="2651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417512" y="2515624"/>
            <a:ext cx="198120" cy="368935"/>
            <a:chOff x="2417512" y="2515624"/>
            <a:chExt cx="198120" cy="368935"/>
          </a:xfrm>
        </p:grpSpPr>
        <p:sp>
          <p:nvSpPr>
            <p:cNvPr id="24" name="object 24"/>
            <p:cNvSpPr/>
            <p:nvPr/>
          </p:nvSpPr>
          <p:spPr>
            <a:xfrm>
              <a:off x="2422275" y="2520387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94199" y="359399"/>
                  </a:moveTo>
                  <a:lnTo>
                    <a:pt x="0" y="265199"/>
                  </a:ln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22275" y="2520387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0" y="265199"/>
                  </a:move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lnTo>
                    <a:pt x="0" y="2651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417512" y="3237412"/>
            <a:ext cx="198120" cy="368935"/>
            <a:chOff x="2417512" y="3237412"/>
            <a:chExt cx="198120" cy="368935"/>
          </a:xfrm>
        </p:grpSpPr>
        <p:sp>
          <p:nvSpPr>
            <p:cNvPr id="27" name="object 27"/>
            <p:cNvSpPr/>
            <p:nvPr/>
          </p:nvSpPr>
          <p:spPr>
            <a:xfrm>
              <a:off x="2422275" y="3242174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94199" y="359399"/>
                  </a:moveTo>
                  <a:lnTo>
                    <a:pt x="0" y="265199"/>
                  </a:ln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22275" y="3242174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0" y="265199"/>
                  </a:move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lnTo>
                    <a:pt x="0" y="2651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2417512" y="3951737"/>
            <a:ext cx="198120" cy="368935"/>
            <a:chOff x="2417512" y="3951737"/>
            <a:chExt cx="198120" cy="368935"/>
          </a:xfrm>
        </p:grpSpPr>
        <p:sp>
          <p:nvSpPr>
            <p:cNvPr id="30" name="object 30"/>
            <p:cNvSpPr/>
            <p:nvPr/>
          </p:nvSpPr>
          <p:spPr>
            <a:xfrm>
              <a:off x="2422275" y="3956499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94199" y="359399"/>
                  </a:moveTo>
                  <a:lnTo>
                    <a:pt x="0" y="265199"/>
                  </a:ln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22275" y="3956499"/>
              <a:ext cx="188595" cy="359410"/>
            </a:xfrm>
            <a:custGeom>
              <a:avLst/>
              <a:gdLst/>
              <a:ahLst/>
              <a:cxnLst/>
              <a:rect l="l" t="t" r="r" b="b"/>
              <a:pathLst>
                <a:path w="188594" h="359410">
                  <a:moveTo>
                    <a:pt x="0" y="265199"/>
                  </a:moveTo>
                  <a:lnTo>
                    <a:pt x="47099" y="265199"/>
                  </a:lnTo>
                  <a:lnTo>
                    <a:pt x="47099" y="0"/>
                  </a:lnTo>
                  <a:lnTo>
                    <a:pt x="141299" y="0"/>
                  </a:lnTo>
                  <a:lnTo>
                    <a:pt x="141299" y="265199"/>
                  </a:lnTo>
                  <a:lnTo>
                    <a:pt x="188399" y="265199"/>
                  </a:lnTo>
                  <a:lnTo>
                    <a:pt x="94199" y="359399"/>
                  </a:lnTo>
                  <a:lnTo>
                    <a:pt x="0" y="2651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245350" y="2193195"/>
            <a:ext cx="1838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Get</a:t>
            </a:r>
            <a:r>
              <a:rPr sz="1000" spc="-5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qualitative</a:t>
            </a:r>
            <a:r>
              <a:rPr sz="1000" spc="-50" dirty="0">
                <a:latin typeface="Consolas"/>
                <a:cs typeface="Consolas"/>
              </a:rPr>
              <a:t> </a:t>
            </a:r>
            <a:r>
              <a:rPr sz="1000" spc="-20" dirty="0">
                <a:latin typeface="Consolas"/>
                <a:cs typeface="Consolas"/>
              </a:rPr>
              <a:t>high-</a:t>
            </a:r>
            <a:r>
              <a:rPr sz="1000" spc="-10" dirty="0">
                <a:latin typeface="Consolas"/>
                <a:cs typeface="Consolas"/>
              </a:rPr>
              <a:t>level </a:t>
            </a:r>
            <a:r>
              <a:rPr sz="1000" dirty="0">
                <a:latin typeface="Consolas"/>
                <a:cs typeface="Consolas"/>
              </a:rPr>
              <a:t>insights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into</a:t>
            </a:r>
            <a:r>
              <a:rPr sz="1000" spc="-5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the</a:t>
            </a:r>
            <a:r>
              <a:rPr sz="1000" spc="-55" dirty="0">
                <a:latin typeface="Consolas"/>
                <a:cs typeface="Consolas"/>
              </a:rPr>
              <a:t> </a:t>
            </a:r>
            <a:r>
              <a:rPr sz="1000" spc="-20" dirty="0">
                <a:latin typeface="Consolas"/>
                <a:cs typeface="Consolas"/>
              </a:rPr>
              <a:t>data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45350" y="1507394"/>
            <a:ext cx="12109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nsolas"/>
                <a:cs typeface="Consolas"/>
              </a:rPr>
              <a:t>Conversational </a:t>
            </a:r>
            <a:r>
              <a:rPr sz="1000" spc="-25" dirty="0">
                <a:latin typeface="Consolas"/>
                <a:cs typeface="Consolas"/>
              </a:rPr>
              <a:t>AI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45350" y="2878995"/>
            <a:ext cx="17684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Remove</a:t>
            </a:r>
            <a:r>
              <a:rPr sz="1000" spc="-10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punctuations,</a:t>
            </a:r>
            <a:r>
              <a:rPr sz="1000" spc="-100" dirty="0">
                <a:latin typeface="Consolas"/>
                <a:cs typeface="Consolas"/>
              </a:rPr>
              <a:t> </a:t>
            </a:r>
            <a:r>
              <a:rPr sz="1000" spc="-20" dirty="0">
                <a:latin typeface="Consolas"/>
                <a:cs typeface="Consolas"/>
              </a:rPr>
              <a:t>stop </a:t>
            </a:r>
            <a:r>
              <a:rPr sz="1000" dirty="0">
                <a:latin typeface="Consolas"/>
                <a:cs typeface="Consolas"/>
              </a:rPr>
              <a:t>words,</a:t>
            </a:r>
            <a:r>
              <a:rPr sz="1000" spc="-8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stemming,</a:t>
            </a:r>
            <a:r>
              <a:rPr sz="1000" spc="-80" dirty="0">
                <a:latin typeface="Consolas"/>
                <a:cs typeface="Consolas"/>
              </a:rPr>
              <a:t> </a:t>
            </a:r>
            <a:r>
              <a:rPr sz="1000" spc="-20" dirty="0">
                <a:latin typeface="Consolas"/>
                <a:cs typeface="Consolas"/>
              </a:rPr>
              <a:t>etc.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45350" y="4326795"/>
            <a:ext cx="16294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Reason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out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the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possible </a:t>
            </a:r>
            <a:r>
              <a:rPr sz="1000" dirty="0">
                <a:latin typeface="Consolas"/>
                <a:cs typeface="Consolas"/>
              </a:rPr>
              <a:t>source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dirty="0">
                <a:latin typeface="Consolas"/>
                <a:cs typeface="Consolas"/>
              </a:rPr>
              <a:t>of</a:t>
            </a:r>
            <a:r>
              <a:rPr sz="1000" spc="-40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errors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53825" y="2177450"/>
            <a:ext cx="2893695" cy="35941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193040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Data</a:t>
            </a:r>
            <a:r>
              <a:rPr sz="1500" spc="-5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Cleaning</a:t>
            </a:r>
            <a:r>
              <a:rPr sz="1500" spc="-50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46524"/>
                </a:solidFill>
                <a:latin typeface="Arial MT"/>
                <a:cs typeface="Arial MT"/>
              </a:rPr>
              <a:t>&amp;</a:t>
            </a:r>
            <a:r>
              <a:rPr sz="1500" spc="-5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46524"/>
                </a:solidFill>
                <a:latin typeface="Arial MT"/>
                <a:cs typeface="Arial MT"/>
              </a:rPr>
              <a:t>Visualization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62049" y="3452250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Support</a:t>
            </a:r>
            <a:r>
              <a:rPr sz="1200" spc="-5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Vector</a:t>
            </a:r>
            <a:r>
              <a:rPr sz="1200" spc="-5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Machines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262049" y="4441275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Recurrent</a:t>
            </a:r>
            <a:r>
              <a:rPr sz="1200" spc="-40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Neural</a:t>
            </a:r>
            <a:r>
              <a:rPr sz="1200" spc="-3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Networks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61925" y="2792900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235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Binary</a:t>
            </a:r>
            <a:r>
              <a:rPr sz="1200" spc="-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Relevance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61925" y="3122562"/>
            <a:ext cx="2042160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F46524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solidFill>
                  <a:srgbClr val="F46524"/>
                </a:solidFill>
                <a:latin typeface="Arial MT"/>
                <a:cs typeface="Arial MT"/>
              </a:rPr>
              <a:t>Classifier</a:t>
            </a:r>
            <a:r>
              <a:rPr sz="1200" spc="-5" dirty="0">
                <a:solidFill>
                  <a:srgbClr val="F46524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46524"/>
                </a:solidFill>
                <a:latin typeface="Arial MT"/>
                <a:cs typeface="Arial MT"/>
              </a:rPr>
              <a:t>Chains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942362" y="2918578"/>
            <a:ext cx="2311400" cy="1649730"/>
            <a:chOff x="3942362" y="2918578"/>
            <a:chExt cx="2311400" cy="1649730"/>
          </a:xfrm>
        </p:grpSpPr>
        <p:sp>
          <p:nvSpPr>
            <p:cNvPr id="42" name="object 42"/>
            <p:cNvSpPr/>
            <p:nvPr/>
          </p:nvSpPr>
          <p:spPr>
            <a:xfrm>
              <a:off x="3947124" y="3776799"/>
              <a:ext cx="2261235" cy="771525"/>
            </a:xfrm>
            <a:custGeom>
              <a:avLst/>
              <a:gdLst/>
              <a:ahLst/>
              <a:cxnLst/>
              <a:rect l="l" t="t" r="r" b="b"/>
              <a:pathLst>
                <a:path w="2261235" h="771525">
                  <a:moveTo>
                    <a:pt x="0" y="0"/>
                  </a:moveTo>
                  <a:lnTo>
                    <a:pt x="2260712" y="771443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02756" y="4533353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79"/>
                  </a:moveTo>
                  <a:lnTo>
                    <a:pt x="10161" y="0"/>
                  </a:lnTo>
                  <a:lnTo>
                    <a:pt x="45989" y="28849"/>
                  </a:lnTo>
                  <a:lnTo>
                    <a:pt x="0" y="2977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02756" y="4533353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5">
                  <a:moveTo>
                    <a:pt x="0" y="29779"/>
                  </a:moveTo>
                  <a:lnTo>
                    <a:pt x="45989" y="28849"/>
                  </a:lnTo>
                  <a:lnTo>
                    <a:pt x="10161" y="0"/>
                  </a:lnTo>
                  <a:lnTo>
                    <a:pt x="0" y="2977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947124" y="3582792"/>
              <a:ext cx="2258060" cy="194310"/>
            </a:xfrm>
            <a:custGeom>
              <a:avLst/>
              <a:gdLst/>
              <a:ahLst/>
              <a:cxnLst/>
              <a:rect l="l" t="t" r="r" b="b"/>
              <a:pathLst>
                <a:path w="2258060" h="194310">
                  <a:moveTo>
                    <a:pt x="0" y="194007"/>
                  </a:moveTo>
                  <a:lnTo>
                    <a:pt x="2257859" y="0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03638" y="356711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693" y="31349"/>
                  </a:moveTo>
                  <a:lnTo>
                    <a:pt x="0" y="0"/>
                  </a:lnTo>
                  <a:lnTo>
                    <a:pt x="44413" y="11974"/>
                  </a:lnTo>
                  <a:lnTo>
                    <a:pt x="2693" y="3134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03638" y="3567117"/>
              <a:ext cx="44450" cy="31750"/>
            </a:xfrm>
            <a:custGeom>
              <a:avLst/>
              <a:gdLst/>
              <a:ahLst/>
              <a:cxnLst/>
              <a:rect l="l" t="t" r="r" b="b"/>
              <a:pathLst>
                <a:path w="44450" h="31750">
                  <a:moveTo>
                    <a:pt x="2693" y="31349"/>
                  </a:moveTo>
                  <a:lnTo>
                    <a:pt x="44413" y="11974"/>
                  </a:lnTo>
                  <a:lnTo>
                    <a:pt x="0" y="0"/>
                  </a:lnTo>
                  <a:lnTo>
                    <a:pt x="2693" y="3134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47124" y="3260922"/>
              <a:ext cx="2259330" cy="516255"/>
            </a:xfrm>
            <a:custGeom>
              <a:avLst/>
              <a:gdLst/>
              <a:ahLst/>
              <a:cxnLst/>
              <a:rect l="l" t="t" r="r" b="b"/>
              <a:pathLst>
                <a:path w="2259329" h="516254">
                  <a:moveTo>
                    <a:pt x="0" y="515876"/>
                  </a:moveTo>
                  <a:lnTo>
                    <a:pt x="2259084" y="0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202706" y="324558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004" y="30675"/>
                  </a:moveTo>
                  <a:lnTo>
                    <a:pt x="0" y="0"/>
                  </a:lnTo>
                  <a:lnTo>
                    <a:pt x="45643" y="5714"/>
                  </a:lnTo>
                  <a:lnTo>
                    <a:pt x="7004" y="30675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02706" y="3245585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7004" y="30675"/>
                  </a:moveTo>
                  <a:lnTo>
                    <a:pt x="45643" y="5714"/>
                  </a:lnTo>
                  <a:lnTo>
                    <a:pt x="0" y="0"/>
                  </a:lnTo>
                  <a:lnTo>
                    <a:pt x="7004" y="30675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947124" y="2938368"/>
              <a:ext cx="2261235" cy="838835"/>
            </a:xfrm>
            <a:custGeom>
              <a:avLst/>
              <a:gdLst/>
              <a:ahLst/>
              <a:cxnLst/>
              <a:rect l="l" t="t" r="r" b="b"/>
              <a:pathLst>
                <a:path w="2261235" h="838835">
                  <a:moveTo>
                    <a:pt x="0" y="838431"/>
                  </a:moveTo>
                  <a:lnTo>
                    <a:pt x="2261214" y="0"/>
                  </a:lnTo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202870" y="2923340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10939" y="29779"/>
                  </a:moveTo>
                  <a:lnTo>
                    <a:pt x="0" y="276"/>
                  </a:lnTo>
                  <a:lnTo>
                    <a:pt x="45998" y="0"/>
                  </a:lnTo>
                  <a:lnTo>
                    <a:pt x="10939" y="29779"/>
                  </a:lnTo>
                  <a:close/>
                </a:path>
              </a:pathLst>
            </a:custGeom>
            <a:solidFill>
              <a:srgbClr val="F465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02870" y="2923340"/>
              <a:ext cx="46355" cy="29845"/>
            </a:xfrm>
            <a:custGeom>
              <a:avLst/>
              <a:gdLst/>
              <a:ahLst/>
              <a:cxnLst/>
              <a:rect l="l" t="t" r="r" b="b"/>
              <a:pathLst>
                <a:path w="46354" h="29844">
                  <a:moveTo>
                    <a:pt x="10939" y="29779"/>
                  </a:moveTo>
                  <a:lnTo>
                    <a:pt x="45998" y="0"/>
                  </a:lnTo>
                  <a:lnTo>
                    <a:pt x="0" y="276"/>
                  </a:lnTo>
                  <a:lnTo>
                    <a:pt x="10939" y="2977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94559" y="1807316"/>
            <a:ext cx="4720590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500380" marR="5080" indent="-488315">
              <a:lnSpc>
                <a:spcPct val="100299"/>
              </a:lnSpc>
              <a:spcBef>
                <a:spcPts val="80"/>
              </a:spcBef>
            </a:pPr>
            <a:r>
              <a:rPr sz="4800" spc="145" dirty="0">
                <a:solidFill>
                  <a:srgbClr val="FFFFFF"/>
                </a:solidFill>
              </a:rPr>
              <a:t>Data</a:t>
            </a:r>
            <a:r>
              <a:rPr sz="4800" spc="-275" dirty="0">
                <a:solidFill>
                  <a:srgbClr val="FFFFFF"/>
                </a:solidFill>
              </a:rPr>
              <a:t> </a:t>
            </a:r>
            <a:r>
              <a:rPr sz="4800" spc="140" dirty="0">
                <a:solidFill>
                  <a:srgbClr val="FFFFFF"/>
                </a:solidFill>
              </a:rPr>
              <a:t>Cleaning</a:t>
            </a:r>
            <a:r>
              <a:rPr sz="4800" spc="-270" dirty="0">
                <a:solidFill>
                  <a:srgbClr val="FFFFFF"/>
                </a:solidFill>
              </a:rPr>
              <a:t> </a:t>
            </a:r>
            <a:r>
              <a:rPr sz="4800" spc="-50" dirty="0">
                <a:solidFill>
                  <a:srgbClr val="FFFFFF"/>
                </a:solidFill>
              </a:rPr>
              <a:t>&amp; </a:t>
            </a:r>
            <a:r>
              <a:rPr sz="4800" spc="55" dirty="0">
                <a:solidFill>
                  <a:srgbClr val="FFFFFF"/>
                </a:solidFill>
              </a:rPr>
              <a:t>Visualisation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60026"/>
            <a:ext cx="4569460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Checking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missing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null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values.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Adding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extra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column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‘clean’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comments.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674" y="2224800"/>
            <a:ext cx="3398149" cy="22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7450" y="2294525"/>
            <a:ext cx="3913274" cy="3844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57450" y="2993500"/>
            <a:ext cx="1829424" cy="1340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2501" y="3048200"/>
            <a:ext cx="2614025" cy="7525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50" y="1284325"/>
            <a:ext cx="4087018" cy="26565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5147" y="1224525"/>
            <a:ext cx="3956802" cy="27970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6300" y="4088503"/>
            <a:ext cx="3763010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70" dirty="0">
                <a:latin typeface="Tahoma"/>
                <a:cs typeface="Tahoma"/>
              </a:rPr>
              <a:t>Class </a:t>
            </a:r>
            <a:r>
              <a:rPr sz="1200" b="1" spc="-110" dirty="0">
                <a:latin typeface="Tahoma"/>
                <a:cs typeface="Tahoma"/>
              </a:rPr>
              <a:t>Imbalance:</a:t>
            </a:r>
            <a:r>
              <a:rPr sz="1200" b="1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toxicity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not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spread</a:t>
            </a:r>
            <a:r>
              <a:rPr sz="1200" spc="-9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evenly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across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classes.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Out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hate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tags,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‘toxic’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tags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are </a:t>
            </a:r>
            <a:r>
              <a:rPr sz="1200" spc="-45" dirty="0">
                <a:latin typeface="Tahoma"/>
                <a:cs typeface="Tahoma"/>
              </a:rPr>
              <a:t>43.58%,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whereas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‘threat’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tags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are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1.36%.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55200" y="4186604"/>
            <a:ext cx="210058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ahoma"/>
                <a:cs typeface="Tahoma"/>
              </a:rPr>
              <a:t>Clean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comments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are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~140k</a:t>
            </a:r>
            <a:r>
              <a:rPr sz="1200" spc="-10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out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~160k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total</a:t>
            </a:r>
            <a:r>
              <a:rPr sz="1200" spc="-1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comments.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375" y="1483350"/>
            <a:ext cx="7810075" cy="33471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452431"/>
            <a:ext cx="8023859" cy="311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obtained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from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random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users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internet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Dataset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noisy.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85" dirty="0">
                <a:latin typeface="Tahoma"/>
                <a:cs typeface="Tahoma"/>
              </a:rPr>
              <a:t>No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fixed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standard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writing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across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all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comments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Dataset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must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cleaned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before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further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steps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obtain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meaningful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results</a:t>
            </a:r>
            <a:endParaRPr sz="1800">
              <a:latin typeface="Tahoma"/>
              <a:cs typeface="Tahoma"/>
            </a:endParaRPr>
          </a:p>
          <a:p>
            <a:pPr marL="379095" marR="982344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spc="-10" dirty="0">
                <a:latin typeface="Tahoma"/>
                <a:cs typeface="Tahoma"/>
              </a:rPr>
              <a:t>Remove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non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alphanumeric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characters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(ip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addresses,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time,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date)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 </a:t>
            </a:r>
            <a:r>
              <a:rPr sz="1800" spc="-10" dirty="0">
                <a:latin typeface="Tahoma"/>
                <a:cs typeface="Tahoma"/>
              </a:rPr>
              <a:t>punctuations.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Convert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everything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lower</a:t>
            </a:r>
            <a:r>
              <a:rPr sz="1800" spc="-8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case</a:t>
            </a:r>
            <a:r>
              <a:rPr sz="1800" spc="-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letters.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Detect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remove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extremely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long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65" dirty="0">
                <a:latin typeface="Tahoma"/>
                <a:cs typeface="Tahoma"/>
              </a:rPr>
              <a:t>(may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cause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overfitting),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english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meaningless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words.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0" y="124"/>
            <a:ext cx="4572000" cy="5143500"/>
            <a:chOff x="4572000" y="124"/>
            <a:chExt cx="4572000" cy="5143500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4572000" y="124"/>
              <a:ext cx="4572000" cy="5143500"/>
            </a:xfrm>
            <a:custGeom>
              <a:avLst/>
              <a:gdLst/>
              <a:ahLst/>
              <a:cxnLst/>
              <a:rect l="l" t="t" r="r" b="b"/>
              <a:pathLst>
                <a:path w="4572000" h="5143500">
                  <a:moveTo>
                    <a:pt x="4571999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4571999" y="0"/>
                  </a:lnTo>
                  <a:lnTo>
                    <a:pt x="4571999" y="51434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675" y="4495499"/>
              <a:ext cx="468630" cy="0"/>
            </a:xfrm>
            <a:custGeom>
              <a:avLst/>
              <a:gdLst/>
              <a:ahLst/>
              <a:cxnLst/>
              <a:rect l="l" t="t" r="r" b="b"/>
              <a:pathLst>
                <a:path w="468629">
                  <a:moveTo>
                    <a:pt x="0" y="0"/>
                  </a:moveTo>
                  <a:lnTo>
                    <a:pt x="468299" y="0"/>
                  </a:lnTo>
                </a:path>
              </a:pathLst>
            </a:custGeom>
            <a:grpFill/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18240" y="1360587"/>
            <a:ext cx="2084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829625" y="2302051"/>
            <a:ext cx="4056379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Detection</a:t>
            </a:r>
            <a:r>
              <a:rPr sz="1800" spc="1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Flagging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800" spc="2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comments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containing</a:t>
            </a:r>
            <a:r>
              <a:rPr sz="1800" spc="44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text</a:t>
            </a:r>
            <a:r>
              <a:rPr sz="1800" spc="44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which</a:t>
            </a:r>
            <a:r>
              <a:rPr sz="1800" spc="450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may</a:t>
            </a:r>
            <a:r>
              <a:rPr sz="1800" spc="44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incite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violence,</a:t>
            </a:r>
            <a:r>
              <a:rPr sz="1800" spc="38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spread</a:t>
            </a:r>
            <a:r>
              <a:rPr sz="1800" spc="38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hate</a:t>
            </a:r>
            <a:r>
              <a:rPr sz="1800" spc="38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800" spc="385" dirty="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induce negativity.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100" y="711548"/>
            <a:ext cx="3858824" cy="14871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00" y="2759637"/>
            <a:ext cx="3676312" cy="1809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00031"/>
            <a:ext cx="257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46524"/>
                </a:solidFill>
                <a:latin typeface="Tahoma"/>
                <a:cs typeface="Tahoma"/>
              </a:rPr>
              <a:t>How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long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F46524"/>
                </a:solidFill>
                <a:latin typeface="Tahoma"/>
                <a:cs typeface="Tahoma"/>
              </a:rPr>
              <a:t>are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comments?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512" y="1928824"/>
            <a:ext cx="5722889" cy="2729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00031"/>
            <a:ext cx="2575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F46524"/>
                </a:solidFill>
                <a:latin typeface="Tahoma"/>
                <a:cs typeface="Tahoma"/>
              </a:rPr>
              <a:t>How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long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F46524"/>
                </a:solidFill>
                <a:latin typeface="Tahoma"/>
                <a:cs typeface="Tahoma"/>
              </a:rPr>
              <a:t>are</a:t>
            </a:r>
            <a:r>
              <a:rPr sz="1800" b="1" spc="-1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comments?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3911" y="1766925"/>
            <a:ext cx="5926722" cy="302508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00031"/>
            <a:ext cx="3438525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46524"/>
                </a:solidFill>
                <a:latin typeface="Tahoma"/>
                <a:cs typeface="Tahoma"/>
              </a:rPr>
              <a:t>Are</a:t>
            </a:r>
            <a:r>
              <a:rPr sz="1800" b="1" spc="-15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longer</a:t>
            </a:r>
            <a:r>
              <a:rPr sz="1800" b="1" spc="-14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comments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more</a:t>
            </a:r>
            <a:r>
              <a:rPr sz="1800" b="1" spc="-15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46524"/>
                </a:solidFill>
                <a:latin typeface="Tahoma"/>
                <a:cs typeface="Tahoma"/>
              </a:rPr>
              <a:t>toxic?</a:t>
            </a:r>
            <a:endParaRPr sz="1800">
              <a:latin typeface="Tahoma"/>
              <a:cs typeface="Tahoma"/>
            </a:endParaRPr>
          </a:p>
          <a:p>
            <a:pPr marL="1889760">
              <a:lnSpc>
                <a:spcPct val="100000"/>
              </a:lnSpc>
              <a:spcBef>
                <a:spcPts val="1290"/>
              </a:spcBef>
            </a:pPr>
            <a:r>
              <a:rPr sz="1600" b="1" spc="-65" dirty="0">
                <a:latin typeface="Tahoma"/>
                <a:cs typeface="Tahoma"/>
              </a:rPr>
              <a:t>Violin</a:t>
            </a:r>
            <a:r>
              <a:rPr sz="1600" b="1" spc="-12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Plot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100" y="2088725"/>
            <a:ext cx="3207399" cy="22098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4125" y="2088725"/>
            <a:ext cx="3207399" cy="22215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83309" y="1738272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0" dirty="0">
                <a:latin typeface="Tahoma"/>
                <a:cs typeface="Tahoma"/>
              </a:rPr>
              <a:t>Box</a:t>
            </a:r>
            <a:r>
              <a:rPr sz="1600" b="1" spc="-14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Plot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89623" y="4404781"/>
            <a:ext cx="636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ahoma"/>
                <a:cs typeface="Tahoma"/>
              </a:rPr>
              <a:t>No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significant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correlation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between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length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&amp;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toxicity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observed.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224" y="2088725"/>
            <a:ext cx="3256502" cy="22077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02428" y="2088721"/>
            <a:ext cx="3301219" cy="221465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84725" y="1300031"/>
            <a:ext cx="3438525" cy="70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46524"/>
                </a:solidFill>
                <a:latin typeface="Tahoma"/>
                <a:cs typeface="Tahoma"/>
              </a:rPr>
              <a:t>Are</a:t>
            </a:r>
            <a:r>
              <a:rPr sz="1800" b="1" spc="-15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longer</a:t>
            </a:r>
            <a:r>
              <a:rPr sz="1800" b="1" spc="-14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comments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more</a:t>
            </a:r>
            <a:r>
              <a:rPr sz="1800" b="1" spc="-15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F46524"/>
                </a:solidFill>
                <a:latin typeface="Tahoma"/>
                <a:cs typeface="Tahoma"/>
              </a:rPr>
              <a:t>toxic?</a:t>
            </a:r>
            <a:endParaRPr sz="1800">
              <a:latin typeface="Tahoma"/>
              <a:cs typeface="Tahoma"/>
            </a:endParaRPr>
          </a:p>
          <a:p>
            <a:pPr marL="1889760">
              <a:lnSpc>
                <a:spcPct val="100000"/>
              </a:lnSpc>
              <a:spcBef>
                <a:spcPts val="1290"/>
              </a:spcBef>
            </a:pPr>
            <a:r>
              <a:rPr sz="1600" b="1" spc="-65" dirty="0">
                <a:latin typeface="Tahoma"/>
                <a:cs typeface="Tahoma"/>
              </a:rPr>
              <a:t>Violin</a:t>
            </a:r>
            <a:r>
              <a:rPr sz="1600" b="1" spc="-120" dirty="0">
                <a:latin typeface="Tahoma"/>
                <a:cs typeface="Tahoma"/>
              </a:rPr>
              <a:t> </a:t>
            </a:r>
            <a:r>
              <a:rPr sz="1600" b="1" spc="-20" dirty="0">
                <a:latin typeface="Tahoma"/>
                <a:cs typeface="Tahoma"/>
              </a:rPr>
              <a:t>Plot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83309" y="1738272"/>
            <a:ext cx="7924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10" dirty="0">
                <a:latin typeface="Tahoma"/>
                <a:cs typeface="Tahoma"/>
              </a:rPr>
              <a:t>Box</a:t>
            </a:r>
            <a:r>
              <a:rPr sz="1600" b="1" spc="-140" dirty="0">
                <a:latin typeface="Tahoma"/>
                <a:cs typeface="Tahoma"/>
              </a:rPr>
              <a:t> </a:t>
            </a:r>
            <a:r>
              <a:rPr sz="1600" b="1" spc="-45" dirty="0">
                <a:latin typeface="Tahoma"/>
                <a:cs typeface="Tahoma"/>
              </a:rPr>
              <a:t>Plot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1320" y="4404781"/>
            <a:ext cx="7501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Slight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correlation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observed.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Lesser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increase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chances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toxicity.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00031"/>
            <a:ext cx="72586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Are</a:t>
            </a:r>
            <a:r>
              <a:rPr sz="1800" b="1" spc="-7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F46524"/>
                </a:solidFill>
                <a:latin typeface="Trebuchet MS"/>
                <a:cs typeface="Trebuchet MS"/>
              </a:rPr>
              <a:t>spammers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more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46524"/>
                </a:solidFill>
                <a:latin typeface="Trebuchet MS"/>
                <a:cs typeface="Trebuchet MS"/>
              </a:rPr>
              <a:t>toxic?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135" dirty="0">
                <a:latin typeface="Tahoma"/>
                <a:cs typeface="Tahoma"/>
              </a:rPr>
              <a:t>A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cursory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look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reveal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many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look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like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spam.</a:t>
            </a:r>
            <a:endParaRPr sz="18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5675" y="2297743"/>
          <a:ext cx="5979795" cy="510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8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R="64135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FAIL!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FAIL!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dirty="0">
                          <a:latin typeface="Trebuchet MS"/>
                          <a:cs typeface="Trebuchet MS"/>
                        </a:rPr>
                        <a:t>FAIL</a:t>
                      </a:r>
                      <a:r>
                        <a:rPr sz="17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5" dirty="0">
                          <a:latin typeface="Trebuchet MS"/>
                          <a:cs typeface="Trebuchet MS"/>
                        </a:rPr>
                        <a:t>FAIL!</a:t>
                      </a:r>
                      <a:r>
                        <a:rPr sz="17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marR="64135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FAIL!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0" dirty="0">
                          <a:latin typeface="Trebuchet MS"/>
                          <a:cs typeface="Trebuchet MS"/>
                        </a:rPr>
                        <a:t>FAIL!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ts val="1910"/>
                        </a:lnSpc>
                      </a:pP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dirty="0">
                          <a:latin typeface="Trebuchet MS"/>
                          <a:cs typeface="Trebuchet MS"/>
                        </a:rPr>
                        <a:t>FAIL</a:t>
                      </a:r>
                      <a:r>
                        <a:rPr sz="1700" b="1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60" dirty="0">
                          <a:latin typeface="Trebuchet MS"/>
                          <a:cs typeface="Trebuchet MS"/>
                        </a:rPr>
                        <a:t>EPIC</a:t>
                      </a:r>
                      <a:r>
                        <a:rPr sz="17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25" dirty="0">
                          <a:latin typeface="Trebuchet MS"/>
                          <a:cs typeface="Trebuchet MS"/>
                        </a:rPr>
                        <a:t>FAIL!</a:t>
                      </a:r>
                      <a:r>
                        <a:rPr sz="1700" b="1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700" b="1" spc="-70" dirty="0">
                          <a:latin typeface="Trebuchet MS"/>
                          <a:cs typeface="Trebuchet MS"/>
                        </a:rPr>
                        <a:t>...</a:t>
                      </a:r>
                      <a:endParaRPr sz="1700">
                        <a:latin typeface="Trebuchet MS"/>
                        <a:cs typeface="Trebuchet M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4725" y="3014531"/>
            <a:ext cx="8355330" cy="166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solidFill>
                  <a:srgbClr val="F46524"/>
                </a:solidFill>
                <a:latin typeface="Trebuchet MS"/>
                <a:cs typeface="Trebuchet MS"/>
              </a:rPr>
              <a:t>How</a:t>
            </a:r>
            <a:r>
              <a:rPr sz="1800" b="1" spc="-3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to</a:t>
            </a:r>
            <a:r>
              <a:rPr sz="1800" b="1" spc="3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classify</a:t>
            </a:r>
            <a:r>
              <a:rPr sz="1800" b="1" spc="-3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F46524"/>
                </a:solidFill>
                <a:latin typeface="Trebuchet MS"/>
                <a:cs typeface="Trebuchet MS"/>
              </a:rPr>
              <a:t>spammers?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14599"/>
              </a:lnSpc>
              <a:spcBef>
                <a:spcPts val="1725"/>
              </a:spcBef>
            </a:pPr>
            <a:r>
              <a:rPr sz="1800" spc="-20" dirty="0">
                <a:latin typeface="Tahoma"/>
                <a:cs typeface="Tahoma"/>
              </a:rPr>
              <a:t>Though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spam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detection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wide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area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research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own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very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simple </a:t>
            </a:r>
            <a:r>
              <a:rPr sz="1800" dirty="0">
                <a:latin typeface="Tahoma"/>
                <a:cs typeface="Tahoma"/>
              </a:rPr>
              <a:t>approach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suffice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our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application.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90"/>
              </a:spcBef>
            </a:pPr>
            <a:r>
              <a:rPr sz="1800" spc="-80" dirty="0">
                <a:latin typeface="Tahoma"/>
                <a:cs typeface="Tahoma"/>
              </a:rPr>
              <a:t>Take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lot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repeated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0" dirty="0">
                <a:latin typeface="Tahoma"/>
                <a:cs typeface="Tahoma"/>
              </a:rPr>
              <a:t>(i.e.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very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less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5" dirty="0">
                <a:latin typeface="Tahoma"/>
                <a:cs typeface="Tahoma"/>
              </a:rPr>
              <a:t>%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unique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words).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9025" y="4540156"/>
            <a:ext cx="67665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ahoma"/>
                <a:cs typeface="Tahoma"/>
              </a:rPr>
              <a:t>Lesser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percentage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unique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increases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chances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toxicity.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76829"/>
            <a:ext cx="4488180" cy="6045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Are</a:t>
            </a:r>
            <a:r>
              <a:rPr sz="1800" b="1" spc="-7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F46524"/>
                </a:solidFill>
                <a:latin typeface="Trebuchet MS"/>
                <a:cs typeface="Trebuchet MS"/>
              </a:rPr>
              <a:t>spammers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more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46524"/>
                </a:solidFill>
                <a:latin typeface="Trebuchet MS"/>
                <a:cs typeface="Trebuchet MS"/>
              </a:rPr>
              <a:t>toxic?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1700" b="1" spc="-90" dirty="0">
                <a:latin typeface="Tahoma"/>
                <a:cs typeface="Tahoma"/>
              </a:rPr>
              <a:t>Bar</a:t>
            </a:r>
            <a:r>
              <a:rPr sz="1700" b="1" spc="-150" dirty="0">
                <a:latin typeface="Tahoma"/>
                <a:cs typeface="Tahoma"/>
              </a:rPr>
              <a:t> </a:t>
            </a:r>
            <a:r>
              <a:rPr sz="1700" b="1" spc="-20" dirty="0">
                <a:latin typeface="Tahoma"/>
                <a:cs typeface="Tahoma"/>
              </a:rPr>
              <a:t>Plot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687" y="1959875"/>
            <a:ext cx="4737498" cy="23998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700" y="4540156"/>
            <a:ext cx="7813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Tahoma"/>
                <a:cs typeface="Tahoma"/>
              </a:rPr>
              <a:t>More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percentage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unique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DOES</a:t>
            </a:r>
            <a:r>
              <a:rPr sz="1800" b="1" spc="-160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NOT</a:t>
            </a:r>
            <a:r>
              <a:rPr sz="1800" b="1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decrease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chances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toxicity.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276829"/>
            <a:ext cx="4581525" cy="6045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Are</a:t>
            </a:r>
            <a:r>
              <a:rPr sz="1800" b="1" spc="-70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70" dirty="0">
                <a:solidFill>
                  <a:srgbClr val="F46524"/>
                </a:solidFill>
                <a:latin typeface="Trebuchet MS"/>
                <a:cs typeface="Trebuchet MS"/>
              </a:rPr>
              <a:t>spammers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46524"/>
                </a:solidFill>
                <a:latin typeface="Trebuchet MS"/>
                <a:cs typeface="Trebuchet MS"/>
              </a:rPr>
              <a:t>more</a:t>
            </a:r>
            <a:r>
              <a:rPr sz="1800" b="1" spc="-6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46524"/>
                </a:solidFill>
                <a:latin typeface="Trebuchet MS"/>
                <a:cs typeface="Trebuchet MS"/>
              </a:rPr>
              <a:t>toxic?</a:t>
            </a:r>
            <a:endParaRPr sz="18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75"/>
              </a:spcBef>
            </a:pPr>
            <a:r>
              <a:rPr sz="1700" b="1" spc="-45" dirty="0">
                <a:latin typeface="Tahoma"/>
                <a:cs typeface="Tahoma"/>
              </a:rPr>
              <a:t>KDE</a:t>
            </a:r>
            <a:r>
              <a:rPr sz="1700" b="1" spc="-160" dirty="0">
                <a:latin typeface="Tahoma"/>
                <a:cs typeface="Tahoma"/>
              </a:rPr>
              <a:t> </a:t>
            </a:r>
            <a:r>
              <a:rPr sz="1700" b="1" spc="-20" dirty="0">
                <a:latin typeface="Tahoma"/>
                <a:cs typeface="Tahoma"/>
              </a:rPr>
              <a:t>Plot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5912" y="2000250"/>
            <a:ext cx="5867399" cy="24383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462" y="1334975"/>
            <a:ext cx="3328052" cy="23382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737" y="1376875"/>
            <a:ext cx="3061799" cy="22813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2612" y="3844804"/>
            <a:ext cx="2964815" cy="57023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b="1" spc="-65" dirty="0">
                <a:latin typeface="Tahoma"/>
                <a:cs typeface="Tahoma"/>
              </a:rPr>
              <a:t>Multi-class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classification:</a:t>
            </a:r>
            <a:r>
              <a:rPr sz="1200" b="1" spc="-60" dirty="0">
                <a:latin typeface="Tahoma"/>
                <a:cs typeface="Tahoma"/>
              </a:rPr>
              <a:t> </a:t>
            </a:r>
            <a:r>
              <a:rPr sz="1200" spc="85" dirty="0">
                <a:latin typeface="Tahoma"/>
                <a:cs typeface="Tahoma"/>
              </a:rPr>
              <a:t>A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lot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8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comments </a:t>
            </a:r>
            <a:r>
              <a:rPr sz="1200" spc="-25" dirty="0">
                <a:latin typeface="Tahoma"/>
                <a:cs typeface="Tahoma"/>
              </a:rPr>
              <a:t>have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only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one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tag,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yet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there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do</a:t>
            </a:r>
            <a:r>
              <a:rPr sz="1200" spc="-1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exist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some </a:t>
            </a:r>
            <a:r>
              <a:rPr sz="1200" dirty="0">
                <a:latin typeface="Tahoma"/>
                <a:cs typeface="Tahoma"/>
              </a:rPr>
              <a:t>comment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having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5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or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6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hate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tags.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2962" y="3844804"/>
            <a:ext cx="1827530" cy="38925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dirty="0">
                <a:latin typeface="Tahoma"/>
                <a:cs typeface="Tahoma"/>
              </a:rPr>
              <a:t>Heatmap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11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correlation </a:t>
            </a:r>
            <a:r>
              <a:rPr sz="1200" dirty="0">
                <a:latin typeface="Tahoma"/>
                <a:cs typeface="Tahoma"/>
              </a:rPr>
              <a:t>between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114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tags.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90" dirty="0"/>
              <a:t>Cleaning</a:t>
            </a:r>
            <a:r>
              <a:rPr spc="-175" dirty="0"/>
              <a:t> </a:t>
            </a:r>
            <a:r>
              <a:rPr dirty="0"/>
              <a:t>&amp;</a:t>
            </a:r>
            <a:r>
              <a:rPr spc="-275" dirty="0"/>
              <a:t> </a:t>
            </a:r>
            <a:r>
              <a:rPr spc="-10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9124" y="1657424"/>
            <a:ext cx="2955925" cy="2092325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1270" algn="ctr">
              <a:lnSpc>
                <a:spcPts val="1664"/>
              </a:lnSpc>
              <a:spcBef>
                <a:spcPts val="1580"/>
              </a:spcBef>
            </a:pPr>
            <a:r>
              <a:rPr sz="1400" dirty="0">
                <a:latin typeface="Arial MT"/>
                <a:cs typeface="Arial MT"/>
              </a:rPr>
              <a:t>[18:00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3/7/2010]: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30" dirty="0">
                <a:latin typeface="Arial MT"/>
                <a:cs typeface="Arial MT"/>
              </a:rPr>
              <a:t>man!!,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I'm</a:t>
            </a:r>
            <a:endParaRPr sz="1400">
              <a:latin typeface="Arial MT"/>
              <a:cs typeface="Arial MT"/>
            </a:endParaRPr>
          </a:p>
          <a:p>
            <a:pPr marL="88265" marR="79375" algn="ctr">
              <a:lnSpc>
                <a:spcPts val="1650"/>
              </a:lnSpc>
              <a:spcBef>
                <a:spcPts val="65"/>
              </a:spcBef>
            </a:pPr>
            <a:r>
              <a:rPr sz="1400" dirty="0">
                <a:latin typeface="Arial MT"/>
                <a:cs typeface="Arial MT"/>
              </a:rPr>
              <a:t>really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trying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edit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war.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It's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guy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constantly </a:t>
            </a:r>
            <a:r>
              <a:rPr sz="1400" dirty="0">
                <a:latin typeface="Arial MT"/>
                <a:cs typeface="Arial MT"/>
              </a:rPr>
              <a:t>removing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relevant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and </a:t>
            </a:r>
            <a:r>
              <a:rPr sz="1400" dirty="0">
                <a:latin typeface="Arial MT"/>
                <a:cs typeface="Arial MT"/>
              </a:rPr>
              <a:t>talking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edits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instead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page.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seems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spc="10" dirty="0">
                <a:latin typeface="Arial MT"/>
                <a:cs typeface="Arial MT"/>
              </a:rPr>
              <a:t>more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about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formatting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than</a:t>
            </a:r>
            <a:r>
              <a:rPr sz="1400" spc="5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actual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info.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(@172.16.254.1)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525" y="1657374"/>
            <a:ext cx="2955925" cy="2092325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1400">
              <a:latin typeface="Times New Roman"/>
              <a:cs typeface="Times New Roman"/>
            </a:endParaRPr>
          </a:p>
          <a:p>
            <a:pPr marL="107950" marR="98425" indent="-635" algn="ctr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hey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trying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edit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</a:t>
            </a:r>
            <a:r>
              <a:rPr sz="1400" spc="55" dirty="0">
                <a:latin typeface="Arial MT"/>
                <a:cs typeface="Arial MT"/>
              </a:rPr>
              <a:t> it 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guy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constantly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removing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relevant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talking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me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edits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instead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talk </a:t>
            </a:r>
            <a:r>
              <a:rPr sz="1400" dirty="0">
                <a:latin typeface="Arial MT"/>
                <a:cs typeface="Arial MT"/>
              </a:rPr>
              <a:t>page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about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formatting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than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actual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info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4425" y="2682879"/>
            <a:ext cx="1501140" cy="41275"/>
            <a:chOff x="3824425" y="2682879"/>
            <a:chExt cx="1501140" cy="41275"/>
          </a:xfrm>
        </p:grpSpPr>
        <p:sp>
          <p:nvSpPr>
            <p:cNvPr id="6" name="object 6"/>
            <p:cNvSpPr/>
            <p:nvPr/>
          </p:nvSpPr>
          <p:spPr>
            <a:xfrm>
              <a:off x="3824425" y="2703374"/>
              <a:ext cx="1453515" cy="0"/>
            </a:xfrm>
            <a:custGeom>
              <a:avLst/>
              <a:gdLst/>
              <a:ahLst/>
              <a:cxnLst/>
              <a:rect l="l" t="t" r="r" b="b"/>
              <a:pathLst>
                <a:path w="1453514">
                  <a:moveTo>
                    <a:pt x="0" y="0"/>
                  </a:moveTo>
                  <a:lnTo>
                    <a:pt x="1453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7475" y="2687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77475" y="2687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085675" y="2476595"/>
            <a:ext cx="9321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DATA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spc="-10" dirty="0">
                <a:latin typeface="Consolas"/>
                <a:cs typeface="Consolas"/>
              </a:rPr>
              <a:t>CLEANING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0859" y="3856829"/>
            <a:ext cx="6115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nsolas"/>
                <a:cs typeface="Consolas"/>
              </a:rPr>
              <a:t>COMMENT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71048" y="3856829"/>
            <a:ext cx="1280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CLEANED</a:t>
            </a:r>
            <a:r>
              <a:rPr sz="1200" b="1" spc="-85" dirty="0">
                <a:latin typeface="Consolas"/>
                <a:cs typeface="Consolas"/>
              </a:rPr>
              <a:t> </a:t>
            </a:r>
            <a:r>
              <a:rPr sz="1200" b="1" spc="-10" dirty="0">
                <a:latin typeface="Consolas"/>
                <a:cs typeface="Consolas"/>
              </a:rPr>
              <a:t>COMMENT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95907" y="2174028"/>
            <a:ext cx="571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45" dirty="0">
                <a:solidFill>
                  <a:srgbClr val="FFFFFF"/>
                </a:solidFill>
              </a:rPr>
              <a:t>Data</a:t>
            </a:r>
            <a:r>
              <a:rPr sz="4800" spc="-280" dirty="0">
                <a:solidFill>
                  <a:srgbClr val="FFFFFF"/>
                </a:solidFill>
              </a:rPr>
              <a:t> </a:t>
            </a:r>
            <a:r>
              <a:rPr sz="4800" spc="105" dirty="0">
                <a:solidFill>
                  <a:srgbClr val="FFFFFF"/>
                </a:solidFill>
              </a:rPr>
              <a:t>Preprocessing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300031"/>
            <a:ext cx="8322945" cy="3195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project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lang="en-US" sz="1800" b="1" spc="-95" dirty="0" err="1">
                <a:solidFill>
                  <a:srgbClr val="F46524"/>
                </a:solidFill>
                <a:latin typeface="Tahoma"/>
                <a:cs typeface="Tahoma"/>
              </a:rPr>
              <a:t>Negatice</a:t>
            </a:r>
            <a:r>
              <a:rPr lang="en-US" sz="1800" b="1" spc="-95" dirty="0">
                <a:solidFill>
                  <a:srgbClr val="F46524"/>
                </a:solidFill>
                <a:latin typeface="Tahoma"/>
                <a:cs typeface="Tahoma"/>
              </a:rPr>
              <a:t> and Harmful 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Comment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46524"/>
                </a:solidFill>
                <a:latin typeface="Tahoma"/>
                <a:cs typeface="Tahoma"/>
              </a:rPr>
              <a:t>Detection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aims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at:</a:t>
            </a:r>
            <a:endParaRPr sz="1800" dirty="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889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-10" dirty="0">
                <a:latin typeface="Tahoma"/>
                <a:cs typeface="Tahoma"/>
              </a:rPr>
              <a:t>Removing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any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textual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material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containing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hate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toxicity.</a:t>
            </a:r>
            <a:endParaRPr sz="1800" dirty="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Online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bullying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has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become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serious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issue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recent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years.</a:t>
            </a:r>
            <a:endParaRPr sz="1800" dirty="0">
              <a:latin typeface="Tahoma"/>
              <a:cs typeface="Tahoma"/>
            </a:endParaRPr>
          </a:p>
          <a:p>
            <a:pPr marL="469900" marR="68199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ahoma"/>
                <a:cs typeface="Tahoma"/>
              </a:rPr>
              <a:t>The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threat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abuse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harassment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online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means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that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many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people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stop </a:t>
            </a:r>
            <a:r>
              <a:rPr sz="1800" spc="-10" dirty="0">
                <a:latin typeface="Tahoma"/>
                <a:cs typeface="Tahoma"/>
              </a:rPr>
              <a:t>expressing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themselves.</a:t>
            </a:r>
            <a:endParaRPr sz="1800" dirty="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-40" dirty="0">
                <a:latin typeface="Tahoma"/>
                <a:cs typeface="Tahoma"/>
              </a:rPr>
              <a:t>Toxic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comments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spread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negativity,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racial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harassment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8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depression</a:t>
            </a:r>
            <a:endParaRPr sz="1800" dirty="0">
              <a:latin typeface="Tahoma"/>
              <a:cs typeface="Tahoma"/>
            </a:endParaRPr>
          </a:p>
          <a:p>
            <a:pPr marL="469900" marR="508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spc="-10" dirty="0">
                <a:latin typeface="Tahoma"/>
                <a:cs typeface="Tahoma"/>
              </a:rPr>
              <a:t>Removing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hate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speech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makes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easy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everyone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express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their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opinions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freely </a:t>
            </a:r>
            <a:r>
              <a:rPr sz="1800" dirty="0">
                <a:latin typeface="Tahoma"/>
                <a:cs typeface="Tahoma"/>
              </a:rPr>
              <a:t>over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internet.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6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299" y="3915174"/>
            <a:ext cx="2355850" cy="47879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Readable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Format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299" y="1521574"/>
            <a:ext cx="2355850" cy="47879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919"/>
              </a:spcBef>
            </a:pPr>
            <a:r>
              <a:rPr sz="1500" dirty="0">
                <a:latin typeface="Arial MT"/>
                <a:cs typeface="Arial MT"/>
              </a:rPr>
              <a:t>Cleaned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Data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17774" y="2679300"/>
            <a:ext cx="2374900" cy="556895"/>
            <a:chOff x="817774" y="2679300"/>
            <a:chExt cx="2374900" cy="556895"/>
          </a:xfrm>
        </p:grpSpPr>
        <p:sp>
          <p:nvSpPr>
            <p:cNvPr id="6" name="object 6"/>
            <p:cNvSpPr/>
            <p:nvPr/>
          </p:nvSpPr>
          <p:spPr>
            <a:xfrm>
              <a:off x="827299" y="2688825"/>
              <a:ext cx="2355850" cy="537845"/>
            </a:xfrm>
            <a:custGeom>
              <a:avLst/>
              <a:gdLst/>
              <a:ahLst/>
              <a:cxnLst/>
              <a:rect l="l" t="t" r="r" b="b"/>
              <a:pathLst>
                <a:path w="2355850" h="537844">
                  <a:moveTo>
                    <a:pt x="2265748" y="537299"/>
                  </a:moveTo>
                  <a:lnTo>
                    <a:pt x="89551" y="537299"/>
                  </a:lnTo>
                  <a:lnTo>
                    <a:pt x="54694" y="530262"/>
                  </a:lnTo>
                  <a:lnTo>
                    <a:pt x="26229" y="511070"/>
                  </a:lnTo>
                  <a:lnTo>
                    <a:pt x="7037" y="482605"/>
                  </a:lnTo>
                  <a:lnTo>
                    <a:pt x="0" y="447748"/>
                  </a:lnTo>
                  <a:lnTo>
                    <a:pt x="0" y="89551"/>
                  </a:lnTo>
                  <a:lnTo>
                    <a:pt x="7037" y="54694"/>
                  </a:lnTo>
                  <a:lnTo>
                    <a:pt x="26229" y="26229"/>
                  </a:lnTo>
                  <a:lnTo>
                    <a:pt x="54694" y="7037"/>
                  </a:lnTo>
                  <a:lnTo>
                    <a:pt x="89551" y="0"/>
                  </a:lnTo>
                  <a:lnTo>
                    <a:pt x="2265748" y="0"/>
                  </a:lnTo>
                  <a:lnTo>
                    <a:pt x="2315431" y="15045"/>
                  </a:lnTo>
                  <a:lnTo>
                    <a:pt x="2348483" y="55281"/>
                  </a:lnTo>
                  <a:lnTo>
                    <a:pt x="2355299" y="89551"/>
                  </a:lnTo>
                  <a:lnTo>
                    <a:pt x="2355299" y="447748"/>
                  </a:lnTo>
                  <a:lnTo>
                    <a:pt x="2348262" y="482605"/>
                  </a:lnTo>
                  <a:lnTo>
                    <a:pt x="2329070" y="511070"/>
                  </a:lnTo>
                  <a:lnTo>
                    <a:pt x="2300605" y="530262"/>
                  </a:lnTo>
                  <a:lnTo>
                    <a:pt x="2265748" y="5372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7299" y="2688825"/>
              <a:ext cx="2355850" cy="537845"/>
            </a:xfrm>
            <a:custGeom>
              <a:avLst/>
              <a:gdLst/>
              <a:ahLst/>
              <a:cxnLst/>
              <a:rect l="l" t="t" r="r" b="b"/>
              <a:pathLst>
                <a:path w="2355850" h="537844">
                  <a:moveTo>
                    <a:pt x="0" y="89551"/>
                  </a:moveTo>
                  <a:lnTo>
                    <a:pt x="7037" y="54694"/>
                  </a:lnTo>
                  <a:lnTo>
                    <a:pt x="26229" y="26229"/>
                  </a:lnTo>
                  <a:lnTo>
                    <a:pt x="54694" y="7037"/>
                  </a:lnTo>
                  <a:lnTo>
                    <a:pt x="89551" y="0"/>
                  </a:lnTo>
                  <a:lnTo>
                    <a:pt x="2265748" y="0"/>
                  </a:lnTo>
                  <a:lnTo>
                    <a:pt x="2315431" y="15045"/>
                  </a:lnTo>
                  <a:lnTo>
                    <a:pt x="2348483" y="55281"/>
                  </a:lnTo>
                  <a:lnTo>
                    <a:pt x="2355299" y="89551"/>
                  </a:lnTo>
                  <a:lnTo>
                    <a:pt x="2355299" y="447748"/>
                  </a:lnTo>
                  <a:lnTo>
                    <a:pt x="2348262" y="482605"/>
                  </a:lnTo>
                  <a:lnTo>
                    <a:pt x="2329070" y="511070"/>
                  </a:lnTo>
                  <a:lnTo>
                    <a:pt x="2300605" y="530262"/>
                  </a:lnTo>
                  <a:lnTo>
                    <a:pt x="2265748" y="537299"/>
                  </a:lnTo>
                  <a:lnTo>
                    <a:pt x="89551" y="537299"/>
                  </a:lnTo>
                  <a:lnTo>
                    <a:pt x="54694" y="530262"/>
                  </a:lnTo>
                  <a:lnTo>
                    <a:pt x="26229" y="511070"/>
                  </a:lnTo>
                  <a:lnTo>
                    <a:pt x="7037" y="482605"/>
                  </a:lnTo>
                  <a:lnTo>
                    <a:pt x="0" y="447748"/>
                  </a:lnTo>
                  <a:lnTo>
                    <a:pt x="0" y="89551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97606" y="2822854"/>
            <a:ext cx="1812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Arial"/>
                <a:cs typeface="Arial"/>
              </a:rPr>
              <a:t>Data</a:t>
            </a:r>
            <a:r>
              <a:rPr sz="1500" b="1" spc="-5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Preprocessing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9787" y="1995012"/>
            <a:ext cx="277495" cy="1925320"/>
            <a:chOff x="1829787" y="1995012"/>
            <a:chExt cx="277495" cy="1925320"/>
          </a:xfrm>
        </p:grpSpPr>
        <p:sp>
          <p:nvSpPr>
            <p:cNvPr id="10" name="object 10"/>
            <p:cNvSpPr/>
            <p:nvPr/>
          </p:nvSpPr>
          <p:spPr>
            <a:xfrm>
              <a:off x="1834550" y="1999775"/>
              <a:ext cx="267970" cy="689610"/>
            </a:xfrm>
            <a:custGeom>
              <a:avLst/>
              <a:gdLst/>
              <a:ahLst/>
              <a:cxnLst/>
              <a:rect l="l" t="t" r="r" b="b"/>
              <a:pathLst>
                <a:path w="267969" h="689610">
                  <a:moveTo>
                    <a:pt x="133799" y="689099"/>
                  </a:moveTo>
                  <a:lnTo>
                    <a:pt x="0" y="555299"/>
                  </a:lnTo>
                  <a:lnTo>
                    <a:pt x="66899" y="555299"/>
                  </a:lnTo>
                  <a:lnTo>
                    <a:pt x="66899" y="0"/>
                  </a:lnTo>
                  <a:lnTo>
                    <a:pt x="200699" y="0"/>
                  </a:lnTo>
                  <a:lnTo>
                    <a:pt x="200699" y="555299"/>
                  </a:lnTo>
                  <a:lnTo>
                    <a:pt x="267599" y="555299"/>
                  </a:lnTo>
                  <a:lnTo>
                    <a:pt x="133799" y="6890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34550" y="1999775"/>
              <a:ext cx="267970" cy="689610"/>
            </a:xfrm>
            <a:custGeom>
              <a:avLst/>
              <a:gdLst/>
              <a:ahLst/>
              <a:cxnLst/>
              <a:rect l="l" t="t" r="r" b="b"/>
              <a:pathLst>
                <a:path w="267969" h="689610">
                  <a:moveTo>
                    <a:pt x="0" y="555299"/>
                  </a:moveTo>
                  <a:lnTo>
                    <a:pt x="66899" y="555299"/>
                  </a:lnTo>
                  <a:lnTo>
                    <a:pt x="66899" y="0"/>
                  </a:lnTo>
                  <a:lnTo>
                    <a:pt x="200699" y="0"/>
                  </a:lnTo>
                  <a:lnTo>
                    <a:pt x="200699" y="555299"/>
                  </a:lnTo>
                  <a:lnTo>
                    <a:pt x="267599" y="555299"/>
                  </a:lnTo>
                  <a:lnTo>
                    <a:pt x="133799" y="689099"/>
                  </a:lnTo>
                  <a:lnTo>
                    <a:pt x="0" y="5552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34550" y="3226124"/>
              <a:ext cx="267970" cy="689610"/>
            </a:xfrm>
            <a:custGeom>
              <a:avLst/>
              <a:gdLst/>
              <a:ahLst/>
              <a:cxnLst/>
              <a:rect l="l" t="t" r="r" b="b"/>
              <a:pathLst>
                <a:path w="267969" h="689610">
                  <a:moveTo>
                    <a:pt x="133799" y="689099"/>
                  </a:moveTo>
                  <a:lnTo>
                    <a:pt x="0" y="555299"/>
                  </a:lnTo>
                  <a:lnTo>
                    <a:pt x="66899" y="555299"/>
                  </a:lnTo>
                  <a:lnTo>
                    <a:pt x="66899" y="0"/>
                  </a:lnTo>
                  <a:lnTo>
                    <a:pt x="200699" y="0"/>
                  </a:lnTo>
                  <a:lnTo>
                    <a:pt x="200699" y="555299"/>
                  </a:lnTo>
                  <a:lnTo>
                    <a:pt x="267599" y="555299"/>
                  </a:lnTo>
                  <a:lnTo>
                    <a:pt x="133799" y="689099"/>
                  </a:lnTo>
                  <a:close/>
                </a:path>
              </a:pathLst>
            </a:custGeom>
            <a:solidFill>
              <a:srgbClr val="FFAE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34550" y="3226124"/>
              <a:ext cx="267970" cy="689610"/>
            </a:xfrm>
            <a:custGeom>
              <a:avLst/>
              <a:gdLst/>
              <a:ahLst/>
              <a:cxnLst/>
              <a:rect l="l" t="t" r="r" b="b"/>
              <a:pathLst>
                <a:path w="267969" h="689610">
                  <a:moveTo>
                    <a:pt x="0" y="555299"/>
                  </a:moveTo>
                  <a:lnTo>
                    <a:pt x="66899" y="555299"/>
                  </a:lnTo>
                  <a:lnTo>
                    <a:pt x="66899" y="0"/>
                  </a:lnTo>
                  <a:lnTo>
                    <a:pt x="200699" y="0"/>
                  </a:lnTo>
                  <a:lnTo>
                    <a:pt x="200699" y="555299"/>
                  </a:lnTo>
                  <a:lnTo>
                    <a:pt x="267599" y="555299"/>
                  </a:lnTo>
                  <a:lnTo>
                    <a:pt x="133799" y="689099"/>
                  </a:lnTo>
                  <a:lnTo>
                    <a:pt x="0" y="555299"/>
                  </a:lnTo>
                  <a:close/>
                </a:path>
              </a:pathLst>
            </a:custGeom>
            <a:ln w="9524">
              <a:solidFill>
                <a:srgbClr val="F465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725187" y="1654237"/>
          <a:ext cx="2110105" cy="1153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0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3520">
                <a:tc>
                  <a:txBody>
                    <a:bodyPr/>
                    <a:lstStyle/>
                    <a:p>
                      <a:pPr marR="9525" algn="ctr">
                        <a:lnSpc>
                          <a:spcPts val="1440"/>
                        </a:lnSpc>
                        <a:spcBef>
                          <a:spcPts val="22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out,</a:t>
                      </a:r>
                      <a:r>
                        <a:rPr sz="1200" spc="8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what,</a:t>
                      </a:r>
                      <a:r>
                        <a:rPr sz="1200" spc="85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most,</a:t>
                      </a:r>
                      <a:r>
                        <a:rPr sz="1200" spc="85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any,</a:t>
                      </a:r>
                      <a:r>
                        <a:rPr sz="1200" spc="8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off,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R="317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too,</a:t>
                      </a:r>
                      <a:r>
                        <a:rPr sz="1200" spc="13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have,</a:t>
                      </a:r>
                      <a:r>
                        <a:rPr sz="1200" spc="13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more,</a:t>
                      </a:r>
                      <a:r>
                        <a:rPr sz="1200" spc="135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or,</a:t>
                      </a:r>
                      <a:r>
                        <a:rPr sz="1200" spc="130" dirty="0">
                          <a:latin typeface="Arial MT"/>
                          <a:cs typeface="Arial MT"/>
                        </a:rPr>
                        <a:t> 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the,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ours,</a:t>
                      </a:r>
                      <a:r>
                        <a:rPr sz="1200" spc="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both,</a:t>
                      </a:r>
                      <a:r>
                        <a:rPr sz="12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whom,</a:t>
                      </a:r>
                      <a:r>
                        <a:rPr sz="12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and,</a:t>
                      </a:r>
                      <a:r>
                        <a:rPr sz="1200" spc="3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of,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R="4445"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aren,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her, does,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from, if,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not,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>
                        <a:lnSpc>
                          <a:spcPts val="1325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own,</a:t>
                      </a:r>
                      <a:r>
                        <a:rPr sz="1200" spc="4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this,</a:t>
                      </a:r>
                      <a:r>
                        <a:rPr sz="1200" spc="4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it,</a:t>
                      </a:r>
                      <a:r>
                        <a:rPr sz="1200" spc="4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a,</a:t>
                      </a:r>
                      <a:r>
                        <a:rPr sz="1200" spc="4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it's,</a:t>
                      </a:r>
                      <a:r>
                        <a:rPr sz="1200" spc="4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hers,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375">
                <a:tc>
                  <a:txBody>
                    <a:bodyPr/>
                    <a:lstStyle/>
                    <a:p>
                      <a:pPr marR="22225" algn="ctr">
                        <a:lnSpc>
                          <a:spcPts val="1325"/>
                        </a:lnSpc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why,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who,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now,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been,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...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3177837" y="2237395"/>
            <a:ext cx="3667125" cy="2279650"/>
            <a:chOff x="3177837" y="2237395"/>
            <a:chExt cx="3667125" cy="2279650"/>
          </a:xfrm>
        </p:grpSpPr>
        <p:sp>
          <p:nvSpPr>
            <p:cNvPr id="16" name="object 16"/>
            <p:cNvSpPr/>
            <p:nvPr/>
          </p:nvSpPr>
          <p:spPr>
            <a:xfrm>
              <a:off x="4729949" y="3357799"/>
              <a:ext cx="2110740" cy="1154430"/>
            </a:xfrm>
            <a:custGeom>
              <a:avLst/>
              <a:gdLst/>
              <a:ahLst/>
              <a:cxnLst/>
              <a:rect l="l" t="t" r="r" b="b"/>
              <a:pathLst>
                <a:path w="2110740" h="1154429">
                  <a:moveTo>
                    <a:pt x="2110199" y="1154399"/>
                  </a:moveTo>
                  <a:lnTo>
                    <a:pt x="0" y="1154399"/>
                  </a:lnTo>
                  <a:lnTo>
                    <a:pt x="0" y="0"/>
                  </a:lnTo>
                  <a:lnTo>
                    <a:pt x="2110199" y="0"/>
                  </a:lnTo>
                  <a:lnTo>
                    <a:pt x="2110199" y="1154399"/>
                  </a:lnTo>
                  <a:close/>
                </a:path>
              </a:pathLst>
            </a:custGeom>
            <a:solidFill>
              <a:srgbClr val="F3F3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82599" y="2260417"/>
              <a:ext cx="3657600" cy="2252345"/>
            </a:xfrm>
            <a:custGeom>
              <a:avLst/>
              <a:gdLst/>
              <a:ahLst/>
              <a:cxnLst/>
              <a:rect l="l" t="t" r="r" b="b"/>
              <a:pathLst>
                <a:path w="3657600" h="2252345">
                  <a:moveTo>
                    <a:pt x="1547349" y="1097382"/>
                  </a:moveTo>
                  <a:lnTo>
                    <a:pt x="3657549" y="1097382"/>
                  </a:lnTo>
                  <a:lnTo>
                    <a:pt x="3657549" y="2251782"/>
                  </a:lnTo>
                  <a:lnTo>
                    <a:pt x="1547349" y="2251782"/>
                  </a:lnTo>
                  <a:lnTo>
                    <a:pt x="1547349" y="1097382"/>
                  </a:lnTo>
                  <a:close/>
                </a:path>
                <a:path w="3657600" h="2252345">
                  <a:moveTo>
                    <a:pt x="0" y="697057"/>
                  </a:moveTo>
                  <a:lnTo>
                    <a:pt x="149559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71553" y="2242157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19">
                  <a:moveTo>
                    <a:pt x="13292" y="32519"/>
                  </a:moveTo>
                  <a:lnTo>
                    <a:pt x="0" y="4000"/>
                  </a:lnTo>
                  <a:lnTo>
                    <a:pt x="45825" y="0"/>
                  </a:lnTo>
                  <a:lnTo>
                    <a:pt x="13292" y="325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71553" y="2242157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19">
                  <a:moveTo>
                    <a:pt x="13292" y="32519"/>
                  </a:moveTo>
                  <a:lnTo>
                    <a:pt x="45825" y="0"/>
                  </a:lnTo>
                  <a:lnTo>
                    <a:pt x="0" y="4000"/>
                  </a:lnTo>
                  <a:lnTo>
                    <a:pt x="13292" y="325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82599" y="2957475"/>
              <a:ext cx="1499235" cy="947419"/>
            </a:xfrm>
            <a:custGeom>
              <a:avLst/>
              <a:gdLst/>
              <a:ahLst/>
              <a:cxnLst/>
              <a:rect l="l" t="t" r="r" b="b"/>
              <a:pathLst>
                <a:path w="1499235" h="947420">
                  <a:moveTo>
                    <a:pt x="0" y="0"/>
                  </a:moveTo>
                  <a:lnTo>
                    <a:pt x="1499081" y="94687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73279" y="389105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44947" y="36385"/>
                  </a:moveTo>
                  <a:lnTo>
                    <a:pt x="0" y="26603"/>
                  </a:lnTo>
                  <a:lnTo>
                    <a:pt x="16803" y="0"/>
                  </a:lnTo>
                  <a:lnTo>
                    <a:pt x="44947" y="36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73279" y="3891053"/>
              <a:ext cx="45085" cy="36830"/>
            </a:xfrm>
            <a:custGeom>
              <a:avLst/>
              <a:gdLst/>
              <a:ahLst/>
              <a:cxnLst/>
              <a:rect l="l" t="t" r="r" b="b"/>
              <a:pathLst>
                <a:path w="45085" h="36829">
                  <a:moveTo>
                    <a:pt x="0" y="26603"/>
                  </a:moveTo>
                  <a:lnTo>
                    <a:pt x="44947" y="36385"/>
                  </a:lnTo>
                  <a:lnTo>
                    <a:pt x="16803" y="0"/>
                  </a:lnTo>
                  <a:lnTo>
                    <a:pt x="0" y="2660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08575" y="3858228"/>
            <a:ext cx="6953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Consolas"/>
                <a:cs typeface="Consolas"/>
              </a:rPr>
              <a:t>STEMMING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77699" y="3422999"/>
            <a:ext cx="743585" cy="212725"/>
          </a:xfrm>
          <a:prstGeom prst="rect">
            <a:avLst/>
          </a:prstGeom>
          <a:solidFill>
            <a:srgbClr val="FCE4CD"/>
          </a:solidFill>
          <a:ln w="952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76530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Arial MT"/>
                <a:cs typeface="Arial MT"/>
              </a:rPr>
              <a:t>argue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77699" y="3702525"/>
            <a:ext cx="743585" cy="212725"/>
          </a:xfrm>
          <a:prstGeom prst="rect">
            <a:avLst/>
          </a:prstGeom>
          <a:solidFill>
            <a:srgbClr val="FCE4CD"/>
          </a:solidFill>
          <a:ln w="952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Arial MT"/>
                <a:cs typeface="Arial MT"/>
              </a:rPr>
              <a:t>argued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77575" y="3982049"/>
            <a:ext cx="743585" cy="212725"/>
          </a:xfrm>
          <a:prstGeom prst="rect">
            <a:avLst/>
          </a:prstGeom>
          <a:solidFill>
            <a:srgbClr val="FCE4CD"/>
          </a:solidFill>
          <a:ln w="952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38430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Arial MT"/>
                <a:cs typeface="Arial MT"/>
              </a:rPr>
              <a:t>argues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6612" y="3791299"/>
            <a:ext cx="743585" cy="287655"/>
          </a:xfrm>
          <a:prstGeom prst="rect">
            <a:avLst/>
          </a:prstGeom>
          <a:solidFill>
            <a:srgbClr val="FCE4CD"/>
          </a:solidFill>
          <a:ln w="9524">
            <a:solidFill>
              <a:srgbClr val="000000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206375">
              <a:lnSpc>
                <a:spcPct val="100000"/>
              </a:lnSpc>
              <a:spcBef>
                <a:spcPts val="290"/>
              </a:spcBef>
            </a:pPr>
            <a:r>
              <a:rPr sz="1300" spc="-20" dirty="0">
                <a:latin typeface="Arial MT"/>
                <a:cs typeface="Arial MT"/>
              </a:rPr>
              <a:t>argu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59224" y="2128079"/>
            <a:ext cx="862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STOP</a:t>
            </a:r>
            <a:r>
              <a:rPr sz="1200" b="1" spc="-50" dirty="0">
                <a:latin typeface="Consolas"/>
                <a:cs typeface="Consolas"/>
              </a:rPr>
              <a:t> </a:t>
            </a:r>
            <a:r>
              <a:rPr sz="1200" b="1" spc="-10" dirty="0">
                <a:latin typeface="Consolas"/>
                <a:cs typeface="Consolas"/>
              </a:rPr>
              <a:t>WORDS</a:t>
            </a:r>
            <a:endParaRPr sz="1200">
              <a:latin typeface="Consolas"/>
              <a:cs typeface="Consola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15912" y="3524587"/>
            <a:ext cx="336550" cy="568960"/>
            <a:chOff x="5615912" y="3524587"/>
            <a:chExt cx="336550" cy="568960"/>
          </a:xfrm>
        </p:grpSpPr>
        <p:sp>
          <p:nvSpPr>
            <p:cNvPr id="30" name="object 30"/>
            <p:cNvSpPr/>
            <p:nvPr/>
          </p:nvSpPr>
          <p:spPr>
            <a:xfrm>
              <a:off x="5620800" y="3529350"/>
              <a:ext cx="314960" cy="381000"/>
            </a:xfrm>
            <a:custGeom>
              <a:avLst/>
              <a:gdLst/>
              <a:ahLst/>
              <a:cxnLst/>
              <a:rect l="l" t="t" r="r" b="b"/>
              <a:pathLst>
                <a:path w="314960" h="381000">
                  <a:moveTo>
                    <a:pt x="0" y="0"/>
                  </a:moveTo>
                  <a:lnTo>
                    <a:pt x="314886" y="380452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0605" y="3894721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5">
                  <a:moveTo>
                    <a:pt x="27016" y="29501"/>
                  </a:moveTo>
                  <a:lnTo>
                    <a:pt x="0" y="13659"/>
                  </a:lnTo>
                  <a:lnTo>
                    <a:pt x="15081" y="15081"/>
                  </a:lnTo>
                  <a:lnTo>
                    <a:pt x="16503" y="0"/>
                  </a:lnTo>
                  <a:lnTo>
                    <a:pt x="27016" y="295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20605" y="3894721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4" h="29845">
                  <a:moveTo>
                    <a:pt x="15081" y="15081"/>
                  </a:moveTo>
                  <a:lnTo>
                    <a:pt x="0" y="13659"/>
                  </a:lnTo>
                  <a:lnTo>
                    <a:pt x="27016" y="29501"/>
                  </a:lnTo>
                  <a:lnTo>
                    <a:pt x="16503" y="0"/>
                  </a:lnTo>
                  <a:lnTo>
                    <a:pt x="15081" y="1508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20800" y="3808875"/>
              <a:ext cx="305435" cy="114935"/>
            </a:xfrm>
            <a:custGeom>
              <a:avLst/>
              <a:gdLst/>
              <a:ahLst/>
              <a:cxnLst/>
              <a:rect l="l" t="t" r="r" b="b"/>
              <a:pathLst>
                <a:path w="305435" h="114935">
                  <a:moveTo>
                    <a:pt x="0" y="0"/>
                  </a:moveTo>
                  <a:lnTo>
                    <a:pt x="305138" y="114529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2146" y="3909611"/>
              <a:ext cx="31750" cy="20955"/>
            </a:xfrm>
            <a:custGeom>
              <a:avLst/>
              <a:gdLst/>
              <a:ahLst/>
              <a:cxnLst/>
              <a:rect l="l" t="t" r="r" b="b"/>
              <a:pathLst>
                <a:path w="31750" h="20954">
                  <a:moveTo>
                    <a:pt x="31317" y="20370"/>
                  </a:moveTo>
                  <a:lnTo>
                    <a:pt x="0" y="20056"/>
                  </a:lnTo>
                  <a:lnTo>
                    <a:pt x="13792" y="13792"/>
                  </a:lnTo>
                  <a:lnTo>
                    <a:pt x="7528" y="0"/>
                  </a:lnTo>
                  <a:lnTo>
                    <a:pt x="31317" y="20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12146" y="3909611"/>
              <a:ext cx="31750" cy="20955"/>
            </a:xfrm>
            <a:custGeom>
              <a:avLst/>
              <a:gdLst/>
              <a:ahLst/>
              <a:cxnLst/>
              <a:rect l="l" t="t" r="r" b="b"/>
              <a:pathLst>
                <a:path w="31750" h="20954">
                  <a:moveTo>
                    <a:pt x="13792" y="13792"/>
                  </a:moveTo>
                  <a:lnTo>
                    <a:pt x="0" y="20056"/>
                  </a:lnTo>
                  <a:lnTo>
                    <a:pt x="31317" y="20370"/>
                  </a:lnTo>
                  <a:lnTo>
                    <a:pt x="7528" y="0"/>
                  </a:lnTo>
                  <a:lnTo>
                    <a:pt x="13792" y="137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20675" y="3948649"/>
              <a:ext cx="306705" cy="140335"/>
            </a:xfrm>
            <a:custGeom>
              <a:avLst/>
              <a:gdLst/>
              <a:ahLst/>
              <a:cxnLst/>
              <a:rect l="l" t="t" r="r" b="b"/>
              <a:pathLst>
                <a:path w="306704" h="140335">
                  <a:moveTo>
                    <a:pt x="0" y="139750"/>
                  </a:moveTo>
                  <a:lnTo>
                    <a:pt x="30630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912785" y="394088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31750" h="22225">
                  <a:moveTo>
                    <a:pt x="8892" y="21961"/>
                  </a:moveTo>
                  <a:lnTo>
                    <a:pt x="14191" y="7769"/>
                  </a:lnTo>
                  <a:lnTo>
                    <a:pt x="0" y="2470"/>
                  </a:lnTo>
                  <a:lnTo>
                    <a:pt x="31221" y="0"/>
                  </a:lnTo>
                  <a:lnTo>
                    <a:pt x="8892" y="21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12785" y="3940880"/>
              <a:ext cx="31750" cy="22225"/>
            </a:xfrm>
            <a:custGeom>
              <a:avLst/>
              <a:gdLst/>
              <a:ahLst/>
              <a:cxnLst/>
              <a:rect l="l" t="t" r="r" b="b"/>
              <a:pathLst>
                <a:path w="31750" h="22225">
                  <a:moveTo>
                    <a:pt x="14191" y="7769"/>
                  </a:moveTo>
                  <a:lnTo>
                    <a:pt x="8892" y="21961"/>
                  </a:lnTo>
                  <a:lnTo>
                    <a:pt x="31221" y="0"/>
                  </a:lnTo>
                  <a:lnTo>
                    <a:pt x="0" y="2470"/>
                  </a:lnTo>
                  <a:lnTo>
                    <a:pt x="14191" y="776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86351" y="2156473"/>
            <a:ext cx="181596" cy="159451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4877699" y="4261575"/>
            <a:ext cx="743585" cy="212725"/>
          </a:xfrm>
          <a:prstGeom prst="rect">
            <a:avLst/>
          </a:prstGeom>
          <a:solidFill>
            <a:srgbClr val="FCE4CD"/>
          </a:solidFill>
          <a:ln w="9524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75"/>
              </a:spcBef>
            </a:pPr>
            <a:r>
              <a:rPr sz="1200" spc="-10" dirty="0">
                <a:latin typeface="Arial MT"/>
                <a:cs typeface="Arial MT"/>
              </a:rPr>
              <a:t>arguing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616037" y="3941266"/>
            <a:ext cx="337185" cy="431800"/>
            <a:chOff x="5616037" y="3941266"/>
            <a:chExt cx="337185" cy="431800"/>
          </a:xfrm>
        </p:grpSpPr>
        <p:sp>
          <p:nvSpPr>
            <p:cNvPr id="42" name="object 42"/>
            <p:cNvSpPr/>
            <p:nvPr/>
          </p:nvSpPr>
          <p:spPr>
            <a:xfrm>
              <a:off x="5620799" y="3960820"/>
              <a:ext cx="316230" cy="407670"/>
            </a:xfrm>
            <a:custGeom>
              <a:avLst/>
              <a:gdLst/>
              <a:ahLst/>
              <a:cxnLst/>
              <a:rect l="l" t="t" r="r" b="b"/>
              <a:pathLst>
                <a:path w="316229" h="407670">
                  <a:moveTo>
                    <a:pt x="0" y="407104"/>
                  </a:moveTo>
                  <a:lnTo>
                    <a:pt x="315695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921467" y="3946028"/>
              <a:ext cx="26670" cy="29845"/>
            </a:xfrm>
            <a:custGeom>
              <a:avLst/>
              <a:gdLst/>
              <a:ahLst/>
              <a:cxnLst/>
              <a:rect l="l" t="t" r="r" b="b"/>
              <a:pathLst>
                <a:path w="26670" h="29845">
                  <a:moveTo>
                    <a:pt x="16929" y="29820"/>
                  </a:moveTo>
                  <a:lnTo>
                    <a:pt x="15028" y="14791"/>
                  </a:lnTo>
                  <a:lnTo>
                    <a:pt x="0" y="16691"/>
                  </a:lnTo>
                  <a:lnTo>
                    <a:pt x="26499" y="0"/>
                  </a:lnTo>
                  <a:lnTo>
                    <a:pt x="16929" y="298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21467" y="3946028"/>
              <a:ext cx="26670" cy="29845"/>
            </a:xfrm>
            <a:custGeom>
              <a:avLst/>
              <a:gdLst/>
              <a:ahLst/>
              <a:cxnLst/>
              <a:rect l="l" t="t" r="r" b="b"/>
              <a:pathLst>
                <a:path w="26670" h="29845">
                  <a:moveTo>
                    <a:pt x="15028" y="14791"/>
                  </a:moveTo>
                  <a:lnTo>
                    <a:pt x="16929" y="29820"/>
                  </a:lnTo>
                  <a:lnTo>
                    <a:pt x="26499" y="0"/>
                  </a:lnTo>
                  <a:lnTo>
                    <a:pt x="0" y="16691"/>
                  </a:lnTo>
                  <a:lnTo>
                    <a:pt x="15028" y="1479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6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52431"/>
            <a:ext cx="6782434" cy="215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Conversion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cleaned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data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machine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readable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format.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1800" b="1" spc="70" dirty="0">
                <a:solidFill>
                  <a:srgbClr val="F46524"/>
                </a:solidFill>
                <a:latin typeface="Trebuchet MS"/>
                <a:cs typeface="Trebuchet MS"/>
              </a:rPr>
              <a:t>Stop</a:t>
            </a:r>
            <a:r>
              <a:rPr sz="1800" b="1" spc="-175" dirty="0">
                <a:solidFill>
                  <a:srgbClr val="F46524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F46524"/>
                </a:solidFill>
                <a:latin typeface="Trebuchet MS"/>
                <a:cs typeface="Trebuchet MS"/>
              </a:rPr>
              <a:t>Words</a:t>
            </a:r>
            <a:endParaRPr sz="1800">
              <a:latin typeface="Trebuchet MS"/>
              <a:cs typeface="Trebuchet MS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Commonly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don’t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add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any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meaning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text.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-120" dirty="0">
                <a:latin typeface="Tahoma"/>
                <a:cs typeface="Tahoma"/>
              </a:rPr>
              <a:t>E.g.: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75" dirty="0">
                <a:latin typeface="Tahoma"/>
                <a:cs typeface="Tahoma"/>
              </a:rPr>
              <a:t>‘is’,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90" dirty="0">
                <a:latin typeface="Tahoma"/>
                <a:cs typeface="Tahoma"/>
              </a:rPr>
              <a:t>‘are’,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‘this’,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85" dirty="0">
                <a:latin typeface="Tahoma"/>
                <a:cs typeface="Tahoma"/>
              </a:rPr>
              <a:t>‘at’,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etc.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-10" dirty="0">
                <a:latin typeface="Tahoma"/>
                <a:cs typeface="Tahoma"/>
              </a:rPr>
              <a:t>Removed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stop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words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using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NLTK</a:t>
            </a:r>
            <a:r>
              <a:rPr sz="1800" b="1" spc="-12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stopwords </a:t>
            </a:r>
            <a:r>
              <a:rPr sz="1800" b="1" spc="-10" dirty="0">
                <a:latin typeface="Tahoma"/>
                <a:cs typeface="Tahoma"/>
              </a:rPr>
              <a:t>corpus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6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52431"/>
            <a:ext cx="8084184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60" dirty="0">
                <a:solidFill>
                  <a:srgbClr val="F46524"/>
                </a:solidFill>
                <a:latin typeface="Trebuchet MS"/>
                <a:cs typeface="Trebuchet MS"/>
              </a:rPr>
              <a:t>Stemming</a:t>
            </a:r>
            <a:endParaRPr sz="1800">
              <a:latin typeface="Trebuchet MS"/>
              <a:cs typeface="Trebuchet MS"/>
            </a:endParaRPr>
          </a:p>
          <a:p>
            <a:pPr marL="469900" marR="8255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spc="-10" dirty="0">
                <a:latin typeface="Tahoma"/>
                <a:cs typeface="Tahoma"/>
              </a:rPr>
              <a:t>Transforming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into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base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stem,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5" dirty="0">
                <a:latin typeface="Tahoma"/>
                <a:cs typeface="Tahoma"/>
              </a:rPr>
              <a:t>i.e.,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set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characters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construct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 </a:t>
            </a:r>
            <a:r>
              <a:rPr sz="1800" dirty="0">
                <a:latin typeface="Tahoma"/>
                <a:cs typeface="Tahoma"/>
              </a:rPr>
              <a:t>word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derivatives.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dirty="0">
                <a:latin typeface="Tahoma"/>
                <a:cs typeface="Tahoma"/>
              </a:rPr>
              <a:t>Helps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reducing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vocabulary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words,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which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convey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same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meaning.</a:t>
            </a:r>
            <a:endParaRPr sz="1800">
              <a:latin typeface="Tahoma"/>
              <a:cs typeface="Tahoma"/>
            </a:endParaRPr>
          </a:p>
          <a:p>
            <a:pPr marL="469265" indent="-36639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800" spc="-110" dirty="0">
                <a:latin typeface="Tahoma"/>
                <a:cs typeface="Tahoma"/>
              </a:rPr>
              <a:t>E.g.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i="1" spc="-185" dirty="0">
                <a:latin typeface="Trebuchet MS"/>
                <a:cs typeface="Trebuchet MS"/>
              </a:rPr>
              <a:t>‘argue’</a:t>
            </a:r>
            <a:r>
              <a:rPr sz="1800" spc="-185" dirty="0">
                <a:latin typeface="Tahoma"/>
                <a:cs typeface="Tahoma"/>
              </a:rPr>
              <a:t>,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i="1" spc="-160" dirty="0">
                <a:latin typeface="Trebuchet MS"/>
                <a:cs typeface="Trebuchet MS"/>
              </a:rPr>
              <a:t>‘argued’</a:t>
            </a:r>
            <a:r>
              <a:rPr sz="1800" spc="-160" dirty="0">
                <a:latin typeface="Tahoma"/>
                <a:cs typeface="Tahoma"/>
              </a:rPr>
              <a:t>,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i="1" spc="-155" dirty="0">
                <a:latin typeface="Trebuchet MS"/>
                <a:cs typeface="Trebuchet MS"/>
              </a:rPr>
              <a:t>‘argues’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i="1" spc="-140" dirty="0">
                <a:latin typeface="Trebuchet MS"/>
                <a:cs typeface="Trebuchet MS"/>
              </a:rPr>
              <a:t>‘arguing’</a:t>
            </a:r>
            <a:r>
              <a:rPr sz="1800" i="1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ahoma"/>
                <a:cs typeface="Tahoma"/>
              </a:rPr>
              <a:t>are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reduced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base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stem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i="1" spc="-10" dirty="0">
                <a:latin typeface="Trebuchet MS"/>
                <a:cs typeface="Trebuchet MS"/>
              </a:rPr>
              <a:t>‘argu’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469900" marR="5080" indent="-367030">
              <a:lnSpc>
                <a:spcPct val="114599"/>
              </a:lnSpc>
              <a:spcBef>
                <a:spcPts val="975"/>
              </a:spcBef>
              <a:buFont typeface="Arial MT"/>
              <a:buChar char="●"/>
              <a:tabLst>
                <a:tab pos="469900" algn="l"/>
              </a:tabLst>
            </a:pPr>
            <a:r>
              <a:rPr sz="1800" dirty="0">
                <a:latin typeface="Tahoma"/>
                <a:cs typeface="Tahoma"/>
              </a:rPr>
              <a:t>Used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NLTK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implementation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b="1" spc="-90" dirty="0">
                <a:latin typeface="Tahoma"/>
                <a:cs typeface="Tahoma"/>
              </a:rPr>
              <a:t>Porter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Stemming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95" dirty="0">
                <a:latin typeface="Tahoma"/>
                <a:cs typeface="Tahoma"/>
              </a:rPr>
              <a:t>Algorithm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-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it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contains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 </a:t>
            </a:r>
            <a:r>
              <a:rPr sz="1800" dirty="0">
                <a:latin typeface="Tahoma"/>
                <a:cs typeface="Tahoma"/>
              </a:rPr>
              <a:t>set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rules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transform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word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into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its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base</a:t>
            </a:r>
            <a:r>
              <a:rPr sz="1800" spc="-14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stem.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Data</a:t>
            </a:r>
            <a:r>
              <a:rPr spc="-175" dirty="0"/>
              <a:t> </a:t>
            </a:r>
            <a:r>
              <a:rPr spc="65" dirty="0"/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2925" y="1657424"/>
            <a:ext cx="2955925" cy="2092325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75"/>
              </a:spcBef>
            </a:pPr>
            <a:endParaRPr sz="1400">
              <a:latin typeface="Times New Roman"/>
              <a:cs typeface="Times New Roman"/>
            </a:endParaRPr>
          </a:p>
          <a:p>
            <a:pPr marL="107950" marR="98425" indent="-635" algn="ctr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hey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trying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to </a:t>
            </a:r>
            <a:r>
              <a:rPr sz="1400" dirty="0">
                <a:latin typeface="Arial MT"/>
                <a:cs typeface="Arial MT"/>
              </a:rPr>
              <a:t>edit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</a:t>
            </a:r>
            <a:r>
              <a:rPr sz="1400" spc="55" dirty="0">
                <a:latin typeface="Arial MT"/>
                <a:cs typeface="Arial MT"/>
              </a:rPr>
              <a:t> it </a:t>
            </a:r>
            <a:r>
              <a:rPr sz="1400" dirty="0">
                <a:latin typeface="Arial MT"/>
                <a:cs typeface="Arial MT"/>
              </a:rPr>
              <a:t>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just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that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guy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constantly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removing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relevant </a:t>
            </a:r>
            <a:r>
              <a:rPr sz="1400" dirty="0">
                <a:latin typeface="Arial MT"/>
                <a:cs typeface="Arial MT"/>
              </a:rPr>
              <a:t>information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talking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me </a:t>
            </a:r>
            <a:r>
              <a:rPr sz="1400" dirty="0">
                <a:latin typeface="Arial MT"/>
                <a:cs typeface="Arial MT"/>
              </a:rPr>
              <a:t>through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edits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instead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talk </a:t>
            </a:r>
            <a:r>
              <a:rPr sz="1400" dirty="0">
                <a:latin typeface="Arial MT"/>
                <a:cs typeface="Arial MT"/>
              </a:rPr>
              <a:t>page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dirty="0">
                <a:latin typeface="Arial MT"/>
                <a:cs typeface="Arial MT"/>
              </a:rPr>
              <a:t>more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about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formatting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than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the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actual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info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725" y="1657374"/>
            <a:ext cx="2955925" cy="2092325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400">
              <a:latin typeface="Times New Roman"/>
              <a:cs typeface="Times New Roman"/>
            </a:endParaRPr>
          </a:p>
          <a:p>
            <a:pPr marL="144145" marR="134620" indent="-635" algn="ctr">
              <a:lnSpc>
                <a:spcPts val="1650"/>
              </a:lnSpc>
            </a:pPr>
            <a:r>
              <a:rPr sz="1400" dirty="0">
                <a:latin typeface="Arial MT"/>
                <a:cs typeface="Arial MT"/>
              </a:rPr>
              <a:t>hey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man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realli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50" dirty="0">
                <a:latin typeface="Arial MT"/>
                <a:cs typeface="Arial MT"/>
              </a:rPr>
              <a:t>tri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edit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war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guy </a:t>
            </a:r>
            <a:r>
              <a:rPr sz="1400" dirty="0">
                <a:latin typeface="Arial MT"/>
                <a:cs typeface="Arial MT"/>
              </a:rPr>
              <a:t>constantli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remov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relev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inform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talk </a:t>
            </a:r>
            <a:r>
              <a:rPr sz="1400" dirty="0">
                <a:latin typeface="Arial MT"/>
                <a:cs typeface="Arial MT"/>
              </a:rPr>
              <a:t>edit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instead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talk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page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seem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dirty="0">
                <a:latin typeface="Arial MT"/>
                <a:cs typeface="Arial MT"/>
              </a:rPr>
              <a:t>format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actual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info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48225" y="2682879"/>
            <a:ext cx="1653539" cy="41275"/>
            <a:chOff x="3748225" y="2682879"/>
            <a:chExt cx="1653539" cy="41275"/>
          </a:xfrm>
        </p:grpSpPr>
        <p:sp>
          <p:nvSpPr>
            <p:cNvPr id="6" name="object 6"/>
            <p:cNvSpPr/>
            <p:nvPr/>
          </p:nvSpPr>
          <p:spPr>
            <a:xfrm>
              <a:off x="3748225" y="2703374"/>
              <a:ext cx="1605915" cy="0"/>
            </a:xfrm>
            <a:custGeom>
              <a:avLst/>
              <a:gdLst/>
              <a:ahLst/>
              <a:cxnLst/>
              <a:rect l="l" t="t" r="r" b="b"/>
              <a:pathLst>
                <a:path w="1605914">
                  <a:moveTo>
                    <a:pt x="0" y="0"/>
                  </a:moveTo>
                  <a:lnTo>
                    <a:pt x="16054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3675" y="2687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53675" y="26876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25425" y="2477103"/>
            <a:ext cx="11550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onsolas"/>
                <a:cs typeface="Consolas"/>
              </a:rPr>
              <a:t>DATA</a:t>
            </a:r>
            <a:r>
              <a:rPr sz="900" spc="-60" dirty="0">
                <a:latin typeface="Consolas"/>
                <a:cs typeface="Consolas"/>
              </a:rPr>
              <a:t> </a:t>
            </a:r>
            <a:r>
              <a:rPr sz="900" spc="-10" dirty="0">
                <a:latin typeface="Consolas"/>
                <a:cs typeface="Consolas"/>
              </a:rPr>
              <a:t>PREPROCESSING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5698" y="3856829"/>
            <a:ext cx="12807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CLEANED</a:t>
            </a:r>
            <a:r>
              <a:rPr sz="1200" b="1" spc="-85" dirty="0">
                <a:latin typeface="Consolas"/>
                <a:cs typeface="Consolas"/>
              </a:rPr>
              <a:t> </a:t>
            </a:r>
            <a:r>
              <a:rPr sz="1200" b="1" spc="-10" dirty="0">
                <a:latin typeface="Consolas"/>
                <a:cs typeface="Consolas"/>
              </a:rPr>
              <a:t>COMMENT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8831" y="3856829"/>
            <a:ext cx="270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onsolas"/>
                <a:cs typeface="Consolas"/>
              </a:rPr>
              <a:t>COMMENT</a:t>
            </a:r>
            <a:r>
              <a:rPr sz="1200" b="1" spc="-7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IN</a:t>
            </a:r>
            <a:r>
              <a:rPr sz="1200" b="1" spc="-7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MACHINE</a:t>
            </a:r>
            <a:r>
              <a:rPr sz="1200" b="1" spc="-70" dirty="0">
                <a:latin typeface="Consolas"/>
                <a:cs typeface="Consolas"/>
              </a:rPr>
              <a:t> </a:t>
            </a:r>
            <a:r>
              <a:rPr sz="1200" b="1" dirty="0">
                <a:latin typeface="Consolas"/>
                <a:cs typeface="Consolas"/>
              </a:rPr>
              <a:t>READABLE</a:t>
            </a:r>
            <a:r>
              <a:rPr sz="1200" b="1" spc="-70" dirty="0">
                <a:latin typeface="Consolas"/>
                <a:cs typeface="Consolas"/>
              </a:rPr>
              <a:t> </a:t>
            </a:r>
            <a:r>
              <a:rPr sz="1200" b="1" spc="-20" dirty="0">
                <a:latin typeface="Consolas"/>
                <a:cs typeface="Consolas"/>
              </a:rPr>
              <a:t>FORM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676" y="2174028"/>
            <a:ext cx="46812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Training</a:t>
            </a:r>
            <a:r>
              <a:rPr sz="4800" spc="-320" dirty="0">
                <a:solidFill>
                  <a:srgbClr val="FFFFFF"/>
                </a:solidFill>
              </a:rPr>
              <a:t> </a:t>
            </a:r>
            <a:r>
              <a:rPr sz="4800" spc="229" dirty="0">
                <a:solidFill>
                  <a:srgbClr val="FFFFFF"/>
                </a:solidFill>
              </a:rPr>
              <a:t>Models</a:t>
            </a:r>
            <a:endParaRPr sz="4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85" dirty="0"/>
              <a:t>Results</a:t>
            </a:r>
            <a:r>
              <a:rPr spc="-175" dirty="0"/>
              <a:t> </a:t>
            </a:r>
            <a:r>
              <a:rPr spc="100" dirty="0"/>
              <a:t>and</a:t>
            </a:r>
            <a:r>
              <a:rPr spc="-170" dirty="0"/>
              <a:t> </a:t>
            </a:r>
            <a:r>
              <a:rPr spc="65" dirty="0"/>
              <a:t>Comparison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640262" y="1162037"/>
          <a:ext cx="5854064" cy="364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-10" dirty="0">
                          <a:latin typeface="Tahoma"/>
                          <a:cs typeface="Tahoma"/>
                        </a:rPr>
                        <a:t>Model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b="1" spc="-60" dirty="0">
                          <a:latin typeface="Tahoma"/>
                          <a:cs typeface="Tahoma"/>
                        </a:rPr>
                        <a:t>Mean</a:t>
                      </a:r>
                      <a:r>
                        <a:rPr sz="12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65" dirty="0">
                          <a:latin typeface="Tahoma"/>
                          <a:cs typeface="Tahoma"/>
                        </a:rPr>
                        <a:t>AUC_ROC</a:t>
                      </a:r>
                      <a:r>
                        <a:rPr sz="1200" b="1" spc="-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20" dirty="0">
                          <a:latin typeface="Tahoma"/>
                          <a:cs typeface="Tahoma"/>
                        </a:rPr>
                        <a:t>Score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Support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Vector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Machines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Relevance)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0.66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2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Support</a:t>
                      </a:r>
                      <a:r>
                        <a:rPr sz="1200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Vector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Machines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(Classifier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Chains)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0.67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469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Logistic</a:t>
                      </a:r>
                      <a:r>
                        <a:rPr sz="12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Regression</a:t>
                      </a:r>
                      <a:r>
                        <a:rPr sz="12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(Binary</a:t>
                      </a:r>
                      <a:r>
                        <a:rPr sz="1200" spc="-1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Relevance)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0.73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Logistic</a:t>
                      </a:r>
                      <a:r>
                        <a:rPr sz="12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Regression</a:t>
                      </a:r>
                      <a:r>
                        <a:rPr sz="12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(Classifier</a:t>
                      </a:r>
                      <a:r>
                        <a:rPr sz="1200" spc="-1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Chains)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0.76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45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Extra</a:t>
                      </a:r>
                      <a:r>
                        <a:rPr sz="1200" spc="-8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Trees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0.93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239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98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XGBoost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0.96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55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LSTM</a:t>
                      </a:r>
                      <a:r>
                        <a:rPr sz="1200" b="1" spc="-70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75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without</a:t>
                      </a:r>
                      <a:r>
                        <a:rPr sz="1200" b="1" spc="-70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75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pretrained</a:t>
                      </a:r>
                      <a:r>
                        <a:rPr sz="1200" b="1" spc="-65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embeddings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b="1" spc="-20" dirty="0">
                          <a:solidFill>
                            <a:srgbClr val="F46524"/>
                          </a:solidFill>
                          <a:latin typeface="Tahoma"/>
                          <a:cs typeface="Tahoma"/>
                        </a:rPr>
                        <a:t>0.97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LSTM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FastText</a:t>
                      </a:r>
                      <a:r>
                        <a:rPr sz="12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embedding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0.96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dirty="0">
                          <a:latin typeface="Tahoma"/>
                          <a:cs typeface="Tahoma"/>
                        </a:rPr>
                        <a:t>LSTM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dirty="0">
                          <a:latin typeface="Tahoma"/>
                          <a:cs typeface="Tahoma"/>
                        </a:rPr>
                        <a:t>Glove</a:t>
                      </a:r>
                      <a:r>
                        <a:rPr sz="12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embedding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0.88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10" dirty="0">
                          <a:latin typeface="Tahoma"/>
                          <a:cs typeface="Tahoma"/>
                        </a:rPr>
                        <a:t>LSTM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10" dirty="0">
                          <a:latin typeface="Tahoma"/>
                          <a:cs typeface="Tahoma"/>
                        </a:rPr>
                        <a:t>Word2Vec</a:t>
                      </a:r>
                      <a:r>
                        <a:rPr sz="12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embedding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200" spc="-20" dirty="0">
                          <a:latin typeface="Tahoma"/>
                          <a:cs typeface="Tahoma"/>
                        </a:rPr>
                        <a:t>0.85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7937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🖥️ Final Deliverable: Interactive Web App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- Real-time text classification via Streamlit</a:t>
            </a:r>
          </a:p>
          <a:p>
            <a:r>
              <a:t>- Screenshot upload with text extraction using EasyOCR</a:t>
            </a:r>
          </a:p>
          <a:p>
            <a:r>
              <a:t>- Advanced data visualizations:</a:t>
            </a:r>
          </a:p>
          <a:p>
            <a:r>
              <a:t>  - Correlation heatmap</a:t>
            </a:r>
          </a:p>
          <a:p>
            <a:r>
              <a:t>  - Spam percentage vs toxicity</a:t>
            </a:r>
          </a:p>
          <a:p>
            <a:r>
              <a:t>  - Comment length vs toxicity</a:t>
            </a:r>
          </a:p>
          <a:p>
            <a:r>
              <a:t>- Model performance dashboard with ROC AUC metrics</a:t>
            </a:r>
          </a:p>
          <a:p>
            <a:r>
              <a:t>- Fully compatible with Streamlit Cloud deployment</a:t>
            </a:r>
          </a:p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System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1. Text or Screenshot Input</a:t>
            </a:r>
          </a:p>
          <a:p>
            <a:r>
              <a:t>2. Preprocessing (Cleaning, Lowercase, Stopword Removal)</a:t>
            </a:r>
          </a:p>
          <a:p>
            <a:r>
              <a:t>3. Feature Extraction via TF-IDF Vectorizer</a:t>
            </a:r>
          </a:p>
          <a:p>
            <a:r>
              <a:t>4. Classification using MultiOutput Logistic Regression</a:t>
            </a:r>
          </a:p>
          <a:p>
            <a:r>
              <a:t>5. Output: Toxic, Severe Toxic, Obscene, Threat, Insult, Identity Hate</a:t>
            </a:r>
          </a:p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25" y="580009"/>
            <a:ext cx="6179820" cy="461665"/>
          </a:xfrm>
        </p:spPr>
        <p:txBody>
          <a:bodyPr/>
          <a:lstStyle/>
          <a:p>
            <a:r>
              <a:rPr dirty="0"/>
              <a:t>🔍 Advanced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- EasyOCR for image-to-text detection (OCR)</a:t>
            </a:r>
          </a:p>
          <a:p>
            <a:r>
              <a:t>- Custom class-weighted Logistic Regression for handling imbalance</a:t>
            </a:r>
          </a:p>
          <a:p>
            <a:r>
              <a:t>- Streamlit-based web interface</a:t>
            </a:r>
          </a:p>
          <a:p>
            <a:r>
              <a:t>- Visual exploration of toxicity patterns</a:t>
            </a:r>
          </a:p>
          <a:p>
            <a:r>
              <a:t>- Designed for easy extension with BERT/Transformer models</a:t>
            </a:r>
          </a:p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Sample Predictions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- “You are such an idiot.” ➝ Detected: Insult, Toxic</a:t>
            </a:r>
          </a:p>
          <a:p>
            <a:r>
              <a:t>- “This is terrible, I will hurt you.” ➝ Detected: Threat, Toxic</a:t>
            </a:r>
          </a:p>
          <a:p>
            <a:r>
              <a:t>- OCR: Uploaded image containing hate ➝ Auto-classified using EasyOCR + ML model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Motivation</a:t>
            </a:r>
            <a:r>
              <a:rPr spc="-30" dirty="0"/>
              <a:t> </a:t>
            </a:r>
            <a:r>
              <a:rPr dirty="0"/>
              <a:t>&amp;</a:t>
            </a:r>
            <a:r>
              <a:rPr spc="-145" dirty="0"/>
              <a:t> </a:t>
            </a:r>
            <a:r>
              <a:rPr spc="5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300031"/>
            <a:ext cx="8283575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105" dirty="0">
                <a:solidFill>
                  <a:srgbClr val="F46524"/>
                </a:solidFill>
                <a:latin typeface="Tahoma"/>
                <a:cs typeface="Tahoma"/>
              </a:rPr>
              <a:t>Social</a:t>
            </a:r>
            <a:r>
              <a:rPr sz="1800" b="1" spc="-10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networking</a:t>
            </a:r>
            <a:r>
              <a:rPr sz="1800" b="1" spc="-130" dirty="0">
                <a:latin typeface="Tahoma"/>
                <a:cs typeface="Tahoma"/>
              </a:rPr>
              <a:t>: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Message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or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tweet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reported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support</a:t>
            </a:r>
            <a:r>
              <a:rPr sz="1800" spc="-14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team.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14599"/>
              </a:lnSpc>
              <a:spcBef>
                <a:spcPts val="975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90" dirty="0">
                <a:solidFill>
                  <a:srgbClr val="F46524"/>
                </a:solidFill>
                <a:latin typeface="Tahoma"/>
                <a:cs typeface="Tahoma"/>
              </a:rPr>
              <a:t>Online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 meetings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345" dirty="0">
                <a:solidFill>
                  <a:srgbClr val="F46524"/>
                </a:solidFill>
                <a:latin typeface="Tahoma"/>
                <a:cs typeface="Tahoma"/>
              </a:rPr>
              <a:t>/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 webinars</a:t>
            </a:r>
            <a:r>
              <a:rPr sz="1800" b="1" spc="-130" dirty="0">
                <a:latin typeface="Tahoma"/>
                <a:cs typeface="Tahoma"/>
              </a:rPr>
              <a:t>: </a:t>
            </a:r>
            <a:r>
              <a:rPr sz="1800" dirty="0">
                <a:latin typeface="Tahoma"/>
                <a:cs typeface="Tahoma"/>
              </a:rPr>
              <a:t>Message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hidden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from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attendees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shown </a:t>
            </a:r>
            <a:r>
              <a:rPr sz="1800" dirty="0">
                <a:latin typeface="Tahoma"/>
                <a:cs typeface="Tahoma"/>
              </a:rPr>
              <a:t>only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moderators.</a:t>
            </a:r>
            <a:endParaRPr sz="1800">
              <a:latin typeface="Tahoma"/>
              <a:cs typeface="Tahoma"/>
            </a:endParaRPr>
          </a:p>
          <a:p>
            <a:pPr marL="379095" marR="23495" indent="-367030">
              <a:lnSpc>
                <a:spcPct val="114599"/>
              </a:lnSpc>
              <a:spcBef>
                <a:spcPts val="975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85" dirty="0">
                <a:solidFill>
                  <a:srgbClr val="F46524"/>
                </a:solidFill>
                <a:latin typeface="Tahoma"/>
                <a:cs typeface="Tahoma"/>
              </a:rPr>
              <a:t>Chatbot</a:t>
            </a:r>
            <a:r>
              <a:rPr sz="1800" b="1" spc="-6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46524"/>
                </a:solidFill>
                <a:latin typeface="Tahoma"/>
                <a:cs typeface="Tahoma"/>
              </a:rPr>
              <a:t>training:</a:t>
            </a:r>
            <a:r>
              <a:rPr sz="1800" b="1" spc="-5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give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large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negative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feedback</a:t>
            </a:r>
            <a:r>
              <a:rPr sz="1800" spc="-10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for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any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insulting </a:t>
            </a:r>
            <a:r>
              <a:rPr sz="1800" dirty="0">
                <a:latin typeface="Tahoma"/>
                <a:cs typeface="Tahoma"/>
              </a:rPr>
              <a:t>reply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towards</a:t>
            </a:r>
            <a:r>
              <a:rPr sz="1800" spc="-1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user.</a:t>
            </a:r>
            <a:endParaRPr sz="1800">
              <a:latin typeface="Tahoma"/>
              <a:cs typeface="Tahoma"/>
            </a:endParaRPr>
          </a:p>
          <a:p>
            <a:pPr marL="379095" marR="66675" indent="-367030">
              <a:lnSpc>
                <a:spcPct val="114599"/>
              </a:lnSpc>
              <a:spcBef>
                <a:spcPts val="969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  <a:tab pos="1798955" algn="l"/>
                <a:tab pos="3004185" algn="l"/>
                <a:tab pos="3983354" algn="l"/>
                <a:tab pos="5042535" algn="l"/>
                <a:tab pos="5423535" algn="l"/>
                <a:tab pos="6646545" algn="l"/>
                <a:tab pos="7911465" algn="l"/>
              </a:tabLst>
            </a:pPr>
            <a:r>
              <a:rPr sz="1800" b="1" spc="-10" dirty="0">
                <a:solidFill>
                  <a:srgbClr val="F46524"/>
                </a:solidFill>
                <a:latin typeface="Tahoma"/>
                <a:cs typeface="Tahoma"/>
              </a:rPr>
              <a:t>Threatening</a:t>
            </a:r>
            <a:r>
              <a:rPr sz="1800" b="1" dirty="0">
                <a:solidFill>
                  <a:srgbClr val="F46524"/>
                </a:solidFill>
                <a:latin typeface="Tahoma"/>
                <a:cs typeface="Tahoma"/>
              </a:rPr>
              <a:t>	</a:t>
            </a:r>
            <a:r>
              <a:rPr sz="1800" b="1" spc="-10" dirty="0">
                <a:solidFill>
                  <a:srgbClr val="F46524"/>
                </a:solidFill>
                <a:latin typeface="Tahoma"/>
                <a:cs typeface="Tahoma"/>
              </a:rPr>
              <a:t>messages</a:t>
            </a:r>
            <a:r>
              <a:rPr sz="1800" b="1" spc="-10" dirty="0">
                <a:latin typeface="Tahoma"/>
                <a:cs typeface="Tahoma"/>
              </a:rPr>
              <a:t>:</a:t>
            </a:r>
            <a:r>
              <a:rPr sz="1800" b="1" dirty="0">
                <a:latin typeface="Tahoma"/>
                <a:cs typeface="Tahoma"/>
              </a:rPr>
              <a:t>	</a:t>
            </a:r>
            <a:r>
              <a:rPr sz="1800" spc="-10" dirty="0">
                <a:latin typeface="Tahoma"/>
                <a:cs typeface="Tahoma"/>
              </a:rPr>
              <a:t>Directly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0" dirty="0">
                <a:latin typeface="Tahoma"/>
                <a:cs typeface="Tahoma"/>
              </a:rPr>
              <a:t>reported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to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0" dirty="0">
                <a:latin typeface="Tahoma"/>
                <a:cs typeface="Tahoma"/>
              </a:rPr>
              <a:t>concerned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10" dirty="0">
                <a:latin typeface="Tahoma"/>
                <a:cs typeface="Tahoma"/>
              </a:rPr>
              <a:t>authorities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for </a:t>
            </a:r>
            <a:r>
              <a:rPr sz="1800" dirty="0">
                <a:latin typeface="Tahoma"/>
                <a:cs typeface="Tahoma"/>
              </a:rPr>
              <a:t>immediate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actions.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Conclusion</a:t>
            </a:r>
            <a:r>
              <a:rPr spc="-155" dirty="0"/>
              <a:t> </a:t>
            </a:r>
            <a:r>
              <a:rPr spc="100" dirty="0"/>
              <a:t>and</a:t>
            </a:r>
            <a:r>
              <a:rPr spc="-150" dirty="0"/>
              <a:t> </a:t>
            </a:r>
            <a:r>
              <a:rPr spc="-45" dirty="0"/>
              <a:t>Further</a:t>
            </a:r>
            <a:r>
              <a:rPr spc="-330" dirty="0"/>
              <a:t> </a:t>
            </a:r>
            <a:r>
              <a:rPr spc="70" dirty="0"/>
              <a:t>Works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98431"/>
            <a:ext cx="8255634" cy="30016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79095" marR="974725" indent="-367030">
              <a:lnSpc>
                <a:spcPts val="2150"/>
              </a:lnSpc>
              <a:spcBef>
                <a:spcPts val="18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Classical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Models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like</a:t>
            </a:r>
            <a:r>
              <a:rPr sz="1800" spc="-125" dirty="0"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F46524"/>
                </a:solidFill>
                <a:latin typeface="Tahoma"/>
                <a:cs typeface="Tahoma"/>
              </a:rPr>
              <a:t>SVM</a:t>
            </a:r>
            <a:r>
              <a:rPr sz="1800" b="1" spc="-9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46524"/>
                </a:solidFill>
                <a:latin typeface="Tahoma"/>
                <a:cs typeface="Tahoma"/>
              </a:rPr>
              <a:t>Logistic</a:t>
            </a:r>
            <a:r>
              <a:rPr sz="1800" b="1" spc="-9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Regression</a:t>
            </a:r>
            <a:r>
              <a:rPr sz="1800" b="1" spc="-8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fail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to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achieve</a:t>
            </a:r>
            <a:r>
              <a:rPr sz="1800" spc="-13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high </a:t>
            </a:r>
            <a:r>
              <a:rPr sz="1800" spc="55" dirty="0">
                <a:latin typeface="Tahoma"/>
                <a:cs typeface="Tahoma"/>
              </a:rPr>
              <a:t>AUC_ROC</a:t>
            </a:r>
            <a:r>
              <a:rPr sz="1800" spc="-21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score.</a:t>
            </a:r>
            <a:endParaRPr sz="1800">
              <a:latin typeface="Tahoma"/>
              <a:cs typeface="Tahoma"/>
            </a:endParaRPr>
          </a:p>
          <a:p>
            <a:pPr marL="379095" indent="-366395">
              <a:lnSpc>
                <a:spcPct val="100000"/>
              </a:lnSpc>
              <a:spcBef>
                <a:spcPts val="944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95" dirty="0">
                <a:solidFill>
                  <a:srgbClr val="F46524"/>
                </a:solidFill>
                <a:latin typeface="Tahoma"/>
                <a:cs typeface="Tahoma"/>
              </a:rPr>
              <a:t>Classifier</a:t>
            </a:r>
            <a:r>
              <a:rPr sz="1800" b="1" spc="-14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F46524"/>
                </a:solidFill>
                <a:latin typeface="Tahoma"/>
                <a:cs typeface="Tahoma"/>
              </a:rPr>
              <a:t>Chain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method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has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a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slight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edge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over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46524"/>
                </a:solidFill>
                <a:latin typeface="Tahoma"/>
                <a:cs typeface="Tahoma"/>
              </a:rPr>
              <a:t>Binary</a:t>
            </a:r>
            <a:r>
              <a:rPr sz="1800" b="1" spc="-14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F46524"/>
                </a:solidFill>
                <a:latin typeface="Tahoma"/>
                <a:cs typeface="Tahoma"/>
              </a:rPr>
              <a:t>Relevance</a:t>
            </a:r>
            <a:r>
              <a:rPr sz="1800" spc="-10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  <a:p>
            <a:pPr marL="379095" marR="5080" indent="-367030">
              <a:lnSpc>
                <a:spcPct val="100000"/>
              </a:lnSpc>
              <a:spcBef>
                <a:spcPts val="990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125" dirty="0">
                <a:solidFill>
                  <a:srgbClr val="F46524"/>
                </a:solidFill>
                <a:latin typeface="Tahoma"/>
                <a:cs typeface="Tahoma"/>
              </a:rPr>
              <a:t>Tree</a:t>
            </a:r>
            <a:r>
              <a:rPr sz="1800" b="1" spc="-14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based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ensembling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F46524"/>
                </a:solidFill>
                <a:latin typeface="Tahoma"/>
                <a:cs typeface="Tahoma"/>
              </a:rPr>
              <a:t>methods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b="1" spc="-110" dirty="0">
                <a:solidFill>
                  <a:srgbClr val="F46524"/>
                </a:solidFill>
                <a:latin typeface="Tahoma"/>
                <a:cs typeface="Tahoma"/>
              </a:rPr>
              <a:t>Recurrent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F46524"/>
                </a:solidFill>
                <a:latin typeface="Tahoma"/>
                <a:cs typeface="Tahoma"/>
              </a:rPr>
              <a:t>Neural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F46524"/>
                </a:solidFill>
                <a:latin typeface="Tahoma"/>
                <a:cs typeface="Tahoma"/>
              </a:rPr>
              <a:t>networks</a:t>
            </a:r>
            <a:r>
              <a:rPr sz="1800" b="1" spc="-14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7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achieve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50" dirty="0">
                <a:latin typeface="Tahoma"/>
                <a:cs typeface="Tahoma"/>
              </a:rPr>
              <a:t>a </a:t>
            </a:r>
            <a:r>
              <a:rPr sz="1800" dirty="0">
                <a:latin typeface="Tahoma"/>
                <a:cs typeface="Tahoma"/>
              </a:rPr>
              <a:t>very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high</a:t>
            </a:r>
            <a:r>
              <a:rPr sz="1800" spc="-190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AUC_ROC</a:t>
            </a:r>
            <a:r>
              <a:rPr sz="1800" spc="-19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score.</a:t>
            </a:r>
            <a:endParaRPr sz="1800">
              <a:latin typeface="Tahoma"/>
              <a:cs typeface="Tahoma"/>
            </a:endParaRPr>
          </a:p>
          <a:p>
            <a:pPr marL="379095" marR="1156335" indent="-367030">
              <a:lnSpc>
                <a:spcPct val="100000"/>
              </a:lnSpc>
              <a:spcBef>
                <a:spcPts val="1005"/>
              </a:spcBef>
              <a:buClr>
                <a:srgbClr val="000000"/>
              </a:buClr>
              <a:buFont typeface="Arial MT"/>
              <a:buChar char="●"/>
              <a:tabLst>
                <a:tab pos="379095" algn="l"/>
              </a:tabLst>
            </a:pP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Transfer</a:t>
            </a:r>
            <a:r>
              <a:rPr sz="1800" b="1" spc="-135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F46524"/>
                </a:solidFill>
                <a:latin typeface="Tahoma"/>
                <a:cs typeface="Tahoma"/>
              </a:rPr>
              <a:t>learning</a:t>
            </a:r>
            <a:r>
              <a:rPr sz="1800" b="1" spc="-120" dirty="0">
                <a:solidFill>
                  <a:srgbClr val="F46524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reduces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execution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but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does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not</a:t>
            </a:r>
            <a:r>
              <a:rPr sz="1800" spc="-1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help</a:t>
            </a:r>
            <a:r>
              <a:rPr sz="1800" spc="-17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with </a:t>
            </a:r>
            <a:r>
              <a:rPr sz="1800" spc="-10" dirty="0">
                <a:latin typeface="Tahoma"/>
                <a:cs typeface="Tahoma"/>
              </a:rPr>
              <a:t>performance.</a:t>
            </a:r>
            <a:endParaRPr sz="1800">
              <a:latin typeface="Tahoma"/>
              <a:cs typeface="Tahoma"/>
            </a:endParaRPr>
          </a:p>
          <a:p>
            <a:pPr marL="379095" marR="455930" indent="-367030">
              <a:lnSpc>
                <a:spcPct val="100000"/>
              </a:lnSpc>
              <a:spcBef>
                <a:spcPts val="100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dirty="0">
                <a:latin typeface="Tahoma"/>
                <a:cs typeface="Tahoma"/>
              </a:rPr>
              <a:t>Further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Improvements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can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achieved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by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experimenting</a:t>
            </a:r>
            <a:r>
              <a:rPr sz="1800" spc="-15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with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complicated </a:t>
            </a:r>
            <a:r>
              <a:rPr sz="1800" dirty="0">
                <a:latin typeface="Tahoma"/>
                <a:cs typeface="Tahoma"/>
              </a:rPr>
              <a:t>neural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networks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and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use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state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of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the</a:t>
            </a:r>
            <a:r>
              <a:rPr sz="1800" spc="-1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art</a:t>
            </a:r>
            <a:r>
              <a:rPr sz="1800" spc="-160" dirty="0">
                <a:latin typeface="Tahoma"/>
                <a:cs typeface="Tahoma"/>
              </a:rPr>
              <a:t> </a:t>
            </a:r>
            <a:r>
              <a:rPr sz="1800" b="1" spc="-35" dirty="0">
                <a:solidFill>
                  <a:srgbClr val="F46524"/>
                </a:solidFill>
                <a:latin typeface="Tahoma"/>
                <a:cs typeface="Tahoma"/>
              </a:rPr>
              <a:t>Transformers</a:t>
            </a:r>
            <a:r>
              <a:rPr sz="1800" spc="-35" dirty="0">
                <a:latin typeface="Tahoma"/>
                <a:cs typeface="Tahoma"/>
              </a:rPr>
              <a:t>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Final Outcomes &amp;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  <a:p>
            <a:r>
              <a:t>✔ Built and deployed a fully functional hate speech detection app  </a:t>
            </a:r>
          </a:p>
          <a:p>
            <a:r>
              <a:t>✔ Integrated OCR for image-based comment analysis  </a:t>
            </a:r>
          </a:p>
          <a:p>
            <a:r>
              <a:t>✔ Designed interpretable visual dashboards and label insights  </a:t>
            </a:r>
          </a:p>
          <a:p>
            <a:r>
              <a:t>🔜 Next: Add multilingual support, Transformer-based classification, and real-time social media feeds</a:t>
            </a:r>
          </a:p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75757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198" y="415650"/>
            <a:ext cx="183515" cy="0"/>
          </a:xfrm>
          <a:custGeom>
            <a:avLst/>
            <a:gdLst/>
            <a:ahLst/>
            <a:cxnLst/>
            <a:rect l="l" t="t" r="r" b="b"/>
            <a:pathLst>
              <a:path w="183515">
                <a:moveTo>
                  <a:pt x="0" y="0"/>
                </a:moveTo>
                <a:lnTo>
                  <a:pt x="1832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6128" y="2226094"/>
            <a:ext cx="31832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5" dirty="0">
                <a:solidFill>
                  <a:srgbClr val="FFFFFF"/>
                </a:solidFill>
              </a:rPr>
              <a:t>Thank</a:t>
            </a:r>
            <a:r>
              <a:rPr sz="4800" spc="-470" dirty="0">
                <a:solidFill>
                  <a:srgbClr val="FFFFFF"/>
                </a:solidFill>
              </a:rPr>
              <a:t> </a:t>
            </a:r>
            <a:r>
              <a:rPr sz="4800" spc="-110" dirty="0">
                <a:solidFill>
                  <a:srgbClr val="FFFFFF"/>
                </a:solidFill>
              </a:rPr>
              <a:t>You.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Application of Data Mining Concepts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249" y="1427031"/>
            <a:ext cx="8238490" cy="3693319"/>
          </a:xfrm>
        </p:spPr>
        <p:txBody>
          <a:bodyPr/>
          <a:lstStyle/>
          <a:p>
            <a:endParaRPr sz="1200" dirty="0"/>
          </a:p>
          <a:p>
            <a:r>
              <a:rPr sz="1200" dirty="0"/>
              <a:t>- ✅ Data Preprocessing:</a:t>
            </a:r>
          </a:p>
          <a:p>
            <a:r>
              <a:rPr sz="1200" dirty="0"/>
              <a:t>  - Handling nulls, cleaning, lowercasing, stemming/lemmatization</a:t>
            </a:r>
          </a:p>
          <a:p>
            <a:r>
              <a:rPr sz="1200" dirty="0"/>
              <a:t>  - Vectorization using </a:t>
            </a:r>
            <a:r>
              <a:rPr sz="1200" dirty="0" err="1"/>
              <a:t>CountVectorizer</a:t>
            </a:r>
            <a:r>
              <a:rPr sz="1200" dirty="0"/>
              <a:t> and TF-IDF</a:t>
            </a:r>
          </a:p>
          <a:p>
            <a:endParaRPr sz="1200" dirty="0"/>
          </a:p>
          <a:p>
            <a:r>
              <a:rPr sz="1200" dirty="0"/>
              <a:t>- ✅ Feature Engineering:</a:t>
            </a:r>
          </a:p>
          <a:p>
            <a:r>
              <a:rPr sz="1200" dirty="0"/>
              <a:t>  - Extracted features: length of comment, unique word %, correlation of labels</a:t>
            </a:r>
          </a:p>
          <a:p>
            <a:endParaRPr sz="1200" dirty="0"/>
          </a:p>
          <a:p>
            <a:r>
              <a:rPr sz="1200" dirty="0"/>
              <a:t>- ✅ Model Building:</a:t>
            </a:r>
          </a:p>
          <a:p>
            <a:r>
              <a:rPr sz="1200" dirty="0"/>
              <a:t>  - Used Binary Relevance (BR) and Classifier Chains (CC)</a:t>
            </a:r>
          </a:p>
          <a:p>
            <a:r>
              <a:rPr sz="1200" dirty="0"/>
              <a:t>  - Applied models: Logistic Regression, SVM, </a:t>
            </a:r>
            <a:r>
              <a:rPr sz="1200" dirty="0" err="1"/>
              <a:t>XGBoost</a:t>
            </a:r>
            <a:r>
              <a:rPr sz="1200" dirty="0"/>
              <a:t>, LSTM</a:t>
            </a:r>
          </a:p>
          <a:p>
            <a:endParaRPr sz="1200" dirty="0"/>
          </a:p>
          <a:p>
            <a:r>
              <a:rPr sz="1200" dirty="0"/>
              <a:t>- ✅ Evaluation:</a:t>
            </a:r>
          </a:p>
          <a:p>
            <a:r>
              <a:rPr sz="1200" dirty="0"/>
              <a:t>  - Multi-label metrics: ROC AUC, label-wise accuracy</a:t>
            </a:r>
          </a:p>
          <a:p>
            <a:r>
              <a:rPr sz="1200" dirty="0"/>
              <a:t>  - Visual comparison of models and AUC scores</a:t>
            </a:r>
          </a:p>
          <a:p>
            <a:endParaRPr sz="1200" dirty="0"/>
          </a:p>
          <a:p>
            <a:r>
              <a:rPr sz="1200" dirty="0"/>
              <a:t>- ✅ Deployment:</a:t>
            </a:r>
          </a:p>
          <a:p>
            <a:r>
              <a:rPr sz="1200" dirty="0"/>
              <a:t>  - Integrated models into a real-time dashboard using </a:t>
            </a:r>
            <a:r>
              <a:rPr sz="1200" dirty="0" err="1"/>
              <a:t>Streamlit</a:t>
            </a:r>
            <a:endParaRPr sz="1200" dirty="0"/>
          </a:p>
          <a:p>
            <a:r>
              <a:rPr sz="1200" dirty="0"/>
              <a:t>  - Enabled user interaction, visual insights, and OCR prediction</a:t>
            </a:r>
          </a:p>
          <a:p>
            <a:endParaRPr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5329" y="2174028"/>
            <a:ext cx="73812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55" dirty="0">
                <a:solidFill>
                  <a:srgbClr val="FFFFFF"/>
                </a:solidFill>
              </a:rPr>
              <a:t>Structure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80" dirty="0">
                <a:solidFill>
                  <a:srgbClr val="FFFFFF"/>
                </a:solidFill>
              </a:rPr>
              <a:t>of</a:t>
            </a:r>
            <a:r>
              <a:rPr sz="4800" spc="-385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Presentation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8225" y="1515575"/>
            <a:ext cx="7057390" cy="1754505"/>
            <a:chOff x="1128225" y="1515575"/>
            <a:chExt cx="7057390" cy="1754505"/>
          </a:xfrm>
          <a:solidFill>
            <a:schemeClr val="accent1"/>
          </a:solidFill>
        </p:grpSpPr>
        <p:sp>
          <p:nvSpPr>
            <p:cNvPr id="3" name="object 3"/>
            <p:cNvSpPr/>
            <p:nvPr/>
          </p:nvSpPr>
          <p:spPr>
            <a:xfrm>
              <a:off x="5171580" y="2120785"/>
              <a:ext cx="3013710" cy="544195"/>
            </a:xfrm>
            <a:custGeom>
              <a:avLst/>
              <a:gdLst/>
              <a:ahLst/>
              <a:cxnLst/>
              <a:rect l="l" t="t" r="r" b="b"/>
              <a:pathLst>
                <a:path w="3013709" h="544194">
                  <a:moveTo>
                    <a:pt x="3013506" y="271945"/>
                  </a:moveTo>
                  <a:lnTo>
                    <a:pt x="2741549" y="0"/>
                  </a:lnTo>
                  <a:lnTo>
                    <a:pt x="1371600" y="0"/>
                  </a:lnTo>
                  <a:lnTo>
                    <a:pt x="1371600" y="1651"/>
                  </a:lnTo>
                  <a:lnTo>
                    <a:pt x="1369949" y="0"/>
                  </a:lnTo>
                  <a:lnTo>
                    <a:pt x="0" y="0"/>
                  </a:lnTo>
                  <a:lnTo>
                    <a:pt x="0" y="543890"/>
                  </a:lnTo>
                  <a:lnTo>
                    <a:pt x="1369949" y="543890"/>
                  </a:lnTo>
                  <a:lnTo>
                    <a:pt x="1371600" y="542251"/>
                  </a:lnTo>
                  <a:lnTo>
                    <a:pt x="1371600" y="543890"/>
                  </a:lnTo>
                  <a:lnTo>
                    <a:pt x="2741549" y="543890"/>
                  </a:lnTo>
                  <a:lnTo>
                    <a:pt x="3013506" y="27194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15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09" h="544194">
                  <a:moveTo>
                    <a:pt x="0" y="0"/>
                  </a:move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761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136994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761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0" y="0"/>
                  </a:move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45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136994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045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0" y="0"/>
                  </a:move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29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1369949" y="543899"/>
                  </a:moveTo>
                  <a:lnTo>
                    <a:pt x="0" y="543899"/>
                  </a:lnTo>
                  <a:lnTo>
                    <a:pt x="0" y="0"/>
                  </a:ln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2987" y="2120775"/>
              <a:ext cx="1642110" cy="544195"/>
            </a:xfrm>
            <a:custGeom>
              <a:avLst/>
              <a:gdLst/>
              <a:ahLst/>
              <a:cxnLst/>
              <a:rect l="l" t="t" r="r" b="b"/>
              <a:pathLst>
                <a:path w="1642110" h="544194">
                  <a:moveTo>
                    <a:pt x="0" y="0"/>
                  </a:moveTo>
                  <a:lnTo>
                    <a:pt x="1369949" y="0"/>
                  </a:lnTo>
                  <a:lnTo>
                    <a:pt x="1641899" y="271949"/>
                  </a:lnTo>
                  <a:lnTo>
                    <a:pt x="1369949" y="543899"/>
                  </a:lnTo>
                  <a:lnTo>
                    <a:pt x="0" y="54389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17962" y="1671675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449099"/>
                  </a:moveTo>
                  <a:lnTo>
                    <a:pt x="0" y="0"/>
                  </a:lnTo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9500" y="1515587"/>
              <a:ext cx="236924" cy="236924"/>
            </a:xfrm>
            <a:prstGeom prst="rect">
              <a:avLst/>
            </a:prstGeom>
            <a:grpFill/>
          </p:spPr>
        </p:pic>
        <p:sp>
          <p:nvSpPr>
            <p:cNvPr id="13" name="object 13"/>
            <p:cNvSpPr/>
            <p:nvPr/>
          </p:nvSpPr>
          <p:spPr>
            <a:xfrm>
              <a:off x="4659037" y="1671662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449099"/>
                  </a:moveTo>
                  <a:lnTo>
                    <a:pt x="0" y="0"/>
                  </a:lnTo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0574" y="1515575"/>
              <a:ext cx="236924" cy="236924"/>
            </a:xfrm>
            <a:prstGeom prst="rect">
              <a:avLst/>
            </a:prstGeom>
            <a:grpFill/>
          </p:spPr>
        </p:pic>
        <p:sp>
          <p:nvSpPr>
            <p:cNvPr id="15" name="object 15"/>
            <p:cNvSpPr/>
            <p:nvPr/>
          </p:nvSpPr>
          <p:spPr>
            <a:xfrm>
              <a:off x="3275662" y="2664675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0"/>
                  </a:moveTo>
                  <a:lnTo>
                    <a:pt x="0" y="449099"/>
                  </a:lnTo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57200" y="3032937"/>
              <a:ext cx="236924" cy="236924"/>
            </a:xfrm>
            <a:prstGeom prst="rect">
              <a:avLst/>
            </a:prstGeom>
            <a:grpFill/>
          </p:spPr>
        </p:pic>
        <p:sp>
          <p:nvSpPr>
            <p:cNvPr id="17" name="object 17"/>
            <p:cNvSpPr/>
            <p:nvPr/>
          </p:nvSpPr>
          <p:spPr>
            <a:xfrm>
              <a:off x="6042412" y="2664675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0"/>
                  </a:moveTo>
                  <a:lnTo>
                    <a:pt x="0" y="449099"/>
                  </a:lnTo>
                </a:path>
              </a:pathLst>
            </a:custGeom>
            <a:grpFill/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3950" y="3032937"/>
              <a:ext cx="236924" cy="236924"/>
            </a:xfrm>
            <a:prstGeom prst="rect">
              <a:avLst/>
            </a:prstGeom>
            <a:grpFill/>
          </p:spPr>
        </p:pic>
      </p:grpSp>
      <p:sp>
        <p:nvSpPr>
          <p:cNvPr id="19" name="object 19"/>
          <p:cNvSpPr txBox="1"/>
          <p:nvPr/>
        </p:nvSpPr>
        <p:spPr>
          <a:xfrm>
            <a:off x="1473850" y="2268138"/>
            <a:ext cx="688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39201" y="2268138"/>
            <a:ext cx="10261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Visualisation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1274" y="2268138"/>
            <a:ext cx="11334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Preprocessing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5542" y="2268138"/>
            <a:ext cx="6546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49678" y="624337"/>
            <a:ext cx="1537970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spc="10" dirty="0">
                <a:latin typeface="Tahoma"/>
                <a:cs typeface="Tahoma"/>
              </a:rPr>
              <a:t>Description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10" dirty="0">
                <a:latin typeface="Tahoma"/>
                <a:cs typeface="Tahoma"/>
              </a:rPr>
              <a:t>of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dirty="0">
                <a:latin typeface="Tahoma"/>
                <a:cs typeface="Tahoma"/>
              </a:rPr>
              <a:t>Problem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Statement and</a:t>
            </a:r>
            <a:r>
              <a:rPr sz="1400" spc="-1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Challenges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56858" y="624337"/>
            <a:ext cx="140525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8735" algn="just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Tahoma"/>
                <a:cs typeface="Tahoma"/>
              </a:rPr>
              <a:t>Preprocessing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of data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into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machine </a:t>
            </a:r>
            <a:r>
              <a:rPr sz="1400" dirty="0">
                <a:latin typeface="Tahoma"/>
                <a:cs typeface="Tahoma"/>
              </a:rPr>
              <a:t>readable</a:t>
            </a:r>
            <a:r>
              <a:rPr sz="1400" spc="-1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format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20261" y="3556587"/>
            <a:ext cx="151193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-635" algn="ctr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Tahoma"/>
                <a:cs typeface="Tahoma"/>
              </a:rPr>
              <a:t>Cleaning</a:t>
            </a:r>
            <a:r>
              <a:rPr sz="1400" spc="-1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and </a:t>
            </a:r>
            <a:r>
              <a:rPr sz="1400" dirty="0">
                <a:latin typeface="Tahoma"/>
                <a:cs typeface="Tahoma"/>
              </a:rPr>
              <a:t>Visualisation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of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the </a:t>
            </a:r>
            <a:r>
              <a:rPr sz="1400" spc="-10" dirty="0">
                <a:latin typeface="Tahoma"/>
                <a:cs typeface="Tahoma"/>
              </a:rPr>
              <a:t>dataset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12089" y="3585162"/>
            <a:ext cx="175831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668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latin typeface="Tahoma"/>
                <a:cs typeface="Tahoma"/>
              </a:rPr>
              <a:t>Training</a:t>
            </a:r>
            <a:r>
              <a:rPr sz="1400" spc="-1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the</a:t>
            </a:r>
            <a:r>
              <a:rPr sz="1400" spc="-1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model </a:t>
            </a:r>
            <a:r>
              <a:rPr sz="1400" spc="-20" dirty="0">
                <a:latin typeface="Tahoma"/>
                <a:cs typeface="Tahoma"/>
              </a:rPr>
              <a:t>using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various</a:t>
            </a:r>
            <a:r>
              <a:rPr sz="1400" spc="-11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07574" y="1515587"/>
            <a:ext cx="237490" cy="605790"/>
            <a:chOff x="7207574" y="1515587"/>
            <a:chExt cx="237490" cy="605790"/>
          </a:xfrm>
        </p:grpSpPr>
        <p:sp>
          <p:nvSpPr>
            <p:cNvPr id="28" name="object 28"/>
            <p:cNvSpPr/>
            <p:nvPr/>
          </p:nvSpPr>
          <p:spPr>
            <a:xfrm>
              <a:off x="7326037" y="1671675"/>
              <a:ext cx="0" cy="449580"/>
            </a:xfrm>
            <a:custGeom>
              <a:avLst/>
              <a:gdLst/>
              <a:ahLst/>
              <a:cxnLst/>
              <a:rect l="l" t="t" r="r" b="b"/>
              <a:pathLst>
                <a:path h="449580">
                  <a:moveTo>
                    <a:pt x="0" y="44909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07574" y="1515587"/>
              <a:ext cx="236924" cy="23692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879925" y="2268138"/>
            <a:ext cx="8928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6718661" y="624337"/>
            <a:ext cx="121602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180"/>
              </a:spcBef>
            </a:pPr>
            <a:r>
              <a:rPr sz="1400" b="0" dirty="0">
                <a:latin typeface="Tahoma"/>
                <a:cs typeface="Tahoma"/>
              </a:rPr>
              <a:t>Conclusion</a:t>
            </a:r>
            <a:r>
              <a:rPr sz="1400" b="0" spc="25" dirty="0">
                <a:latin typeface="Tahoma"/>
                <a:cs typeface="Tahoma"/>
              </a:rPr>
              <a:t> </a:t>
            </a:r>
            <a:r>
              <a:rPr sz="1400" b="0" spc="-25" dirty="0">
                <a:latin typeface="Tahoma"/>
                <a:cs typeface="Tahoma"/>
              </a:rPr>
              <a:t>and </a:t>
            </a:r>
            <a:r>
              <a:rPr sz="1400" b="0" spc="-10" dirty="0">
                <a:latin typeface="Tahoma"/>
                <a:cs typeface="Tahoma"/>
              </a:rPr>
              <a:t>Scope</a:t>
            </a:r>
            <a:r>
              <a:rPr sz="1400" b="0" spc="-160" dirty="0">
                <a:latin typeface="Tahoma"/>
                <a:cs typeface="Tahoma"/>
              </a:rPr>
              <a:t> </a:t>
            </a:r>
            <a:r>
              <a:rPr sz="1400" b="0" spc="-25" dirty="0">
                <a:latin typeface="Tahoma"/>
                <a:cs typeface="Tahoma"/>
              </a:rPr>
              <a:t>of </a:t>
            </a:r>
            <a:r>
              <a:rPr sz="1400" b="0" spc="-10" dirty="0">
                <a:latin typeface="Tahoma"/>
                <a:cs typeface="Tahoma"/>
              </a:rPr>
              <a:t>Improvement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5200" y="415650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5200" y="4739999"/>
            <a:ext cx="8296909" cy="0"/>
          </a:xfrm>
          <a:custGeom>
            <a:avLst/>
            <a:gdLst/>
            <a:ahLst/>
            <a:cxnLst/>
            <a:rect l="l" t="t" r="r" b="b"/>
            <a:pathLst>
              <a:path w="8296909">
                <a:moveTo>
                  <a:pt x="0" y="0"/>
                </a:moveTo>
                <a:lnTo>
                  <a:pt x="8296799" y="0"/>
                </a:lnTo>
              </a:path>
            </a:pathLst>
          </a:custGeom>
          <a:ln w="1904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48689" y="2174028"/>
            <a:ext cx="6014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25" dirty="0">
                <a:solidFill>
                  <a:srgbClr val="FFFFFF"/>
                </a:solidFill>
              </a:rPr>
              <a:t>Problem</a:t>
            </a:r>
            <a:r>
              <a:rPr sz="4800" spc="-285" dirty="0">
                <a:solidFill>
                  <a:srgbClr val="FFFFFF"/>
                </a:solidFill>
              </a:rPr>
              <a:t> </a:t>
            </a:r>
            <a:r>
              <a:rPr sz="4800" spc="50" dirty="0">
                <a:solidFill>
                  <a:srgbClr val="FFFFFF"/>
                </a:solidFill>
              </a:rPr>
              <a:t>Description</a:t>
            </a:r>
            <a:endParaRPr sz="4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Problem</a:t>
            </a:r>
            <a:r>
              <a:rPr spc="-16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97999"/>
            <a:ext cx="8374380" cy="143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40" dirty="0">
                <a:solidFill>
                  <a:srgbClr val="F46524"/>
                </a:solidFill>
                <a:latin typeface="Tahoma"/>
                <a:cs typeface="Tahoma"/>
              </a:rPr>
              <a:t>Statement</a:t>
            </a:r>
            <a:endParaRPr sz="2200">
              <a:latin typeface="Tahoma"/>
              <a:cs typeface="Tahoma"/>
            </a:endParaRPr>
          </a:p>
          <a:p>
            <a:pPr marL="12700" marR="5080" algn="just">
              <a:lnSpc>
                <a:spcPct val="114599"/>
              </a:lnSpc>
              <a:spcBef>
                <a:spcPts val="1035"/>
              </a:spcBef>
            </a:pPr>
            <a:r>
              <a:rPr sz="1800" spc="25" dirty="0">
                <a:latin typeface="Tahoma"/>
                <a:cs typeface="Tahoma"/>
              </a:rPr>
              <a:t>Given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any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text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or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paragraph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containing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40" dirty="0">
                <a:latin typeface="Tahoma"/>
                <a:cs typeface="Tahoma"/>
              </a:rPr>
              <a:t>a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few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lines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in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natural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-45" dirty="0">
                <a:latin typeface="Tahoma"/>
                <a:cs typeface="Tahoma"/>
              </a:rPr>
              <a:t>language,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-18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objective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is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classify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55" dirty="0">
                <a:latin typeface="Tahoma"/>
                <a:cs typeface="Tahoma"/>
              </a:rPr>
              <a:t>it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as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belonging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to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one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45" dirty="0">
                <a:latin typeface="Tahoma"/>
                <a:cs typeface="Tahoma"/>
              </a:rPr>
              <a:t>or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10" dirty="0">
                <a:latin typeface="Tahoma"/>
                <a:cs typeface="Tahoma"/>
              </a:rPr>
              <a:t>more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of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the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15" dirty="0">
                <a:latin typeface="Tahoma"/>
                <a:cs typeface="Tahoma"/>
              </a:rPr>
              <a:t>following</a:t>
            </a:r>
            <a:r>
              <a:rPr sz="1800" spc="65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categories: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clean,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0" dirty="0">
                <a:latin typeface="Tahoma"/>
                <a:cs typeface="Tahoma"/>
              </a:rPr>
              <a:t>obscene,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threatening,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insulting,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15" dirty="0">
                <a:latin typeface="Tahoma"/>
                <a:cs typeface="Tahoma"/>
              </a:rPr>
              <a:t>toxic,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5" dirty="0">
                <a:latin typeface="Tahoma"/>
                <a:cs typeface="Tahoma"/>
              </a:rPr>
              <a:t>severely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0" dirty="0">
                <a:latin typeface="Tahoma"/>
                <a:cs typeface="Tahoma"/>
              </a:rPr>
              <a:t>toxic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and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25" dirty="0">
                <a:latin typeface="Tahoma"/>
                <a:cs typeface="Tahoma"/>
              </a:rPr>
              <a:t>identity</a:t>
            </a:r>
            <a:r>
              <a:rPr sz="1800" spc="-220" dirty="0">
                <a:latin typeface="Tahoma"/>
                <a:cs typeface="Tahoma"/>
              </a:rPr>
              <a:t> </a:t>
            </a:r>
            <a:r>
              <a:rPr sz="1800" spc="-35" dirty="0">
                <a:latin typeface="Tahoma"/>
                <a:cs typeface="Tahoma"/>
              </a:rPr>
              <a:t>hate.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4587" y="3694087"/>
            <a:ext cx="1440815" cy="547370"/>
            <a:chOff x="3344587" y="3694087"/>
            <a:chExt cx="1440815" cy="547370"/>
          </a:xfrm>
        </p:grpSpPr>
        <p:sp>
          <p:nvSpPr>
            <p:cNvPr id="5" name="object 5"/>
            <p:cNvSpPr/>
            <p:nvPr/>
          </p:nvSpPr>
          <p:spPr>
            <a:xfrm>
              <a:off x="3349349" y="3698849"/>
              <a:ext cx="1431290" cy="537845"/>
            </a:xfrm>
            <a:custGeom>
              <a:avLst/>
              <a:gdLst/>
              <a:ahLst/>
              <a:cxnLst/>
              <a:rect l="l" t="t" r="r" b="b"/>
              <a:pathLst>
                <a:path w="1431289" h="537845">
                  <a:moveTo>
                    <a:pt x="1341147" y="537299"/>
                  </a:moveTo>
                  <a:lnTo>
                    <a:pt x="89551" y="537299"/>
                  </a:lnTo>
                  <a:lnTo>
                    <a:pt x="54694" y="530262"/>
                  </a:lnTo>
                  <a:lnTo>
                    <a:pt x="26229" y="511070"/>
                  </a:lnTo>
                  <a:lnTo>
                    <a:pt x="7037" y="482605"/>
                  </a:lnTo>
                  <a:lnTo>
                    <a:pt x="0" y="447747"/>
                  </a:lnTo>
                  <a:lnTo>
                    <a:pt x="0" y="89551"/>
                  </a:lnTo>
                  <a:lnTo>
                    <a:pt x="26229" y="26229"/>
                  </a:lnTo>
                  <a:lnTo>
                    <a:pt x="89551" y="0"/>
                  </a:lnTo>
                  <a:lnTo>
                    <a:pt x="1341147" y="0"/>
                  </a:lnTo>
                  <a:lnTo>
                    <a:pt x="1390831" y="15045"/>
                  </a:lnTo>
                  <a:lnTo>
                    <a:pt x="1423883" y="55281"/>
                  </a:lnTo>
                  <a:lnTo>
                    <a:pt x="1430699" y="89551"/>
                  </a:lnTo>
                  <a:lnTo>
                    <a:pt x="1430699" y="447747"/>
                  </a:lnTo>
                  <a:lnTo>
                    <a:pt x="1423662" y="482605"/>
                  </a:lnTo>
                  <a:lnTo>
                    <a:pt x="1404470" y="511070"/>
                  </a:lnTo>
                  <a:lnTo>
                    <a:pt x="1376005" y="530262"/>
                  </a:lnTo>
                  <a:lnTo>
                    <a:pt x="1341147" y="537299"/>
                  </a:lnTo>
                  <a:close/>
                </a:path>
              </a:pathLst>
            </a:custGeom>
            <a:solidFill>
              <a:srgbClr val="FCE4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49349" y="3698849"/>
              <a:ext cx="1431290" cy="537845"/>
            </a:xfrm>
            <a:custGeom>
              <a:avLst/>
              <a:gdLst/>
              <a:ahLst/>
              <a:cxnLst/>
              <a:rect l="l" t="t" r="r" b="b"/>
              <a:pathLst>
                <a:path w="1431289" h="537845">
                  <a:moveTo>
                    <a:pt x="0" y="89551"/>
                  </a:moveTo>
                  <a:lnTo>
                    <a:pt x="7037" y="54694"/>
                  </a:lnTo>
                  <a:lnTo>
                    <a:pt x="26229" y="26229"/>
                  </a:lnTo>
                  <a:lnTo>
                    <a:pt x="54694" y="7037"/>
                  </a:lnTo>
                  <a:lnTo>
                    <a:pt x="89551" y="0"/>
                  </a:lnTo>
                  <a:lnTo>
                    <a:pt x="1341147" y="0"/>
                  </a:lnTo>
                  <a:lnTo>
                    <a:pt x="1390831" y="15045"/>
                  </a:lnTo>
                  <a:lnTo>
                    <a:pt x="1423883" y="55281"/>
                  </a:lnTo>
                  <a:lnTo>
                    <a:pt x="1430699" y="89551"/>
                  </a:lnTo>
                  <a:lnTo>
                    <a:pt x="1430699" y="447747"/>
                  </a:lnTo>
                  <a:lnTo>
                    <a:pt x="1423662" y="482605"/>
                  </a:lnTo>
                  <a:lnTo>
                    <a:pt x="1404470" y="511070"/>
                  </a:lnTo>
                  <a:lnTo>
                    <a:pt x="1376005" y="530262"/>
                  </a:lnTo>
                  <a:lnTo>
                    <a:pt x="1341147" y="537299"/>
                  </a:lnTo>
                  <a:lnTo>
                    <a:pt x="89551" y="537299"/>
                  </a:lnTo>
                  <a:lnTo>
                    <a:pt x="54694" y="530262"/>
                  </a:lnTo>
                  <a:lnTo>
                    <a:pt x="26229" y="511070"/>
                  </a:lnTo>
                  <a:lnTo>
                    <a:pt x="7037" y="482605"/>
                  </a:lnTo>
                  <a:lnTo>
                    <a:pt x="0" y="447747"/>
                  </a:lnTo>
                  <a:lnTo>
                    <a:pt x="0" y="895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721824" y="3807543"/>
            <a:ext cx="68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Model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7249" y="4460999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 MT"/>
                <a:cs typeface="Arial MT"/>
              </a:rPr>
              <a:t>Severely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Toxic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57249" y="4151474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latin typeface="Arial MT"/>
                <a:cs typeface="Arial MT"/>
              </a:rPr>
              <a:t>Toxic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57249" y="3841949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07340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latin typeface="Arial MT"/>
                <a:cs typeface="Arial MT"/>
              </a:rPr>
              <a:t>Insulting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57249" y="3532425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84150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latin typeface="Arial MT"/>
                <a:cs typeface="Arial MT"/>
              </a:rPr>
              <a:t>Threatening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57249" y="3222899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latin typeface="Arial MT"/>
                <a:cs typeface="Arial MT"/>
              </a:rPr>
              <a:t>Obscene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7249" y="2913375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225"/>
              </a:spcBef>
            </a:pPr>
            <a:r>
              <a:rPr sz="1200" spc="-10" dirty="0">
                <a:latin typeface="Arial MT"/>
                <a:cs typeface="Arial MT"/>
              </a:rPr>
              <a:t>Clean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7249" y="4770525"/>
            <a:ext cx="1183005" cy="25146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Arial MT"/>
                <a:cs typeface="Arial MT"/>
              </a:rPr>
              <a:t>Identity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Hate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124" y="3728399"/>
            <a:ext cx="1462405" cy="478790"/>
          </a:xfrm>
          <a:prstGeom prst="rect">
            <a:avLst/>
          </a:prstGeom>
          <a:solidFill>
            <a:srgbClr val="F3F3F3"/>
          </a:solidFill>
          <a:ln w="9524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2395" marR="104775" indent="59055">
              <a:lnSpc>
                <a:spcPts val="1430"/>
              </a:lnSpc>
              <a:spcBef>
                <a:spcPts val="465"/>
              </a:spcBef>
            </a:pPr>
            <a:r>
              <a:rPr sz="1200" spc="-30" dirty="0">
                <a:latin typeface="Arial MT"/>
                <a:cs typeface="Arial MT"/>
              </a:rPr>
              <a:t>Text </a:t>
            </a:r>
            <a:r>
              <a:rPr sz="1200" dirty="0">
                <a:latin typeface="Arial MT"/>
                <a:cs typeface="Arial MT"/>
              </a:rPr>
              <a:t>/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Paragraph </a:t>
            </a:r>
            <a:r>
              <a:rPr sz="1200" dirty="0">
                <a:latin typeface="Arial MT"/>
                <a:cs typeface="Arial MT"/>
              </a:rPr>
              <a:t>(natural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language)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31024" y="3042860"/>
            <a:ext cx="3620135" cy="1849755"/>
            <a:chOff x="2331024" y="3042860"/>
            <a:chExt cx="3620135" cy="1849755"/>
          </a:xfrm>
        </p:grpSpPr>
        <p:sp>
          <p:nvSpPr>
            <p:cNvPr id="17" name="object 17"/>
            <p:cNvSpPr/>
            <p:nvPr/>
          </p:nvSpPr>
          <p:spPr>
            <a:xfrm>
              <a:off x="2331024" y="3967499"/>
              <a:ext cx="961390" cy="0"/>
            </a:xfrm>
            <a:custGeom>
              <a:avLst/>
              <a:gdLst/>
              <a:ahLst/>
              <a:cxnLst/>
              <a:rect l="l" t="t" r="r" b="b"/>
              <a:pathLst>
                <a:path w="961389">
                  <a:moveTo>
                    <a:pt x="0" y="0"/>
                  </a:moveTo>
                  <a:lnTo>
                    <a:pt x="961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92074" y="3951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92074" y="3951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80049" y="3074392"/>
              <a:ext cx="1132840" cy="893444"/>
            </a:xfrm>
            <a:custGeom>
              <a:avLst/>
              <a:gdLst/>
              <a:ahLst/>
              <a:cxnLst/>
              <a:rect l="l" t="t" r="r" b="b"/>
              <a:pathLst>
                <a:path w="1132839" h="893445">
                  <a:moveTo>
                    <a:pt x="0" y="893107"/>
                  </a:moveTo>
                  <a:lnTo>
                    <a:pt x="1132327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02634" y="3047623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19486" y="39121"/>
                  </a:moveTo>
                  <a:lnTo>
                    <a:pt x="0" y="14415"/>
                  </a:lnTo>
                  <a:lnTo>
                    <a:pt x="43681" y="0"/>
                  </a:lnTo>
                  <a:lnTo>
                    <a:pt x="19486" y="39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2634" y="3047623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69">
                  <a:moveTo>
                    <a:pt x="19486" y="39121"/>
                  </a:moveTo>
                  <a:lnTo>
                    <a:pt x="43681" y="0"/>
                  </a:lnTo>
                  <a:lnTo>
                    <a:pt x="0" y="14415"/>
                  </a:lnTo>
                  <a:lnTo>
                    <a:pt x="19486" y="3912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0049" y="3375194"/>
              <a:ext cx="1127125" cy="592455"/>
            </a:xfrm>
            <a:custGeom>
              <a:avLst/>
              <a:gdLst/>
              <a:ahLst/>
              <a:cxnLst/>
              <a:rect l="l" t="t" r="r" b="b"/>
              <a:pathLst>
                <a:path w="1127125" h="592454">
                  <a:moveTo>
                    <a:pt x="0" y="592305"/>
                  </a:moveTo>
                  <a:lnTo>
                    <a:pt x="1126614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99343" y="335507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642" y="34040"/>
                  </a:moveTo>
                  <a:lnTo>
                    <a:pt x="0" y="6189"/>
                  </a:lnTo>
                  <a:lnTo>
                    <a:pt x="45581" y="0"/>
                  </a:lnTo>
                  <a:lnTo>
                    <a:pt x="14642" y="340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899343" y="3355079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14642" y="34040"/>
                  </a:moveTo>
                  <a:lnTo>
                    <a:pt x="45581" y="0"/>
                  </a:lnTo>
                  <a:lnTo>
                    <a:pt x="0" y="6189"/>
                  </a:lnTo>
                  <a:lnTo>
                    <a:pt x="14642" y="3404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80049" y="3672435"/>
              <a:ext cx="1122045" cy="295275"/>
            </a:xfrm>
            <a:custGeom>
              <a:avLst/>
              <a:gdLst/>
              <a:ahLst/>
              <a:cxnLst/>
              <a:rect l="l" t="t" r="r" b="b"/>
              <a:pathLst>
                <a:path w="1122045" h="295275">
                  <a:moveTo>
                    <a:pt x="0" y="295063"/>
                  </a:moveTo>
                  <a:lnTo>
                    <a:pt x="112192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97977" y="365722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8003" y="30430"/>
                  </a:moveTo>
                  <a:lnTo>
                    <a:pt x="0" y="0"/>
                  </a:lnTo>
                  <a:lnTo>
                    <a:pt x="45805" y="4220"/>
                  </a:lnTo>
                  <a:lnTo>
                    <a:pt x="8003" y="30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97977" y="3657220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8003" y="30430"/>
                  </a:moveTo>
                  <a:lnTo>
                    <a:pt x="45805" y="4220"/>
                  </a:lnTo>
                  <a:lnTo>
                    <a:pt x="0" y="0"/>
                  </a:lnTo>
                  <a:lnTo>
                    <a:pt x="8003" y="304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80049" y="3967499"/>
              <a:ext cx="1120140" cy="0"/>
            </a:xfrm>
            <a:custGeom>
              <a:avLst/>
              <a:gdLst/>
              <a:ahLst/>
              <a:cxnLst/>
              <a:rect l="l" t="t" r="r" b="b"/>
              <a:pathLst>
                <a:path w="1120139">
                  <a:moveTo>
                    <a:pt x="0" y="0"/>
                  </a:moveTo>
                  <a:lnTo>
                    <a:pt x="1120049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00100" y="3951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00100" y="39517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80049" y="3967499"/>
              <a:ext cx="1122045" cy="295275"/>
            </a:xfrm>
            <a:custGeom>
              <a:avLst/>
              <a:gdLst/>
              <a:ahLst/>
              <a:cxnLst/>
              <a:rect l="l" t="t" r="r" b="b"/>
              <a:pathLst>
                <a:path w="1122045" h="295275">
                  <a:moveTo>
                    <a:pt x="0" y="0"/>
                  </a:moveTo>
                  <a:lnTo>
                    <a:pt x="1121929" y="295063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7977" y="424734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30"/>
                  </a:moveTo>
                  <a:lnTo>
                    <a:pt x="8003" y="0"/>
                  </a:lnTo>
                  <a:lnTo>
                    <a:pt x="45805" y="26209"/>
                  </a:lnTo>
                  <a:lnTo>
                    <a:pt x="0" y="30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7977" y="4247348"/>
              <a:ext cx="46355" cy="30480"/>
            </a:xfrm>
            <a:custGeom>
              <a:avLst/>
              <a:gdLst/>
              <a:ahLst/>
              <a:cxnLst/>
              <a:rect l="l" t="t" r="r" b="b"/>
              <a:pathLst>
                <a:path w="46354" h="30479">
                  <a:moveTo>
                    <a:pt x="0" y="30430"/>
                  </a:moveTo>
                  <a:lnTo>
                    <a:pt x="45805" y="26209"/>
                  </a:lnTo>
                  <a:lnTo>
                    <a:pt x="8003" y="0"/>
                  </a:lnTo>
                  <a:lnTo>
                    <a:pt x="0" y="3043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780049" y="3967499"/>
              <a:ext cx="1127125" cy="593090"/>
            </a:xfrm>
            <a:custGeom>
              <a:avLst/>
              <a:gdLst/>
              <a:ahLst/>
              <a:cxnLst/>
              <a:rect l="l" t="t" r="r" b="b"/>
              <a:pathLst>
                <a:path w="1127125" h="593089">
                  <a:moveTo>
                    <a:pt x="0" y="0"/>
                  </a:moveTo>
                  <a:lnTo>
                    <a:pt x="1126620" y="592595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9345" y="4546171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45580" y="34045"/>
                  </a:moveTo>
                  <a:lnTo>
                    <a:pt x="0" y="27847"/>
                  </a:lnTo>
                  <a:lnTo>
                    <a:pt x="14648" y="0"/>
                  </a:lnTo>
                  <a:lnTo>
                    <a:pt x="45580" y="34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99345" y="4546171"/>
              <a:ext cx="45720" cy="34290"/>
            </a:xfrm>
            <a:custGeom>
              <a:avLst/>
              <a:gdLst/>
              <a:ahLst/>
              <a:cxnLst/>
              <a:rect l="l" t="t" r="r" b="b"/>
              <a:pathLst>
                <a:path w="45720" h="34289">
                  <a:moveTo>
                    <a:pt x="0" y="27847"/>
                  </a:moveTo>
                  <a:lnTo>
                    <a:pt x="45580" y="34045"/>
                  </a:lnTo>
                  <a:lnTo>
                    <a:pt x="14648" y="0"/>
                  </a:lnTo>
                  <a:lnTo>
                    <a:pt x="0" y="27847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780049" y="3967499"/>
              <a:ext cx="1132840" cy="893444"/>
            </a:xfrm>
            <a:custGeom>
              <a:avLst/>
              <a:gdLst/>
              <a:ahLst/>
              <a:cxnLst/>
              <a:rect l="l" t="t" r="r" b="b"/>
              <a:pathLst>
                <a:path w="1132839" h="893445">
                  <a:moveTo>
                    <a:pt x="0" y="0"/>
                  </a:moveTo>
                  <a:lnTo>
                    <a:pt x="1132327" y="893107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02634" y="4848255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43681" y="39121"/>
                  </a:moveTo>
                  <a:lnTo>
                    <a:pt x="0" y="24705"/>
                  </a:lnTo>
                  <a:lnTo>
                    <a:pt x="19486" y="0"/>
                  </a:lnTo>
                  <a:lnTo>
                    <a:pt x="43681" y="39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902634" y="4848255"/>
              <a:ext cx="43815" cy="39370"/>
            </a:xfrm>
            <a:custGeom>
              <a:avLst/>
              <a:gdLst/>
              <a:ahLst/>
              <a:cxnLst/>
              <a:rect l="l" t="t" r="r" b="b"/>
              <a:pathLst>
                <a:path w="43814" h="39370">
                  <a:moveTo>
                    <a:pt x="0" y="24705"/>
                  </a:moveTo>
                  <a:lnTo>
                    <a:pt x="43681" y="39121"/>
                  </a:lnTo>
                  <a:lnTo>
                    <a:pt x="19486" y="0"/>
                  </a:lnTo>
                  <a:lnTo>
                    <a:pt x="0" y="2470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626200" y="3725845"/>
            <a:ext cx="3740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nsolas"/>
                <a:cs typeface="Consolas"/>
              </a:rPr>
              <a:t>INPUT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45450" y="3290844"/>
            <a:ext cx="443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latin typeface="Consolas"/>
                <a:cs typeface="Consolas"/>
              </a:rPr>
              <a:t>OUTPUT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438449" y="2923050"/>
            <a:ext cx="195580" cy="2098675"/>
          </a:xfrm>
          <a:custGeom>
            <a:avLst/>
            <a:gdLst/>
            <a:ahLst/>
            <a:cxnLst/>
            <a:rect l="l" t="t" r="r" b="b"/>
            <a:pathLst>
              <a:path w="195579" h="2098675">
                <a:moveTo>
                  <a:pt x="0" y="0"/>
                </a:moveTo>
                <a:lnTo>
                  <a:pt x="19139" y="1893"/>
                </a:lnTo>
                <a:lnTo>
                  <a:pt x="37369" y="7433"/>
                </a:lnTo>
                <a:lnTo>
                  <a:pt x="69049" y="28600"/>
                </a:lnTo>
                <a:lnTo>
                  <a:pt x="90216" y="60280"/>
                </a:lnTo>
                <a:lnTo>
                  <a:pt x="97649" y="97649"/>
                </a:lnTo>
                <a:lnTo>
                  <a:pt x="97649" y="951599"/>
                </a:lnTo>
                <a:lnTo>
                  <a:pt x="105323" y="989609"/>
                </a:lnTo>
                <a:lnTo>
                  <a:pt x="126251" y="1020648"/>
                </a:lnTo>
                <a:lnTo>
                  <a:pt x="157290" y="1041576"/>
                </a:lnTo>
                <a:lnTo>
                  <a:pt x="195299" y="1049249"/>
                </a:lnTo>
                <a:lnTo>
                  <a:pt x="157290" y="1056923"/>
                </a:lnTo>
                <a:lnTo>
                  <a:pt x="126251" y="1077851"/>
                </a:lnTo>
                <a:lnTo>
                  <a:pt x="105323" y="1108890"/>
                </a:lnTo>
                <a:lnTo>
                  <a:pt x="97649" y="1146899"/>
                </a:lnTo>
                <a:lnTo>
                  <a:pt x="97649" y="2000849"/>
                </a:lnTo>
                <a:lnTo>
                  <a:pt x="89976" y="2038859"/>
                </a:lnTo>
                <a:lnTo>
                  <a:pt x="69048" y="2069898"/>
                </a:lnTo>
                <a:lnTo>
                  <a:pt x="38009" y="2090826"/>
                </a:lnTo>
                <a:lnTo>
                  <a:pt x="0" y="2098499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720207" y="3652195"/>
            <a:ext cx="513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onsolas"/>
                <a:cs typeface="Consolas"/>
              </a:rPr>
              <a:t>ONE</a:t>
            </a:r>
            <a:r>
              <a:rPr sz="1000" spc="-35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OR </a:t>
            </a:r>
            <a:r>
              <a:rPr sz="1000" dirty="0">
                <a:latin typeface="Consolas"/>
                <a:cs typeface="Consolas"/>
              </a:rPr>
              <a:t>MORE</a:t>
            </a:r>
            <a:r>
              <a:rPr sz="1000" spc="-45" dirty="0">
                <a:latin typeface="Consolas"/>
                <a:cs typeface="Consolas"/>
              </a:rPr>
              <a:t> </a:t>
            </a:r>
            <a:r>
              <a:rPr sz="1000" spc="-25" dirty="0">
                <a:latin typeface="Consolas"/>
                <a:cs typeface="Consolas"/>
              </a:rPr>
              <a:t>OF </a:t>
            </a:r>
            <a:r>
              <a:rPr sz="1000" spc="-10" dirty="0">
                <a:latin typeface="Consolas"/>
                <a:cs typeface="Consolas"/>
              </a:rPr>
              <a:t>THESE CLASSES</a:t>
            </a:r>
            <a:endParaRPr sz="1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2000</Words>
  <Application>Microsoft Macintosh PowerPoint</Application>
  <PresentationFormat>On-screen Show (16:9)</PresentationFormat>
  <Paragraphs>277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MT</vt:lpstr>
      <vt:lpstr>Consolas</vt:lpstr>
      <vt:lpstr>Tahoma</vt:lpstr>
      <vt:lpstr>Times New Roman</vt:lpstr>
      <vt:lpstr>Trebuchet MS</vt:lpstr>
      <vt:lpstr>Office Theme</vt:lpstr>
      <vt:lpstr>Negative and Harmful Speech Detection</vt:lpstr>
      <vt:lpstr>Overview</vt:lpstr>
      <vt:lpstr>Introduction</vt:lpstr>
      <vt:lpstr>Motivation &amp; Applications</vt:lpstr>
      <vt:lpstr>📚 Application of Data Mining Concepts</vt:lpstr>
      <vt:lpstr>Structure of Presentation</vt:lpstr>
      <vt:lpstr>Conclusion and Scope of Improvement</vt:lpstr>
      <vt:lpstr>Problem Description</vt:lpstr>
      <vt:lpstr>Problem Description</vt:lpstr>
      <vt:lpstr>Problem Description</vt:lpstr>
      <vt:lpstr>Dataset</vt:lpstr>
      <vt:lpstr>Labels</vt:lpstr>
      <vt:lpstr>Challenges</vt:lpstr>
      <vt:lpstr>Solution Approach</vt:lpstr>
      <vt:lpstr>Data Cleaning &amp; Visualisation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Cleaning &amp; Visualization</vt:lpstr>
      <vt:lpstr>Data Preprocessing</vt:lpstr>
      <vt:lpstr>Data Preprocessing</vt:lpstr>
      <vt:lpstr>Data Preprocessing</vt:lpstr>
      <vt:lpstr>Data Preprocessing</vt:lpstr>
      <vt:lpstr>Data Preprocessing</vt:lpstr>
      <vt:lpstr>Training Models</vt:lpstr>
      <vt:lpstr>Results and Comparison</vt:lpstr>
      <vt:lpstr>🖥️ Final Deliverable: Interactive Web App</vt:lpstr>
      <vt:lpstr>⚙️ System Architecture</vt:lpstr>
      <vt:lpstr>🔍 Advanced Features</vt:lpstr>
      <vt:lpstr>📊 Sample Predictions</vt:lpstr>
      <vt:lpstr>Conclusion and Further Works</vt:lpstr>
      <vt:lpstr>✅ Final Outcomes &amp; Future Scope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 Kaushik</cp:lastModifiedBy>
  <cp:revision>3</cp:revision>
  <dcterms:created xsi:type="dcterms:W3CDTF">2025-04-13T14:34:34Z</dcterms:created>
  <dcterms:modified xsi:type="dcterms:W3CDTF">2025-04-17T18:35:55Z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2025-04-13T00:00:00Z</vt:filetime>
  </property>
</Properties>
</file>