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66" r:id="rId12"/>
    <p:sldId id="274" r:id="rId13"/>
    <p:sldId id="275" r:id="rId14"/>
    <p:sldId id="276" r:id="rId15"/>
    <p:sldId id="25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57BDF-74D7-4448-89A3-05432DF2B169}" v="107" dt="2020-03-25T16:24:51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380" autoAdjust="0"/>
  </p:normalViewPr>
  <p:slideViewPr>
    <p:cSldViewPr snapToGrid="0" showGuides="1">
      <p:cViewPr varScale="1">
        <p:scale>
          <a:sx n="83" d="100"/>
          <a:sy n="83" d="100"/>
        </p:scale>
        <p:origin x="12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DA0FA1AC-0E52-476C-8B1A-96CBAFC3D0B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8669000" cy="5057775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A2AC1FA7-F052-46BE-A1C4-350A64354C5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8669000" cy="5057775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03/24/20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03/24/20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3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03/24/20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 anchor="b">
            <a:normAutofit/>
          </a:bodyPr>
          <a:lstStyle/>
          <a:p>
            <a:r>
              <a:rPr lang="en-US" sz="5000" dirty="0"/>
              <a:t>Server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Iterators (CA)</a:t>
            </a:r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1C5AFA-1055-4B86-B262-D47DA8F4AB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625" r="16623" b="-2"/>
          <a:stretch/>
        </p:blipFill>
        <p:spPr>
          <a:xfrm>
            <a:off x="710812" y="728545"/>
            <a:ext cx="5305661" cy="5305661"/>
          </a:xfrm>
          <a:noFill/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FA871165-F6E5-48BC-8E4D-6DC83CCC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E2B57D8-46B7-4A35-9151-7C78BAE0B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825" y="1444911"/>
            <a:ext cx="9873205" cy="4732052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Java - How to Use Iterator?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D6A5D89-1A04-421A-89AB-C0E4AFB2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1529016"/>
          </a:xfrm>
        </p:spPr>
        <p:txBody>
          <a:bodyPr/>
          <a:lstStyle/>
          <a:p>
            <a:r>
              <a:rPr lang="en-US" dirty="0"/>
              <a:t>The Methods Declared by Iterator/ </a:t>
            </a:r>
            <a:br>
              <a:rPr lang="en-US" dirty="0"/>
            </a:br>
            <a:r>
              <a:rPr lang="en-US" dirty="0"/>
              <a:t>The Methods Declared by </a:t>
            </a:r>
            <a:r>
              <a:rPr lang="en-US" dirty="0" err="1"/>
              <a:t>ListIterator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159F4FF-94D6-401C-A870-673478A0D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84877"/>
              </p:ext>
            </p:extLst>
          </p:nvPr>
        </p:nvGraphicFramePr>
        <p:xfrm>
          <a:off x="292654" y="2179675"/>
          <a:ext cx="5661579" cy="397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4" imgW="5712606" imgH="3037680" progId="Word.Document.12">
                  <p:embed/>
                </p:oleObj>
              </mc:Choice>
              <mc:Fallback>
                <p:oleObj name="Document" r:id="rId4" imgW="5712606" imgH="30376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654" y="2179675"/>
                        <a:ext cx="5661579" cy="397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D505548-F198-4EC4-A3F5-D044A9790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1" y="1578035"/>
            <a:ext cx="6096000" cy="50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8D7CE-0756-4C36-B665-7BEB473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0F7C29-60E3-44C0-8199-6DED3CAC6A42}"/>
              </a:ext>
            </a:extLst>
          </p:cNvPr>
          <p:cNvSpPr/>
          <p:nvPr/>
        </p:nvSpPr>
        <p:spPr>
          <a:xfrm>
            <a:off x="839789" y="2057400"/>
            <a:ext cx="3419696" cy="2975106"/>
          </a:xfrm>
        </p:spPr>
        <p:txBody>
          <a:bodyPr vert="horz" lIns="91440" tIns="45720" rIns="91440" bIns="45720" rtlCol="0">
            <a:normAutofit/>
          </a:bodyPr>
          <a:lstStyle/>
          <a:p>
            <a:pPr marR="30480">
              <a:lnSpc>
                <a:spcPct val="90000"/>
              </a:lnSpc>
              <a:spcBef>
                <a:spcPts val="1000"/>
              </a:spcBef>
              <a:spcAft>
                <a:spcPts val="720"/>
              </a:spcAft>
            </a:pPr>
            <a:r>
              <a:rPr lang="en-US" sz="1600" kern="1200" dirty="0">
                <a:latin typeface="+mn-lt"/>
                <a:ea typeface="+mn-ea"/>
                <a:cs typeface="+mn-cs"/>
              </a:rPr>
              <a:t>Here is an example demonstrating both Iterator and </a:t>
            </a:r>
            <a:r>
              <a:rPr lang="en-US" sz="1600" kern="1200" dirty="0" err="1">
                <a:latin typeface="+mn-lt"/>
                <a:ea typeface="+mn-ea"/>
                <a:cs typeface="+mn-cs"/>
              </a:rPr>
              <a:t>ListIterator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. It uses an </a:t>
            </a:r>
            <a:r>
              <a:rPr lang="en-US" sz="1600" kern="1200" dirty="0" err="1">
                <a:latin typeface="+mn-lt"/>
                <a:ea typeface="+mn-ea"/>
                <a:cs typeface="+mn-cs"/>
              </a:rPr>
              <a:t>ArrayList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 object, but the general principles apply to any type of collection.</a:t>
            </a:r>
          </a:p>
          <a:p>
            <a:pPr marR="30480">
              <a:lnSpc>
                <a:spcPct val="90000"/>
              </a:lnSpc>
              <a:spcBef>
                <a:spcPts val="1000"/>
              </a:spcBef>
              <a:spcAft>
                <a:spcPts val="720"/>
              </a:spcAft>
            </a:pPr>
            <a:r>
              <a:rPr lang="en-US" sz="1600" kern="1200" dirty="0">
                <a:latin typeface="+mn-lt"/>
                <a:ea typeface="+mn-ea"/>
                <a:cs typeface="+mn-cs"/>
              </a:rPr>
              <a:t>Of course, </a:t>
            </a:r>
            <a:r>
              <a:rPr lang="en-US" sz="1600" kern="1200" dirty="0" err="1">
                <a:latin typeface="+mn-lt"/>
                <a:ea typeface="+mn-ea"/>
                <a:cs typeface="+mn-cs"/>
              </a:rPr>
              <a:t>ListIterator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 is available only to those collections that implement the List interface.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577D03-5446-405C-9957-3F1596C59A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75" y="214894"/>
            <a:ext cx="5214714" cy="36576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0D6BD6-FE57-41E6-B873-A646D0798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605" y="3963194"/>
            <a:ext cx="5730737" cy="29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2BFF41-AD7B-4BB1-9E97-449B04E0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5F111E-56AC-4872-BA6E-0FC3F2F3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08235"/>
            <a:ext cx="3932237" cy="1068388"/>
          </a:xfrm>
        </p:spPr>
        <p:txBody>
          <a:bodyPr/>
          <a:lstStyle/>
          <a:p>
            <a:r>
              <a:rPr lang="en-US" b="1" dirty="0"/>
              <a:t>The Iterator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20C27-52B0-4DC2-A517-213D8314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727" y="1851185"/>
            <a:ext cx="3932237" cy="2942863"/>
          </a:xfrm>
        </p:spPr>
        <p:txBody>
          <a:bodyPr/>
          <a:lstStyle/>
          <a:p>
            <a:r>
              <a:rPr lang="en-US" dirty="0"/>
              <a:t>To start, we need to obtain an Iterator from a Collection; this is done by calling the iterator() method.</a:t>
            </a:r>
          </a:p>
          <a:p>
            <a:r>
              <a:rPr lang="en-US" dirty="0"/>
              <a:t>For simplicity, we'll obtain Iterator instance from a list: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	List&lt;String&gt; items = ...</a:t>
            </a:r>
          </a:p>
          <a:p>
            <a:r>
              <a:rPr lang="en-US" dirty="0"/>
              <a:t>Iterator&lt;String&gt;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items.iterator</a:t>
            </a:r>
            <a:r>
              <a:rPr lang="en-US" dirty="0"/>
              <a:t>();</a:t>
            </a:r>
          </a:p>
          <a:p>
            <a:r>
              <a:rPr lang="en-US" dirty="0"/>
              <a:t>The Iterator interface has three core methods: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82D93B-7FAA-4749-93DC-5477DE272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156" y="216859"/>
            <a:ext cx="5715000" cy="2319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A84A54-3E0D-4122-BA53-C438BB96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156" y="2352448"/>
            <a:ext cx="5715000" cy="22524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5ED683-084D-412B-A299-3D8A06C73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156" y="4604920"/>
            <a:ext cx="5715000" cy="19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5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4D583-357A-42CA-8C8A-1E24B8BD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EE0862-F6F6-45A2-A207-5FB3451D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65" y="3407963"/>
            <a:ext cx="7888027" cy="3235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C974A-5029-4D3D-BE30-1D8198D4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08" y="0"/>
            <a:ext cx="7237240" cy="354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5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5306A-2DBA-4893-A3C1-D5AB4627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68590-90C7-45DB-9656-C312EBA3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1925"/>
            <a:ext cx="4816033" cy="623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DA03D-62BD-4D82-B372-B68D99B7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088020"/>
            <a:ext cx="5406342" cy="2340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64EC6B-F29E-4D03-AADB-782896346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02321"/>
            <a:ext cx="5715000" cy="2023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1C531-B7C1-4097-9752-E3DA23AE3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4894"/>
            <a:ext cx="5715000" cy="2145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D8CE15-0BC9-4199-A107-3A2FEF2B0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2360686"/>
            <a:ext cx="5715000" cy="1850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6B0821-1166-4018-9E86-0053598A81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4003538"/>
            <a:ext cx="5715000" cy="2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0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A02412-6E09-4296-9E30-3729D18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E96B66-978C-4EB2-B0F5-F0A2F919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10" name="Picture Placeholder 9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79EDC8EE-3147-45C1-B354-992059C3EE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9412" r="94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025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Team Member’s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*Siddharth Chauhan</a:t>
            </a:r>
          </a:p>
          <a:p>
            <a:r>
              <a:rPr lang="en-US" dirty="0"/>
              <a:t>*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889529-CEDC-4CFA-80B7-EE73DA5D6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26363"/>
              </p:ext>
            </p:extLst>
          </p:nvPr>
        </p:nvGraphicFramePr>
        <p:xfrm>
          <a:off x="838200" y="2057400"/>
          <a:ext cx="3425456" cy="2263934"/>
        </p:xfrm>
        <a:graphic>
          <a:graphicData uri="http://schemas.openxmlformats.org/drawingml/2006/table">
            <a:tbl>
              <a:tblPr/>
              <a:tblGrid>
                <a:gridCol w="3425456">
                  <a:extLst>
                    <a:ext uri="{9D8B030D-6E8A-4147-A177-3AD203B41FA5}">
                      <a16:colId xmlns:a16="http://schemas.microsoft.com/office/drawing/2014/main" val="1389058280"/>
                    </a:ext>
                  </a:extLst>
                </a:gridCol>
              </a:tblGrid>
              <a:tr h="2263934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*Siddharth Chauhan.</a:t>
                      </a:r>
                    </a:p>
                    <a:p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*Mahib Mridha.</a:t>
                      </a: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  <a:p>
                      <a:r>
                        <a:rPr lang="en-US" sz="2400" dirty="0">
                          <a:effectLst/>
                        </a:rPr>
                        <a:t>*Arpit Khandelwal.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259761"/>
                  </a:ext>
                </a:extLst>
              </a:tr>
            </a:tbl>
          </a:graphicData>
        </a:graphic>
      </p:graphicFrame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7033712-461C-48DA-8C2A-4B7728030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986734"/>
            <a:ext cx="6172200" cy="4344781"/>
          </a:xfrm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Iterator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The Java Iterator interface represents an object capable of iterating through a collection of Java objects, one object at a time. The Iterator interface is one of the oldest mechanisms in Java for iterating collections of objects (although not the oldest - Enumerator predated Iterator).</a:t>
            </a:r>
          </a:p>
          <a:p>
            <a:pPr marL="0" indent="0">
              <a:buNone/>
            </a:pPr>
            <a:r>
              <a:rPr lang="en-US" sz="1400" b="1" dirty="0"/>
              <a:t> </a:t>
            </a:r>
          </a:p>
          <a:p>
            <a:pPr lvl="0"/>
            <a:r>
              <a:rPr lang="en-US" sz="1400" b="1" dirty="0"/>
              <a:t>It is used to traverse a collection object elements one by one.</a:t>
            </a:r>
          </a:p>
          <a:p>
            <a:pPr lvl="0"/>
            <a:r>
              <a:rPr lang="en-US" sz="1400" b="1" dirty="0"/>
              <a:t>It is available since Java 1.2 Collection Framework.</a:t>
            </a:r>
          </a:p>
          <a:p>
            <a:pPr lvl="0"/>
            <a:r>
              <a:rPr lang="en-US" sz="1400" b="1" dirty="0"/>
              <a:t>It is applicable for all Collection classes. So it is also known as Universal Java Cursor.</a:t>
            </a:r>
          </a:p>
          <a:p>
            <a:pPr lvl="0"/>
            <a:r>
              <a:rPr lang="en-US" sz="1400" b="1" dirty="0"/>
              <a:t>It supports both READ and REMOVE Operations.</a:t>
            </a:r>
          </a:p>
          <a:p>
            <a:pPr lvl="0"/>
            <a:r>
              <a:rPr lang="en-US" sz="1400" b="1" dirty="0"/>
              <a:t>Compare to Enumeration interface, Iterator method names are simple and easy to use.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E8D964AC-C64E-4D9E-8C32-CA212B7875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83" r="21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D4E03B-7795-4441-B390-0474DE53829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58" y="1825625"/>
            <a:ext cx="4629083" cy="435133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Java Iterator Basic Example</a:t>
            </a:r>
          </a:p>
        </p:txBody>
      </p:sp>
      <p:pic>
        <p:nvPicPr>
          <p:cNvPr id="18" name="Content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EFE406CE-8F21-4F8E-9529-9637C291480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9" y="3610769"/>
            <a:ext cx="4876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Obtaining an Iterator &amp; Java Iterator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2764466"/>
            <a:ext cx="3445566" cy="2947222"/>
          </a:xfrm>
        </p:spPr>
        <p:txBody>
          <a:bodyPr>
            <a:normAutofit/>
          </a:bodyPr>
          <a:lstStyle/>
          <a:p>
            <a:r>
              <a:rPr lang="en-US" dirty="0"/>
              <a:t>Most often that is how you will interact with an Iterator by obtaining it from some Java object that contains multiple nested objects. The standard Java collection interface Collection contains a method called iterator(). By calling iterator() you can obtain an iterator from the given Collection.</a:t>
            </a:r>
          </a:p>
          <a:p>
            <a:r>
              <a:rPr lang="en-US" dirty="0"/>
              <a:t>You can also obtain an Iterator from many of the Java Collection data structures, e.g. a List, Set, Map, Queue, Deque or Map.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2764466"/>
            <a:ext cx="3445200" cy="31153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section, we will discuss about Java Iterator methods in-brief. We will explore these methods in-depth with some useful examples in the coming section.</a:t>
            </a:r>
          </a:p>
          <a:p>
            <a:pPr lvl="0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hasNext</a:t>
            </a:r>
            <a:r>
              <a:rPr lang="en-US" dirty="0"/>
              <a:t>():Returns true if the iteration has more elements.</a:t>
            </a:r>
          </a:p>
          <a:p>
            <a:pPr lvl="0"/>
            <a:r>
              <a:rPr lang="en-US" dirty="0"/>
              <a:t>E next(): Returns the next element in the iteration.</a:t>
            </a:r>
          </a:p>
          <a:p>
            <a:pPr lvl="0"/>
            <a:r>
              <a:rPr lang="en-US" dirty="0"/>
              <a:t>default void remove(): Removes from the underlying collection the last element returned by this iterator.</a:t>
            </a:r>
          </a:p>
          <a:p>
            <a:pPr lvl="0"/>
            <a:r>
              <a:rPr lang="en-US" dirty="0"/>
              <a:t>default void </a:t>
            </a:r>
            <a:r>
              <a:rPr lang="en-US" dirty="0" err="1"/>
              <a:t>forEachRemaining</a:t>
            </a:r>
            <a:r>
              <a:rPr lang="en-US" dirty="0"/>
              <a:t>(Consumer action): Performs the given action for each remaining element until all elements have been processed or the action throws an exception.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7" name="Picture Placeholder 16" descr="A picture containing light, graffiti&#10;&#10;Description automatically generated">
            <a:extLst>
              <a:ext uri="{FF2B5EF4-FFF2-40B4-BE49-F238E27FC236}">
                <a16:creationId xmlns:a16="http://schemas.microsoft.com/office/drawing/2014/main" id="{94CDD105-089C-4F2B-9528-E1A01861FE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292" r="162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Iterator &amp; Iteration Order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670" y="2878677"/>
            <a:ext cx="4260385" cy="3208033"/>
          </a:xfrm>
        </p:spPr>
        <p:txBody>
          <a:bodyPr/>
          <a:lstStyle/>
          <a:p>
            <a:r>
              <a:rPr lang="en-US" dirty="0"/>
              <a:t>You iterate the objects in an Iterator using a while loop. Here is an example of iterating the elements of a Java Iterator using a while loop:</a:t>
            </a:r>
          </a:p>
          <a:p>
            <a:r>
              <a:rPr lang="en-US" dirty="0"/>
              <a:t>There are two methods to pay attention to in the above Java example. The first method is the Iterator </a:t>
            </a:r>
            <a:r>
              <a:rPr lang="en-US" dirty="0" err="1"/>
              <a:t>hasNext</a:t>
            </a:r>
            <a:r>
              <a:rPr lang="en-US" dirty="0"/>
              <a:t>() method which returns true if the Iterator contains more elements. In other words, if the Iterator has a next element.</a:t>
            </a:r>
          </a:p>
          <a:p>
            <a:r>
              <a:rPr lang="en-US" dirty="0"/>
              <a:t>The second method to pay attention to is the next() method. The next() method returns the next element of the collection the Iterator traverses.</a:t>
            </a:r>
          </a:p>
          <a:p>
            <a:endParaRPr lang="en-US" sz="1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The order in which the elements contained in a Java Iterator are traversed depends on the object that supplies the Iterator. For instance, an iterator obtained from a List will iterate through the elements of that List in the same order the elements are stored internally in the List. An Iterator obtained from a Set, on the other hand, does not make any guarantees about the exact sequence the elements in the Set are iterated in.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Java List Iterator &amp; Java Set Iterator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718043"/>
              </p:ext>
            </p:extLst>
          </p:nvPr>
        </p:nvGraphicFramePr>
        <p:xfrm>
          <a:off x="515939" y="1616856"/>
          <a:ext cx="556937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025282"/>
              </p:ext>
            </p:extLst>
          </p:nvPr>
        </p:nvGraphicFramePr>
        <p:xfrm>
          <a:off x="6315740" y="1603524"/>
          <a:ext cx="5876260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9</a:t>
            </a:r>
            <a:endParaRPr lang="en-US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E3E590B-64E2-442B-BE54-558D032DB7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88559" y="1825625"/>
            <a:ext cx="3558619" cy="4351338"/>
          </a:xfrm>
          <a:noFill/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5149DAB-122B-4E6D-AAC4-843A034BA6F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In order to understand and use the Java Collections API effectively it is useful to have an overview of the interfaces it contains. So, that is what I will provide here.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There are two "groups" of interfaces: Collection's and Map's. 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Here is a graphical overview of the Collection interface hierarchy: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Java Collections - Overview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>
            <a:normAutofit/>
          </a:bodyPr>
          <a:lstStyle/>
          <a:p>
            <a:r>
              <a:rPr lang="en-US" dirty="0"/>
              <a:t>You can find links to explanations of most (if not all) of these interfaces and implementations in the sub-menu at the top right of this page. That top-menu exists on all pages in this trail.</a:t>
            </a:r>
          </a:p>
          <a:p>
            <a:endParaRPr lang="en-US" dirty="0"/>
          </a:p>
        </p:txBody>
      </p:sp>
      <p:pic>
        <p:nvPicPr>
          <p:cNvPr id="36" name="Content Placeholder 35" descr="A screen shot of a computer&#10;&#10;Description automatically generated">
            <a:extLst>
              <a:ext uri="{FF2B5EF4-FFF2-40B4-BE49-F238E27FC236}">
                <a16:creationId xmlns:a16="http://schemas.microsoft.com/office/drawing/2014/main" id="{7AC2E6C0-DD32-4326-9CC6-E85E9F373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7441" y="2728698"/>
            <a:ext cx="2360428" cy="2812869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2A14683-7BAF-4184-A7DB-04561AF61315}"/>
              </a:ext>
            </a:extLst>
          </p:cNvPr>
          <p:cNvSpPr/>
          <p:nvPr/>
        </p:nvSpPr>
        <p:spPr>
          <a:xfrm>
            <a:off x="3880884" y="3317358"/>
            <a:ext cx="4401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here is a graphical overview of the Map interface hierarchy:</a:t>
            </a:r>
          </a:p>
        </p:txBody>
      </p:sp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f517af0-6b1f-4163-bbe2-ec02fad0960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1D012EE972A8B440AA001A961FE5C6D5" ma:contentTypeVersion="7" ma:contentTypeDescription="Luo uusi asiakirja." ma:contentTypeScope="" ma:versionID="2d11ec9fb867af3896ba5b85698403b4">
  <xsd:schema xmlns:xsd="http://www.w3.org/2001/XMLSchema" xmlns:xs="http://www.w3.org/2001/XMLSchema" xmlns:p="http://schemas.microsoft.com/office/2006/metadata/properties" xmlns:ns3="4f517af0-6b1f-4163-bbe2-ec02fad09607" xmlns:ns4="8009a5a4-571f-4549-9253-ac21a118bfed" targetNamespace="http://schemas.microsoft.com/office/2006/metadata/properties" ma:root="true" ma:fieldsID="71552d793ec2cef8c170e66782ebeb68" ns3:_="" ns4:_="">
    <xsd:import namespace="4f517af0-6b1f-4163-bbe2-ec02fad09607"/>
    <xsd:import namespace="8009a5a4-571f-4549-9253-ac21a118bf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17af0-6b1f-4163-bbe2-ec02fad096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09a5a4-571f-4549-9253-ac21a118b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8009a5a4-571f-4549-9253-ac21a118bfed"/>
    <ds:schemaRef ds:uri="4f517af0-6b1f-4163-bbe2-ec02fad0960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4AA943-D5D1-4FBA-BBBD-729A0FF6E8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517af0-6b1f-4163-bbe2-ec02fad09607"/>
    <ds:schemaRef ds:uri="8009a5a4-571f-4549-9253-ac21a118b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Office PowerPoint</Application>
  <PresentationFormat>Widescreen</PresentationFormat>
  <Paragraphs>77</Paragraphs>
  <Slides>16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Corbel</vt:lpstr>
      <vt:lpstr>Office Theme</vt:lpstr>
      <vt:lpstr>Microsoft Word Document</vt:lpstr>
      <vt:lpstr>Server programming</vt:lpstr>
      <vt:lpstr>Team Member’s</vt:lpstr>
      <vt:lpstr>java Iterator  </vt:lpstr>
      <vt:lpstr>Java Iterator Basic Example</vt:lpstr>
      <vt:lpstr>Obtaining an Iterator &amp; Java Iterator Methods </vt:lpstr>
      <vt:lpstr>Iterating an Iterator &amp; Iteration Order </vt:lpstr>
      <vt:lpstr>   Java List Iterator &amp; Java Set Iterator</vt:lpstr>
      <vt:lpstr>Java Collections - Overview </vt:lpstr>
      <vt:lpstr>PowerPoint Presentation</vt:lpstr>
      <vt:lpstr>Java - How to Use Iterator? </vt:lpstr>
      <vt:lpstr>The Methods Declared by Iterator/  The Methods Declared by ListIterator </vt:lpstr>
      <vt:lpstr>Example</vt:lpstr>
      <vt:lpstr>The Iterator Interface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2020-03-25T16:13:21Z</dcterms:created>
  <dcterms:modified xsi:type="dcterms:W3CDTF">2020-03-25T16:24:51Z</dcterms:modified>
</cp:coreProperties>
</file>