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81B772-F9A0-4C44-8021-FD21EC3A54DC}" type="datetimeFigureOut">
              <a:rPr lang="en-IN" smtClean="0"/>
              <a:t>22-02-2022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C9A477-86FC-40A3-968A-6C6443F6B0DE}" type="slidenum">
              <a:rPr lang="en-IN" smtClean="0"/>
              <a:t>‹#›</a:t>
            </a:fld>
            <a:endParaRPr lang="en-IN"/>
          </a:p>
        </p:txBody>
      </p:sp>
    </p:spTree>
    <p:extLst>
      <p:ext uri="{BB962C8B-B14F-4D97-AF65-F5344CB8AC3E}">
        <p14:creationId xmlns:p14="http://schemas.microsoft.com/office/powerpoint/2010/main" val="3422381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81B772-F9A0-4C44-8021-FD21EC3A54DC}" type="datetimeFigureOut">
              <a:rPr lang="en-IN" smtClean="0"/>
              <a:t>22-02-2022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C9A477-86FC-40A3-968A-6C6443F6B0DE}" type="slidenum">
              <a:rPr lang="en-IN" smtClean="0"/>
              <a:t>‹#›</a:t>
            </a:fld>
            <a:endParaRPr lang="en-IN"/>
          </a:p>
        </p:txBody>
      </p:sp>
    </p:spTree>
    <p:extLst>
      <p:ext uri="{BB962C8B-B14F-4D97-AF65-F5344CB8AC3E}">
        <p14:creationId xmlns:p14="http://schemas.microsoft.com/office/powerpoint/2010/main" val="1234995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81B772-F9A0-4C44-8021-FD21EC3A54DC}" type="datetimeFigureOut">
              <a:rPr lang="en-IN" smtClean="0"/>
              <a:t>22-02-2022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C9A477-86FC-40A3-968A-6C6443F6B0D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673321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81B772-F9A0-4C44-8021-FD21EC3A54DC}" type="datetimeFigureOut">
              <a:rPr lang="en-IN" smtClean="0"/>
              <a:t>22-02-2022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C9A477-86FC-40A3-968A-6C6443F6B0DE}" type="slidenum">
              <a:rPr lang="en-IN" smtClean="0"/>
              <a:t>‹#›</a:t>
            </a:fld>
            <a:endParaRPr lang="en-IN"/>
          </a:p>
        </p:txBody>
      </p:sp>
    </p:spTree>
    <p:extLst>
      <p:ext uri="{BB962C8B-B14F-4D97-AF65-F5344CB8AC3E}">
        <p14:creationId xmlns:p14="http://schemas.microsoft.com/office/powerpoint/2010/main" val="28569130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81B772-F9A0-4C44-8021-FD21EC3A54DC}" type="datetimeFigureOut">
              <a:rPr lang="en-IN" smtClean="0"/>
              <a:t>22-02-2022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C9A477-86FC-40A3-968A-6C6443F6B0D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27617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81B772-F9A0-4C44-8021-FD21EC3A54DC}" type="datetimeFigureOut">
              <a:rPr lang="en-IN" smtClean="0"/>
              <a:t>22-02-2022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C9A477-86FC-40A3-968A-6C6443F6B0DE}" type="slidenum">
              <a:rPr lang="en-IN" smtClean="0"/>
              <a:t>‹#›</a:t>
            </a:fld>
            <a:endParaRPr lang="en-IN"/>
          </a:p>
        </p:txBody>
      </p:sp>
    </p:spTree>
    <p:extLst>
      <p:ext uri="{BB962C8B-B14F-4D97-AF65-F5344CB8AC3E}">
        <p14:creationId xmlns:p14="http://schemas.microsoft.com/office/powerpoint/2010/main" val="39515975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81B772-F9A0-4C44-8021-FD21EC3A54DC}" type="datetimeFigureOut">
              <a:rPr lang="en-IN" smtClean="0"/>
              <a:t>22-02-2022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C9A477-86FC-40A3-968A-6C6443F6B0DE}" type="slidenum">
              <a:rPr lang="en-IN" smtClean="0"/>
              <a:t>‹#›</a:t>
            </a:fld>
            <a:endParaRPr lang="en-IN"/>
          </a:p>
        </p:txBody>
      </p:sp>
    </p:spTree>
    <p:extLst>
      <p:ext uri="{BB962C8B-B14F-4D97-AF65-F5344CB8AC3E}">
        <p14:creationId xmlns:p14="http://schemas.microsoft.com/office/powerpoint/2010/main" val="18674858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81B772-F9A0-4C44-8021-FD21EC3A54DC}" type="datetimeFigureOut">
              <a:rPr lang="en-IN" smtClean="0"/>
              <a:t>22-02-2022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C9A477-86FC-40A3-968A-6C6443F6B0DE}" type="slidenum">
              <a:rPr lang="en-IN" smtClean="0"/>
              <a:t>‹#›</a:t>
            </a:fld>
            <a:endParaRPr lang="en-IN"/>
          </a:p>
        </p:txBody>
      </p:sp>
    </p:spTree>
    <p:extLst>
      <p:ext uri="{BB962C8B-B14F-4D97-AF65-F5344CB8AC3E}">
        <p14:creationId xmlns:p14="http://schemas.microsoft.com/office/powerpoint/2010/main" val="1841281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81B772-F9A0-4C44-8021-FD21EC3A54DC}" type="datetimeFigureOut">
              <a:rPr lang="en-IN" smtClean="0"/>
              <a:t>22-02-2022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C9A477-86FC-40A3-968A-6C6443F6B0DE}" type="slidenum">
              <a:rPr lang="en-IN" smtClean="0"/>
              <a:t>‹#›</a:t>
            </a:fld>
            <a:endParaRPr lang="en-IN"/>
          </a:p>
        </p:txBody>
      </p:sp>
    </p:spTree>
    <p:extLst>
      <p:ext uri="{BB962C8B-B14F-4D97-AF65-F5344CB8AC3E}">
        <p14:creationId xmlns:p14="http://schemas.microsoft.com/office/powerpoint/2010/main" val="1567652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81B772-F9A0-4C44-8021-FD21EC3A54DC}" type="datetimeFigureOut">
              <a:rPr lang="en-IN" smtClean="0"/>
              <a:t>22-02-2022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C9A477-86FC-40A3-968A-6C6443F6B0DE}" type="slidenum">
              <a:rPr lang="en-IN" smtClean="0"/>
              <a:t>‹#›</a:t>
            </a:fld>
            <a:endParaRPr lang="en-IN"/>
          </a:p>
        </p:txBody>
      </p:sp>
    </p:spTree>
    <p:extLst>
      <p:ext uri="{BB962C8B-B14F-4D97-AF65-F5344CB8AC3E}">
        <p14:creationId xmlns:p14="http://schemas.microsoft.com/office/powerpoint/2010/main" val="4264447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81B772-F9A0-4C44-8021-FD21EC3A54DC}" type="datetimeFigureOut">
              <a:rPr lang="en-IN" smtClean="0"/>
              <a:t>22-02-2022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C9A477-86FC-40A3-968A-6C6443F6B0DE}" type="slidenum">
              <a:rPr lang="en-IN" smtClean="0"/>
              <a:t>‹#›</a:t>
            </a:fld>
            <a:endParaRPr lang="en-IN"/>
          </a:p>
        </p:txBody>
      </p:sp>
    </p:spTree>
    <p:extLst>
      <p:ext uri="{BB962C8B-B14F-4D97-AF65-F5344CB8AC3E}">
        <p14:creationId xmlns:p14="http://schemas.microsoft.com/office/powerpoint/2010/main" val="2118909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81B772-F9A0-4C44-8021-FD21EC3A54DC}" type="datetimeFigureOut">
              <a:rPr lang="en-IN" smtClean="0"/>
              <a:t>22-02-2022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1C9A477-86FC-40A3-968A-6C6443F6B0DE}" type="slidenum">
              <a:rPr lang="en-IN" smtClean="0"/>
              <a:t>‹#›</a:t>
            </a:fld>
            <a:endParaRPr lang="en-IN"/>
          </a:p>
        </p:txBody>
      </p:sp>
    </p:spTree>
    <p:extLst>
      <p:ext uri="{BB962C8B-B14F-4D97-AF65-F5344CB8AC3E}">
        <p14:creationId xmlns:p14="http://schemas.microsoft.com/office/powerpoint/2010/main" val="2250772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81B772-F9A0-4C44-8021-FD21EC3A54DC}" type="datetimeFigureOut">
              <a:rPr lang="en-IN" smtClean="0"/>
              <a:t>22-02-2022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1C9A477-86FC-40A3-968A-6C6443F6B0DE}" type="slidenum">
              <a:rPr lang="en-IN" smtClean="0"/>
              <a:t>‹#›</a:t>
            </a:fld>
            <a:endParaRPr lang="en-IN"/>
          </a:p>
        </p:txBody>
      </p:sp>
    </p:spTree>
    <p:extLst>
      <p:ext uri="{BB962C8B-B14F-4D97-AF65-F5344CB8AC3E}">
        <p14:creationId xmlns:p14="http://schemas.microsoft.com/office/powerpoint/2010/main" val="8480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81B772-F9A0-4C44-8021-FD21EC3A54DC}" type="datetimeFigureOut">
              <a:rPr lang="en-IN" smtClean="0"/>
              <a:t>22-02-2022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1C9A477-86FC-40A3-968A-6C6443F6B0DE}" type="slidenum">
              <a:rPr lang="en-IN" smtClean="0"/>
              <a:t>‹#›</a:t>
            </a:fld>
            <a:endParaRPr lang="en-IN"/>
          </a:p>
        </p:txBody>
      </p:sp>
    </p:spTree>
    <p:extLst>
      <p:ext uri="{BB962C8B-B14F-4D97-AF65-F5344CB8AC3E}">
        <p14:creationId xmlns:p14="http://schemas.microsoft.com/office/powerpoint/2010/main" val="316769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81B772-F9A0-4C44-8021-FD21EC3A54DC}" type="datetimeFigureOut">
              <a:rPr lang="en-IN" smtClean="0"/>
              <a:t>22-02-2022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C9A477-86FC-40A3-968A-6C6443F6B0DE}" type="slidenum">
              <a:rPr lang="en-IN" smtClean="0"/>
              <a:t>‹#›</a:t>
            </a:fld>
            <a:endParaRPr lang="en-IN"/>
          </a:p>
        </p:txBody>
      </p:sp>
    </p:spTree>
    <p:extLst>
      <p:ext uri="{BB962C8B-B14F-4D97-AF65-F5344CB8AC3E}">
        <p14:creationId xmlns:p14="http://schemas.microsoft.com/office/powerpoint/2010/main" val="1833814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81B772-F9A0-4C44-8021-FD21EC3A54DC}" type="datetimeFigureOut">
              <a:rPr lang="en-IN" smtClean="0"/>
              <a:t>22-02-2022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C9A477-86FC-40A3-968A-6C6443F6B0DE}" type="slidenum">
              <a:rPr lang="en-IN" smtClean="0"/>
              <a:t>‹#›</a:t>
            </a:fld>
            <a:endParaRPr lang="en-IN"/>
          </a:p>
        </p:txBody>
      </p:sp>
    </p:spTree>
    <p:extLst>
      <p:ext uri="{BB962C8B-B14F-4D97-AF65-F5344CB8AC3E}">
        <p14:creationId xmlns:p14="http://schemas.microsoft.com/office/powerpoint/2010/main" val="1048714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481B772-F9A0-4C44-8021-FD21EC3A54DC}" type="datetimeFigureOut">
              <a:rPr lang="en-IN" smtClean="0"/>
              <a:t>22-02-2022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1C9A477-86FC-40A3-968A-6C6443F6B0DE}" type="slidenum">
              <a:rPr lang="en-IN" smtClean="0"/>
              <a:t>‹#›</a:t>
            </a:fld>
            <a:endParaRPr lang="en-IN"/>
          </a:p>
        </p:txBody>
      </p:sp>
    </p:spTree>
    <p:extLst>
      <p:ext uri="{BB962C8B-B14F-4D97-AF65-F5344CB8AC3E}">
        <p14:creationId xmlns:p14="http://schemas.microsoft.com/office/powerpoint/2010/main" val="292898091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1AC97-0700-427E-A990-6D4145F8EF71}"/>
              </a:ext>
            </a:extLst>
          </p:cNvPr>
          <p:cNvSpPr>
            <a:spLocks noGrp="1"/>
          </p:cNvSpPr>
          <p:nvPr>
            <p:ph type="ctrTitle"/>
          </p:nvPr>
        </p:nvSpPr>
        <p:spPr/>
        <p:txBody>
          <a:bodyPr/>
          <a:lstStyle/>
          <a:p>
            <a:r>
              <a:rPr lang="en-IN" b="0" i="0" dirty="0">
                <a:solidFill>
                  <a:srgbClr val="000000"/>
                </a:solidFill>
                <a:effectLst/>
                <a:latin typeface="Inter"/>
              </a:rPr>
              <a:t>Ideathon 2022</a:t>
            </a:r>
            <a:br>
              <a:rPr lang="en-IN" b="0" i="0" dirty="0">
                <a:solidFill>
                  <a:srgbClr val="000000"/>
                </a:solidFill>
                <a:effectLst/>
                <a:latin typeface="Inter"/>
              </a:rPr>
            </a:br>
            <a:endParaRPr lang="en-IN" dirty="0"/>
          </a:p>
        </p:txBody>
      </p:sp>
      <p:sp>
        <p:nvSpPr>
          <p:cNvPr id="3" name="Subtitle 2">
            <a:extLst>
              <a:ext uri="{FF2B5EF4-FFF2-40B4-BE49-F238E27FC236}">
                <a16:creationId xmlns:a16="http://schemas.microsoft.com/office/drawing/2014/main" id="{B86858A3-FFE4-48BA-91DE-3A2B804EA7CB}"/>
              </a:ext>
            </a:extLst>
          </p:cNvPr>
          <p:cNvSpPr>
            <a:spLocks noGrp="1"/>
          </p:cNvSpPr>
          <p:nvPr>
            <p:ph type="subTitle" idx="1"/>
          </p:nvPr>
        </p:nvSpPr>
        <p:spPr/>
        <p:txBody>
          <a:bodyPr/>
          <a:lstStyle/>
          <a:p>
            <a:r>
              <a:rPr lang="en-IN" dirty="0"/>
              <a:t>Team – Infinity</a:t>
            </a:r>
          </a:p>
          <a:p>
            <a:r>
              <a:rPr lang="en-IN" dirty="0"/>
              <a:t>Team Lead – Siddharth Kumar Choudhary</a:t>
            </a:r>
          </a:p>
          <a:p>
            <a:endParaRPr lang="en-IN" dirty="0"/>
          </a:p>
        </p:txBody>
      </p:sp>
    </p:spTree>
    <p:extLst>
      <p:ext uri="{BB962C8B-B14F-4D97-AF65-F5344CB8AC3E}">
        <p14:creationId xmlns:p14="http://schemas.microsoft.com/office/powerpoint/2010/main" val="4228180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5D140-EDE0-4A62-81B7-C20AB206065A}"/>
              </a:ext>
            </a:extLst>
          </p:cNvPr>
          <p:cNvSpPr>
            <a:spLocks noGrp="1"/>
          </p:cNvSpPr>
          <p:nvPr>
            <p:ph type="title"/>
          </p:nvPr>
        </p:nvSpPr>
        <p:spPr/>
        <p:txBody>
          <a:bodyPr/>
          <a:lstStyle/>
          <a:p>
            <a:pPr algn="ctr"/>
            <a:r>
              <a:rPr lang="en-IN" dirty="0"/>
              <a:t>COST ANALYSIS</a:t>
            </a:r>
          </a:p>
        </p:txBody>
      </p:sp>
      <p:sp>
        <p:nvSpPr>
          <p:cNvPr id="3" name="Content Placeholder 2">
            <a:extLst>
              <a:ext uri="{FF2B5EF4-FFF2-40B4-BE49-F238E27FC236}">
                <a16:creationId xmlns:a16="http://schemas.microsoft.com/office/drawing/2014/main" id="{477DCF3B-038A-4BED-BA88-5FED9DF998A3}"/>
              </a:ext>
            </a:extLst>
          </p:cNvPr>
          <p:cNvSpPr>
            <a:spLocks noGrp="1"/>
          </p:cNvSpPr>
          <p:nvPr>
            <p:ph idx="1"/>
          </p:nvPr>
        </p:nvSpPr>
        <p:spPr/>
        <p:txBody>
          <a:bodyPr/>
          <a:lstStyle/>
          <a:p>
            <a:pPr marL="0" indent="0">
              <a:buNone/>
            </a:pPr>
            <a:r>
              <a:rPr lang="en-IN" dirty="0"/>
              <a:t>Solar Panel (Rs 24000) - quantity = 4, total = Rs 96000</a:t>
            </a:r>
          </a:p>
          <a:p>
            <a:pPr marL="0" indent="0">
              <a:buNone/>
            </a:pPr>
            <a:r>
              <a:rPr lang="en-IN" dirty="0"/>
              <a:t>Converter Circuit (Rs 400) – quantity = 1, total = Rs 400</a:t>
            </a:r>
          </a:p>
          <a:p>
            <a:pPr marL="0" indent="0">
              <a:buNone/>
            </a:pPr>
            <a:r>
              <a:rPr lang="en-IN" dirty="0"/>
              <a:t>Battery 24V,100Ah (Rs8250) – quantity = 1, total = Rs 8250</a:t>
            </a:r>
          </a:p>
          <a:p>
            <a:pPr marL="0" indent="0">
              <a:buNone/>
            </a:pPr>
            <a:endParaRPr lang="en-IN" dirty="0"/>
          </a:p>
          <a:p>
            <a:pPr marL="0" indent="0">
              <a:buNone/>
            </a:pPr>
            <a:r>
              <a:rPr lang="en-IN"/>
              <a:t>Therefore total cost = Rs 104650</a:t>
            </a:r>
            <a:endParaRPr lang="en-IN" dirty="0"/>
          </a:p>
        </p:txBody>
      </p:sp>
    </p:spTree>
    <p:extLst>
      <p:ext uri="{BB962C8B-B14F-4D97-AF65-F5344CB8AC3E}">
        <p14:creationId xmlns:p14="http://schemas.microsoft.com/office/powerpoint/2010/main" val="3672190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74DBF-E201-40E0-A674-2CFCA040EB5F}"/>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id="{B52A6903-E8CB-4522-8B67-973CE068F573}"/>
              </a:ext>
            </a:extLst>
          </p:cNvPr>
          <p:cNvSpPr>
            <a:spLocks noGrp="1"/>
          </p:cNvSpPr>
          <p:nvPr>
            <p:ph idx="1"/>
          </p:nvPr>
        </p:nvSpPr>
        <p:spPr/>
        <p:txBody>
          <a:bodyPr>
            <a:normAutofit fontScale="92500" lnSpcReduction="10000"/>
          </a:bodyPr>
          <a:lstStyle/>
          <a:p>
            <a:pPr marL="0" indent="0">
              <a:buNone/>
            </a:pPr>
            <a:r>
              <a:rPr lang="en-IN" sz="2400" dirty="0">
                <a:effectLst/>
                <a:latin typeface="Calibri" panose="020F0502020204030204" pitchFamily="34" charset="0"/>
                <a:ea typeface="Calibri" panose="020F0502020204030204" pitchFamily="34" charset="0"/>
                <a:cs typeface="Times New Roman" panose="02020603050405020304" pitchFamily="18" charset="0"/>
              </a:rPr>
              <a:t>Solar energy is the most abundant source of energy in the world. Solar power is not only an answer to today’s energy crisis but also an environmentally friendly form of energy. Photovoltaic generation is an efficient approach for using the solar energy. Solar panels are nowadays extensively used for running street lights, for powering water heaters, etc. The cost of solar panels has been constantly decreasing which encourages its usage in various sectors. </a:t>
            </a:r>
          </a:p>
          <a:p>
            <a:pPr marL="0" indent="0">
              <a:buNone/>
            </a:pPr>
            <a:r>
              <a:rPr lang="en-IN" sz="2400" dirty="0">
                <a:effectLst/>
                <a:latin typeface="Calibri" panose="020F0502020204030204" pitchFamily="34" charset="0"/>
                <a:ea typeface="Calibri" panose="020F0502020204030204" pitchFamily="34" charset="0"/>
                <a:cs typeface="Times New Roman" panose="02020603050405020304" pitchFamily="18" charset="0"/>
              </a:rPr>
              <a:t>One of the applications of this technology is used in irrigation systems for farming. Solar powered irrigation system can be a suitable alternative for farmers in the present state of energy crisis in India. This a green way for energy production which provides free energy once an initial investment is made</a:t>
            </a:r>
            <a:endParaRPr lang="en-IN" sz="2400" dirty="0"/>
          </a:p>
        </p:txBody>
      </p:sp>
    </p:spTree>
    <p:extLst>
      <p:ext uri="{BB962C8B-B14F-4D97-AF65-F5344CB8AC3E}">
        <p14:creationId xmlns:p14="http://schemas.microsoft.com/office/powerpoint/2010/main" val="3128481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FAF68-D517-4FCC-83A9-60E5F472E8C8}"/>
              </a:ext>
            </a:extLst>
          </p:cNvPr>
          <p:cNvSpPr>
            <a:spLocks noGrp="1"/>
          </p:cNvSpPr>
          <p:nvPr>
            <p:ph type="title"/>
          </p:nvPr>
        </p:nvSpPr>
        <p:spPr/>
        <p:txBody>
          <a:bodyPr>
            <a:normAutofit/>
          </a:bodyPr>
          <a:lstStyle/>
          <a:p>
            <a:pPr algn="ctr"/>
            <a:r>
              <a:rPr lang="en-IN" dirty="0">
                <a:effectLst/>
                <a:latin typeface="Calibri" panose="020F0502020204030204" pitchFamily="34" charset="0"/>
                <a:ea typeface="Calibri" panose="020F0502020204030204" pitchFamily="34" charset="0"/>
                <a:cs typeface="Times New Roman" panose="02020603050405020304" pitchFamily="18" charset="0"/>
              </a:rPr>
              <a:t>PROBLEM</a:t>
            </a:r>
            <a:endParaRPr lang="en-IN" dirty="0"/>
          </a:p>
        </p:txBody>
      </p:sp>
      <p:sp>
        <p:nvSpPr>
          <p:cNvPr id="3" name="Content Placeholder 2">
            <a:extLst>
              <a:ext uri="{FF2B5EF4-FFF2-40B4-BE49-F238E27FC236}">
                <a16:creationId xmlns:a16="http://schemas.microsoft.com/office/drawing/2014/main" id="{DF8D1657-E0EC-46B7-B1FB-9A400CBCEB9A}"/>
              </a:ext>
            </a:extLst>
          </p:cNvPr>
          <p:cNvSpPr>
            <a:spLocks noGrp="1"/>
          </p:cNvSpPr>
          <p:nvPr>
            <p:ph idx="1"/>
          </p:nvPr>
        </p:nvSpPr>
        <p:spPr/>
        <p:txBody>
          <a:bodyPr>
            <a:normAutofit/>
          </a:bodyPr>
          <a:lstStyle/>
          <a:p>
            <a:pPr marL="0" indent="0">
              <a:buNone/>
            </a:pPr>
            <a:r>
              <a:rPr lang="en-IN" sz="2400" dirty="0">
                <a:effectLst/>
                <a:latin typeface="Calibri" panose="020F0502020204030204" pitchFamily="34" charset="0"/>
                <a:ea typeface="Calibri" panose="020F0502020204030204" pitchFamily="34" charset="0"/>
                <a:cs typeface="Times New Roman" panose="02020603050405020304" pitchFamily="18" charset="0"/>
              </a:rPr>
              <a:t>Cost effective solar power can be the answer for all our energy needs. Solar powered smart irrigation systems are the answer to the Indian farmer. This system consists of solar powered water pump along with an automatic water flow control using a moisture sensor. </a:t>
            </a:r>
          </a:p>
          <a:p>
            <a:pPr marL="0" indent="0">
              <a:buNone/>
            </a:pPr>
            <a:r>
              <a:rPr lang="en-IN" sz="2400" dirty="0">
                <a:effectLst/>
                <a:latin typeface="Calibri" panose="020F0502020204030204" pitchFamily="34" charset="0"/>
                <a:ea typeface="Calibri" panose="020F0502020204030204" pitchFamily="34" charset="0"/>
                <a:cs typeface="Times New Roman" panose="02020603050405020304" pitchFamily="18" charset="0"/>
              </a:rPr>
              <a:t>It is the proposed solution for the present energy crisis for the Indian farmers. This system conserves electricity by reducing the usage of grid power and conserves water by reducing water losses.</a:t>
            </a:r>
          </a:p>
          <a:p>
            <a:endParaRPr lang="en-IN" sz="1800" dirty="0"/>
          </a:p>
        </p:txBody>
      </p:sp>
    </p:spTree>
    <p:extLst>
      <p:ext uri="{BB962C8B-B14F-4D97-AF65-F5344CB8AC3E}">
        <p14:creationId xmlns:p14="http://schemas.microsoft.com/office/powerpoint/2010/main" val="1960682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C19D7-2FFA-41C1-AE96-FF337575ED39}"/>
              </a:ext>
            </a:extLst>
          </p:cNvPr>
          <p:cNvSpPr>
            <a:spLocks noGrp="1"/>
          </p:cNvSpPr>
          <p:nvPr>
            <p:ph type="title"/>
          </p:nvPr>
        </p:nvSpPr>
        <p:spPr>
          <a:xfrm>
            <a:off x="838200" y="300956"/>
            <a:ext cx="10515600" cy="1325563"/>
          </a:xfrm>
        </p:spPr>
        <p:txBody>
          <a:bodyPr/>
          <a:lstStyle/>
          <a:p>
            <a:r>
              <a:rPr lang="en-IN" dirty="0"/>
              <a:t>                    SOLUTION</a:t>
            </a:r>
          </a:p>
        </p:txBody>
      </p:sp>
      <p:sp>
        <p:nvSpPr>
          <p:cNvPr id="3" name="Content Placeholder 2">
            <a:extLst>
              <a:ext uri="{FF2B5EF4-FFF2-40B4-BE49-F238E27FC236}">
                <a16:creationId xmlns:a16="http://schemas.microsoft.com/office/drawing/2014/main" id="{EBB84AAD-2F1B-45CD-9782-1F569DEDA5F0}"/>
              </a:ext>
            </a:extLst>
          </p:cNvPr>
          <p:cNvSpPr>
            <a:spLocks noGrp="1"/>
          </p:cNvSpPr>
          <p:nvPr>
            <p:ph idx="1"/>
          </p:nvPr>
        </p:nvSpPr>
        <p:spPr/>
        <p:txBody>
          <a:bodyPr>
            <a:normAutofit fontScale="85000" lnSpcReduction="10000"/>
          </a:bodyPr>
          <a:lstStyle/>
          <a:p>
            <a:pPr marL="0" indent="0">
              <a:buNone/>
            </a:pPr>
            <a:r>
              <a:rPr lang="en-IN" sz="2400" dirty="0">
                <a:effectLst/>
                <a:latin typeface="Calibri" panose="020F0502020204030204" pitchFamily="34" charset="0"/>
                <a:ea typeface="Calibri" panose="020F0502020204030204" pitchFamily="34" charset="0"/>
                <a:cs typeface="Times New Roman" panose="02020603050405020304" pitchFamily="18" charset="0"/>
              </a:rPr>
              <a:t>We will utilize the solar energy from solar panels to automatically pump water from bore well directly into a ground level storage tank depending on the intensity of light. Conventional methods include pumping of water from bore well into a well and from this well onto field using another pump. our system uses only a single stage energy consumption wherein the water is pumped into a ground level tank from which a simple valve mechanism will control the flow of water into the field. This saves substantial amount of energy and makes it more efficient. The valve is controlled using intelligent algorithm in which it regulates the flow of water into the field depending upon the moisture requirement of the land. In this system we use a soil moisture sensor that will detect the amount of moisture present in the soil and according to the requirement of level of moisture content required for the crop the water flow is regulated. This helps conserving the water by avoiding over flooding of crops.</a:t>
            </a:r>
          </a:p>
          <a:p>
            <a:pPr marL="0" indent="0">
              <a:buNone/>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87147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71A07-FB83-4893-A179-1CEB461CCD7D}"/>
              </a:ext>
            </a:extLst>
          </p:cNvPr>
          <p:cNvSpPr>
            <a:spLocks noGrp="1"/>
          </p:cNvSpPr>
          <p:nvPr>
            <p:ph type="title"/>
          </p:nvPr>
        </p:nvSpPr>
        <p:spPr/>
        <p:txBody>
          <a:bodyPr/>
          <a:lstStyle/>
          <a:p>
            <a:pPr algn="ctr"/>
            <a:r>
              <a:rPr lang="en-IN" dirty="0"/>
              <a:t>SYSTEM DESCRIPTION</a:t>
            </a:r>
          </a:p>
        </p:txBody>
      </p:sp>
      <p:sp>
        <p:nvSpPr>
          <p:cNvPr id="3" name="Content Placeholder 2">
            <a:extLst>
              <a:ext uri="{FF2B5EF4-FFF2-40B4-BE49-F238E27FC236}">
                <a16:creationId xmlns:a16="http://schemas.microsoft.com/office/drawing/2014/main" id="{C4652BFC-7C88-42A8-A38A-ABA77C30C4BB}"/>
              </a:ext>
            </a:extLst>
          </p:cNvPr>
          <p:cNvSpPr>
            <a:spLocks noGrp="1"/>
          </p:cNvSpPr>
          <p:nvPr>
            <p:ph idx="1"/>
          </p:nvPr>
        </p:nvSpPr>
        <p:spPr/>
        <p:txBody>
          <a:bodyPr>
            <a:normAutofit/>
          </a:bodyPr>
          <a:lstStyle/>
          <a:p>
            <a:pPr marL="0" indent="0">
              <a:buNone/>
            </a:pPr>
            <a:r>
              <a:rPr lang="en-IN" sz="2400" dirty="0"/>
              <a:t>Our system consists of 2 modules – Solar pumping and automatic irrigation.</a:t>
            </a:r>
          </a:p>
          <a:p>
            <a:pPr marL="0" indent="0">
              <a:buNone/>
            </a:pPr>
            <a:r>
              <a:rPr lang="en-IN" sz="2400" dirty="0"/>
              <a:t>In solar pumping module, a solar panel with required specification is mounted near the pump. </a:t>
            </a:r>
          </a:p>
          <a:p>
            <a:pPr marL="0" indent="0">
              <a:buNone/>
            </a:pPr>
            <a:r>
              <a:rPr lang="en-IN" sz="2400" dirty="0"/>
              <a:t>Control circuit is used to charge a battery , then using the battery a power is given to water pump to pump the water into an overhead tank from the well </a:t>
            </a:r>
          </a:p>
          <a:p>
            <a:pPr marL="0" indent="0">
              <a:buNone/>
            </a:pPr>
            <a:r>
              <a:rPr lang="en-IN" sz="2400" dirty="0"/>
              <a:t>The water pump is put in the well.</a:t>
            </a:r>
          </a:p>
        </p:txBody>
      </p:sp>
    </p:spTree>
    <p:extLst>
      <p:ext uri="{BB962C8B-B14F-4D97-AF65-F5344CB8AC3E}">
        <p14:creationId xmlns:p14="http://schemas.microsoft.com/office/powerpoint/2010/main" val="1108353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A4AF4-E3E7-4092-874E-EB4790A01DB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C7191B9-3F55-485A-B63C-1D190C305EC9}"/>
              </a:ext>
            </a:extLst>
          </p:cNvPr>
          <p:cNvSpPr>
            <a:spLocks noGrp="1"/>
          </p:cNvSpPr>
          <p:nvPr>
            <p:ph idx="1"/>
          </p:nvPr>
        </p:nvSpPr>
        <p:spPr/>
        <p:txBody>
          <a:bodyPr>
            <a:normAutofit fontScale="92500" lnSpcReduction="20000"/>
          </a:bodyPr>
          <a:lstStyle/>
          <a:p>
            <a:pPr marL="0" indent="0">
              <a:buNone/>
            </a:pPr>
            <a:r>
              <a:rPr lang="en-US" sz="2400" dirty="0"/>
              <a:t>In automatic irrigation module the water outlet valve of the tank is electronically controlled by a soil moisture sensing circuit. The sensor is placed in the field where the crop is being cultivated. The sensor converts the moisture content in the soil into equivalent voltage. This is given to a sensing circuit which has a reference voltage that can be adjusted by the farmer for setting different moisture levels for different crops. The amount of water needed for soil is proportional to the difference of these two voltages. A control signal was given to a stepper motor whose rotational angle is proportional to the difference in voltage. The stepper motor in turns controls the cross-sectional area of the valve to be opened controlling flow of water. Therefore the amount of water flowing is proportional to the moisture difference. </a:t>
            </a:r>
            <a:endParaRPr lang="en-IN" sz="2400" dirty="0"/>
          </a:p>
        </p:txBody>
      </p:sp>
    </p:spTree>
    <p:extLst>
      <p:ext uri="{BB962C8B-B14F-4D97-AF65-F5344CB8AC3E}">
        <p14:creationId xmlns:p14="http://schemas.microsoft.com/office/powerpoint/2010/main" val="2718562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8661B-61A5-4C3B-9C68-465749E3E535}"/>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BB122502-6D05-4903-B13F-E5A9BB8993BF}"/>
              </a:ext>
            </a:extLst>
          </p:cNvPr>
          <p:cNvSpPr>
            <a:spLocks noGrp="1"/>
          </p:cNvSpPr>
          <p:nvPr>
            <p:ph type="body" idx="1"/>
          </p:nvPr>
        </p:nvSpPr>
        <p:spPr/>
        <p:txBody>
          <a:bodyPr/>
          <a:lstStyle/>
          <a:p>
            <a:r>
              <a:rPr lang="en-IN" dirty="0"/>
              <a:t>Solar pumping model</a:t>
            </a:r>
          </a:p>
        </p:txBody>
      </p:sp>
      <p:pic>
        <p:nvPicPr>
          <p:cNvPr id="8" name="Content Placeholder 7">
            <a:extLst>
              <a:ext uri="{FF2B5EF4-FFF2-40B4-BE49-F238E27FC236}">
                <a16:creationId xmlns:a16="http://schemas.microsoft.com/office/drawing/2014/main" id="{18D46472-60F8-44FF-BEB9-461691B769A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63587" y="3817937"/>
            <a:ext cx="4010025" cy="1143000"/>
          </a:xfrm>
        </p:spPr>
      </p:pic>
      <p:sp>
        <p:nvSpPr>
          <p:cNvPr id="5" name="Text Placeholder 4">
            <a:extLst>
              <a:ext uri="{FF2B5EF4-FFF2-40B4-BE49-F238E27FC236}">
                <a16:creationId xmlns:a16="http://schemas.microsoft.com/office/drawing/2014/main" id="{2F4509EE-84DD-4F60-9DD9-19858A7CCD36}"/>
              </a:ext>
            </a:extLst>
          </p:cNvPr>
          <p:cNvSpPr>
            <a:spLocks noGrp="1"/>
          </p:cNvSpPr>
          <p:nvPr>
            <p:ph type="body" sz="quarter" idx="3"/>
          </p:nvPr>
        </p:nvSpPr>
        <p:spPr/>
        <p:txBody>
          <a:bodyPr/>
          <a:lstStyle/>
          <a:p>
            <a:r>
              <a:rPr lang="en-IN" dirty="0"/>
              <a:t>Automatic irrigation model</a:t>
            </a:r>
          </a:p>
        </p:txBody>
      </p:sp>
      <p:pic>
        <p:nvPicPr>
          <p:cNvPr id="10" name="Content Placeholder 9">
            <a:extLst>
              <a:ext uri="{FF2B5EF4-FFF2-40B4-BE49-F238E27FC236}">
                <a16:creationId xmlns:a16="http://schemas.microsoft.com/office/drawing/2014/main" id="{7F34ADD5-B124-4099-A106-8C9B56AC7B23}"/>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166519" y="3822700"/>
            <a:ext cx="4029075" cy="1133475"/>
          </a:xfrm>
        </p:spPr>
      </p:pic>
    </p:spTree>
    <p:extLst>
      <p:ext uri="{BB962C8B-B14F-4D97-AF65-F5344CB8AC3E}">
        <p14:creationId xmlns:p14="http://schemas.microsoft.com/office/powerpoint/2010/main" val="1322639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EA292-7C49-43A5-813D-3E7A0B5B2FBB}"/>
              </a:ext>
            </a:extLst>
          </p:cNvPr>
          <p:cNvSpPr>
            <a:spLocks noGrp="1"/>
          </p:cNvSpPr>
          <p:nvPr>
            <p:ph type="title"/>
          </p:nvPr>
        </p:nvSpPr>
        <p:spPr/>
        <p:txBody>
          <a:bodyPr/>
          <a:lstStyle/>
          <a:p>
            <a:pPr algn="ctr"/>
            <a:r>
              <a:rPr lang="en-IN" dirty="0"/>
              <a:t>IMPLEMENTATION</a:t>
            </a:r>
          </a:p>
        </p:txBody>
      </p:sp>
      <p:sp>
        <p:nvSpPr>
          <p:cNvPr id="3" name="Content Placeholder 2">
            <a:extLst>
              <a:ext uri="{FF2B5EF4-FFF2-40B4-BE49-F238E27FC236}">
                <a16:creationId xmlns:a16="http://schemas.microsoft.com/office/drawing/2014/main" id="{9755B659-8DC4-4F0A-85F9-EAB24EE434A0}"/>
              </a:ext>
            </a:extLst>
          </p:cNvPr>
          <p:cNvSpPr>
            <a:spLocks noGrp="1"/>
          </p:cNvSpPr>
          <p:nvPr>
            <p:ph idx="1"/>
          </p:nvPr>
        </p:nvSpPr>
        <p:spPr/>
        <p:txBody>
          <a:bodyPr/>
          <a:lstStyle/>
          <a:p>
            <a:pPr marL="0" indent="0">
              <a:buNone/>
            </a:pPr>
            <a:r>
              <a:rPr lang="en-US" dirty="0"/>
              <a:t>For the implementation of the proposed system we are using a 2 HP water pump and various modules which are designed and fabricated separately. Solar energy is harnessed using solar panel PVL-68 that generates 53W at Nominal Operating Cell Temperature. It is 24V, amorphous silicon type solar cell.</a:t>
            </a:r>
          </a:p>
          <a:p>
            <a:pPr marL="0" indent="0">
              <a:buNone/>
            </a:pPr>
            <a:r>
              <a:rPr lang="en-US" dirty="0"/>
              <a:t>An inverter is designed with a DC input of 230V D.C which is generated from 12V D.C using a boost converter. Sine PWM technique is applied to generate 230V A.C. We are using a battery with 12V, 100Ah capacity for a 2HP pump.</a:t>
            </a:r>
          </a:p>
        </p:txBody>
      </p:sp>
    </p:spTree>
    <p:extLst>
      <p:ext uri="{BB962C8B-B14F-4D97-AF65-F5344CB8AC3E}">
        <p14:creationId xmlns:p14="http://schemas.microsoft.com/office/powerpoint/2010/main" val="4213541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B8561-C75C-4E77-8030-334887D8AE8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6D50705-5A14-4FF3-A4DD-1B6CB0A35C68}"/>
              </a:ext>
            </a:extLst>
          </p:cNvPr>
          <p:cNvSpPr>
            <a:spLocks noGrp="1"/>
          </p:cNvSpPr>
          <p:nvPr>
            <p:ph idx="1"/>
          </p:nvPr>
        </p:nvSpPr>
        <p:spPr/>
        <p:txBody>
          <a:bodyPr>
            <a:normAutofit fontScale="92500" lnSpcReduction="10000"/>
          </a:bodyPr>
          <a:lstStyle/>
          <a:p>
            <a:r>
              <a:rPr lang="en-US" dirty="0"/>
              <a:t>A moisture sensor is used to sense the level of moisture content present in the irrigation field. It has a level detection module in which we can set a reference value. The moisture content of the soil is found by using the soil moisture sensor such as VG400 which produces an equivalent output voltage proportional to the conductivity between the two probes.</a:t>
            </a:r>
          </a:p>
          <a:p>
            <a:r>
              <a:rPr lang="en-US" dirty="0"/>
              <a:t>For an automatic valve control we are using a stepper motor as an actuator control of the valve </a:t>
            </a:r>
            <a:r>
              <a:rPr lang="en-US" dirty="0" err="1"/>
              <a:t>whichis</a:t>
            </a:r>
            <a:r>
              <a:rPr lang="en-US" dirty="0"/>
              <a:t> connected to </a:t>
            </a:r>
            <a:r>
              <a:rPr lang="en-US" dirty="0" err="1"/>
              <a:t>theoutlet</a:t>
            </a:r>
            <a:r>
              <a:rPr lang="en-US" dirty="0"/>
              <a:t> valve of the tank. With the help of moisture sensor </a:t>
            </a:r>
            <a:r>
              <a:rPr lang="en-US" dirty="0" err="1"/>
              <a:t>signaland</a:t>
            </a:r>
            <a:r>
              <a:rPr lang="en-US" dirty="0"/>
              <a:t> a controller, a control pulses is given to the driver circuit that excites the stepper motor. So this way the outlet valve is slowly opened or closed depending upon the amount of moisture present in the soil of the field. When the soil moisture content reaches the required value, the valve is fully closed and power to driver circuit is killed and controller is put into sleep mode for low power consumption. When the moisture in soil is dried and reach a minimum cut-off value, the controller comes out of sleep mode and flow of water is regulated. This way the whole system works automatically</a:t>
            </a:r>
            <a:endParaRPr lang="en-IN" dirty="0"/>
          </a:p>
        </p:txBody>
      </p:sp>
    </p:spTree>
    <p:extLst>
      <p:ext uri="{BB962C8B-B14F-4D97-AF65-F5344CB8AC3E}">
        <p14:creationId xmlns:p14="http://schemas.microsoft.com/office/powerpoint/2010/main" val="141088187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150</TotalTime>
  <Words>1003</Words>
  <Application>Microsoft Office PowerPoint</Application>
  <PresentationFormat>Widescreen</PresentationFormat>
  <Paragraphs>30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Inter</vt:lpstr>
      <vt:lpstr>Trebuchet MS</vt:lpstr>
      <vt:lpstr>Wingdings 3</vt:lpstr>
      <vt:lpstr>Facet</vt:lpstr>
      <vt:lpstr>Ideathon 2022 </vt:lpstr>
      <vt:lpstr>INTRODUCTION</vt:lpstr>
      <vt:lpstr>PROBLEM</vt:lpstr>
      <vt:lpstr>                    SOLUTION</vt:lpstr>
      <vt:lpstr>SYSTEM DESCRIPTION</vt:lpstr>
      <vt:lpstr>PowerPoint Presentation</vt:lpstr>
      <vt:lpstr>PowerPoint Presentation</vt:lpstr>
      <vt:lpstr>IMPLEMENTATION</vt:lpstr>
      <vt:lpstr>PowerPoint Presentation</vt:lpstr>
      <vt:lpstr>COST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Ideathon 2022 </dc:title>
  <dc:creator>siddharth kumar choudhary</dc:creator>
  <cp:lastModifiedBy>siddharth kumar choudhary</cp:lastModifiedBy>
  <cp:revision>3</cp:revision>
  <dcterms:created xsi:type="dcterms:W3CDTF">2022-02-18T06:58:51Z</dcterms:created>
  <dcterms:modified xsi:type="dcterms:W3CDTF">2022-02-22T16:56:12Z</dcterms:modified>
</cp:coreProperties>
</file>