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svg" ContentType="image/svg+xml"/>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dMasterIdLst>
    <p:sldMasterId id="2147483648" r:id="rId5"/>
  </p:sldMasterIdLst>
  <p:sldIdLst>
    <p:sldId id="256" r:id="rId6"/>
    <p:sldId id="257" r:id="rId7"/>
    <p:sldId id="258" r:id="rId8"/>
    <p:sldId id="259" r:id="rId9"/>
    <p:sldId id="260" r:id="rId10"/>
    <p:sldId id="261" r:id="rId11"/>
    <p:sldId id="283" r:id="rId12"/>
    <p:sldId id="284"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6858000" cy="9906000"/>
  <p:notesSz cx="7556500" cy="10680700"/>
  <p:defaultTextStyle>
    <a:lvl1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9pPr>
  </p:defaultTextStyle>
</p:presentation>
</file>

<file path=ppt/presProps.xml><?xml version="1.0" encoding="utf-8"?>
<p:presentation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howPr showNarration="1">
    <p:penClr>
      <a:srgbClr val="0000FF"/>
    </p:penClr>
  </p:showPr>
  <p:extLst>
    <p:ext uri="smNativeData">
      <pr:smAppRevision xmlns:pr="smNativeData" xmlns="smNativeData" dt="1760029765" val="1068" revOS="4"/>
      <pr:smFileRevision xmlns:pr="smNativeData" xmlns="smNativeData" dt="1760029765" val="101"/>
      <pr:guideOptions xmlns:pr="smNativeData" xmlns="smNativeData" dt="1760029765" snapToGrid="1" snapToBorder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ideViewPr>
    <p:cSldViewPr>
      <p:cViewPr>
        <p:scale>
          <a:sx n="92" d="100"/>
          <a:sy n="92" d="100"/>
        </p:scale>
        <p:origin x="3312" y="-532"/>
      </p:cViewPr>
      <p:guideLst x="0" y="0">
        <p:guide orient="horz" pos="2671"/>
        <p:guide pos="1960"/>
      </p:guideLst>
    </p:cSldViewPr>
  </p:slideViewPr>
  <p:outlineViewPr>
    <p:cViewPr>
      <p:scale>
        <a:sx n="33" d="100"/>
        <a:sy n="33" d="100"/>
      </p:scale>
      <p:origin x="0" y="0"/>
    </p:cViewPr>
  </p:outlineViewPr>
  <p:sorterViewPr>
    <p:cViewPr>
      <p:scale>
        <a:sx n="19" d="100"/>
        <a:sy n="19" d="100"/>
      </p:scale>
      <p:origin x="0" y="0"/>
    </p:cViewPr>
  </p:sorterViewPr>
  <p:notesViewPr>
    <p:cSldViewPr>
      <p:cViewPr>
        <p:scale>
          <a:sx n="92" d="100"/>
          <a:sy n="92" d="100"/>
        </p:scale>
        <p:origin x="3312" y="-532"/>
      </p:cViewPr>
    </p:cSldViewPr>
  </p:notesViewPr>
  <p:gridSpacing cx="78028800" cy="78028800"/>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 preserve="1">
  <p:cSld name="Title Slide">
    <p:spTree>
      <p:nvGrpSpPr>
        <p:cNvPr id="1" name=""/>
        <p:cNvGrpSpPr/>
        <p:nvPr/>
      </p:nvGrpSpPr>
      <p:grpSpPr>
        <a:xfrm>
          <a:off x="0" y="0"/>
          <a:ext cx="0" cy="0"/>
          <a:chOff x="0" y="0"/>
          <a:chExt cx="0" cy="0"/>
        </a:xfrm>
      </p:grpSpPr>
      <p:sp>
        <p:nvSpPr>
          <p:cNvPr id="2" name="Holder 2"/>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FBQU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gMAAOQSAAAGJwAAsB8AABAAAAAmAAAACAAAAD2QAAAAAAAA"/>
              </a:ext>
            </a:extLst>
          </p:cNvSpPr>
          <p:nvPr>
            <p:ph type="ctrTitle"/>
          </p:nvPr>
        </p:nvSpPr>
        <p:spPr>
          <a:xfrm>
            <a:off x="514350" y="3070860"/>
            <a:ext cx="5829300" cy="2080260"/>
          </a:xfrm>
        </p:spPr>
        <p:txBody>
          <a:bodyPr vert="horz" wrap="square" lIns="0" tIns="0" rIns="0" bIns="0" numCol="1" spcCol="215900" anchor="t">
            <a:prstTxWarp prst="textNoShape">
              <a:avLst/>
            </a:prstTxWarp>
          </a:bodyPr>
          <a:lstStyle>
            <a:lvl1pPr>
              <a:defRPr sz="2175" b="1" i="0" cap="none">
                <a:solidFill>
                  <a:srgbClr val="4F81BC"/>
                </a:solidFill>
                <a:latin typeface="Arial" pitchFamily="2" charset="0"/>
                <a:ea typeface="Calibri" pitchFamily="2" charset="0"/>
                <a:cs typeface="Calibri" pitchFamily="2" charset="0"/>
              </a:defRPr>
            </a:lvl1pPr>
          </a:lstStyle>
          <a:p>
            <a:pPr/>
          </a:p>
        </p:txBody>
      </p:sp>
      <p:sp>
        <p:nvSpPr>
          <p:cNvPr id="3" name="Holder 3"/>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VAYAACAiAADcIwAAXDEAABAAAAAmAAAACAAAAD2QAAAAAAAA"/>
              </a:ext>
            </a:extLst>
          </p:cNvSpPr>
          <p:nvPr>
            <p:ph type="subTitle" idx="4"/>
          </p:nvPr>
        </p:nvSpPr>
        <p:spPr>
          <a:xfrm>
            <a:off x="1028700" y="5547360"/>
            <a:ext cx="4800600" cy="2476500"/>
          </a:xfrm>
        </p:spPr>
        <p:txBody>
          <a:bodyPr vert="horz" wrap="square" lIns="0" tIns="0" rIns="0" bIns="0" numCol="1" spcCol="215900" anchor="t">
            <a:prstTxWarp prst="textNoShape">
              <a:avLst/>
            </a:prstTxWarp>
          </a:bodyPr>
          <a:lstStyle>
            <a:lvl1pPr>
              <a:defRPr b="0" i="0" cap="none">
                <a:solidFill>
                  <a:schemeClr val="tx1"/>
                </a:solidFill>
              </a:defRPr>
            </a:lvl1pPr>
          </a:lstStyle>
          <a:p>
            <a:pPr/>
          </a:p>
        </p:txBody>
      </p:sp>
      <p:sp>
        <p:nvSpPr>
          <p:cNvPr id="4" name="Holder 4"/>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4AAKw4AADYGwAAuDsAABAAAAAmAAAACAAAADyQAAAAAAAA"/>
              </a:ext>
            </a:extLst>
          </p:cNvSpPr>
          <p:nvPr>
            <p:ph type="ftr" sz="quarter" idx="11"/>
          </p:nvPr>
        </p:nvSpPr>
        <p:spPr/>
        <p:txBody>
          <a:bodyPr vert="horz" wrap="square" lIns="0" tIns="0" rIns="0" bIns="0" numCol="1" spcCol="215900" anchor="t">
            <a:prstTxWarp prst="textNoShape">
              <a:avLst/>
            </a:prstTxWarp>
          </a:bodyPr>
          <a:lstStyle>
            <a:lvl1pPr algn="ctr">
              <a:defRPr cap="none">
                <a:solidFill>
                  <a:srgbClr val="8C8C8C"/>
                </a:solidFill>
              </a:defRPr>
            </a:lvl1pPr>
          </a:lstStyle>
          <a:p>
            <a:pPr/>
          </a:p>
        </p:txBody>
      </p:sp>
      <p:sp>
        <p:nvSpPr>
          <p:cNvPr id="5" name="Holder 5"/>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AIAAKw4AADQCwAAuDsAABAAAAAmAAAACAAAADyQAAAAAAAA"/>
              </a:ext>
            </a:extLst>
          </p:cNvSpPr>
          <p:nvPr>
            <p:ph type="dt" sz="half" idx="10"/>
          </p:nvPr>
        </p:nvSpPr>
        <p:spPr/>
        <p:txBody>
          <a:bodyPr vert="horz" wrap="square" lIns="0" tIns="0" rIns="0" bIns="0" numCol="1" spcCol="215900" anchor="t">
            <a:prstTxWarp prst="textNoShape">
              <a:avLst/>
            </a:prstTxWarp>
          </a:bodyPr>
          <a:lstStyle>
            <a:lvl1pPr algn="l">
              <a:defRPr cap="none">
                <a:solidFill>
                  <a:srgbClr val="8C8C8C"/>
                </a:solidFill>
              </a:defRPr>
            </a:lvl1pPr>
          </a:lstStyle>
          <a:p>
            <a:pPr/>
            <a:fld id="{257CBE60-2EC8-2948-86C4-D81DF08A708D}" type="datetime1">
              <a:rPr lang="en-us" cap="none"/>
              <a:t>10/5/2025</a:t>
            </a:fld>
            <a:endParaRPr lang="en-us" cap="none"/>
          </a:p>
        </p:txBody>
      </p:sp>
      <p:sp>
        <p:nvSpPr>
          <p:cNvPr id="6" name="Holder 6"/>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JiQAACw4AABfJQAANzkAABAAAAAmAAAACAAAADyQAAAAAAAA"/>
              </a:ext>
            </a:extLst>
          </p:cNvSpPr>
          <p:nvPr>
            <p:ph type="sldNum" sz="quarter" idx="12"/>
          </p:nvPr>
        </p:nvSpPr>
        <p:spPr/>
        <p:txBody>
          <a:bodyPr vert="horz" wrap="square" lIns="0" tIns="0" rIns="0" bIns="0" numCol="1" spcCol="215900" anchor="t">
            <a:prstTxWarp prst="textNoShape">
              <a:avLst/>
            </a:prstTxWarp>
          </a:bodyPr>
          <a:lstStyle>
            <a:lvl1pPr>
              <a:defRPr sz="995" b="0" i="0" cap="none">
                <a:solidFill>
                  <a:schemeClr val="tx1"/>
                </a:solidFill>
                <a:latin typeface="Arial MT" pitchFamily="0" charset="0"/>
                <a:ea typeface="Calibri" pitchFamily="2" charset="0"/>
                <a:cs typeface="Calibri" pitchFamily="2" charset="0"/>
              </a:defRPr>
            </a:lvl1pPr>
          </a:lstStyle>
          <a:p>
            <a:pPr marL="11430">
              <a:lnSpc>
                <a:spcPct val="100000"/>
              </a:lnSpc>
            </a:pPr>
            <a:fld id="{257CFBA8-E6C8-290D-86C4-1058B58A7045}" type="slidenum">
              <a:t>‹#›</a:t>
            </a:fld>
          </a:p>
        </p:txBody>
      </p:sp>
    </p:spTree>
  </p:cSld>
  <p:clrMapOvr>
    <a:masterClrMapping/>
  </p:clrMapOvr>
  <p:hf hdr="0" ftr="0"/>
</p:sldLayout>
</file>

<file path=ppt/slideLayouts/slideLayout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 preserve="1">
  <p:cSld name="Title and Content">
    <p:spTree>
      <p:nvGrpSpPr>
        <p:cNvPr id="1" name=""/>
        <p:cNvGrpSpPr/>
        <p:nvPr/>
      </p:nvGrpSpPr>
      <p:grpSpPr>
        <a:xfrm>
          <a:off x="0" y="0"/>
          <a:ext cx="0" cy="0"/>
          <a:chOff x="0" y="0"/>
          <a:chExt cx="0" cy="0"/>
        </a:xfrm>
      </p:grpSpPr>
      <p:sp>
        <p:nvSpPr>
          <p:cNvPr id="2" name="Holder 2"/>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QUAAGgDAAD4FAAAowUAABAAAAAmAAAACAAAADyQAAAAAAAA"/>
              </a:ext>
            </a:extLst>
          </p:cNvSpPr>
          <p:nvPr>
            <p:ph type="title"/>
          </p:nvPr>
        </p:nvSpPr>
        <p:spPr/>
        <p:txBody>
          <a:bodyPr vert="horz" wrap="square" lIns="0" tIns="0" rIns="0" bIns="0" numCol="1" spcCol="215900" anchor="t">
            <a:prstTxWarp prst="textNoShape">
              <a:avLst/>
            </a:prstTxWarp>
          </a:bodyPr>
          <a:lstStyle>
            <a:lvl1pPr>
              <a:defRPr sz="2175" b="1" i="0" cap="none">
                <a:solidFill>
                  <a:srgbClr val="4F81BC"/>
                </a:solidFill>
                <a:latin typeface="Arial" pitchFamily="2" charset="0"/>
                <a:ea typeface="Calibri" pitchFamily="2" charset="0"/>
                <a:cs typeface="Calibri" pitchFamily="2" charset="0"/>
              </a:defRPr>
            </a:lvl1pPr>
          </a:lstStyle>
          <a:p>
            <a:pPr/>
          </a:p>
        </p:txBody>
      </p:sp>
      <p:sp>
        <p:nvSpPr>
          <p:cNvPr id="3" name="Holder 3"/>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BZl9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QQAALILAAAGJwAA/DEAABAAAAAmAAAACAAAADyQAAAAAAAA"/>
              </a:ext>
            </a:extLst>
          </p:cNvSpPr>
          <p:nvPr>
            <p:ph idx="1"/>
          </p:nvPr>
        </p:nvSpPr>
        <p:spPr/>
        <p:txBody>
          <a:bodyPr vert="horz" wrap="square" lIns="0" tIns="0" rIns="0" bIns="0" numCol="1" spcCol="215900" anchor="t">
            <a:prstTxWarp prst="textNoShape">
              <a:avLst/>
            </a:prstTxWarp>
          </a:bodyPr>
          <a:lstStyle>
            <a:lvl1pPr>
              <a:defRPr b="0" i="0" cap="none">
                <a:solidFill>
                  <a:schemeClr val="tx1"/>
                </a:solidFill>
              </a:defRPr>
            </a:lvl1pPr>
          </a:lstStyle>
          <a:p>
            <a:pPr/>
          </a:p>
        </p:txBody>
      </p:sp>
      <p:sp>
        <p:nvSpPr>
          <p:cNvPr id="4" name="Holder 4"/>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OjM6A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4AAKw4AADYGwAAuDsAABAAAAAmAAAACAAAADyQAAAAAAAA"/>
              </a:ext>
            </a:extLst>
          </p:cNvSpPr>
          <p:nvPr>
            <p:ph type="ftr" sz="quarter" idx="11"/>
          </p:nvPr>
        </p:nvSpPr>
        <p:spPr/>
        <p:txBody>
          <a:bodyPr vert="horz" wrap="square" lIns="0" tIns="0" rIns="0" bIns="0" numCol="1" spcCol="215900" anchor="t">
            <a:prstTxWarp prst="textNoShape">
              <a:avLst/>
            </a:prstTxWarp>
          </a:bodyPr>
          <a:lstStyle>
            <a:lvl1pPr algn="ctr">
              <a:defRPr cap="none">
                <a:solidFill>
                  <a:srgbClr val="8C8C8C"/>
                </a:solidFill>
              </a:defRPr>
            </a:lvl1pPr>
          </a:lstStyle>
          <a:p>
            <a:pPr/>
          </a:p>
        </p:txBody>
      </p:sp>
      <p:sp>
        <p:nvSpPr>
          <p:cNvPr id="5" name="Holder 5"/>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JDaEw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AIAAKw4AADQCwAAuDsAABAAAAAmAAAACAAAADyQAAAAAAAA"/>
              </a:ext>
            </a:extLst>
          </p:cNvSpPr>
          <p:nvPr>
            <p:ph type="dt" sz="half" idx="10"/>
          </p:nvPr>
        </p:nvSpPr>
        <p:spPr/>
        <p:txBody>
          <a:bodyPr vert="horz" wrap="square" lIns="0" tIns="0" rIns="0" bIns="0" numCol="1" spcCol="215900" anchor="t">
            <a:prstTxWarp prst="textNoShape">
              <a:avLst/>
            </a:prstTxWarp>
          </a:bodyPr>
          <a:lstStyle>
            <a:lvl1pPr algn="l">
              <a:defRPr cap="none">
                <a:solidFill>
                  <a:srgbClr val="8C8C8C"/>
                </a:solidFill>
              </a:defRPr>
            </a:lvl1pPr>
          </a:lstStyle>
          <a:p>
            <a:pPr/>
            <a:fld id="{257CC978-36C8-293F-86C4-C06A878A7095}" type="datetime1">
              <a:rPr lang="en-us" cap="none"/>
              <a:t/>
            </a:fld>
            <a:endParaRPr lang="en-us" cap="none"/>
          </a:p>
        </p:txBody>
      </p:sp>
      <p:sp>
        <p:nvSpPr>
          <p:cNvPr id="6" name="Holder 6"/>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JiQAACw4AABfJQAANzkAABAAAAAmAAAACAAAADyQAAAAAAAA"/>
              </a:ext>
            </a:extLst>
          </p:cNvSpPr>
          <p:nvPr>
            <p:ph type="sldNum" sz="quarter" idx="12"/>
          </p:nvPr>
        </p:nvSpPr>
        <p:spPr/>
        <p:txBody>
          <a:bodyPr vert="horz" wrap="square" lIns="0" tIns="0" rIns="0" bIns="0" numCol="1" spcCol="215900" anchor="t">
            <a:prstTxWarp prst="textNoShape">
              <a:avLst/>
            </a:prstTxWarp>
          </a:bodyPr>
          <a:lstStyle>
            <a:lvl1pPr>
              <a:defRPr sz="995" b="0" i="0" cap="none">
                <a:solidFill>
                  <a:schemeClr val="tx1"/>
                </a:solidFill>
                <a:latin typeface="Arial MT" pitchFamily="0" charset="0"/>
                <a:ea typeface="Calibri" pitchFamily="2" charset="0"/>
                <a:cs typeface="Calibri" pitchFamily="2" charset="0"/>
              </a:defRPr>
            </a:lvl1pPr>
          </a:lstStyle>
          <a:p>
            <a:pPr marL="11430">
              <a:lnSpc>
                <a:spcPct val="100000"/>
              </a:lnSpc>
            </a:pPr>
            <a:fld id="{257CAE0E-40C8-2958-86C4-B60DE08A70E3}" type="slidenum">
              <a:t>25</a:t>
            </a:fld>
          </a:p>
        </p:txBody>
      </p:sp>
    </p:spTree>
  </p:cSld>
  <p:clrMapOvr>
    <a:masterClrMapping/>
  </p:clrMapOvr>
  <p:hf hdr="0" ftr="0"/>
</p:sldLayout>
</file>

<file path=ppt/slideLayouts/slideLayout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 preserve="1">
  <p:cSld name="Two Content">
    <p:spTree>
      <p:nvGrpSpPr>
        <p:cNvPr id="1" name=""/>
        <p:cNvGrpSpPr/>
        <p:nvPr/>
      </p:nvGrpSpPr>
      <p:grpSpPr>
        <a:xfrm>
          <a:off x="0" y="0"/>
          <a:ext cx="0" cy="0"/>
          <a:chOff x="0" y="0"/>
          <a:chExt cx="0" cy="0"/>
        </a:xfrm>
      </p:grpSpPr>
      <p:sp>
        <p:nvSpPr>
          <p:cNvPr id="2" name="Holder 2"/>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6yEw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QUAAGgDAAD4FAAAowUAABAAAAAmAAAACAAAADyQAAAAAAAA"/>
              </a:ext>
            </a:extLst>
          </p:cNvSpPr>
          <p:nvPr>
            <p:ph type="title"/>
          </p:nvPr>
        </p:nvSpPr>
        <p:spPr/>
        <p:txBody>
          <a:bodyPr vert="horz" wrap="square" lIns="0" tIns="0" rIns="0" bIns="0" numCol="1" spcCol="215900" anchor="t">
            <a:prstTxWarp prst="textNoShape">
              <a:avLst/>
            </a:prstTxWarp>
          </a:bodyPr>
          <a:lstStyle>
            <a:lvl1pPr>
              <a:defRPr sz="2175" b="1" i="0" cap="none">
                <a:solidFill>
                  <a:srgbClr val="4F81BC"/>
                </a:solidFill>
                <a:latin typeface="Arial" pitchFamily="2" charset="0"/>
                <a:ea typeface="Calibri" pitchFamily="2" charset="0"/>
                <a:cs typeface="Calibri" pitchFamily="2" charset="0"/>
              </a:defRPr>
            </a:lvl1pPr>
          </a:lstStyle>
          <a:p>
            <a:pPr/>
          </a:p>
        </p:txBody>
      </p:sp>
      <p:sp>
        <p:nvSpPr>
          <p:cNvPr id="3" name="Holder 3"/>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AIAAAQOAAB2FAAAPDYAABAAAAAmAAAACAAAAD0QAAAAAAAA"/>
              </a:ext>
            </a:extLst>
          </p:cNvSpPr>
          <p:nvPr>
            <p:ph idx="2"/>
          </p:nvPr>
        </p:nvSpPr>
        <p:spPr>
          <a:xfrm>
            <a:off x="342900" y="2278380"/>
            <a:ext cx="2983230" cy="6537960"/>
          </a:xfrm>
        </p:spPr>
        <p:txBody>
          <a:bodyPr vert="horz" wrap="square" lIns="0" tIns="0" rIns="0" bIns="0" numCol="1" spcCol="215900" anchor="t">
            <a:prstTxWarp prst="textNoShape">
              <a:avLst/>
            </a:prstTxWarp>
          </a:bodyPr>
          <a:lstStyle/>
          <a:p>
            <a:pPr/>
          </a:p>
        </p:txBody>
      </p:sp>
      <p:sp>
        <p:nvSpPr>
          <p:cNvPr id="4" name="Holder 4"/>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JgG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hUAAAQOAAAUKAAAPDYAABAAAAAmAAAACAAAAD0QAAAAAAAA"/>
              </a:ext>
            </a:extLst>
          </p:cNvSpPr>
          <p:nvPr>
            <p:ph idx="3"/>
          </p:nvPr>
        </p:nvSpPr>
        <p:spPr>
          <a:xfrm>
            <a:off x="3531870" y="2278380"/>
            <a:ext cx="2983230" cy="6537960"/>
          </a:xfrm>
        </p:spPr>
        <p:txBody>
          <a:bodyPr vert="horz" wrap="square" lIns="0" tIns="0" rIns="0" bIns="0" numCol="1" spcCol="215900" anchor="t">
            <a:prstTxWarp prst="textNoShape">
              <a:avLst/>
            </a:prstTxWarp>
          </a:bodyPr>
          <a:lstStyle/>
          <a:p>
            <a:pPr/>
          </a:p>
        </p:txBody>
      </p:sp>
      <p:sp>
        <p:nvSpPr>
          <p:cNvPr id="5" name="Holder 5"/>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9yZW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4AAKw4AADYGwAAuDsAABAAAAAmAAAACAAAADyQAAAAAAAA"/>
              </a:ext>
            </a:extLst>
          </p:cNvSpPr>
          <p:nvPr>
            <p:ph type="ftr" sz="quarter" idx="11"/>
          </p:nvPr>
        </p:nvSpPr>
        <p:spPr/>
        <p:txBody>
          <a:bodyPr vert="horz" wrap="square" lIns="0" tIns="0" rIns="0" bIns="0" numCol="1" spcCol="215900" anchor="t">
            <a:prstTxWarp prst="textNoShape">
              <a:avLst/>
            </a:prstTxWarp>
          </a:bodyPr>
          <a:lstStyle>
            <a:lvl1pPr algn="ctr">
              <a:defRPr cap="none">
                <a:solidFill>
                  <a:srgbClr val="8C8C8C"/>
                </a:solidFill>
              </a:defRPr>
            </a:lvl1pPr>
          </a:lstStyle>
          <a:p>
            <a:pPr/>
          </a:p>
        </p:txBody>
      </p:sp>
      <p:sp>
        <p:nvSpPr>
          <p:cNvPr id="6" name="Holder 6"/>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AIAAKw4AADQCwAAuDsAABAAAAAmAAAACAAAADyQAAAAAAAA"/>
              </a:ext>
            </a:extLst>
          </p:cNvSpPr>
          <p:nvPr>
            <p:ph type="dt" sz="half" idx="10"/>
          </p:nvPr>
        </p:nvSpPr>
        <p:spPr/>
        <p:txBody>
          <a:bodyPr vert="horz" wrap="square" lIns="0" tIns="0" rIns="0" bIns="0" numCol="1" spcCol="215900" anchor="t">
            <a:prstTxWarp prst="textNoShape">
              <a:avLst/>
            </a:prstTxWarp>
          </a:bodyPr>
          <a:lstStyle>
            <a:lvl1pPr algn="l">
              <a:defRPr cap="none">
                <a:solidFill>
                  <a:srgbClr val="8C8C8C"/>
                </a:solidFill>
              </a:defRPr>
            </a:lvl1pPr>
          </a:lstStyle>
          <a:p>
            <a:pPr/>
            <a:fld id="{257C9BB0-FEC8-296D-86C4-0838D58A705D}" type="datetime1">
              <a:rPr lang="en-us" cap="none"/>
              <a:t>10/5/2025</a:t>
            </a:fld>
            <a:endParaRPr lang="en-us" cap="none"/>
          </a:p>
        </p:txBody>
      </p:sp>
      <p:sp>
        <p:nvSpPr>
          <p:cNvPr id="7" name="Holder 7"/>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JiQAACw4AABfJQAANzkAABAAAAAmAAAACAAAADyQAAAAAAAA"/>
              </a:ext>
            </a:extLst>
          </p:cNvSpPr>
          <p:nvPr>
            <p:ph type="sldNum" sz="quarter" idx="12"/>
          </p:nvPr>
        </p:nvSpPr>
        <p:spPr/>
        <p:txBody>
          <a:bodyPr vert="horz" wrap="square" lIns="0" tIns="0" rIns="0" bIns="0" numCol="1" spcCol="215900" anchor="t">
            <a:prstTxWarp prst="textNoShape">
              <a:avLst/>
            </a:prstTxWarp>
          </a:bodyPr>
          <a:lstStyle>
            <a:lvl1pPr>
              <a:defRPr sz="995" b="0" i="0" cap="none">
                <a:solidFill>
                  <a:schemeClr val="tx1"/>
                </a:solidFill>
                <a:latin typeface="Arial MT" pitchFamily="0" charset="0"/>
                <a:ea typeface="Calibri" pitchFamily="2" charset="0"/>
                <a:cs typeface="Calibri" pitchFamily="2" charset="0"/>
              </a:defRPr>
            </a:lvl1pPr>
          </a:lstStyle>
          <a:p>
            <a:pPr marL="11430">
              <a:lnSpc>
                <a:spcPct val="100000"/>
              </a:lnSpc>
            </a:pPr>
            <a:fld id="{257CB711-5FC8-2941-86C4-A914F98A70FC}" type="slidenum">
              <a:t>‹#›</a:t>
            </a:fld>
          </a:p>
        </p:txBody>
      </p:sp>
    </p:spTree>
  </p:cSld>
  <p:clrMapOvr>
    <a:masterClrMapping/>
  </p:clrMapOvr>
  <p:hf hdr="0" ftr="0"/>
</p:sldLayout>
</file>

<file path=ppt/slideLayouts/slideLayout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 preserve="1">
  <p:cSld name="Title Only">
    <p:spTree>
      <p:nvGrpSpPr>
        <p:cNvPr id="1" name=""/>
        <p:cNvGrpSpPr/>
        <p:nvPr/>
      </p:nvGrpSpPr>
      <p:grpSpPr>
        <a:xfrm>
          <a:off x="0" y="0"/>
          <a:ext cx="0" cy="0"/>
          <a:chOff x="0" y="0"/>
          <a:chExt cx="0" cy="0"/>
        </a:xfrm>
      </p:grpSpPr>
      <p:sp>
        <p:nvSpPr>
          <p:cNvPr id="2" name="Holder 2"/>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QUAAGgDAAD4FAAAowUAABAAAAAmAAAACAAAADyQAAAAAAAA"/>
              </a:ext>
            </a:extLst>
          </p:cNvSpPr>
          <p:nvPr>
            <p:ph type="title"/>
          </p:nvPr>
        </p:nvSpPr>
        <p:spPr/>
        <p:txBody>
          <a:bodyPr vert="horz" wrap="square" lIns="0" tIns="0" rIns="0" bIns="0" numCol="1" spcCol="215900" anchor="t">
            <a:prstTxWarp prst="textNoShape">
              <a:avLst/>
            </a:prstTxWarp>
          </a:bodyPr>
          <a:lstStyle>
            <a:lvl1pPr>
              <a:defRPr sz="2175" b="1" i="0" cap="none">
                <a:solidFill>
                  <a:srgbClr val="4F81BC"/>
                </a:solidFill>
                <a:latin typeface="Arial" pitchFamily="2" charset="0"/>
                <a:ea typeface="Calibri" pitchFamily="2" charset="0"/>
                <a:cs typeface="Calibri" pitchFamily="2" charset="0"/>
              </a:defRPr>
            </a:lvl1pPr>
          </a:lstStyle>
          <a:p>
            <a:pPr/>
          </a:p>
        </p:txBody>
      </p:sp>
      <p:sp>
        <p:nvSpPr>
          <p:cNvPr id="3" name="Holder 3"/>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4AAKw4AADYGwAAuDsAABAAAAAmAAAACAAAADyQAAAAAAAA"/>
              </a:ext>
            </a:extLst>
          </p:cNvSpPr>
          <p:nvPr>
            <p:ph type="ftr" sz="quarter" idx="11"/>
          </p:nvPr>
        </p:nvSpPr>
        <p:spPr/>
        <p:txBody>
          <a:bodyPr vert="horz" wrap="square" lIns="0" tIns="0" rIns="0" bIns="0" numCol="1" spcCol="215900" anchor="t">
            <a:prstTxWarp prst="textNoShape">
              <a:avLst/>
            </a:prstTxWarp>
          </a:bodyPr>
          <a:lstStyle>
            <a:lvl1pPr algn="ctr">
              <a:defRPr cap="none">
                <a:solidFill>
                  <a:srgbClr val="8C8C8C"/>
                </a:solidFill>
              </a:defRPr>
            </a:lvl1pPr>
          </a:lstStyle>
          <a:p>
            <a:pPr/>
          </a:p>
        </p:txBody>
      </p:sp>
      <p:sp>
        <p:nvSpPr>
          <p:cNvPr id="4" name="Holder 4"/>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AIAAKw4AADQCwAAuDsAABAAAAAmAAAACAAAADyQAAAAAAAA"/>
              </a:ext>
            </a:extLst>
          </p:cNvSpPr>
          <p:nvPr>
            <p:ph type="dt" sz="half" idx="10"/>
          </p:nvPr>
        </p:nvSpPr>
        <p:spPr/>
        <p:txBody>
          <a:bodyPr vert="horz" wrap="square" lIns="0" tIns="0" rIns="0" bIns="0" numCol="1" spcCol="215900" anchor="t">
            <a:prstTxWarp prst="textNoShape">
              <a:avLst/>
            </a:prstTxWarp>
          </a:bodyPr>
          <a:lstStyle>
            <a:lvl1pPr algn="l">
              <a:defRPr cap="none">
                <a:solidFill>
                  <a:srgbClr val="8C8C8C"/>
                </a:solidFill>
              </a:defRPr>
            </a:lvl1pPr>
          </a:lstStyle>
          <a:p>
            <a:pPr/>
            <a:fld id="{257CB696-D8C8-2940-86C4-2E15F88A707B}" type="datetime1">
              <a:rPr lang="en-us" cap="none"/>
              <a:t>10/5/2025</a:t>
            </a:fld>
            <a:endParaRPr lang="en-us" cap="none"/>
          </a:p>
        </p:txBody>
      </p:sp>
      <p:sp>
        <p:nvSpPr>
          <p:cNvPr id="5" name="Holder 5"/>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MPX1Q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JiQAACw4AABfJQAANzkAABAAAAAmAAAACAAAADyQAAAAAAAA"/>
              </a:ext>
            </a:extLst>
          </p:cNvSpPr>
          <p:nvPr>
            <p:ph type="sldNum" sz="quarter" idx="12"/>
          </p:nvPr>
        </p:nvSpPr>
        <p:spPr/>
        <p:txBody>
          <a:bodyPr vert="horz" wrap="square" lIns="0" tIns="0" rIns="0" bIns="0" numCol="1" spcCol="215900" anchor="t">
            <a:prstTxWarp prst="textNoShape">
              <a:avLst/>
            </a:prstTxWarp>
          </a:bodyPr>
          <a:lstStyle>
            <a:lvl1pPr>
              <a:defRPr sz="995" b="0" i="0" cap="none">
                <a:solidFill>
                  <a:schemeClr val="tx1"/>
                </a:solidFill>
                <a:latin typeface="Arial MT" pitchFamily="0" charset="0"/>
                <a:ea typeface="Calibri" pitchFamily="2" charset="0"/>
                <a:cs typeface="Calibri" pitchFamily="2" charset="0"/>
              </a:defRPr>
            </a:lvl1pPr>
          </a:lstStyle>
          <a:p>
            <a:pPr marL="11430">
              <a:lnSpc>
                <a:spcPct val="100000"/>
              </a:lnSpc>
            </a:pPr>
            <a:fld id="{257C926A-24C8-2964-86C4-D231DC8A7087}" type="slidenum">
              <a:t>‹#›</a:t>
            </a:fld>
          </a:p>
        </p:txBody>
      </p:sp>
    </p:spTree>
  </p:cSld>
  <p:clrMapOvr>
    <a:masterClrMapping/>
  </p:clrMapOvr>
  <p:hf hdr="0" ftr="0"/>
</p:sldLayout>
</file>

<file path=ppt/slideLayouts/slideLayout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 preserve="1">
  <p:cSld name="Blank">
    <p:spTree>
      <p:nvGrpSpPr>
        <p:cNvPr id="1" name=""/>
        <p:cNvGrpSpPr/>
        <p:nvPr/>
      </p:nvGrpSpPr>
      <p:grpSpPr>
        <a:xfrm>
          <a:off x="0" y="0"/>
          <a:ext cx="0" cy="0"/>
          <a:chOff x="0" y="0"/>
          <a:chExt cx="0" cy="0"/>
        </a:xfrm>
      </p:grpSpPr>
      <p:sp>
        <p:nvSpPr>
          <p:cNvPr id="2" name="Holder 2"/>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4AAKw4AADYGwAAuDsAABAAAAAmAAAACAAAADyQAAAAAAAA"/>
              </a:ext>
            </a:extLst>
          </p:cNvSpPr>
          <p:nvPr>
            <p:ph type="ftr" sz="quarter" idx="11"/>
          </p:nvPr>
        </p:nvSpPr>
        <p:spPr/>
        <p:txBody>
          <a:bodyPr vert="horz" wrap="square" lIns="0" tIns="0" rIns="0" bIns="0" numCol="1" spcCol="215900" anchor="t">
            <a:prstTxWarp prst="textNoShape">
              <a:avLst/>
            </a:prstTxWarp>
          </a:bodyPr>
          <a:lstStyle>
            <a:lvl1pPr algn="ctr">
              <a:defRPr cap="none">
                <a:solidFill>
                  <a:srgbClr val="8C8C8C"/>
                </a:solidFill>
              </a:defRPr>
            </a:lvl1pPr>
          </a:lstStyle>
          <a:p>
            <a:pPr/>
          </a:p>
        </p:txBody>
      </p:sp>
      <p:sp>
        <p:nvSpPr>
          <p:cNvPr id="3" name="Holder 3"/>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AIAAKw4AADQCwAAuDsAABAAAAAmAAAACAAAADyQAAAAAAAA"/>
              </a:ext>
            </a:extLst>
          </p:cNvSpPr>
          <p:nvPr>
            <p:ph type="dt" sz="half" idx="10"/>
          </p:nvPr>
        </p:nvSpPr>
        <p:spPr/>
        <p:txBody>
          <a:bodyPr vert="horz" wrap="square" lIns="0" tIns="0" rIns="0" bIns="0" numCol="1" spcCol="215900" anchor="t">
            <a:prstTxWarp prst="textNoShape">
              <a:avLst/>
            </a:prstTxWarp>
          </a:bodyPr>
          <a:lstStyle>
            <a:lvl1pPr algn="l">
              <a:defRPr cap="none">
                <a:solidFill>
                  <a:srgbClr val="8C8C8C"/>
                </a:solidFill>
              </a:defRPr>
            </a:lvl1pPr>
          </a:lstStyle>
          <a:p>
            <a:pPr/>
            <a:fld id="{257CE925-6BC8-291F-86C4-9D4AA78A70C8}" type="datetime1">
              <a:rPr lang="en-us" cap="none"/>
              <a:t/>
            </a:fld>
            <a:endParaRPr lang="en-us" cap="none"/>
          </a:p>
        </p:txBody>
      </p:sp>
      <p:sp>
        <p:nvSpPr>
          <p:cNvPr id="4" name="Holder 4"/>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k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JiQAACw4AABfJQAANzkAABAAAAAmAAAACAAAADyQAAAAAAAA"/>
              </a:ext>
            </a:extLst>
          </p:cNvSpPr>
          <p:nvPr>
            <p:ph type="sldNum" sz="quarter" idx="12"/>
          </p:nvPr>
        </p:nvSpPr>
        <p:spPr/>
        <p:txBody>
          <a:bodyPr vert="horz" wrap="square" lIns="0" tIns="0" rIns="0" bIns="0" numCol="1" spcCol="215900" anchor="t">
            <a:prstTxWarp prst="textNoShape">
              <a:avLst/>
            </a:prstTxWarp>
          </a:bodyPr>
          <a:lstStyle>
            <a:lvl1pPr>
              <a:defRPr sz="995" b="0" i="0" cap="none">
                <a:solidFill>
                  <a:schemeClr val="tx1"/>
                </a:solidFill>
                <a:latin typeface="Arial MT" pitchFamily="0" charset="0"/>
                <a:ea typeface="Calibri" pitchFamily="2" charset="0"/>
                <a:cs typeface="Calibri" pitchFamily="2" charset="0"/>
              </a:defRPr>
            </a:lvl1pPr>
          </a:lstStyle>
          <a:p>
            <a:pPr marL="11430">
              <a:lnSpc>
                <a:spcPct val="100000"/>
              </a:lnSpc>
            </a:pPr>
            <a:fld id="{257CC1D4-9AC8-2937-86C4-6C628F8A7039}" type="slidenum">
              <a:t>26</a:t>
            </a:fld>
          </a:p>
        </p:txBody>
      </p:sp>
    </p:spTree>
  </p:cSld>
  <p:clrMapOvr>
    <a:masterClrMapping/>
  </p:clrMapOvr>
  <p:hf hdr="0" ftr="0"/>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CQUAAGgDAAD4FAAAowUAABAAAAAmAAAACAAAAL+fAAAAAAAA"/>
              </a:ext>
            </a:extLst>
          </p:cNvSpPr>
          <p:nvPr>
            <p:ph type="title"/>
          </p:nvPr>
        </p:nvSpPr>
        <p:spPr>
          <a:xfrm>
            <a:off x="818515" y="553720"/>
            <a:ext cx="2590165" cy="362585"/>
          </a:xfrm>
          <a:prstGeom prst="rect">
            <a:avLst/>
          </a:prstGeom>
        </p:spPr>
        <p:txBody>
          <a:bodyPr vert="horz" wrap="square" lIns="0" tIns="0" rIns="0" bIns="0" numCol="1" spcCol="215900" anchor="t">
            <a:prstTxWarp prst="textNoShape">
              <a:avLst/>
            </a:prstTxWarp>
          </a:bodyPr>
          <a:lstStyle>
            <a:lvl1pPr>
              <a:defRPr sz="2400" b="1" i="0" cap="none">
                <a:solidFill>
                  <a:srgbClr val="4F81BC"/>
                </a:solidFill>
                <a:latin typeface="Arial" pitchFamily="2" charset="0"/>
                <a:ea typeface="Calibri" pitchFamily="2" charset="0"/>
                <a:cs typeface="Calibri" pitchFamily="2" charset="0"/>
              </a:defRPr>
            </a:lvl1pPr>
          </a:lstStyle>
          <a:p>
            <a:pPr/>
          </a:p>
        </p:txBody>
      </p:sp>
      <p:sp>
        <p:nvSpPr>
          <p:cNvPr id="3" name="Holder 3"/>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4QQAALILAAAGJwAA/DEAABAAAAAmAAAACAAAAL+fAAAAAAAA"/>
              </a:ext>
            </a:extLst>
          </p:cNvSpPr>
          <p:nvPr>
            <p:ph type="body" idx="1"/>
          </p:nvPr>
        </p:nvSpPr>
        <p:spPr>
          <a:xfrm>
            <a:off x="793115" y="1901190"/>
            <a:ext cx="5550535" cy="6224270"/>
          </a:xfrm>
          <a:prstGeom prst="rect">
            <a:avLst/>
          </a:prstGeom>
        </p:spPr>
        <p:txBody>
          <a:bodyPr vert="horz" wrap="square" lIns="0" tIns="0" rIns="0" bIns="0" numCol="1" spcCol="215900" anchor="t">
            <a:prstTxWarp prst="textNoShape">
              <a:avLst/>
            </a:prstTxWarp>
          </a:bodyPr>
          <a:lstStyle>
            <a:lvl1pPr>
              <a:defRPr b="0" i="0" cap="none">
                <a:solidFill>
                  <a:schemeClr val="tx1"/>
                </a:solidFill>
              </a:defRPr>
            </a:lvl1pPr>
          </a:lstStyle>
          <a:p>
            <a:pPr/>
          </a:p>
        </p:txBody>
      </p:sp>
      <p:sp>
        <p:nvSpPr>
          <p:cNvPr id="4" name="Holder 4"/>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WA4AAKw4AADYGwAAuDsAABAAAAAmAAAACAAAAL+fAAAAAAAA"/>
              </a:ext>
            </a:extLst>
          </p:cNvSpPr>
          <p:nvPr>
            <p:ph type="ftr" sz="quarter" idx="3"/>
          </p:nvPr>
        </p:nvSpPr>
        <p:spPr>
          <a:xfrm>
            <a:off x="2331720" y="9212580"/>
            <a:ext cx="2194560" cy="495300"/>
          </a:xfrm>
          <a:prstGeom prst="rect">
            <a:avLst/>
          </a:prstGeom>
        </p:spPr>
        <p:txBody>
          <a:bodyPr vert="horz" wrap="square" lIns="0" tIns="0" rIns="0" bIns="0" numCol="1" spcCol="215900" anchor="t">
            <a:prstTxWarp prst="textNoShape">
              <a:avLst/>
            </a:prstTxWarp>
          </a:bodyPr>
          <a:lstStyle>
            <a:lvl1pPr algn="ctr">
              <a:defRPr cap="none">
                <a:solidFill>
                  <a:srgbClr val="8C8C8C"/>
                </a:solidFill>
              </a:defRPr>
            </a:lvl1pPr>
          </a:lstStyle>
          <a:p>
            <a:pPr/>
          </a:p>
        </p:txBody>
      </p:sp>
      <p:sp>
        <p:nvSpPr>
          <p:cNvPr id="5" name="Holder 5"/>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HAIAAKw4AADQCwAAuDsAABAAAAAmAAAACAAAAL+fAAAAAAAA"/>
              </a:ext>
            </a:extLst>
          </p:cNvSpPr>
          <p:nvPr>
            <p:ph type="dt" sz="half" idx="2"/>
          </p:nvPr>
        </p:nvSpPr>
        <p:spPr>
          <a:xfrm>
            <a:off x="342900" y="9212580"/>
            <a:ext cx="1577340" cy="495300"/>
          </a:xfrm>
          <a:prstGeom prst="rect">
            <a:avLst/>
          </a:prstGeom>
        </p:spPr>
        <p:txBody>
          <a:bodyPr vert="horz" wrap="square" lIns="0" tIns="0" rIns="0" bIns="0" numCol="1" spcCol="215900" anchor="t">
            <a:prstTxWarp prst="textNoShape">
              <a:avLst/>
            </a:prstTxWarp>
          </a:bodyPr>
          <a:lstStyle>
            <a:lvl1pPr algn="l">
              <a:defRPr cap="none">
                <a:solidFill>
                  <a:srgbClr val="8C8C8C"/>
                </a:solidFill>
              </a:defRPr>
            </a:lvl1pPr>
          </a:lstStyle>
          <a:p>
            <a:pPr/>
            <a:fld id="{257CC2E3-ADC8-2934-86C4-5B618C8A700E}" type="datetime1">
              <a:rPr lang="en-us" cap="none"/>
              <a:t/>
            </a:fld>
            <a:endParaRPr lang="en-us" cap="none"/>
          </a:p>
        </p:txBody>
      </p:sp>
      <p:sp>
        <p:nvSpPr>
          <p:cNvPr id="6" name="Holder 6"/>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JiQAACw4AABfJQAANzkAABAAAAAmAAAACAAAAL+fAAAAAAAA"/>
              </a:ext>
            </a:extLst>
          </p:cNvSpPr>
          <p:nvPr>
            <p:ph type="sldNum" sz="quarter" idx="4"/>
          </p:nvPr>
        </p:nvSpPr>
        <p:spPr>
          <a:xfrm>
            <a:off x="5876290" y="9131300"/>
            <a:ext cx="198755" cy="169545"/>
          </a:xfrm>
          <a:prstGeom prst="rect">
            <a:avLst/>
          </a:prstGeom>
        </p:spPr>
        <p:txBody>
          <a:bodyPr vert="horz" wrap="square" lIns="0" tIns="0" rIns="0" bIns="0" numCol="1" spcCol="215900" anchor="t">
            <a:prstTxWarp prst="textNoShape">
              <a:avLst/>
            </a:prstTxWarp>
          </a:bodyPr>
          <a:lstStyle>
            <a:lvl1pPr>
              <a:defRPr sz="995" b="0" i="0" cap="none">
                <a:solidFill>
                  <a:schemeClr val="tx1"/>
                </a:solidFill>
                <a:latin typeface="Arial MT" pitchFamily="0" charset="0"/>
                <a:ea typeface="Calibri" pitchFamily="2" charset="0"/>
                <a:cs typeface="Calibri" pitchFamily="2" charset="0"/>
              </a:defRPr>
            </a:lvl1pPr>
          </a:lstStyle>
          <a:p>
            <a:pPr marL="11430">
              <a:lnSpc>
                <a:spcPct val="100000"/>
              </a:lnSpc>
            </a:pPr>
            <a:fld id="{257CBD07-49C8-294B-86C4-BF1EF38A70EA}" type="slidenum">
              <a:t>26</a:t>
            </a:fl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p:txStyles>
    <p:titleStyle>
      <a:lvl1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9pPr>
    </p:titleStyle>
    <p:bodyStyle>
      <a:lvl1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9pPr>
    </p:bodyStyle>
    <p:otherStyle>
      <a:lvl1pPr marL="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Calibri" pitchFamily="2" charset="0"/>
          <a:cs typeface="Calibri" pitchFamily="2"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jpe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6.xml"/><Relationship Id="rId3" Type="http://schemas.openxmlformats.org/officeDocument/2006/relationships/slide" Target="slide11.xml"/><Relationship Id="rId4" Type="http://schemas.openxmlformats.org/officeDocument/2006/relationships/slide" Target="slide15.xml"/><Relationship Id="rId5" Type="http://schemas.openxmlformats.org/officeDocument/2006/relationships/slide" Target="slide18.xml"/><Relationship Id="rId6" Type="http://schemas.openxmlformats.org/officeDocument/2006/relationships/slide" Target="slide19.xml"/><Relationship Id="rId7" Type="http://schemas.openxmlformats.org/officeDocument/2006/relationships/slide" Target="slide20.xml"/><Relationship Id="rId8" Type="http://schemas.openxmlformats.org/officeDocument/2006/relationships/slide" Target="slide21.xml"/><Relationship Id="rId9" Type="http://schemas.openxmlformats.org/officeDocument/2006/relationships/slide" Target="slide24.xml"/><Relationship Id="rId10" Type="http://schemas.openxmlformats.org/officeDocument/2006/relationships/slide" Target="slide25.xml"/></Relationships>
</file>

<file path=ppt/slides/_rels/slide29.xml.rels><?xml version="1.0" encoding="UTF-8" standalone="yes" ?>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extLst>
              <a:ext uri="smNativeData">
                <pr:smNativeData xmlns:pr="smNativeData" xmlns="smNativeData" val="SMDATA_15_ReznaBMAAAAlAAAAZAAAAA0AAAAAAAAAABE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Ii4Ew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sgwAALAHAACwHgAAswkAABAAAAAmAAAACAAAAP//////////"/>
              </a:ext>
            </a:extLst>
          </p:cNvSpPr>
          <p:nvPr/>
        </p:nvSpPr>
        <p:spPr>
          <a:xfrm>
            <a:off x="2063750" y="1249680"/>
            <a:ext cx="2924810" cy="327025"/>
          </a:xfrm>
          <a:prstGeom prst="rect">
            <a:avLst/>
          </a:prstGeom>
          <a:noFill/>
          <a:ln>
            <a:noFill/>
          </a:ln>
          <a:effectLst/>
        </p:spPr>
        <p:txBody>
          <a:bodyPr vert="horz" wrap="square" lIns="0" tIns="10795"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85"/>
              </a:spcBef>
            </a:pPr>
            <a:r>
              <a:rPr sz="1995" b="1" cap="none">
                <a:latin typeface="Arial" pitchFamily="2" charset="0"/>
                <a:ea typeface="Calibri" pitchFamily="2" charset="0"/>
                <a:cs typeface="Arial" pitchFamily="2" charset="0"/>
              </a:rPr>
              <a:t>AI PROJECT LOGBOOK</a:t>
            </a:r>
            <a:endParaRPr sz="1995" cap="none">
              <a:latin typeface="Arial" pitchFamily="2" charset="0"/>
              <a:ea typeface="Calibri" pitchFamily="2" charset="0"/>
              <a:cs typeface="Arial" pitchFamily="2" charset="0"/>
            </a:endParaRPr>
          </a:p>
        </p:txBody>
      </p:sp>
      <p:sp>
        <p:nvSpPr>
          <p:cNvPr id="3" name="object 3"/>
          <p:cNvSpPr>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JDaEw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PwUAADsMAADyJAAA8BQAABAAAAAmAAAACAAAAP//////////"/>
              </a:ext>
            </a:extLst>
          </p:cNvSpPr>
          <p:nvPr/>
        </p:nvSpPr>
        <p:spPr>
          <a:xfrm>
            <a:off x="852805" y="1988185"/>
            <a:ext cx="5153025" cy="1415415"/>
          </a:xfrm>
          <a:prstGeom prst="rect">
            <a:avLst/>
          </a:prstGeom>
          <a:noFill/>
          <a:ln>
            <a:noFill/>
          </a:ln>
          <a:effectLst/>
        </p:spPr>
        <p:txBody>
          <a:bodyPr vert="horz" wrap="square" lIns="0" tIns="1143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94945" algn="ctr">
              <a:lnSpc>
                <a:spcPct val="100000"/>
              </a:lnSpc>
              <a:spcBef>
                <a:spcPts val="90"/>
              </a:spcBef>
            </a:pPr>
            <a:r>
              <a:rPr sz="1815" cap="none">
                <a:solidFill>
                  <a:srgbClr val="1F487C"/>
                </a:solidFill>
                <a:latin typeface="Arial MT" pitchFamily="0" charset="0"/>
                <a:ea typeface="Calibri" pitchFamily="2" charset="0"/>
                <a:cs typeface="Arial MT" pitchFamily="0" charset="0"/>
              </a:rPr>
              <a:t>Resource for Students</a:t>
            </a:r>
            <a:endParaRPr sz="1815" cap="none">
              <a:latin typeface="Arial MT" pitchFamily="0" charset="0"/>
              <a:ea typeface="Calibri" pitchFamily="2" charset="0"/>
              <a:cs typeface="Arial MT" pitchFamily="0" charset="0"/>
            </a:endParaRPr>
          </a:p>
          <a:p>
            <a:pPr marL="11430" marR="4445" algn="ctr">
              <a:lnSpc>
                <a:spcPct val="110000"/>
              </a:lnSpc>
              <a:spcBef>
                <a:spcPts val="1475"/>
              </a:spcBef>
            </a:pPr>
            <a:r>
              <a:rPr sz="1085" i="1" cap="none">
                <a:latin typeface="Arial" pitchFamily="2" charset="0"/>
                <a:ea typeface="Calibri" pitchFamily="2" charset="0"/>
                <a:cs typeface="Arial" pitchFamily="2" charset="0"/>
              </a:rPr>
              <a:t>(Adapted from “IBM EdTech Youth Challenge – Project Logbook” developed by IBM in collaboration with Macquarie University, Australia and Australian Museum)</a:t>
            </a:r>
            <a:endParaRPr sz="1085" cap="none">
              <a:latin typeface="Arial" pitchFamily="2" charset="0"/>
              <a:ea typeface="Calibri" pitchFamily="2" charset="0"/>
              <a:cs typeface="Arial" pitchFamily="2" charset="0"/>
            </a:endParaRPr>
          </a:p>
          <a:p>
            <a:pPr>
              <a:lnSpc>
                <a:spcPct val="100000"/>
              </a:lnSpc>
            </a:pPr>
            <a:endParaRPr sz="1085" cap="none">
              <a:latin typeface="Arial" pitchFamily="2" charset="0"/>
              <a:ea typeface="Calibri" pitchFamily="2" charset="0"/>
              <a:cs typeface="Arial" pitchFamily="2" charset="0"/>
            </a:endParaRPr>
          </a:p>
          <a:p>
            <a:pPr>
              <a:lnSpc>
                <a:spcPct val="100000"/>
              </a:lnSpc>
              <a:spcBef>
                <a:spcPts val="590"/>
              </a:spcBef>
            </a:pPr>
            <a:endParaRPr sz="1085" cap="none">
              <a:latin typeface="Arial" pitchFamily="2" charset="0"/>
              <a:ea typeface="Calibri" pitchFamily="2" charset="0"/>
              <a:cs typeface="Arial" pitchFamily="2" charset="0"/>
            </a:endParaRPr>
          </a:p>
          <a:p>
            <a:pPr algn="ctr">
              <a:lnSpc>
                <a:spcPct val="100000"/>
              </a:lnSpc>
            </a:pPr>
            <a:r>
              <a:rPr sz="1085" b="1" u="sng" cap="none">
                <a:uFill>
                  <a:solidFill>
                    <a:srgbClr val="000000"/>
                  </a:solidFill>
                </a:uFill>
                <a:latin typeface="Arial" pitchFamily="2" charset="0"/>
                <a:ea typeface="Calibri" pitchFamily="2" charset="0"/>
                <a:cs typeface="Arial" pitchFamily="2" charset="0"/>
              </a:rPr>
              <a:t>KEY PARTNERS</a:t>
            </a:r>
            <a:endParaRPr sz="1085" cap="none">
              <a:latin typeface="Arial" pitchFamily="2" charset="0"/>
              <a:ea typeface="Calibri" pitchFamily="2" charset="0"/>
              <a:cs typeface="Arial" pitchFamily="2" charset="0"/>
            </a:endParaRPr>
          </a:p>
        </p:txBody>
      </p:sp>
      <p:sp>
        <p:nvSpPr>
          <p:cNvPr id="4" name="object 4"/>
          <p:cNvSpPr>
            <a:extLst>
              <a:ext uri="smNativeData">
                <pr:smNativeData xmlns:pr="smNativeData" xmlns="smNativeData" val="SMDATA_15_ReznaBMAAAAlAAAAZAAAAA0AAAAAAAAAABM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B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A4AAJEdAAAYHAAAph4AABAAAAAmAAAACAAAAP//////////"/>
              </a:ext>
            </a:extLst>
          </p:cNvSpPr>
          <p:nvPr/>
        </p:nvSpPr>
        <p:spPr>
          <a:xfrm>
            <a:off x="2291080" y="4806315"/>
            <a:ext cx="2275840" cy="175895"/>
          </a:xfrm>
          <a:prstGeom prst="rect">
            <a:avLst/>
          </a:prstGeom>
          <a:noFill/>
          <a:ln>
            <a:noFill/>
          </a:ln>
          <a:effectLst/>
        </p:spPr>
        <p:txBody>
          <a:bodyPr vert="horz" wrap="square" lIns="0" tIns="12065"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5"/>
              </a:spcBef>
            </a:pPr>
            <a:r>
              <a:rPr sz="995" b="1" u="sng" cap="none">
                <a:uFill>
                  <a:solidFill>
                    <a:srgbClr val="000000"/>
                  </a:solidFill>
                </a:uFill>
                <a:latin typeface="Arial" pitchFamily="2" charset="0"/>
                <a:ea typeface="Calibri" pitchFamily="2" charset="0"/>
                <a:cs typeface="Arial" pitchFamily="2" charset="0"/>
              </a:rPr>
              <a:t>INDIA IMPLEMENTATION PARTNERS</a:t>
            </a:r>
            <a:endParaRPr sz="995" cap="none">
              <a:latin typeface="Arial" pitchFamily="2" charset="0"/>
              <a:ea typeface="Calibri" pitchFamily="2" charset="0"/>
              <a:cs typeface="Arial" pitchFamily="2" charset="0"/>
            </a:endParaRPr>
          </a:p>
        </p:txBody>
      </p:sp>
      <p:sp>
        <p:nvSpPr>
          <p:cNvPr id="5" name="object 5"/>
          <p:cNvSpPr>
            <a:extLst>
              <a:ext uri="smNativeData">
                <pr:smNativeData xmlns:pr="smNativeData" xmlns="smNativeData" val="SMDATA_15_ReznaBMAAAAlAAAAZAAAAA0AAAAAAAAAABM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AAMg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HxEAAOooAAAPGQAA/ikAABAAAAAmAAAACAAAAP//////////"/>
              </a:ext>
            </a:extLst>
          </p:cNvSpPr>
          <p:nvPr/>
        </p:nvSpPr>
        <p:spPr>
          <a:xfrm>
            <a:off x="2783205" y="6650990"/>
            <a:ext cx="1290320" cy="175260"/>
          </a:xfrm>
          <a:prstGeom prst="rect">
            <a:avLst/>
          </a:prstGeom>
          <a:noFill/>
          <a:ln>
            <a:noFill/>
          </a:ln>
          <a:effectLst/>
        </p:spPr>
        <p:txBody>
          <a:bodyPr vert="horz" wrap="square" lIns="0" tIns="12065"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5"/>
              </a:spcBef>
            </a:pPr>
            <a:r>
              <a:rPr sz="995" b="1" u="sng" cap="none">
                <a:uFill>
                  <a:solidFill>
                    <a:srgbClr val="000000"/>
                  </a:solidFill>
                </a:uFill>
                <a:latin typeface="Arial" pitchFamily="2" charset="0"/>
                <a:ea typeface="Calibri" pitchFamily="2" charset="0"/>
                <a:cs typeface="Arial" pitchFamily="2" charset="0"/>
              </a:rPr>
              <a:t>GLOBAL PARTNERS</a:t>
            </a:r>
            <a:endParaRPr sz="995" cap="none">
              <a:latin typeface="Arial" pitchFamily="2" charset="0"/>
              <a:ea typeface="Calibri" pitchFamily="2" charset="0"/>
              <a:cs typeface="Arial" pitchFamily="2" charset="0"/>
            </a:endParaRPr>
          </a:p>
        </p:txBody>
      </p:sp>
      <p:pic>
        <p:nvPicPr>
          <p:cNvPr id="6" name="object 6"/>
          <p:cNvPicPr>
            <a:extLst>
              <a:ext uri="smNativeData">
                <pr:smNativeData xmlns:pr="smNativeData" xmlns="smNativeData" val="SMDATA_17_Rezna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G8OAACzFwAADhUAAGcaAAAQAAAAJgAAAAgAAAD//////////w=="/>
              </a:ext>
            </a:extLst>
          </p:cNvPicPr>
          <p:nvPr/>
        </p:nvPicPr>
        <p:blipFill>
          <a:blip r:embed="rId2"/>
          <a:stretch>
            <a:fillRect/>
          </a:stretch>
        </p:blipFill>
        <p:spPr>
          <a:xfrm>
            <a:off x="2346325" y="3852545"/>
            <a:ext cx="1076325" cy="439420"/>
          </a:xfrm>
          <a:prstGeom prst="rect">
            <a:avLst/>
          </a:prstGeom>
          <a:noFill/>
          <a:ln>
            <a:noFill/>
          </a:ln>
          <a:effectLst/>
        </p:spPr>
      </p:pic>
      <p:pic>
        <p:nvPicPr>
          <p:cNvPr id="7" name="object 7"/>
          <p:cNvPicPr>
            <a:extLst>
              <a:ext uri="smNativeData">
                <pr:smNativeData xmlns:pr="smNativeData" xmlns="smNativeData" val="SMDATA_17_Rezna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DIXAADgFgAAfhoAAMwaAAAQAAAAJgAAAAgAAAD//////////w=="/>
              </a:ext>
            </a:extLst>
          </p:cNvPicPr>
          <p:nvPr/>
        </p:nvPicPr>
        <p:blipFill>
          <a:blip r:embed="rId3"/>
          <a:stretch>
            <a:fillRect/>
          </a:stretch>
        </p:blipFill>
        <p:spPr>
          <a:xfrm>
            <a:off x="3770630" y="3718560"/>
            <a:ext cx="535940" cy="637540"/>
          </a:xfrm>
          <a:prstGeom prst="rect">
            <a:avLst/>
          </a:prstGeom>
          <a:noFill/>
          <a:ln>
            <a:noFill/>
          </a:ln>
          <a:effectLst/>
        </p:spPr>
      </p:pic>
      <p:pic>
        <p:nvPicPr>
          <p:cNvPr id="8" name="object 8"/>
          <p:cNvPicPr>
            <a:extLst>
              <a:ext uri="smNativeData">
                <pr:smNativeData xmlns:pr="smNativeData" xmlns="smNativeData" val="SMDATA_17_Rezna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BBAEE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NATAAAnIAAANxgAAKklAAAQAAAAJgAAAAgAAAD//////////w=="/>
              </a:ext>
            </a:extLst>
          </p:cNvPicPr>
          <p:nvPr/>
        </p:nvPicPr>
        <p:blipFill>
          <a:blip r:embed="rId4"/>
          <a:stretch>
            <a:fillRect/>
          </a:stretch>
        </p:blipFill>
        <p:spPr>
          <a:xfrm>
            <a:off x="3220720" y="5226685"/>
            <a:ext cx="715645" cy="895350"/>
          </a:xfrm>
          <a:prstGeom prst="rect">
            <a:avLst/>
          </a:prstGeom>
          <a:noFill/>
          <a:ln>
            <a:noFill/>
          </a:ln>
          <a:effectLst/>
        </p:spPr>
      </p:pic>
      <p:pic>
        <p:nvPicPr>
          <p:cNvPr id="9" name="object 9"/>
          <p:cNvPicPr>
            <a:extLst>
              <a:ext uri="smNativeData">
                <pr:smNativeData xmlns:pr="smNativeData" xmlns="smNativeData" val="SMDATA_17_Rezna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BAUmcB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MMJAADeIAAAuQ8AADQlAAAQAAAAJgAAAAgAAAD//////////w=="/>
              </a:ext>
            </a:extLst>
          </p:cNvPicPr>
          <p:nvPr/>
        </p:nvPicPr>
        <p:blipFill>
          <a:blip r:embed="rId5"/>
          <a:stretch>
            <a:fillRect/>
          </a:stretch>
        </p:blipFill>
        <p:spPr>
          <a:xfrm>
            <a:off x="1586865" y="5342890"/>
            <a:ext cx="969010" cy="704850"/>
          </a:xfrm>
          <a:prstGeom prst="rect">
            <a:avLst/>
          </a:prstGeom>
          <a:noFill/>
          <a:ln>
            <a:noFill/>
          </a:ln>
          <a:effectLst/>
        </p:spPr>
      </p:pic>
      <p:pic>
        <p:nvPicPr>
          <p:cNvPr id="10" name="object 10"/>
          <p:cNvPicPr>
            <a:extLst>
              <a:ext uri="smNativeData">
                <pr:smNativeData xmlns:pr="smNativeData" xmlns="smNativeData" val="SMDATA_17_Rezna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PwaAADNIQAADSQAAIwkAAAQAAAAJgAAAAgAAAD//////////w=="/>
              </a:ext>
            </a:extLst>
          </p:cNvPicPr>
          <p:nvPr/>
        </p:nvPicPr>
        <p:blipFill>
          <a:blip r:embed="rId6"/>
          <a:stretch>
            <a:fillRect/>
          </a:stretch>
        </p:blipFill>
        <p:spPr>
          <a:xfrm>
            <a:off x="4386580" y="5494655"/>
            <a:ext cx="1473835" cy="446405"/>
          </a:xfrm>
          <a:prstGeom prst="rect">
            <a:avLst/>
          </a:prstGeom>
          <a:noFill/>
          <a:ln>
            <a:noFill/>
          </a:ln>
          <a:effectLst/>
        </p:spPr>
      </p:pic>
      <p:pic>
        <p:nvPicPr>
          <p:cNvPr id="11" name="object 11"/>
          <p:cNvPicPr>
            <a:extLst>
              <a:ext uri="smNativeData">
                <pr:smNativeData xmlns:pr="smNativeData" xmlns="smNativeData" val="SMDATA_17_Rezna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n5+cL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M8MAAAFLgAA8RMAADQwAAAQAAAAJgAAAAgAAAD//////////w=="/>
              </a:ext>
            </a:extLst>
          </p:cNvPicPr>
          <p:nvPr/>
        </p:nvPicPr>
        <p:blipFill>
          <a:blip r:embed="rId7"/>
          <a:stretch>
            <a:fillRect/>
          </a:stretch>
        </p:blipFill>
        <p:spPr>
          <a:xfrm>
            <a:off x="2082165" y="7480935"/>
            <a:ext cx="1159510" cy="354965"/>
          </a:xfrm>
          <a:prstGeom prst="rect">
            <a:avLst/>
          </a:prstGeom>
          <a:noFill/>
          <a:ln>
            <a:noFill/>
          </a:ln>
          <a:effectLst/>
        </p:spPr>
      </p:pic>
      <p:pic>
        <p:nvPicPr>
          <p:cNvPr id="12" name="object 12"/>
          <p:cNvPicPr>
            <a:extLst>
              <a:ext uri="smNativeData">
                <pr:smNativeData xmlns:pr="smNativeData" xmlns="smNativeData" val="SMDATA_17_Rezna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Dr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EEXAADfLQAAXh0AAGMwAAAQAAAAJgAAAAgAAAD//////////w=="/>
              </a:ext>
            </a:extLst>
          </p:cNvPicPr>
          <p:nvPr/>
        </p:nvPicPr>
        <p:blipFill>
          <a:blip r:embed="rId8"/>
          <a:stretch>
            <a:fillRect/>
          </a:stretch>
        </p:blipFill>
        <p:spPr>
          <a:xfrm>
            <a:off x="3780155" y="7456805"/>
            <a:ext cx="993775" cy="408940"/>
          </a:xfrm>
          <a:prstGeom prst="rect">
            <a:avLst/>
          </a:prstGeom>
          <a:noFill/>
          <a:ln>
            <a:noFill/>
          </a:ln>
          <a:effectLst/>
        </p:spPr>
      </p:pic>
      <p:sp>
        <p:nvSpPr>
          <p:cNvPr id="13" name="object 13"/>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T5+X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tAEAAFsCAAB+KAAAlzoAABAAAAAmAAAACAAAAP//////////"/>
              </a:ext>
            </a:extLst>
          </p:cNvSpPr>
          <p:nvPr/>
        </p:nvSpPr>
        <p:spPr>
          <a:xfrm>
            <a:off x="276860" y="382905"/>
            <a:ext cx="6305550" cy="9141460"/>
          </a:xfrm>
          <a:custGeom>
            <a:avLst/>
            <a:gdLst/>
            <a:ahLst/>
            <a:cxnLst/>
            <a:rect l="0" t="0" r="6305550" b="9141460"/>
            <a:pathLst>
              <a:path w="6305550" h="9141460">
                <a:moveTo>
                  <a:pt x="6305319" y="9135709"/>
                </a:moveTo>
                <a:lnTo>
                  <a:pt x="6299787" y="9135709"/>
                </a:lnTo>
                <a:lnTo>
                  <a:pt x="5532" y="9135709"/>
                </a:lnTo>
                <a:lnTo>
                  <a:pt x="0" y="9135709"/>
                </a:lnTo>
                <a:lnTo>
                  <a:pt x="0" y="9141229"/>
                </a:lnTo>
                <a:lnTo>
                  <a:pt x="5532" y="9141229"/>
                </a:lnTo>
                <a:lnTo>
                  <a:pt x="6299787" y="9141229"/>
                </a:lnTo>
                <a:lnTo>
                  <a:pt x="6305319" y="9141229"/>
                </a:lnTo>
                <a:lnTo>
                  <a:pt x="6305319" y="9135709"/>
                </a:lnTo>
                <a:close/>
              </a:path>
              <a:path w="6305550" h="9141460">
                <a:moveTo>
                  <a:pt x="6305319" y="0"/>
                </a:moveTo>
                <a:lnTo>
                  <a:pt x="6299787" y="0"/>
                </a:lnTo>
                <a:lnTo>
                  <a:pt x="5532" y="0"/>
                </a:lnTo>
                <a:lnTo>
                  <a:pt x="0" y="0"/>
                </a:lnTo>
                <a:lnTo>
                  <a:pt x="0" y="5533"/>
                </a:lnTo>
                <a:lnTo>
                  <a:pt x="0" y="9135697"/>
                </a:lnTo>
                <a:lnTo>
                  <a:pt x="5532" y="9135697"/>
                </a:lnTo>
                <a:lnTo>
                  <a:pt x="5532" y="5533"/>
                </a:lnTo>
                <a:lnTo>
                  <a:pt x="6299787" y="5533"/>
                </a:lnTo>
                <a:lnTo>
                  <a:pt x="6299787" y="9135697"/>
                </a:lnTo>
                <a:lnTo>
                  <a:pt x="6305319" y="9135697"/>
                </a:lnTo>
                <a:lnTo>
                  <a:pt x="6305319" y="5533"/>
                </a:lnTo>
                <a:lnTo>
                  <a:pt x="6305319" y="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14" name="object 14"/>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MhjEw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JiQAACw4AABfJQAANzkAABAAAAAmAAAACAAAADyQAAAAAAAA"/>
              </a:ext>
            </a:extLst>
          </p:cNvSpPr>
          <p:nvPr>
            <p:ph type="sldNum" sz="quarter" idx="12"/>
          </p:nvPr>
        </p:nvSpPr>
        <p:spPr/>
        <p:txBody>
          <a:bodyPr vert="horz" wrap="square" lIns="0" tIns="0" rIns="0" bIns="0" numCol="1" spcCol="215900" anchor="t">
            <a:prstTxWarp prst="textNoShape">
              <a:avLst/>
            </a:prstTxWarp>
          </a:bodyPr>
          <a:lstStyle>
            <a:lvl1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pPr>
            <a:fld id="{257CF4A6-E8C8-2902-86C4-1E57BA8A704B}" type="slidenum">
              <a:t>1</a:t>
            </a:fld>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CQUAACsIAADSGwAAPwkAABAAAAAmAAAACAAAAP//////////"/>
              </a:ext>
            </a:extLst>
          </p:cNvSpPr>
          <p:nvPr/>
        </p:nvSpPr>
        <p:spPr>
          <a:xfrm>
            <a:off x="818515" y="1327785"/>
            <a:ext cx="3703955" cy="175260"/>
          </a:xfrm>
          <a:prstGeom prst="rect">
            <a:avLst/>
          </a:prstGeom>
          <a:noFill/>
          <a:ln>
            <a:noFill/>
          </a:ln>
          <a:effectLst/>
        </p:spPr>
        <p:txBody>
          <a:bodyPr vert="horz" wrap="square" lIns="0" tIns="1143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0"/>
              </a:spcBef>
            </a:pPr>
            <a:r>
              <a:rPr sz="995" b="1" cap="none">
                <a:latin typeface="Arial" pitchFamily="2" charset="0"/>
                <a:ea typeface="Calibri" pitchFamily="2" charset="0"/>
                <a:cs typeface="Arial" pitchFamily="2" charset="0"/>
              </a:rPr>
              <a:t>3.4 Write your team’s problem statement in the format below.</a:t>
            </a:r>
            <a:endParaRPr sz="995" cap="none">
              <a:latin typeface="Arial" pitchFamily="2" charset="0"/>
              <a:ea typeface="Calibri" pitchFamily="2" charset="0"/>
              <a:cs typeface="Arial" pitchFamily="2" charset="0"/>
            </a:endParaRPr>
          </a:p>
        </p:txBody>
      </p:sp>
      <p:sp>
        <p:nvSpPr>
          <p:cNvPr id="3" name="object 3"/>
          <p:cNvSpPr>
            <a:extLst>
              <a:ext uri="smNativeData">
                <pr:smNativeData xmlns:pr="smNativeData" xmlns="smNativeData" val="SMDATA_15_ReznaBMAAAAlAAAAZAAAAA0AAAAAAAAAAGc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T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B/f38A7uzhA8zMzADAwP8Af39/AAAAAAAAAAAAAAAAAAAAAAAAAAAAIQAAABgAAAAUAAAA+gIAAGUKAABVJgAATw8AABAAAAAmAAAACAAAAP//////////"/>
              </a:ext>
            </a:extLst>
          </p:cNvSpPr>
          <p:nvPr/>
        </p:nvSpPr>
        <p:spPr>
          <a:xfrm>
            <a:off x="483870" y="1689735"/>
            <a:ext cx="5747385" cy="798830"/>
          </a:xfrm>
          <a:prstGeom prst="rect">
            <a:avLst/>
          </a:prstGeom>
          <a:noFill/>
          <a:ln w="12065" cap="flat" cmpd="sng" algn="ctr">
            <a:solidFill>
              <a:srgbClr val="000000"/>
            </a:solidFill>
            <a:prstDash val="solid"/>
            <a:headEnd type="none"/>
            <a:tailEnd type="none"/>
          </a:ln>
          <a:effectLst/>
        </p:spPr>
        <p:txBody>
          <a:bodyPr vert="horz" wrap="square" lIns="0" tIns="65405"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lnSpc>
                <a:spcPct val="100000"/>
              </a:lnSpc>
              <a:spcBef>
                <a:spcPts val="515"/>
              </a:spcBef>
            </a:pPr>
            <a:endParaRPr sz="995" cap="none">
              <a:latin typeface="Times New Roman" pitchFamily="0" charset="0"/>
              <a:ea typeface="Calibri" pitchFamily="2" charset="0"/>
              <a:cs typeface="Times New Roman" pitchFamily="0" charset="0"/>
            </a:endParaRPr>
          </a:p>
          <a:p>
            <a:pPr marL="57785" marR="226695" defTabSz="829945">
              <a:lnSpc>
                <a:spcPts val="1140"/>
              </a:lnSpc>
              <a:tabLst>
                <a:tab pos="1656080" algn="l"/>
                <a:tab pos="1995170" algn="l"/>
                <a:tab pos="5161280" algn="l"/>
              </a:tabLst>
            </a:pPr>
            <a:r>
              <a:rPr sz="995" cap="none">
                <a:latin typeface="Arial MT" pitchFamily="0" charset="0"/>
                <a:ea typeface="Calibri" pitchFamily="2" charset="0"/>
                <a:cs typeface="Arial MT" pitchFamily="0" charset="0"/>
              </a:rPr>
              <a:t>How can we help </a:t>
            </a:r>
            <a:r>
              <a:rPr sz="995" b="1" u="sng" cap="none">
                <a:uFill>
                  <a:solidFill>
                    <a:srgbClr val="000000"/>
                  </a:solidFill>
                </a:uFill>
                <a:latin typeface="Arial MT" pitchFamily="0" charset="0"/>
                <a:ea typeface="Calibri" pitchFamily="2" charset="0"/>
                <a:cs typeface="Arial MT" pitchFamily="0" charset="0"/>
              </a:rPr>
              <a:t>novice investors</a:t>
            </a:r>
            <a:r>
              <a:rPr sz="995" cap="none">
                <a:latin typeface="Arial MT" pitchFamily="0" charset="0"/>
                <a:ea typeface="Calibri" pitchFamily="2" charset="0"/>
                <a:cs typeface="Arial MT" pitchFamily="0" charset="0"/>
              </a:rPr>
              <a:t>[ a specific user or group of users] find a way to </a:t>
            </a:r>
            <a:r>
              <a:rPr sz="995" b="1" u="sng" cap="none">
                <a:uFill>
                  <a:solidFill>
                    <a:srgbClr val="000000"/>
                  </a:solidFill>
                </a:uFill>
                <a:latin typeface="Arial MT" pitchFamily="0" charset="0"/>
                <a:ea typeface="Calibri" pitchFamily="2" charset="0"/>
                <a:cs typeface="Arial MT" pitchFamily="0" charset="0"/>
              </a:rPr>
              <a:t>simulate and evaluate investment strategies using integrated real-time market data and news sentiment analysis</a:t>
            </a:r>
            <a:r>
              <a:rPr sz="995" cap="none">
                <a:latin typeface="Arial MT" pitchFamily="0" charset="0"/>
                <a:ea typeface="Calibri" pitchFamily="2" charset="0"/>
                <a:cs typeface="Arial MT" pitchFamily="0" charset="0"/>
              </a:rPr>
              <a:t> [do what] so that they can </a:t>
            </a:r>
            <a:r>
              <a:rPr sz="995" b="1" u="sng" cap="none">
                <a:uFill>
                  <a:solidFill>
                    <a:srgbClr val="000000"/>
                  </a:solidFill>
                </a:uFill>
                <a:latin typeface="Arial MT" pitchFamily="0" charset="0"/>
                <a:ea typeface="Calibri" pitchFamily="2" charset="0"/>
                <a:cs typeface="Arial MT" pitchFamily="0" charset="0"/>
              </a:rPr>
              <a:t>measure and improve their decision accuracy and manage risk effectively</a:t>
            </a:r>
            <a:r>
              <a:rPr sz="995" cap="none">
                <a:latin typeface="Arial MT" pitchFamily="0" charset="0"/>
                <a:ea typeface="Calibri" pitchFamily="2" charset="0"/>
                <a:cs typeface="Arial MT" pitchFamily="0" charset="0"/>
              </a:rPr>
              <a:t>[ do something not done before that can be measured].</a:t>
            </a:r>
            <a:endParaRPr sz="995" cap="none">
              <a:latin typeface="Arial MT" pitchFamily="0" charset="0"/>
              <a:ea typeface="Calibri" pitchFamily="2" charset="0"/>
              <a:cs typeface="Arial MT" pitchFamily="0" charset="0"/>
            </a:endParaRPr>
          </a:p>
        </p:txBody>
      </p:sp>
      <p:sp>
        <p:nvSpPr>
          <p:cNvPr id="4" name="object 4"/>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9PT0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PT0AP///wEAAAAAAAAAAAAAAAAAAAAAAAAAAAAAAAAAAAAAAAAAAAAAAAJ/f38A7uzhA8zMzADAwP8Af39/AAAAAAAAAAAAAAAAAAAAAAAAAAAAIQAAABgAAAAUAAAAAQUAAKcUAAAxJQAAJhwAABAAAAAmAAAACAAAAP//////////"/>
              </a:ext>
            </a:extLst>
          </p:cNvSpPr>
          <p:nvPr/>
        </p:nvSpPr>
        <p:spPr>
          <a:xfrm>
            <a:off x="813435" y="3357245"/>
            <a:ext cx="5232400" cy="1218565"/>
          </a:xfrm>
          <a:custGeom>
            <a:avLst/>
            <a:gdLst/>
            <a:ahLst/>
            <a:cxnLst/>
            <a:rect l="0" t="0" r="5232400" b="1218565"/>
            <a:pathLst>
              <a:path w="5232400" h="1218565">
                <a:moveTo>
                  <a:pt x="5231939" y="761916"/>
                </a:moveTo>
                <a:lnTo>
                  <a:pt x="0" y="761916"/>
                </a:lnTo>
                <a:lnTo>
                  <a:pt x="0" y="914010"/>
                </a:lnTo>
                <a:lnTo>
                  <a:pt x="0" y="1066114"/>
                </a:lnTo>
                <a:lnTo>
                  <a:pt x="0" y="1218219"/>
                </a:lnTo>
                <a:lnTo>
                  <a:pt x="5231939" y="1218219"/>
                </a:lnTo>
                <a:lnTo>
                  <a:pt x="5231939" y="1066114"/>
                </a:lnTo>
                <a:lnTo>
                  <a:pt x="5231939" y="914010"/>
                </a:lnTo>
                <a:lnTo>
                  <a:pt x="5231939" y="761916"/>
                </a:lnTo>
                <a:close/>
              </a:path>
              <a:path w="5232400" h="1218565">
                <a:moveTo>
                  <a:pt x="5231939" y="0"/>
                </a:moveTo>
                <a:lnTo>
                  <a:pt x="0" y="0"/>
                </a:lnTo>
                <a:lnTo>
                  <a:pt x="0" y="152104"/>
                </a:lnTo>
                <a:lnTo>
                  <a:pt x="0" y="304209"/>
                </a:lnTo>
                <a:lnTo>
                  <a:pt x="0" y="456313"/>
                </a:lnTo>
                <a:lnTo>
                  <a:pt x="0" y="609801"/>
                </a:lnTo>
                <a:lnTo>
                  <a:pt x="0" y="761905"/>
                </a:lnTo>
                <a:lnTo>
                  <a:pt x="5231939" y="761905"/>
                </a:lnTo>
                <a:lnTo>
                  <a:pt x="5231939" y="152104"/>
                </a:lnTo>
                <a:lnTo>
                  <a:pt x="5231939" y="0"/>
                </a:lnTo>
                <a:close/>
              </a:path>
            </a:pathLst>
          </a:custGeom>
          <a:solidFill>
            <a:srgbClr val="F4F4F4"/>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5" name="object 5"/>
          <p:cNvSpPr>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AQUAAKcUAAAxJQAAJhwAABAAAAAmAAAACAAAAP//////////"/>
              </a:ext>
            </a:extLst>
          </p:cNvSpPr>
          <p:nvPr/>
        </p:nvSpPr>
        <p:spPr>
          <a:xfrm>
            <a:off x="813435" y="3357245"/>
            <a:ext cx="5232400" cy="1218565"/>
          </a:xfrm>
          <a:prstGeom prst="rect">
            <a:avLst/>
          </a:prstGeom>
          <a:no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5875">
              <a:lnSpc>
                <a:spcPts val="1020"/>
              </a:lnSpc>
            </a:pPr>
            <a:r>
              <a:rPr sz="905" b="1" cap="none">
                <a:latin typeface="Arial" pitchFamily="2" charset="0"/>
                <a:ea typeface="Calibri" pitchFamily="2" charset="0"/>
                <a:cs typeface="Arial" pitchFamily="2" charset="0"/>
              </a:rPr>
              <a:t>Rate yourself</a:t>
            </a:r>
            <a:endParaRPr sz="905" cap="none">
              <a:latin typeface="Arial" pitchFamily="2" charset="0"/>
              <a:ea typeface="Calibri" pitchFamily="2" charset="0"/>
              <a:cs typeface="Arial" pitchFamily="2" charset="0"/>
            </a:endParaRPr>
          </a:p>
          <a:p>
            <a:pPr>
              <a:lnSpc>
                <a:spcPct val="100000"/>
              </a:lnSpc>
              <a:spcBef>
                <a:spcPts val="260"/>
              </a:spcBef>
            </a:pPr>
            <a:endParaRPr sz="905" cap="none">
              <a:latin typeface="Arial" pitchFamily="2" charset="0"/>
              <a:ea typeface="Calibri" pitchFamily="2" charset="0"/>
              <a:cs typeface="Arial" pitchFamily="2" charset="0"/>
            </a:endParaRPr>
          </a:p>
          <a:p>
            <a:pPr marL="15875">
              <a:lnSpc>
                <a:spcPct val="100000"/>
              </a:lnSpc>
            </a:pPr>
            <a:r>
              <a:rPr sz="905" b="1" cap="none">
                <a:solidFill>
                  <a:srgbClr val="252525"/>
                </a:solidFill>
                <a:latin typeface="Arial" pitchFamily="2" charset="0"/>
                <a:ea typeface="Calibri" pitchFamily="2" charset="0"/>
                <a:cs typeface="Arial" pitchFamily="2" charset="0"/>
              </a:rPr>
              <a:t>Problem Definition</a:t>
            </a:r>
            <a:endParaRPr sz="905" cap="none">
              <a:latin typeface="Arial" pitchFamily="2" charset="0"/>
              <a:ea typeface="Calibri" pitchFamily="2" charset="0"/>
              <a:cs typeface="Arial" pitchFamily="2" charset="0"/>
            </a:endParaRPr>
          </a:p>
          <a:p>
            <a:pPr>
              <a:lnSpc>
                <a:spcPct val="100000"/>
              </a:lnSpc>
              <a:spcBef>
                <a:spcPts val="280"/>
              </a:spcBef>
            </a:pPr>
            <a:endParaRPr sz="905" cap="none">
              <a:latin typeface="Arial" pitchFamily="2" charset="0"/>
              <a:ea typeface="Calibri" pitchFamily="2" charset="0"/>
              <a:cs typeface="Arial" pitchFamily="2" charset="0"/>
            </a:endParaRPr>
          </a:p>
          <a:p>
            <a:pPr marL="110490" indent="-94615" defTabSz="829945">
              <a:lnSpc>
                <a:spcPct val="100000"/>
              </a:lnSpc>
              <a:spcBef>
                <a:spcPts val="5"/>
              </a:spcBef>
              <a:buAutoNum type="arabicPlain"/>
              <a:tabLst>
                <a:tab pos="110490" algn="l"/>
              </a:tabLst>
            </a:pPr>
            <a:r>
              <a:rPr sz="905" cap="none">
                <a:solidFill>
                  <a:srgbClr val="252525"/>
                </a:solidFill>
                <a:latin typeface="Arial MT" pitchFamily="0" charset="0"/>
                <a:ea typeface="Calibri" pitchFamily="2" charset="0"/>
                <a:cs typeface="Arial MT" pitchFamily="0" charset="0"/>
              </a:rPr>
              <a:t>point - A local problem is described</a:t>
            </a:r>
            <a:endParaRPr sz="905" cap="none">
              <a:latin typeface="Arial MT" pitchFamily="0" charset="0"/>
              <a:ea typeface="Calibri" pitchFamily="2" charset="0"/>
              <a:cs typeface="Arial MT" pitchFamily="0" charset="0"/>
            </a:endParaRPr>
          </a:p>
          <a:p>
            <a:pPr marL="110490" indent="-94615" defTabSz="829945">
              <a:lnSpc>
                <a:spcPct val="100000"/>
              </a:lnSpc>
              <a:spcBef>
                <a:spcPts val="105"/>
              </a:spcBef>
              <a:buAutoNum type="arabicPlain"/>
              <a:tabLst>
                <a:tab pos="110490" algn="l"/>
              </a:tabLst>
            </a:pPr>
            <a:r>
              <a:rPr sz="905" cap="none">
                <a:solidFill>
                  <a:srgbClr val="252525"/>
                </a:solidFill>
                <a:latin typeface="Arial MT" pitchFamily="0" charset="0"/>
                <a:ea typeface="Calibri" pitchFamily="2" charset="0"/>
                <a:cs typeface="Arial MT" pitchFamily="0" charset="0"/>
              </a:rPr>
              <a:t>points - A local problem which has not been fully solved before is described.</a:t>
            </a:r>
            <a:endParaRPr sz="905" cap="none">
              <a:solidFill>
                <a:srgbClr val="252525"/>
              </a:solidFill>
              <a:latin typeface="Arial MT" pitchFamily="0" charset="0"/>
              <a:ea typeface="Calibri" pitchFamily="2" charset="0"/>
              <a:cs typeface="Arial MT" pitchFamily="0" charset="0"/>
            </a:endParaRPr>
          </a:p>
          <a:p>
            <a:pPr marL="110490" indent="-94615" defTabSz="829945">
              <a:lnSpc>
                <a:spcPct val="100000"/>
              </a:lnSpc>
              <a:spcBef>
                <a:spcPts val="105"/>
              </a:spcBef>
              <a:buAutoNum type="arabicPlain"/>
              <a:tabLst>
                <a:tab pos="110490" algn="l"/>
              </a:tabLst>
            </a:pPr>
            <a:r>
              <a:rPr sz="905" cap="none">
                <a:solidFill>
                  <a:srgbClr val="252525"/>
                </a:solidFill>
                <a:latin typeface="Arial MT" pitchFamily="0" charset="0"/>
                <a:ea typeface="Calibri" pitchFamily="2" charset="0"/>
                <a:cs typeface="Arial MT" pitchFamily="0" charset="0"/>
              </a:rPr>
              <a:t>points - A local problem which has not been fully solved before is explained in detail with supporting research.</a:t>
            </a:r>
            <a:endParaRPr sz="905" cap="none">
              <a:latin typeface="Arial MT" pitchFamily="0" charset="0"/>
              <a:ea typeface="Calibri" pitchFamily="2" charset="0"/>
              <a:cs typeface="Arial MT" pitchFamily="0" charset="0"/>
            </a:endParaRPr>
          </a:p>
        </p:txBody>
      </p:sp>
      <p:grpSp>
        <p:nvGrpSpPr>
          <p:cNvPr id="6" name="object 6"/>
          <p:cNvGrpSpPr>
            <a:extLst>
              <a:ext uri="smNativeData">
                <pr:smNativeData xmlns:pr="smNativeData" xmlns="smNativeData" val="SMDATA_6_ReznaBMAAAAlAAAAAQAAAA8BAAAAkAAAAEgAAACQAAAASAAAAAAAAAAAAAAAAAAAABcAAAAUAAAAAAAAAAAAAAD/fwAA/38AAAAAAAAJAAAABAAAAAYAAAAfAAAAVAAAAAAAAAAAAAAAAAAAAAAAAAAAAAAAAAAAAAAAAAAAAAAAAAAAAAAAAAAAAAAAAAAAAAAAAAAAAAAAAAAAAAAAAAAAAAAAAAAAAAAAAAAAAAAAAAAAACEAAAAYAAAAFAAAAHwKAACrFAAAAAwAAPYVAAAQAAAAJgAAAAgAAAD/////AAAAAA=="/>
              </a:ext>
            </a:extLst>
          </p:cNvGrpSpPr>
          <p:nvPr/>
        </p:nvGrpSpPr>
        <p:grpSpPr>
          <a:xfrm>
            <a:off x="1704340" y="3359785"/>
            <a:ext cx="246380" cy="210185"/>
            <a:chOff x="1704340" y="3359785"/>
            <a:chExt cx="246380" cy="210185"/>
          </a:xfrm>
        </p:grpSpPr>
        <p:sp>
          <p:nvSpPr>
            <p:cNvPr id="8" name="object 7"/>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J/f38A7uzhA8zMzADAwP8Af39/AAAAAAAAAAAAAAAAAAAAAAAAAAAAIQAAABgAAAAUAAAAgQoAALAUAAD7CwAA8hUAAAAAAAAmAAAACAAAAP//////////"/>
                </a:ext>
              </a:extLst>
            </p:cNvSpPr>
            <p:nvPr/>
          </p:nvSpPr>
          <p:spPr>
            <a:xfrm>
              <a:off x="1707515" y="3362960"/>
              <a:ext cx="240030" cy="204470"/>
            </a:xfrm>
            <a:custGeom>
              <a:avLst/>
              <a:gdLst/>
              <a:ahLst/>
              <a:cxnLst/>
              <a:rect l="0" t="0" r="240030" b="204470"/>
              <a:pathLst>
                <a:path w="240030" h="204470">
                  <a:moveTo>
                    <a:pt x="239799" y="0"/>
                  </a:moveTo>
                  <a:lnTo>
                    <a:pt x="0" y="0"/>
                  </a:lnTo>
                  <a:lnTo>
                    <a:pt x="0" y="204010"/>
                  </a:lnTo>
                  <a:lnTo>
                    <a:pt x="239799" y="204010"/>
                  </a:lnTo>
                  <a:lnTo>
                    <a:pt x="239799" y="0"/>
                  </a:lnTo>
                  <a:close/>
                </a:path>
              </a:pathLst>
            </a:custGeom>
            <a:solidFill>
              <a:srgbClr val="FFFFFF"/>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7" name="object 8"/>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K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B/f38A7uzhA8zMzADAwP8Af39/AAAAAAAAAAAAAAAAAAAAAAAAAAAAIQAAABgAAAAUAAAAgQoAALAUAAD7CwAA8hUAAAAAAAAmAAAACAAAAP//////////"/>
                </a:ext>
              </a:extLst>
            </p:cNvSpPr>
            <p:nvPr/>
          </p:nvSpPr>
          <p:spPr>
            <a:xfrm>
              <a:off x="1707515" y="3362960"/>
              <a:ext cx="240030" cy="204470"/>
            </a:xfrm>
            <a:custGeom>
              <a:avLst/>
              <a:gdLst/>
              <a:ahLst/>
              <a:cxnLst/>
              <a:rect l="0" t="0" r="240030" b="204470"/>
              <a:pathLst>
                <a:path w="240030" h="204470">
                  <a:moveTo>
                    <a:pt x="0" y="204010"/>
                  </a:moveTo>
                  <a:lnTo>
                    <a:pt x="239799" y="204010"/>
                  </a:lnTo>
                  <a:lnTo>
                    <a:pt x="239799" y="0"/>
                  </a:lnTo>
                  <a:lnTo>
                    <a:pt x="0" y="0"/>
                  </a:lnTo>
                  <a:lnTo>
                    <a:pt x="0" y="204010"/>
                  </a:lnTo>
                  <a:close/>
                </a:path>
              </a:pathLst>
            </a:custGeom>
            <a:noFill/>
            <a:ln w="6350" cap="flat" cmpd="sng" algn="ctr">
              <a:solidFill>
                <a:srgbClr val="000000"/>
              </a:solidFill>
              <a:prstDash val="solid"/>
              <a:headEnd type="none"/>
              <a:tailEnd type="none"/>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lgn="ctr"/>
              <a:r>
                <a:rPr sz="1500" cap="none"/>
                <a:t>2</a:t>
              </a:r>
              <a:endParaRPr sz="1500" cap="none"/>
            </a:p>
          </p:txBody>
        </p:sp>
      </p:grpSp>
      <p:sp>
        <p:nvSpPr>
          <p:cNvPr id="9" name="object 9"/>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tAEAAFsCAAB+KAAAlzoAABAAAAAmAAAACAAAAP//////////"/>
              </a:ext>
            </a:extLst>
          </p:cNvSpPr>
          <p:nvPr/>
        </p:nvSpPr>
        <p:spPr>
          <a:xfrm>
            <a:off x="276860" y="382905"/>
            <a:ext cx="6305550" cy="9141460"/>
          </a:xfrm>
          <a:custGeom>
            <a:avLst/>
            <a:gdLst/>
            <a:ahLst/>
            <a:cxnLst/>
            <a:rect l="0" t="0" r="6305550" b="9141460"/>
            <a:pathLst>
              <a:path w="6305550" h="9141460">
                <a:moveTo>
                  <a:pt x="6305319" y="9135709"/>
                </a:moveTo>
                <a:lnTo>
                  <a:pt x="6299787" y="9135709"/>
                </a:lnTo>
                <a:lnTo>
                  <a:pt x="5532" y="9135709"/>
                </a:lnTo>
                <a:lnTo>
                  <a:pt x="0" y="9135709"/>
                </a:lnTo>
                <a:lnTo>
                  <a:pt x="0" y="9141229"/>
                </a:lnTo>
                <a:lnTo>
                  <a:pt x="5532" y="9141229"/>
                </a:lnTo>
                <a:lnTo>
                  <a:pt x="6299787" y="9141229"/>
                </a:lnTo>
                <a:lnTo>
                  <a:pt x="6305319" y="9141229"/>
                </a:lnTo>
                <a:lnTo>
                  <a:pt x="6305319" y="9135709"/>
                </a:lnTo>
                <a:close/>
              </a:path>
              <a:path w="6305550" h="9141460">
                <a:moveTo>
                  <a:pt x="6305319" y="0"/>
                </a:moveTo>
                <a:lnTo>
                  <a:pt x="6299787" y="0"/>
                </a:lnTo>
                <a:lnTo>
                  <a:pt x="5532" y="0"/>
                </a:lnTo>
                <a:lnTo>
                  <a:pt x="0" y="0"/>
                </a:lnTo>
                <a:lnTo>
                  <a:pt x="0" y="5533"/>
                </a:lnTo>
                <a:lnTo>
                  <a:pt x="0" y="9135697"/>
                </a:lnTo>
                <a:lnTo>
                  <a:pt x="5532" y="9135697"/>
                </a:lnTo>
                <a:lnTo>
                  <a:pt x="5532" y="5533"/>
                </a:lnTo>
                <a:lnTo>
                  <a:pt x="6299787" y="5533"/>
                </a:lnTo>
                <a:lnTo>
                  <a:pt x="6299787" y="9135697"/>
                </a:lnTo>
                <a:lnTo>
                  <a:pt x="6305319" y="9135697"/>
                </a:lnTo>
                <a:lnTo>
                  <a:pt x="6305319" y="5533"/>
                </a:lnTo>
                <a:lnTo>
                  <a:pt x="6305319" y="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10" name="object 10"/>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JiQAACw4AACAKAAACjkAABAAAAAmAAAACAAAAD2QAAAAAAAA"/>
              </a:ext>
            </a:extLst>
          </p:cNvSpPr>
          <p:nvPr>
            <p:ph type="sldNum" sz="quarter" idx="12"/>
          </p:nvPr>
        </p:nvSpPr>
        <p:spPr>
          <a:xfrm>
            <a:off x="5876290" y="9131300"/>
            <a:ext cx="707390" cy="140970"/>
          </a:xfrm>
        </p:spPr>
        <p:txBody>
          <a:bodyPr vert="horz" wrap="square" lIns="0" tIns="0" rIns="0" bIns="0" numCol="1" spcCol="215900" anchor="t">
            <a:prstTxWarp prst="textNoShape">
              <a:avLst/>
            </a:prstTxWarp>
          </a:bodyPr>
          <a:lstStyle>
            <a:lvl1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pPr>
            <a:fld id="{257CD781-CFC8-2921-86C4-3974998A706C}" type="slidenum">
              <a:t>10</a:t>
            </a:fld>
            <a:endParaRPr lang="en-us" cap="none"/>
          </a:p>
        </p:txBody>
      </p:sp>
    </p:spTree>
  </p:cSld>
  <p:clrMapOvr>
    <a:masterClrMapping/>
  </p:clrMapOvr>
  <p:timing>
    <p:tnLst>
      <p:par>
        <p:cTn id="1" dur="indefinite" restart="never" nodeType="tmRoot"/>
      </p:par>
    </p:tnLst>
  </p:timing>
</p:sld>
</file>

<file path=ppt/slides/slide1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spLocks noGrp="1" noChangeArrowheads="1"/>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CQUAAGgDAAD4FAAAowUAABAAAAAmAAAACAAAADyQAAAAAAAA"/>
              </a:ext>
            </a:extLst>
          </p:cNvSpPr>
          <p:nvPr>
            <p:ph type="title"/>
          </p:nvPr>
        </p:nvSpPr>
        <p:spPr/>
        <p:txBody>
          <a:bodyPr vert="horz" wrap="square" lIns="0" tIns="11430" rIns="0" bIns="0" numCol="1" spcCol="215900" anchor="t">
            <a:prstTxWarp prst="textNoShape">
              <a:avLst/>
            </a:prstTxWarp>
          </a:bodyPr>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0"/>
              </a:spcBef>
            </a:pPr>
            <a:r>
              <a:rPr cap="none">
                <a:latin typeface="Arial MT" pitchFamily="0" charset="0"/>
                <a:ea typeface="Calibri" pitchFamily="2" charset="0"/>
                <a:cs typeface="Arial MT" pitchFamily="0" charset="0"/>
              </a:rPr>
              <a:t>4. The Users</a:t>
            </a:r>
            <a:endParaRPr cap="none">
              <a:latin typeface="Arial MT" pitchFamily="0" charset="0"/>
              <a:ea typeface="Calibri" pitchFamily="2" charset="0"/>
              <a:cs typeface="Arial MT" pitchFamily="0" charset="0"/>
            </a:endParaRPr>
          </a:p>
        </p:txBody>
      </p:sp>
      <p:sp>
        <p:nvSpPr>
          <p:cNvPr id="3" name="object 3"/>
          <p:cNvSpPr>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CQUAAL8HAABTHQAA1AgAABAAAAAmAAAACAAAAP//////////"/>
              </a:ext>
            </a:extLst>
          </p:cNvSpPr>
          <p:nvPr/>
        </p:nvSpPr>
        <p:spPr>
          <a:xfrm>
            <a:off x="818515" y="1259205"/>
            <a:ext cx="3948430" cy="175895"/>
          </a:xfrm>
          <a:prstGeom prst="rect">
            <a:avLst/>
          </a:prstGeom>
          <a:noFill/>
          <a:ln>
            <a:noFill/>
          </a:ln>
          <a:effectLst/>
        </p:spPr>
        <p:txBody>
          <a:bodyPr vert="horz" wrap="square" lIns="0" tIns="1143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0"/>
              </a:spcBef>
            </a:pPr>
            <a:r>
              <a:rPr sz="995" b="1" cap="none">
                <a:solidFill>
                  <a:srgbClr val="252525"/>
                </a:solidFill>
                <a:latin typeface="Arial" pitchFamily="2" charset="0"/>
                <a:ea typeface="Calibri" pitchFamily="2" charset="0"/>
                <a:cs typeface="Arial" pitchFamily="2" charset="0"/>
              </a:rPr>
              <a:t>4.1 Who are the users and how are they affected by the problem?</a:t>
            </a:r>
            <a:endParaRPr sz="995" cap="none">
              <a:latin typeface="Arial" pitchFamily="2" charset="0"/>
              <a:ea typeface="Calibri" pitchFamily="2" charset="0"/>
              <a:cs typeface="Arial" pitchFamily="2" charset="0"/>
            </a:endParaRPr>
          </a:p>
        </p:txBody>
      </p:sp>
      <p:sp>
        <p:nvSpPr>
          <p:cNvPr id="4" name="object 4"/>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GwUAAPIJAABQJgAAdhEAABAAAAAmAAAACAAAAP//////////"/>
              </a:ext>
            </a:extLst>
          </p:cNvSpPr>
          <p:nvPr/>
        </p:nvSpPr>
        <p:spPr>
          <a:xfrm>
            <a:off x="829945" y="1616710"/>
            <a:ext cx="5398135" cy="1221740"/>
          </a:xfrm>
          <a:custGeom>
            <a:avLst/>
            <a:gdLst/>
            <a:ahLst/>
            <a:cxnLst/>
            <a:rect l="0" t="0" r="5398135" b="1221740"/>
            <a:pathLst>
              <a:path w="5398135" h="1221740">
                <a:moveTo>
                  <a:pt x="5397961" y="0"/>
                </a:moveTo>
                <a:lnTo>
                  <a:pt x="5386954" y="0"/>
                </a:lnTo>
                <a:lnTo>
                  <a:pt x="5386954" y="11065"/>
                </a:lnTo>
                <a:lnTo>
                  <a:pt x="5386954" y="69155"/>
                </a:lnTo>
                <a:lnTo>
                  <a:pt x="5386954" y="1210214"/>
                </a:lnTo>
                <a:lnTo>
                  <a:pt x="11064" y="1210214"/>
                </a:lnTo>
                <a:lnTo>
                  <a:pt x="11064" y="69155"/>
                </a:lnTo>
                <a:lnTo>
                  <a:pt x="11064" y="11065"/>
                </a:lnTo>
                <a:lnTo>
                  <a:pt x="5386908" y="11065"/>
                </a:lnTo>
                <a:lnTo>
                  <a:pt x="5386908" y="0"/>
                </a:lnTo>
                <a:lnTo>
                  <a:pt x="11064" y="0"/>
                </a:lnTo>
                <a:lnTo>
                  <a:pt x="0" y="0"/>
                </a:lnTo>
                <a:lnTo>
                  <a:pt x="0" y="11065"/>
                </a:lnTo>
                <a:lnTo>
                  <a:pt x="0" y="69155"/>
                </a:lnTo>
                <a:lnTo>
                  <a:pt x="0" y="1210214"/>
                </a:lnTo>
                <a:lnTo>
                  <a:pt x="0" y="1221279"/>
                </a:lnTo>
                <a:lnTo>
                  <a:pt x="11064" y="1221279"/>
                </a:lnTo>
                <a:lnTo>
                  <a:pt x="5386908" y="1221279"/>
                </a:lnTo>
                <a:lnTo>
                  <a:pt x="5397961" y="1221279"/>
                </a:lnTo>
                <a:lnTo>
                  <a:pt x="5397961" y="1210214"/>
                </a:lnTo>
                <a:lnTo>
                  <a:pt x="5397961" y="69155"/>
                </a:lnTo>
                <a:lnTo>
                  <a:pt x="5397961" y="11065"/>
                </a:lnTo>
                <a:lnTo>
                  <a:pt x="5397961" y="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defRPr sz="1200" cap="none">
                <a:latin typeface="Arial MT" pitchFamily="0" charset="0"/>
                <a:ea typeface="Arial MT" pitchFamily="0" charset="0"/>
                <a:cs typeface="Arial MT" pitchFamily="0" charset="0"/>
              </a:defRPr>
            </a:pPr>
            <a:r>
              <a:rPr sz="1085" cap="none"/>
              <a:t>The primary users are individual investors and community members seeking to grow their savings through the stock market. They are affected by limited access to reliable, consolidated market data and sentiment indicators, which makes it difficult to distinguish between sound opportunities and speculative noise. Without a unified tool that provides both price history and real-time sentiment analysis, these users often make decisions based on incomplete or outdated information, increasing their risk of financial loss.</a:t>
            </a:r>
            <a:endParaRPr sz="1085" cap="none"/>
          </a:p>
        </p:txBody>
      </p:sp>
      <p:sp>
        <p:nvSpPr>
          <p:cNvPr id="5" name="object 5"/>
          <p:cNvSpPr>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CQUAAEESAAAmJQAAeRQAABAAAAAmAAAACAAAAP//////////"/>
              </a:ext>
            </a:extLst>
          </p:cNvSpPr>
          <p:nvPr/>
        </p:nvSpPr>
        <p:spPr>
          <a:xfrm>
            <a:off x="818515" y="2967355"/>
            <a:ext cx="5220335" cy="360680"/>
          </a:xfrm>
          <a:prstGeom prst="rect">
            <a:avLst/>
          </a:prstGeom>
          <a:noFill/>
          <a:ln>
            <a:noFill/>
          </a:ln>
          <a:effectLst/>
        </p:spPr>
        <p:txBody>
          <a:bodyPr vert="horz" wrap="square" lIns="0" tIns="1143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marR="4445">
              <a:lnSpc>
                <a:spcPct val="110000"/>
              </a:lnSpc>
              <a:spcBef>
                <a:spcPts val="90"/>
              </a:spcBef>
            </a:pPr>
            <a:r>
              <a:rPr sz="995" b="1" cap="none">
                <a:solidFill>
                  <a:srgbClr val="252525"/>
                </a:solidFill>
                <a:latin typeface="Arial" pitchFamily="2" charset="0"/>
                <a:ea typeface="Calibri" pitchFamily="2" charset="0"/>
                <a:cs typeface="Arial" pitchFamily="2" charset="0"/>
              </a:rPr>
              <a:t>4.2 What have you actually observed about the users and how the problem affects them?</a:t>
            </a:r>
            <a:endParaRPr sz="995" cap="none">
              <a:latin typeface="Arial" pitchFamily="2" charset="0"/>
              <a:ea typeface="Calibri" pitchFamily="2" charset="0"/>
              <a:cs typeface="Arial" pitchFamily="2" charset="0"/>
            </a:endParaRPr>
          </a:p>
        </p:txBody>
      </p:sp>
      <p:sp>
        <p:nvSpPr>
          <p:cNvPr id="6" name="object 6"/>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GwUAAJcVAABQJgAAIy4AABAAAAAmAAAACAAAAP//////////"/>
              </a:ext>
            </a:extLst>
          </p:cNvSpPr>
          <p:nvPr/>
        </p:nvSpPr>
        <p:spPr>
          <a:xfrm>
            <a:off x="829945" y="3509645"/>
            <a:ext cx="5398135" cy="3990340"/>
          </a:xfrm>
          <a:custGeom>
            <a:avLst/>
            <a:gdLst/>
            <a:ahLst/>
            <a:cxnLst/>
            <a:rect l="0" t="0" r="5398135" b="3990340"/>
            <a:pathLst>
              <a:path w="5398135" h="3990340">
                <a:moveTo>
                  <a:pt x="5397961" y="0"/>
                </a:moveTo>
                <a:lnTo>
                  <a:pt x="5386908" y="0"/>
                </a:lnTo>
                <a:lnTo>
                  <a:pt x="5386908" y="11063"/>
                </a:lnTo>
                <a:lnTo>
                  <a:pt x="5386908" y="69147"/>
                </a:lnTo>
                <a:lnTo>
                  <a:pt x="5386908" y="3979277"/>
                </a:lnTo>
                <a:lnTo>
                  <a:pt x="11064" y="3979277"/>
                </a:lnTo>
                <a:lnTo>
                  <a:pt x="11064" y="69147"/>
                </a:lnTo>
                <a:lnTo>
                  <a:pt x="11064" y="11063"/>
                </a:lnTo>
                <a:lnTo>
                  <a:pt x="5386908" y="11063"/>
                </a:lnTo>
                <a:lnTo>
                  <a:pt x="5386908" y="11"/>
                </a:lnTo>
                <a:lnTo>
                  <a:pt x="11064" y="11"/>
                </a:lnTo>
                <a:lnTo>
                  <a:pt x="0" y="11"/>
                </a:lnTo>
                <a:lnTo>
                  <a:pt x="0" y="11063"/>
                </a:lnTo>
                <a:lnTo>
                  <a:pt x="0" y="69147"/>
                </a:lnTo>
                <a:lnTo>
                  <a:pt x="0" y="3979277"/>
                </a:lnTo>
                <a:lnTo>
                  <a:pt x="0" y="3990340"/>
                </a:lnTo>
                <a:lnTo>
                  <a:pt x="11064" y="3990340"/>
                </a:lnTo>
                <a:lnTo>
                  <a:pt x="5386908" y="3990340"/>
                </a:lnTo>
                <a:lnTo>
                  <a:pt x="5397961" y="3990340"/>
                </a:lnTo>
                <a:lnTo>
                  <a:pt x="5397961" y="3979277"/>
                </a:lnTo>
                <a:lnTo>
                  <a:pt x="5397961" y="69147"/>
                </a:lnTo>
                <a:lnTo>
                  <a:pt x="5397961" y="11063"/>
                </a:lnTo>
                <a:lnTo>
                  <a:pt x="5397961" y="11"/>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defRPr sz="1600" cap="none">
                <a:latin typeface="Arial MT" pitchFamily="0" charset="0"/>
                <a:ea typeface="Arial MT" pitchFamily="0" charset="0"/>
                <a:cs typeface="Arial MT" pitchFamily="0" charset="0"/>
              </a:defRPr>
            </a:pPr>
            <a:r>
              <a:rPr sz="1450" cap="none"/>
              <a:t>We’ve observed that many community investors hesitate to act when news breaks—waiting hours or days before verifying information—while others jump in based on viral social media posts without checking price trends or volume data. This leads to missed buying opportunities when markets move favorably, or steep losses when sentiment suddenly reverses. Without a single interface showing both price history and sentiment shifts, users either overreact to headlines or miss critical market signals, resulting in inconsistent outcomes and diminished confidence.</a:t>
            </a:r>
            <a:endParaRPr sz="1450" cap="none"/>
          </a:p>
        </p:txBody>
      </p:sp>
      <p:sp>
        <p:nvSpPr>
          <p:cNvPr id="7" name="object 7"/>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tAEAAFsCAAB+KAAAlzoAABAAAAAmAAAACAAAAP//////////"/>
              </a:ext>
            </a:extLst>
          </p:cNvSpPr>
          <p:nvPr/>
        </p:nvSpPr>
        <p:spPr>
          <a:xfrm>
            <a:off x="276860" y="382905"/>
            <a:ext cx="6305550" cy="9141460"/>
          </a:xfrm>
          <a:custGeom>
            <a:avLst/>
            <a:gdLst/>
            <a:ahLst/>
            <a:cxnLst/>
            <a:rect l="0" t="0" r="6305550" b="9141460"/>
            <a:pathLst>
              <a:path w="6305550" h="9141460">
                <a:moveTo>
                  <a:pt x="6305319" y="9135709"/>
                </a:moveTo>
                <a:lnTo>
                  <a:pt x="6299787" y="9135709"/>
                </a:lnTo>
                <a:lnTo>
                  <a:pt x="5532" y="9135709"/>
                </a:lnTo>
                <a:lnTo>
                  <a:pt x="0" y="9135709"/>
                </a:lnTo>
                <a:lnTo>
                  <a:pt x="0" y="9141229"/>
                </a:lnTo>
                <a:lnTo>
                  <a:pt x="5532" y="9141229"/>
                </a:lnTo>
                <a:lnTo>
                  <a:pt x="6299787" y="9141229"/>
                </a:lnTo>
                <a:lnTo>
                  <a:pt x="6305319" y="9141229"/>
                </a:lnTo>
                <a:lnTo>
                  <a:pt x="6305319" y="9135709"/>
                </a:lnTo>
                <a:close/>
              </a:path>
              <a:path w="6305550" h="9141460">
                <a:moveTo>
                  <a:pt x="6305319" y="0"/>
                </a:moveTo>
                <a:lnTo>
                  <a:pt x="6299787" y="0"/>
                </a:lnTo>
                <a:lnTo>
                  <a:pt x="5532" y="0"/>
                </a:lnTo>
                <a:lnTo>
                  <a:pt x="0" y="0"/>
                </a:lnTo>
                <a:lnTo>
                  <a:pt x="0" y="5533"/>
                </a:lnTo>
                <a:lnTo>
                  <a:pt x="0" y="9135697"/>
                </a:lnTo>
                <a:lnTo>
                  <a:pt x="5532" y="9135697"/>
                </a:lnTo>
                <a:lnTo>
                  <a:pt x="5532" y="5533"/>
                </a:lnTo>
                <a:lnTo>
                  <a:pt x="6299787" y="5533"/>
                </a:lnTo>
                <a:lnTo>
                  <a:pt x="6299787" y="9135697"/>
                </a:lnTo>
                <a:lnTo>
                  <a:pt x="6305319" y="9135697"/>
                </a:lnTo>
                <a:lnTo>
                  <a:pt x="6305319" y="5533"/>
                </a:lnTo>
                <a:lnTo>
                  <a:pt x="6305319" y="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8" name="object 8"/>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JiQAACw4AABfJQAANzkAABAAAAAmAAAACAAAADyQAAAAAAAA"/>
              </a:ext>
            </a:extLst>
          </p:cNvSpPr>
          <p:nvPr>
            <p:ph type="sldNum" sz="quarter" idx="12"/>
          </p:nvPr>
        </p:nvSpPr>
        <p:spPr/>
        <p:txBody>
          <a:bodyPr vert="horz" wrap="square" lIns="0" tIns="0" rIns="0" bIns="0" numCol="1" spcCol="215900" anchor="t">
            <a:prstTxWarp prst="textNoShape">
              <a:avLst/>
            </a:prstTxWarp>
          </a:bodyPr>
          <a:lstStyle>
            <a:lvl1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pPr>
            <a:fld id="{257CAC7E-30C8-295A-86C4-C60FE28A7093}" type="slidenum">
              <a:t>11</a:t>
            </a:fld>
          </a:p>
        </p:txBody>
      </p:sp>
    </p:spTree>
  </p:cSld>
  <p:clrMapOvr>
    <a:masterClrMapping/>
  </p:clrMapOvr>
  <p:timing>
    <p:tnLst>
      <p:par>
        <p:cTn id="1" dur="indefinite" restart="never" nodeType="tmRoot"/>
      </p:par>
    </p:tnLst>
  </p:timing>
</p:sld>
</file>

<file path=ppt/slides/slide1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CQUAACsIAADjIAAAPwkAABAAAAAmAAAACAAAAP//////////"/>
              </a:ext>
            </a:extLst>
          </p:cNvSpPr>
          <p:nvPr/>
        </p:nvSpPr>
        <p:spPr>
          <a:xfrm>
            <a:off x="818515" y="1327785"/>
            <a:ext cx="4527550" cy="175260"/>
          </a:xfrm>
          <a:prstGeom prst="rect">
            <a:avLst/>
          </a:prstGeom>
          <a:noFill/>
          <a:ln>
            <a:noFill/>
          </a:ln>
          <a:effectLst/>
        </p:spPr>
        <p:txBody>
          <a:bodyPr vert="horz" wrap="square" lIns="0" tIns="1143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0"/>
              </a:spcBef>
            </a:pPr>
            <a:r>
              <a:rPr sz="995" b="1" cap="none">
                <a:solidFill>
                  <a:srgbClr val="252525"/>
                </a:solidFill>
                <a:latin typeface="Arial" pitchFamily="2" charset="0"/>
                <a:ea typeface="Calibri" pitchFamily="2" charset="0"/>
                <a:cs typeface="Arial" pitchFamily="2" charset="0"/>
              </a:rPr>
              <a:t>4.3 Record your interview questions here as well as responses from users.</a:t>
            </a:r>
            <a:endParaRPr sz="995" cap="none">
              <a:latin typeface="Arial" pitchFamily="2" charset="0"/>
              <a:ea typeface="Calibri" pitchFamily="2" charset="0"/>
              <a:cs typeface="Arial" pitchFamily="2" charset="0"/>
            </a:endParaRPr>
          </a:p>
        </p:txBody>
      </p:sp>
      <p:sp>
        <p:nvSpPr>
          <p:cNvPr id="3" name="object 3"/>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GwUAAF0KAABPJQAAAjMAABAAAAAmAAAACAAAAP//////////"/>
              </a:ext>
            </a:extLst>
          </p:cNvSpPr>
          <p:nvPr/>
        </p:nvSpPr>
        <p:spPr>
          <a:xfrm>
            <a:off x="829945" y="1684655"/>
            <a:ext cx="5234940" cy="6607175"/>
          </a:xfrm>
          <a:custGeom>
            <a:avLst/>
            <a:gdLst/>
            <a:ahLst/>
            <a:cxnLst/>
            <a:rect l="0" t="0" r="5234940" b="6607175"/>
            <a:pathLst>
              <a:path w="5234940" h="6607175">
                <a:moveTo>
                  <a:pt x="11065" y="69276"/>
                </a:moveTo>
                <a:lnTo>
                  <a:pt x="0" y="69276"/>
                </a:lnTo>
                <a:lnTo>
                  <a:pt x="0" y="6596109"/>
                </a:lnTo>
                <a:lnTo>
                  <a:pt x="11065" y="6596109"/>
                </a:lnTo>
                <a:lnTo>
                  <a:pt x="11065" y="69276"/>
                </a:lnTo>
                <a:close/>
              </a:path>
              <a:path w="5234940" h="6607175">
                <a:moveTo>
                  <a:pt x="5223299" y="6596121"/>
                </a:moveTo>
                <a:lnTo>
                  <a:pt x="11065" y="6596121"/>
                </a:lnTo>
                <a:lnTo>
                  <a:pt x="0" y="6596121"/>
                </a:lnTo>
                <a:lnTo>
                  <a:pt x="0" y="6607175"/>
                </a:lnTo>
                <a:lnTo>
                  <a:pt x="11065" y="6607175"/>
                </a:lnTo>
                <a:lnTo>
                  <a:pt x="5223299" y="6607175"/>
                </a:lnTo>
                <a:lnTo>
                  <a:pt x="5223299" y="6596121"/>
                </a:lnTo>
                <a:close/>
              </a:path>
              <a:path w="5234940" h="6607175">
                <a:moveTo>
                  <a:pt x="5223299" y="0"/>
                </a:moveTo>
                <a:lnTo>
                  <a:pt x="11065" y="0"/>
                </a:lnTo>
                <a:lnTo>
                  <a:pt x="0" y="0"/>
                </a:lnTo>
                <a:lnTo>
                  <a:pt x="0" y="11065"/>
                </a:lnTo>
                <a:lnTo>
                  <a:pt x="0" y="69160"/>
                </a:lnTo>
                <a:lnTo>
                  <a:pt x="11065" y="69160"/>
                </a:lnTo>
                <a:lnTo>
                  <a:pt x="11065" y="11065"/>
                </a:lnTo>
                <a:lnTo>
                  <a:pt x="5223299" y="11065"/>
                </a:lnTo>
                <a:lnTo>
                  <a:pt x="5223299" y="0"/>
                </a:lnTo>
                <a:close/>
              </a:path>
              <a:path w="5234940" h="6607175">
                <a:moveTo>
                  <a:pt x="5234433" y="6596121"/>
                </a:moveTo>
                <a:lnTo>
                  <a:pt x="5223368" y="6596121"/>
                </a:lnTo>
                <a:lnTo>
                  <a:pt x="5223368" y="6607175"/>
                </a:lnTo>
                <a:lnTo>
                  <a:pt x="5234433" y="6607175"/>
                </a:lnTo>
                <a:lnTo>
                  <a:pt x="5234433" y="6596121"/>
                </a:lnTo>
                <a:close/>
              </a:path>
              <a:path w="5234940" h="6607175">
                <a:moveTo>
                  <a:pt x="5234433" y="69276"/>
                </a:moveTo>
                <a:lnTo>
                  <a:pt x="5223368" y="69276"/>
                </a:lnTo>
                <a:lnTo>
                  <a:pt x="5223368" y="6596109"/>
                </a:lnTo>
                <a:lnTo>
                  <a:pt x="5234433" y="6596109"/>
                </a:lnTo>
                <a:lnTo>
                  <a:pt x="5234433" y="69276"/>
                </a:lnTo>
                <a:close/>
              </a:path>
              <a:path w="5234940" h="6607175">
                <a:moveTo>
                  <a:pt x="5234433" y="0"/>
                </a:moveTo>
                <a:lnTo>
                  <a:pt x="5223368" y="0"/>
                </a:lnTo>
                <a:lnTo>
                  <a:pt x="5223368" y="11065"/>
                </a:lnTo>
                <a:lnTo>
                  <a:pt x="5223368" y="69160"/>
                </a:lnTo>
                <a:lnTo>
                  <a:pt x="5234433" y="69160"/>
                </a:lnTo>
                <a:lnTo>
                  <a:pt x="5234433" y="11065"/>
                </a:lnTo>
                <a:lnTo>
                  <a:pt x="5234433" y="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defRPr b="1" cap="none"/>
            </a:pPr>
            <a:r>
              <a:rPr sz="1500" cap="none"/>
              <a:t>1. How do you decide which stock to buy or sell?</a:t>
            </a:r>
            <a:endParaRPr sz="1500" cap="none"/>
          </a:p>
          <a:p>
            <a:pPr/>
            <a:r>
              <a:rPr sz="1500" cap="none"/>
              <a:t>“I usually go by posts in WhatsApp groups or quick tips on social media—there’s no single reliable source I trust.”</a:t>
            </a:r>
            <a:endParaRPr sz="1500" cap="none"/>
          </a:p>
          <a:p>
            <a:pPr/>
            <a:endParaRPr sz="1500" cap="none"/>
          </a:p>
          <a:p>
            <a:pPr>
              <a:defRPr b="1" cap="none"/>
            </a:pPr>
            <a:r>
              <a:rPr sz="1500" cap="none"/>
              <a:t>2. Where do you get your price and news information?</a:t>
            </a:r>
            <a:endParaRPr sz="1500" cap="none"/>
          </a:p>
          <a:p>
            <a:pPr/>
            <a:r>
              <a:rPr sz="1500" cap="none"/>
              <a:t>“I check random finance websites or get forwarded screenshots of charts, but often the data is days old by then.”</a:t>
            </a:r>
            <a:endParaRPr sz="1500" cap="none"/>
          </a:p>
          <a:p>
            <a:pPr/>
            <a:endParaRPr sz="1500" cap="none"/>
          </a:p>
          <a:p>
            <a:pPr>
              <a:defRPr b="1" cap="none"/>
            </a:pPr>
            <a:r>
              <a:rPr sz="1500" cap="none"/>
              <a:t>3. What is your biggest frustration when trading?</a:t>
            </a:r>
            <a:endParaRPr sz="1500" cap="none"/>
          </a:p>
          <a:p>
            <a:pPr/>
            <a:r>
              <a:rPr sz="1500" cap="none"/>
              <a:t>“Not knowing if a sudden tweet or headline is real or just hype—by the time I confirm it, the price has already moved.”</a:t>
            </a:r>
            <a:endParaRPr sz="1500" cap="none"/>
          </a:p>
          <a:p>
            <a:pPr/>
            <a:endParaRPr sz="1500" cap="none"/>
          </a:p>
          <a:p>
            <a:pPr>
              <a:defRPr b="1" cap="none"/>
            </a:pPr>
            <a:r>
              <a:rPr sz="1500" cap="none"/>
              <a:t>4. Have you ever tried any tools to practice or back-test a strategy?</a:t>
            </a:r>
            <a:endParaRPr sz="1500" cap="none"/>
          </a:p>
          <a:p>
            <a:pPr/>
            <a:r>
              <a:rPr sz="1500" cap="none"/>
              <a:t>“I’ve looked at demo accounts, but they’re complicated and don’t include news sentiment, so I gave up.”</a:t>
            </a:r>
            <a:endParaRPr sz="1500" cap="none"/>
          </a:p>
          <a:p>
            <a:pPr/>
            <a:endParaRPr sz="1500" cap="none"/>
          </a:p>
          <a:p>
            <a:pPr>
              <a:defRPr b="1" cap="none"/>
            </a:pPr>
            <a:r>
              <a:rPr sz="1500" cap="none"/>
              <a:t>5. What would help you feel more confident about your investment choices?</a:t>
            </a:r>
            <a:endParaRPr sz="1500" cap="none"/>
          </a:p>
          <a:p>
            <a:pPr/>
            <a:r>
              <a:rPr sz="1500" cap="none"/>
              <a:t>“An app that shows real-time price charts alongside sentiment from the latest headlines—and lets me test ideas first.”</a:t>
            </a:r>
            <a:endParaRPr sz="1500" cap="none"/>
          </a:p>
        </p:txBody>
      </p:sp>
      <p:sp>
        <p:nvSpPr>
          <p:cNvPr id="4" name="object 4"/>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tAEAAFsCAAB+KAAAlzoAABAAAAAmAAAACAAAAP//////////"/>
              </a:ext>
            </a:extLst>
          </p:cNvSpPr>
          <p:nvPr/>
        </p:nvSpPr>
        <p:spPr>
          <a:xfrm>
            <a:off x="276860" y="382905"/>
            <a:ext cx="6305550" cy="9141460"/>
          </a:xfrm>
          <a:custGeom>
            <a:avLst/>
            <a:gdLst/>
            <a:ahLst/>
            <a:cxnLst/>
            <a:rect l="0" t="0" r="6305550" b="9141460"/>
            <a:pathLst>
              <a:path w="6305550" h="9141460">
                <a:moveTo>
                  <a:pt x="6305319" y="9135709"/>
                </a:moveTo>
                <a:lnTo>
                  <a:pt x="6299787" y="9135709"/>
                </a:lnTo>
                <a:lnTo>
                  <a:pt x="5532" y="9135709"/>
                </a:lnTo>
                <a:lnTo>
                  <a:pt x="0" y="9135709"/>
                </a:lnTo>
                <a:lnTo>
                  <a:pt x="0" y="9141229"/>
                </a:lnTo>
                <a:lnTo>
                  <a:pt x="5532" y="9141229"/>
                </a:lnTo>
                <a:lnTo>
                  <a:pt x="6299787" y="9141229"/>
                </a:lnTo>
                <a:lnTo>
                  <a:pt x="6305319" y="9141229"/>
                </a:lnTo>
                <a:lnTo>
                  <a:pt x="6305319" y="9135709"/>
                </a:lnTo>
                <a:close/>
              </a:path>
              <a:path w="6305550" h="9141460">
                <a:moveTo>
                  <a:pt x="6305319" y="0"/>
                </a:moveTo>
                <a:lnTo>
                  <a:pt x="6299787" y="0"/>
                </a:lnTo>
                <a:lnTo>
                  <a:pt x="5532" y="0"/>
                </a:lnTo>
                <a:lnTo>
                  <a:pt x="0" y="0"/>
                </a:lnTo>
                <a:lnTo>
                  <a:pt x="0" y="5533"/>
                </a:lnTo>
                <a:lnTo>
                  <a:pt x="0" y="9135697"/>
                </a:lnTo>
                <a:lnTo>
                  <a:pt x="5532" y="9135697"/>
                </a:lnTo>
                <a:lnTo>
                  <a:pt x="5532" y="5533"/>
                </a:lnTo>
                <a:lnTo>
                  <a:pt x="6299787" y="5533"/>
                </a:lnTo>
                <a:lnTo>
                  <a:pt x="6299787" y="9135697"/>
                </a:lnTo>
                <a:lnTo>
                  <a:pt x="6305319" y="9135697"/>
                </a:lnTo>
                <a:lnTo>
                  <a:pt x="6305319" y="5533"/>
                </a:lnTo>
                <a:lnTo>
                  <a:pt x="6305319" y="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5" name="object 5"/>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JiQAACw4AABfJQAANzkAABAAAAAmAAAACAAAADyQAAAAAAAA"/>
              </a:ext>
            </a:extLst>
          </p:cNvSpPr>
          <p:nvPr>
            <p:ph type="sldNum" sz="quarter" idx="12"/>
          </p:nvPr>
        </p:nvSpPr>
        <p:spPr/>
        <p:txBody>
          <a:bodyPr vert="horz" wrap="square" lIns="0" tIns="0" rIns="0" bIns="0" numCol="1" spcCol="215900" anchor="t">
            <a:prstTxWarp prst="textNoShape">
              <a:avLst/>
            </a:prstTxWarp>
          </a:bodyPr>
          <a:lstStyle>
            <a:lvl1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pPr>
            <a:fld id="{257CEB98-D6C8-291D-86C4-2048A58A7075}" type="slidenum">
              <a:t>12</a:t>
            </a:fld>
          </a:p>
        </p:txBody>
      </p:sp>
    </p:spTree>
  </p:cSld>
  <p:clrMapOvr>
    <a:masterClrMapping/>
  </p:clrMapOvr>
  <p:timing>
    <p:tnLst>
      <p:par>
        <p:cTn id="1" dur="indefinite" restart="never" nodeType="tmRoot"/>
      </p:par>
    </p:tnLst>
  </p:timing>
</p:sld>
</file>

<file path=ppt/slides/slide1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4"/>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tAEAAFsCAAB+KAAAlzoAABAAAAAmAAAACAAAAP//////////"/>
              </a:ext>
            </a:extLst>
          </p:cNvSpPr>
          <p:nvPr/>
        </p:nvSpPr>
        <p:spPr>
          <a:xfrm>
            <a:off x="276860" y="382905"/>
            <a:ext cx="6305550" cy="9141460"/>
          </a:xfrm>
          <a:custGeom>
            <a:avLst/>
            <a:gdLst/>
            <a:ahLst/>
            <a:cxnLst/>
            <a:rect l="0" t="0" r="6305550" b="9141460"/>
            <a:pathLst>
              <a:path w="6305550" h="9141460">
                <a:moveTo>
                  <a:pt x="6305319" y="9135709"/>
                </a:moveTo>
                <a:lnTo>
                  <a:pt x="6299787" y="9135709"/>
                </a:lnTo>
                <a:lnTo>
                  <a:pt x="5532" y="9135709"/>
                </a:lnTo>
                <a:lnTo>
                  <a:pt x="0" y="9135709"/>
                </a:lnTo>
                <a:lnTo>
                  <a:pt x="0" y="9141229"/>
                </a:lnTo>
                <a:lnTo>
                  <a:pt x="5532" y="9141229"/>
                </a:lnTo>
                <a:lnTo>
                  <a:pt x="6299787" y="9141229"/>
                </a:lnTo>
                <a:lnTo>
                  <a:pt x="6305319" y="9141229"/>
                </a:lnTo>
                <a:lnTo>
                  <a:pt x="6305319" y="9135709"/>
                </a:lnTo>
                <a:close/>
              </a:path>
              <a:path w="6305550" h="9141460">
                <a:moveTo>
                  <a:pt x="6305319" y="0"/>
                </a:moveTo>
                <a:lnTo>
                  <a:pt x="6299787" y="0"/>
                </a:lnTo>
                <a:lnTo>
                  <a:pt x="5532" y="0"/>
                </a:lnTo>
                <a:lnTo>
                  <a:pt x="0" y="0"/>
                </a:lnTo>
                <a:lnTo>
                  <a:pt x="0" y="5533"/>
                </a:lnTo>
                <a:lnTo>
                  <a:pt x="0" y="9135697"/>
                </a:lnTo>
                <a:lnTo>
                  <a:pt x="5532" y="9135697"/>
                </a:lnTo>
                <a:lnTo>
                  <a:pt x="5532" y="5533"/>
                </a:lnTo>
                <a:lnTo>
                  <a:pt x="6299787" y="5533"/>
                </a:lnTo>
                <a:lnTo>
                  <a:pt x="6299787" y="9135697"/>
                </a:lnTo>
                <a:lnTo>
                  <a:pt x="6305319" y="9135697"/>
                </a:lnTo>
                <a:lnTo>
                  <a:pt x="6305319" y="5533"/>
                </a:lnTo>
                <a:lnTo>
                  <a:pt x="6305319" y="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3" name="object 2"/>
          <p:cNvSpPr>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CQUAAAkEAAB1HgAAMgcAABAAAAAmAAAACAAAAP//////////"/>
              </a:ext>
            </a:extLst>
          </p:cNvSpPr>
          <p:nvPr/>
        </p:nvSpPr>
        <p:spPr>
          <a:xfrm>
            <a:off x="818515" y="655955"/>
            <a:ext cx="4132580" cy="513715"/>
          </a:xfrm>
          <a:prstGeom prst="rect">
            <a:avLst/>
          </a:prstGeom>
          <a:noFill/>
          <a:ln>
            <a:noFill/>
          </a:ln>
          <a:effectLst/>
        </p:spPr>
        <p:txBody>
          <a:bodyPr vert="horz" wrap="square" lIns="0" tIns="1143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0"/>
              </a:spcBef>
            </a:pPr>
            <a:r>
              <a:rPr sz="995" b="1" cap="none">
                <a:solidFill>
                  <a:srgbClr val="252525"/>
                </a:solidFill>
                <a:latin typeface="Arial" pitchFamily="2" charset="0"/>
                <a:ea typeface="Calibri" pitchFamily="2" charset="0"/>
                <a:cs typeface="Arial" pitchFamily="2" charset="0"/>
              </a:rPr>
              <a:t>4.4 Empathy Map</a:t>
            </a:r>
            <a:endParaRPr sz="995" cap="none">
              <a:latin typeface="Arial" pitchFamily="2" charset="0"/>
              <a:ea typeface="Calibri" pitchFamily="2" charset="0"/>
              <a:cs typeface="Arial" pitchFamily="2" charset="0"/>
            </a:endParaRPr>
          </a:p>
          <a:p>
            <a:pPr>
              <a:lnSpc>
                <a:spcPct val="100000"/>
              </a:lnSpc>
              <a:spcBef>
                <a:spcPts val="310"/>
              </a:spcBef>
            </a:pPr>
            <a:endParaRPr sz="995" cap="none">
              <a:latin typeface="Arial" pitchFamily="2" charset="0"/>
              <a:ea typeface="Calibri" pitchFamily="2" charset="0"/>
              <a:cs typeface="Arial" pitchFamily="2" charset="0"/>
            </a:endParaRPr>
          </a:p>
          <a:p>
            <a:pPr marL="11430">
              <a:lnSpc>
                <a:spcPct val="100000"/>
              </a:lnSpc>
              <a:spcBef>
                <a:spcPts val="5"/>
              </a:spcBef>
            </a:pPr>
            <a:r>
              <a:rPr sz="995" cap="none">
                <a:solidFill>
                  <a:srgbClr val="252525"/>
                </a:solidFill>
                <a:latin typeface="Arial MT" pitchFamily="0" charset="0"/>
                <a:ea typeface="Calibri" pitchFamily="2" charset="0"/>
                <a:cs typeface="Arial MT" pitchFamily="0" charset="0"/>
              </a:rPr>
              <a:t>Map what the users say, think, do and feel about the problem in this table</a:t>
            </a:r>
            <a:endParaRPr sz="995" cap="none">
              <a:latin typeface="Arial MT" pitchFamily="0" charset="0"/>
              <a:ea typeface="Calibri" pitchFamily="2" charset="0"/>
              <a:cs typeface="Arial MT" pitchFamily="0" charset="0"/>
            </a:endParaRPr>
          </a:p>
        </p:txBody>
      </p:sp>
      <p:graphicFrame>
        <p:nvGraphicFramePr>
          <p:cNvPr id="4" name=""/>
          <p:cNvGraphicFramePr>
            <a:graphicFrameLocks noGrp="1"/>
          </p:cNvGraphicFramePr>
          <p:nvPr/>
        </p:nvGraphicFramePr>
        <p:xfrm>
          <a:off x="829945" y="1388745"/>
          <a:ext cx="5462905" cy="5637530"/>
        </p:xfrm>
        <a:graphic>
          <a:graphicData uri="http://schemas.openxmlformats.org/drawingml/2006/table">
            <a:tbl>
              <a:tblPr>
                <a:noFill/>
              </a:tblPr>
              <a:tblGrid>
                <a:gridCol w="2729230"/>
                <a:gridCol w="2733675"/>
              </a:tblGrid>
              <a:tr h="2818765">
                <a:tc>
                  <a:txBody>
                    <a:bodyPr wrap="square" numCol="1"/>
                    <a:lstStyle/>
                    <a:p>
                      <a:pPr marL="67945" marR="0" indent="0" algn="l">
                        <a:lnSpc>
                          <a:spcPts val="1135"/>
                        </a:lnSpc>
                        <a:buNone/>
                      </a:pPr>
                      <a:endParaRPr lang="en-us" sz="900" b="1" cap="none">
                        <a:solidFill>
                          <a:srgbClr val="252525"/>
                        </a:solidFill>
                        <a:latin typeface="Arial" pitchFamily="2" charset="0"/>
                        <a:ea typeface="Calibri" pitchFamily="2" charset="0"/>
                        <a:cs typeface="Arial" pitchFamily="2" charset="0"/>
                      </a:endParaRPr>
                    </a:p>
                    <a:p>
                      <a:pPr marL="67945" marR="0" indent="0" algn="l">
                        <a:lnSpc>
                          <a:spcPts val="1135"/>
                        </a:lnSpc>
                        <a:buNone/>
                      </a:pPr>
                      <a:r>
                        <a:rPr lang="en-us" sz="1400" b="1" cap="none">
                          <a:solidFill>
                            <a:srgbClr val="252525"/>
                          </a:solidFill>
                          <a:latin typeface="Arial" pitchFamily="2" charset="0"/>
                          <a:ea typeface="Calibri" pitchFamily="2" charset="0"/>
                          <a:cs typeface="Arial" pitchFamily="2" charset="0"/>
                        </a:rPr>
                        <a:t>SAY</a:t>
                      </a:r>
                      <a:endParaRPr lang="en-us" sz="1400" b="1" cap="none">
                        <a:solidFill>
                          <a:srgbClr val="252525"/>
                        </a:solidFill>
                        <a:latin typeface="Arial" pitchFamily="2" charset="0"/>
                        <a:ea typeface="Calibri" pitchFamily="2" charset="0"/>
                        <a:cs typeface="Arial" pitchFamily="2" charset="0"/>
                      </a:endParaRPr>
                    </a:p>
                    <a:p>
                      <a:pPr marL="67945" marR="0" indent="0" algn="l">
                        <a:lnSpc>
                          <a:spcPts val="1135"/>
                        </a:lnSpc>
                        <a:buNone/>
                      </a:pPr>
                      <a:endParaRPr lang="en-us" sz="900" b="1" cap="none">
                        <a:solidFill>
                          <a:srgbClr val="252525"/>
                        </a:solidFill>
                        <a:latin typeface="Arial" pitchFamily="2" charset="0"/>
                        <a:ea typeface="Calibri" pitchFamily="2" charset="0"/>
                        <a:cs typeface="Arial" pitchFamily="2" charset="0"/>
                      </a:endParaRPr>
                    </a:p>
                    <a:p>
                      <a:pPr marL="67945" marR="0" indent="0" algn="l">
                        <a:lnSpc>
                          <a:spcPts val="1135"/>
                        </a:lnSpc>
                        <a:buNone/>
                        <a:defRPr cap="none">
                          <a:solidFill>
                            <a:srgbClr val="000000"/>
                          </a:solidFill>
                        </a:defRPr>
                      </a:pPr>
                      <a:r>
                        <a:rPr sz="900" b="1" cap="none">
                          <a:solidFill>
                            <a:srgbClr val="252525"/>
                          </a:solidFill>
                          <a:latin typeface="Arial" pitchFamily="2" charset="0"/>
                          <a:ea typeface="Calibri" pitchFamily="2" charset="0"/>
                          <a:cs typeface="Arial" pitchFamily="2" charset="0"/>
                        </a:rPr>
                        <a:t>What our users are saying</a:t>
                      </a:r>
                      <a:endParaRPr sz="900" b="1" cap="none">
                        <a:solidFill>
                          <a:srgbClr val="252525"/>
                        </a:solidFill>
                        <a:latin typeface="Arial" pitchFamily="2" charset="0"/>
                        <a:ea typeface="Calibri" pitchFamily="2" charset="0"/>
                        <a:cs typeface="Arial" pitchFamily="2" charset="0"/>
                      </a:endParaRPr>
                    </a:p>
                    <a:p>
                      <a:pPr marL="67945" marR="0" indent="0" algn="l">
                        <a:lnSpc>
                          <a:spcPts val="1135"/>
                        </a:lnSpc>
                        <a:buNone/>
                        <a:defRPr sz="1000" cap="none">
                          <a:solidFill>
                            <a:srgbClr val="000000"/>
                          </a:solidFill>
                          <a:latin typeface="Arial" pitchFamily="2" charset="0"/>
                          <a:ea typeface="Calibri" pitchFamily="2" charset="0"/>
                          <a:cs typeface="Arial" pitchFamily="2" charset="0"/>
                        </a:defRPr>
                      </a:pPr>
                      <a:endParaRPr sz="900" b="1" cap="none">
                        <a:solidFill>
                          <a:srgbClr val="252525"/>
                        </a:solidFill>
                      </a:endParaRPr>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r>
                        <a:rPr sz="900" cap="none"/>
                        <a:t> “I never know which news to trust.”</a:t>
                      </a:r>
                      <a:endParaRPr sz="900" cap="none"/>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endParaRPr sz="900" cap="none"/>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endParaRPr sz="900" cap="none"/>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endParaRPr sz="900" cap="none"/>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r>
                        <a:rPr sz="900" cap="none"/>
                        <a:t>“I wish there were an easy tool to test my ideas first.”</a:t>
                      </a:r>
                      <a:endParaRPr sz="900" cap="none"/>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endParaRPr sz="900" cap="none"/>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endParaRPr sz="900" cap="none"/>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endParaRPr sz="900" cap="none"/>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r>
                        <a:rPr sz="900" cap="none"/>
                        <a:t>All these websites have different numbers and dates—so confusing!”</a:t>
                      </a:r>
                      <a:endParaRPr sz="9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7945" marR="0" indent="0" algn="l">
                        <a:lnSpc>
                          <a:spcPts val="1135"/>
                        </a:lnSpc>
                        <a:buNone/>
                      </a:pPr>
                      <a:endParaRPr lang="en-us" sz="900" b="1" cap="none">
                        <a:solidFill>
                          <a:srgbClr val="252525"/>
                        </a:solidFill>
                        <a:latin typeface="Arial" pitchFamily="2" charset="0"/>
                        <a:ea typeface="Calibri" pitchFamily="2" charset="0"/>
                        <a:cs typeface="Arial" pitchFamily="2" charset="0"/>
                      </a:endParaRPr>
                    </a:p>
                    <a:p>
                      <a:pPr marL="67945" marR="0" indent="0" algn="l">
                        <a:lnSpc>
                          <a:spcPts val="1135"/>
                        </a:lnSpc>
                        <a:buNone/>
                      </a:pPr>
                      <a:r>
                        <a:rPr lang="en-us" sz="1400" b="1" cap="none">
                          <a:solidFill>
                            <a:srgbClr val="252525"/>
                          </a:solidFill>
                          <a:latin typeface="Arial" pitchFamily="2" charset="0"/>
                          <a:ea typeface="Calibri" pitchFamily="2" charset="0"/>
                          <a:cs typeface="Arial" pitchFamily="2" charset="0"/>
                        </a:rPr>
                        <a:t>THINK</a:t>
                      </a:r>
                      <a:endParaRPr lang="en-us" sz="1400" b="1" cap="none">
                        <a:solidFill>
                          <a:srgbClr val="252525"/>
                        </a:solidFill>
                        <a:latin typeface="Arial" pitchFamily="2" charset="0"/>
                        <a:ea typeface="Calibri" pitchFamily="2" charset="0"/>
                        <a:cs typeface="Arial" pitchFamily="2" charset="0"/>
                      </a:endParaRPr>
                    </a:p>
                    <a:p>
                      <a:pPr marL="67945" marR="0" indent="0" algn="l">
                        <a:lnSpc>
                          <a:spcPts val="1135"/>
                        </a:lnSpc>
                        <a:buNone/>
                      </a:pPr>
                      <a:endParaRPr lang="en-us" sz="900" b="1" cap="none">
                        <a:solidFill>
                          <a:srgbClr val="252525"/>
                        </a:solidFill>
                        <a:latin typeface="Arial" pitchFamily="2" charset="0"/>
                        <a:ea typeface="Calibri" pitchFamily="2" charset="0"/>
                        <a:cs typeface="Arial" pitchFamily="2" charset="0"/>
                      </a:endParaRPr>
                    </a:p>
                    <a:p>
                      <a:pPr marL="67945" marR="0" indent="0" algn="l">
                        <a:lnSpc>
                          <a:spcPts val="1135"/>
                        </a:lnSpc>
                        <a:buNone/>
                        <a:defRPr cap="none">
                          <a:solidFill>
                            <a:srgbClr val="000000"/>
                          </a:solidFill>
                        </a:defRPr>
                      </a:pPr>
                      <a:r>
                        <a:rPr sz="900" b="1" cap="none">
                          <a:solidFill>
                            <a:srgbClr val="252525"/>
                          </a:solidFill>
                          <a:latin typeface="Arial" pitchFamily="2" charset="0"/>
                          <a:ea typeface="Calibri" pitchFamily="2" charset="0"/>
                          <a:cs typeface="Arial" pitchFamily="2" charset="0"/>
                        </a:rPr>
                        <a:t>What our users thinking</a:t>
                      </a:r>
                      <a:endParaRPr sz="900" b="1" cap="none">
                        <a:solidFill>
                          <a:srgbClr val="252525"/>
                        </a:solidFill>
                        <a:latin typeface="Arial" pitchFamily="2" charset="0"/>
                        <a:ea typeface="Calibri" pitchFamily="2" charset="0"/>
                        <a:cs typeface="Arial" pitchFamily="2" charset="0"/>
                      </a:endParaRPr>
                    </a:p>
                    <a:p>
                      <a:pPr marL="67945" marR="0" indent="0" algn="l">
                        <a:lnSpc>
                          <a:spcPts val="1135"/>
                        </a:lnSpc>
                        <a:buNone/>
                        <a:defRPr sz="1000" cap="none">
                          <a:solidFill>
                            <a:srgbClr val="000000"/>
                          </a:solidFill>
                          <a:latin typeface="Arial" pitchFamily="2" charset="0"/>
                          <a:ea typeface="Calibri" pitchFamily="2" charset="0"/>
                          <a:cs typeface="Arial" pitchFamily="2" charset="0"/>
                        </a:defRPr>
                      </a:pPr>
                      <a:endParaRPr sz="900" b="1" cap="none">
                        <a:solidFill>
                          <a:srgbClr val="252525"/>
                        </a:solidFill>
                      </a:endParaRPr>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r>
                        <a:rPr sz="900" cap="none"/>
                        <a:t>Is this tip based on hype or real data?</a:t>
                      </a:r>
                      <a:endParaRPr sz="900" cap="none"/>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endParaRPr sz="900" cap="none"/>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r>
                        <a:rPr sz="900" cap="none"/>
                        <a:t>I should have seen this coming—there must be a better way to catch shifts early.</a:t>
                      </a:r>
                      <a:endParaRPr sz="900" cap="none"/>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endParaRPr sz="900" cap="none"/>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r>
                        <a:rPr sz="900" cap="none"/>
                        <a:t>I’m probably missing key signals, but I don’t know how to combine news and numbers.</a:t>
                      </a:r>
                      <a:endParaRPr sz="900" cap="none"/>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endParaRPr sz="900" cap="none"/>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r>
                        <a:rPr sz="900" cap="none"/>
                        <a:t>Maybe I’m reading outdated or incomplete information without even realizing it.</a:t>
                      </a:r>
                      <a:endParaRPr sz="9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2818765"/>
                  </a:ext>
                </a:extLst>
              </a:tr>
              <a:tr h="2819400">
                <a:tc>
                  <a:txBody>
                    <a:bodyPr wrap="square" numCol="1"/>
                    <a:lstStyle/>
                    <a:p>
                      <a:pPr marL="67945" marR="0" indent="0" algn="l">
                        <a:lnSpc>
                          <a:spcPts val="1135"/>
                        </a:lnSpc>
                        <a:buNone/>
                      </a:pPr>
                      <a:endParaRPr lang="en-us" sz="900" b="1" cap="none">
                        <a:solidFill>
                          <a:srgbClr val="252525"/>
                        </a:solidFill>
                        <a:latin typeface="Arial" pitchFamily="2" charset="0"/>
                        <a:ea typeface="Calibri" pitchFamily="2" charset="0"/>
                        <a:cs typeface="Arial" pitchFamily="2" charset="0"/>
                      </a:endParaRPr>
                    </a:p>
                    <a:p>
                      <a:pPr marL="67945" marR="0" indent="0" algn="l">
                        <a:lnSpc>
                          <a:spcPts val="1135"/>
                        </a:lnSpc>
                        <a:buNone/>
                      </a:pPr>
                      <a:r>
                        <a:rPr lang="en-us" sz="1400" b="1" cap="none">
                          <a:solidFill>
                            <a:srgbClr val="252525"/>
                          </a:solidFill>
                          <a:latin typeface="Arial" pitchFamily="2" charset="0"/>
                          <a:ea typeface="Calibri" pitchFamily="2" charset="0"/>
                          <a:cs typeface="Arial" pitchFamily="2" charset="0"/>
                        </a:rPr>
                        <a:t>DO</a:t>
                      </a:r>
                      <a:endParaRPr lang="en-us" sz="1400" b="1" cap="none">
                        <a:solidFill>
                          <a:srgbClr val="252525"/>
                        </a:solidFill>
                        <a:latin typeface="Arial" pitchFamily="2" charset="0"/>
                        <a:ea typeface="Calibri" pitchFamily="2" charset="0"/>
                        <a:cs typeface="Arial" pitchFamily="2" charset="0"/>
                      </a:endParaRPr>
                    </a:p>
                    <a:p>
                      <a:pPr marL="67945" marR="0" indent="0" algn="l">
                        <a:lnSpc>
                          <a:spcPts val="1135"/>
                        </a:lnSpc>
                        <a:buNone/>
                      </a:pPr>
                      <a:endParaRPr lang="en-us" sz="900" b="1" cap="none">
                        <a:solidFill>
                          <a:srgbClr val="252525"/>
                        </a:solidFill>
                        <a:latin typeface="Arial" pitchFamily="2" charset="0"/>
                        <a:ea typeface="Calibri" pitchFamily="2" charset="0"/>
                        <a:cs typeface="Arial" pitchFamily="2" charset="0"/>
                      </a:endParaRPr>
                    </a:p>
                    <a:p>
                      <a:pPr marL="67945" marR="0" indent="0" algn="l">
                        <a:lnSpc>
                          <a:spcPts val="1135"/>
                        </a:lnSpc>
                        <a:buNone/>
                        <a:defRPr cap="none">
                          <a:solidFill>
                            <a:srgbClr val="000000"/>
                          </a:solidFill>
                        </a:defRPr>
                      </a:pPr>
                      <a:r>
                        <a:rPr sz="900" b="1" cap="none">
                          <a:solidFill>
                            <a:srgbClr val="252525"/>
                          </a:solidFill>
                          <a:latin typeface="Arial" pitchFamily="2" charset="0"/>
                          <a:ea typeface="Calibri" pitchFamily="2" charset="0"/>
                          <a:cs typeface="Arial" pitchFamily="2" charset="0"/>
                        </a:rPr>
                        <a:t>What our users are doing</a:t>
                      </a:r>
                      <a:endParaRPr sz="900" b="1" cap="none">
                        <a:solidFill>
                          <a:srgbClr val="252525"/>
                        </a:solidFill>
                        <a:latin typeface="Arial" pitchFamily="2" charset="0"/>
                        <a:ea typeface="Calibri" pitchFamily="2" charset="0"/>
                        <a:cs typeface="Arial" pitchFamily="2" charset="0"/>
                      </a:endParaRPr>
                    </a:p>
                    <a:p>
                      <a:pPr marL="67945" marR="0" indent="0" algn="l">
                        <a:lnSpc>
                          <a:spcPts val="1135"/>
                        </a:lnSpc>
                        <a:buNone/>
                        <a:defRPr sz="1000" cap="none">
                          <a:solidFill>
                            <a:srgbClr val="000000"/>
                          </a:solidFill>
                          <a:latin typeface="Arial" pitchFamily="2" charset="0"/>
                          <a:ea typeface="Calibri" pitchFamily="2" charset="0"/>
                          <a:cs typeface="Arial" pitchFamily="2" charset="0"/>
                        </a:defRPr>
                      </a:pPr>
                      <a:endParaRPr sz="900" b="1" cap="none">
                        <a:solidFill>
                          <a:srgbClr val="252525"/>
                        </a:solidFill>
                      </a:endParaRPr>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r>
                        <a:rPr sz="900" cap="none"/>
                        <a:t>Jumps between multiple apps and websites to compare prices, volumes, and headlines.</a:t>
                      </a:r>
                      <a:endParaRPr sz="900" cap="none"/>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endParaRPr sz="900" cap="none"/>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endParaRPr sz="900" cap="none"/>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r>
                        <a:rPr sz="900" cap="none"/>
                        <a:t>Relies on forwarded WhatsApp or social-media tips without verifying them.</a:t>
                      </a:r>
                      <a:endParaRPr sz="900" cap="none"/>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endParaRPr sz="900" cap="none"/>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r>
                        <a:rPr sz="900" cap="none"/>
                        <a:t>Tries (and often abandons) complicated demo accounts or spreadsheets for back-testing.</a:t>
                      </a:r>
                      <a:endParaRPr sz="900" cap="none"/>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endParaRPr sz="900" cap="none"/>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r>
                        <a:rPr sz="900" cap="none"/>
                        <a:t>Watches the market all day, waiting for the “right moment,” then hesitates or jumps in.</a:t>
                      </a:r>
                      <a:endParaRPr sz="9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7945" marR="0" indent="0" algn="l">
                        <a:lnSpc>
                          <a:spcPts val="1135"/>
                        </a:lnSpc>
                        <a:buNone/>
                      </a:pPr>
                      <a:endParaRPr lang="en-us" sz="900" b="1" cap="none">
                        <a:solidFill>
                          <a:srgbClr val="252525"/>
                        </a:solidFill>
                        <a:latin typeface="Arial" pitchFamily="2" charset="0"/>
                        <a:ea typeface="Calibri" pitchFamily="2" charset="0"/>
                        <a:cs typeface="Arial" pitchFamily="2" charset="0"/>
                      </a:endParaRPr>
                    </a:p>
                    <a:p>
                      <a:pPr marL="67945" marR="0" indent="0" algn="l">
                        <a:lnSpc>
                          <a:spcPts val="1135"/>
                        </a:lnSpc>
                        <a:buNone/>
                      </a:pPr>
                      <a:r>
                        <a:rPr lang="en-us" sz="1400" b="1" cap="none">
                          <a:solidFill>
                            <a:srgbClr val="252525"/>
                          </a:solidFill>
                          <a:latin typeface="Arial" pitchFamily="2" charset="0"/>
                          <a:ea typeface="Calibri" pitchFamily="2" charset="0"/>
                          <a:cs typeface="Arial" pitchFamily="2" charset="0"/>
                        </a:rPr>
                        <a:t>FEEL</a:t>
                      </a:r>
                      <a:endParaRPr lang="en-us" sz="1400" b="1" cap="none">
                        <a:solidFill>
                          <a:srgbClr val="252525"/>
                        </a:solidFill>
                        <a:latin typeface="Arial" pitchFamily="2" charset="0"/>
                        <a:ea typeface="Calibri" pitchFamily="2" charset="0"/>
                        <a:cs typeface="Arial" pitchFamily="2" charset="0"/>
                      </a:endParaRPr>
                    </a:p>
                    <a:p>
                      <a:pPr marL="67945" marR="0" indent="0" algn="l">
                        <a:lnSpc>
                          <a:spcPts val="1135"/>
                        </a:lnSpc>
                        <a:buNone/>
                      </a:pPr>
                      <a:endParaRPr lang="en-us" sz="900" b="1" cap="none">
                        <a:solidFill>
                          <a:srgbClr val="252525"/>
                        </a:solidFill>
                        <a:latin typeface="Arial" pitchFamily="2" charset="0"/>
                        <a:ea typeface="Calibri" pitchFamily="2" charset="0"/>
                        <a:cs typeface="Arial" pitchFamily="2" charset="0"/>
                      </a:endParaRPr>
                    </a:p>
                    <a:p>
                      <a:pPr marL="67945" marR="0" indent="0" algn="l">
                        <a:lnSpc>
                          <a:spcPts val="1135"/>
                        </a:lnSpc>
                        <a:buNone/>
                        <a:defRPr cap="none">
                          <a:solidFill>
                            <a:srgbClr val="000000"/>
                          </a:solidFill>
                        </a:defRPr>
                      </a:pPr>
                      <a:r>
                        <a:rPr sz="900" b="1" cap="none">
                          <a:solidFill>
                            <a:srgbClr val="252525"/>
                          </a:solidFill>
                          <a:latin typeface="Arial" pitchFamily="2" charset="0"/>
                          <a:ea typeface="Calibri" pitchFamily="2" charset="0"/>
                          <a:cs typeface="Arial" pitchFamily="2" charset="0"/>
                        </a:rPr>
                        <a:t>How our users feel</a:t>
                      </a:r>
                      <a:endParaRPr sz="900" b="1" cap="none">
                        <a:solidFill>
                          <a:srgbClr val="252525"/>
                        </a:solidFill>
                        <a:latin typeface="Arial" pitchFamily="2" charset="0"/>
                        <a:ea typeface="Calibri" pitchFamily="2" charset="0"/>
                        <a:cs typeface="Arial" pitchFamily="2" charset="0"/>
                      </a:endParaRPr>
                    </a:p>
                    <a:p>
                      <a:pPr marL="67945" marR="0" indent="0" algn="l">
                        <a:lnSpc>
                          <a:spcPts val="1135"/>
                        </a:lnSpc>
                        <a:buNone/>
                        <a:defRPr sz="1000" cap="none">
                          <a:solidFill>
                            <a:srgbClr val="000000"/>
                          </a:solidFill>
                          <a:latin typeface="Arial" pitchFamily="2" charset="0"/>
                          <a:ea typeface="Calibri" pitchFamily="2" charset="0"/>
                          <a:cs typeface="Arial" pitchFamily="2" charset="0"/>
                        </a:defRPr>
                      </a:pPr>
                      <a:endParaRPr sz="900" b="1" cap="none">
                        <a:solidFill>
                          <a:srgbClr val="252525"/>
                        </a:solidFill>
                      </a:endParaRPr>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r>
                        <a:rPr sz="900" cap="none"/>
                        <a:t>Overwhelmed by scattered data and conflicting sources.</a:t>
                      </a:r>
                      <a:endParaRPr sz="900" cap="none"/>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endParaRPr sz="900" cap="none"/>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endParaRPr sz="900" cap="none"/>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r>
                        <a:rPr sz="900" cap="none"/>
                        <a:t> Anxious about making the wrong move at the wrong time.</a:t>
                      </a:r>
                      <a:endParaRPr sz="900" cap="none"/>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endParaRPr sz="900" cap="none"/>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endParaRPr sz="900" cap="none"/>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r>
                        <a:rPr sz="900" cap="none"/>
                        <a:t>Frustrated that available tools are too technical or incomplete.</a:t>
                      </a:r>
                      <a:endParaRPr sz="900" cap="none"/>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endParaRPr sz="900" cap="none"/>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endParaRPr sz="900" cap="none"/>
                    </a:p>
                    <a:p>
                      <a:pPr marL="67945" marR="0" indent="0" algn="l">
                        <a:lnSpc>
                          <a:spcPts val="1135"/>
                        </a:lnSpc>
                        <a:buAutoNum type="arabicPeriod"/>
                        <a:defRPr sz="1000" cap="none">
                          <a:solidFill>
                            <a:srgbClr val="000000"/>
                          </a:solidFill>
                          <a:latin typeface="Arial" pitchFamily="2" charset="0"/>
                          <a:ea typeface="Calibri" pitchFamily="2" charset="0"/>
                          <a:cs typeface="Arial" pitchFamily="2" charset="0"/>
                        </a:defRPr>
                      </a:pPr>
                      <a:r>
                        <a:rPr sz="900" cap="none"/>
                        <a:t>Stressed by fear of missing out (FOMO) or fear of loss.</a:t>
                      </a:r>
                      <a:endParaRPr sz="9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2819400"/>
                  </a:ext>
                </a:extLst>
              </a:tr>
            </a:tbl>
          </a:graphicData>
        </a:graphic>
      </p:graphicFrame>
      <p:sp>
        <p:nvSpPr>
          <p:cNvPr id="5" name="object 5"/>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JiQAACw4AADDJgAATTkAABAAAAAmAAAACAAAAD2QAAAAAAAA"/>
              </a:ext>
            </a:extLst>
          </p:cNvSpPr>
          <p:nvPr>
            <p:ph type="sldNum" sz="quarter" idx="12"/>
          </p:nvPr>
        </p:nvSpPr>
        <p:spPr>
          <a:xfrm>
            <a:off x="5876290" y="9131300"/>
            <a:ext cx="424815" cy="183515"/>
          </a:xfrm>
        </p:spPr>
        <p:txBody>
          <a:bodyPr vert="horz" wrap="square" lIns="0" tIns="0" rIns="0" bIns="0" numCol="1" spcCol="215900" anchor="t">
            <a:prstTxWarp prst="textNoShape">
              <a:avLst/>
            </a:prstTxWarp>
          </a:bodyPr>
          <a:lstStyle>
            <a:lvl1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pPr>
            <a:fld id="{257C8188-C6C8-2977-86C4-3022CF8A7065}" type="slidenum">
              <a:t>13</a:t>
            </a:fld>
            <a:endParaRPr lang="en-us" cap="none"/>
          </a:p>
        </p:txBody>
      </p:sp>
    </p:spTree>
  </p:cSld>
  <p:clrMapOvr>
    <a:masterClrMapping/>
  </p:clrMapOvr>
  <p:timing>
    <p:tnLst>
      <p:par>
        <p:cTn id="1" dur="indefinite" restart="never" nodeType="tmRoot"/>
      </p:par>
    </p:tnLst>
  </p:timing>
</p:sld>
</file>

<file path=ppt/slides/slide1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CQUAAAUGAAApJQAAOAgAABAAAAAmAAAACAAAAP//////////"/>
              </a:ext>
            </a:extLst>
          </p:cNvSpPr>
          <p:nvPr/>
        </p:nvSpPr>
        <p:spPr>
          <a:xfrm>
            <a:off x="818515" y="978535"/>
            <a:ext cx="5222240" cy="357505"/>
          </a:xfrm>
          <a:prstGeom prst="rect">
            <a:avLst/>
          </a:prstGeom>
          <a:noFill/>
          <a:ln>
            <a:noFill/>
          </a:ln>
          <a:effectLst/>
        </p:spPr>
        <p:txBody>
          <a:bodyPr vert="horz" wrap="square" lIns="0" tIns="1143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marR="4445">
              <a:lnSpc>
                <a:spcPct val="110000"/>
              </a:lnSpc>
              <a:spcBef>
                <a:spcPts val="90"/>
              </a:spcBef>
            </a:pPr>
            <a:r>
              <a:rPr sz="995" b="1" cap="none">
                <a:solidFill>
                  <a:srgbClr val="252525"/>
                </a:solidFill>
                <a:latin typeface="Arial" pitchFamily="2" charset="0"/>
                <a:ea typeface="Calibri" pitchFamily="2" charset="0"/>
                <a:cs typeface="Arial" pitchFamily="2" charset="0"/>
              </a:rPr>
              <a:t>4.5 What are the usual steps that users currently take related to the problem and where are the difficulties?</a:t>
            </a:r>
            <a:endParaRPr sz="995" cap="none">
              <a:latin typeface="Arial" pitchFamily="2" charset="0"/>
              <a:ea typeface="Calibri" pitchFamily="2" charset="0"/>
              <a:cs typeface="Arial" pitchFamily="2" charset="0"/>
            </a:endParaRPr>
          </a:p>
        </p:txBody>
      </p:sp>
      <p:sp>
        <p:nvSpPr>
          <p:cNvPr id="3" name="object 3"/>
          <p:cNvSpPr>
            <a:extLst>
              <a:ext uri="smNativeData">
                <pr:smNativeData xmlns:pr="smNativeData" xmlns="smNativeData" val="SMDATA_15_ReznaBMAAAAlAAAAZAAAAA0AAAAAAAAAAFU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T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B/f38A7uzhA8zMzADAwP8Af39/AAAAAAAAAAAAAAAAAAAAAAAAAAAAIQAAABgAAAAUAAAAIQIAAL0IAAAjJwAALhoAABAAAAAmAAAACAAAAP//////////"/>
              </a:ext>
            </a:extLst>
          </p:cNvSpPr>
          <p:nvPr/>
        </p:nvSpPr>
        <p:spPr>
          <a:xfrm>
            <a:off x="346075" y="1420495"/>
            <a:ext cx="6015990" cy="2835275"/>
          </a:xfrm>
          <a:prstGeom prst="rect">
            <a:avLst/>
          </a:prstGeom>
          <a:noFill/>
          <a:ln w="12065" cap="flat" cmpd="sng" algn="ctr">
            <a:solidFill>
              <a:srgbClr val="000000"/>
            </a:solidFill>
            <a:prstDash val="solid"/>
            <a:headEnd type="none"/>
            <a:tailEnd type="none"/>
          </a:ln>
          <a:effectLst/>
        </p:spPr>
        <p:txBody>
          <a:bodyPr vert="horz" wrap="square" lIns="0" tIns="53975"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57785">
              <a:spcBef>
                <a:spcPts val="425"/>
              </a:spcBef>
              <a:defRPr sz="1100" cap="none">
                <a:latin typeface="Arial MT" pitchFamily="0" charset="0"/>
                <a:ea typeface="Calibri" pitchFamily="2" charset="0"/>
                <a:cs typeface="Arial MT" pitchFamily="0" charset="0"/>
              </a:defRPr>
            </a:pPr>
            <a:r>
              <a:rPr sz="995" b="1" cap="none"/>
              <a:t>Step 1: Searching for Stock Data</a:t>
            </a:r>
            <a:br/>
            <a:r>
              <a:rPr sz="995" cap="none"/>
              <a:t>What they do: Visit multiple websites like Yahoo Finance, Google Finance, or trading apps to check stock prices and volume.</a:t>
            </a:r>
            <a:br/>
            <a:br/>
            <a:r>
              <a:rPr sz="995" b="1" cap="none"/>
              <a:t>Difficulties:</a:t>
            </a:r>
            <a:br/>
            <a:br/>
            <a:r>
              <a:rPr sz="995" cap="none"/>
              <a:t>Data is not always up-to-date or consistent across platforms.</a:t>
            </a:r>
            <a:br/>
            <a:br/>
            <a:r>
              <a:rPr sz="995" cap="none"/>
              <a:t>Technical indicators are either missing or hard to interpret.</a:t>
            </a:r>
            <a:br/>
            <a:br/>
            <a:r>
              <a:rPr sz="995" b="1" cap="none"/>
              <a:t> Step 2: Reading Market News or Headlines</a:t>
            </a:r>
            <a:br/>
            <a:r>
              <a:rPr sz="995" cap="none"/>
              <a:t>What they do: Read financial news articles or rely on social media tips and forwarded messages.</a:t>
            </a:r>
            <a:br/>
            <a:br/>
            <a:r>
              <a:rPr sz="995" b="1" cap="none"/>
              <a:t>Difficulties:</a:t>
            </a:r>
            <a:br/>
            <a:br/>
            <a:r>
              <a:rPr sz="995" cap="none"/>
              <a:t>Too much information, often conflicting or unreliable.</a:t>
            </a:r>
            <a:br/>
            <a:br/>
            <a:r>
              <a:rPr sz="995" cap="none"/>
              <a:t>Hard to assess if the news is truly relevant to stock movement.</a:t>
            </a:r>
            <a:endParaRPr sz="995" cap="none"/>
          </a:p>
        </p:txBody>
      </p:sp>
      <p:sp>
        <p:nvSpPr>
          <p:cNvPr id="4" name="object 4"/>
          <p:cNvSpPr>
            <a:extLst>
              <a:ext uri="smNativeData">
                <pr:smNativeData xmlns:pr="smNativeData" xmlns="smNativeData" val="SMDATA_15_ReznaBMAAAAlAAAAZAAAAA0AAAAAAAAAABM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CQUAAE0fAADOGwAAYiAAABAAAAAmAAAACAAAAP//////////"/>
              </a:ext>
            </a:extLst>
          </p:cNvSpPr>
          <p:nvPr/>
        </p:nvSpPr>
        <p:spPr>
          <a:xfrm>
            <a:off x="818515" y="5088255"/>
            <a:ext cx="3701415" cy="175895"/>
          </a:xfrm>
          <a:prstGeom prst="rect">
            <a:avLst/>
          </a:prstGeom>
          <a:noFill/>
          <a:ln>
            <a:noFill/>
          </a:ln>
          <a:effectLst/>
        </p:spPr>
        <p:txBody>
          <a:bodyPr vert="horz" wrap="square" lIns="0" tIns="12065"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5"/>
              </a:spcBef>
            </a:pPr>
            <a:r>
              <a:rPr sz="995" b="1" cap="none">
                <a:solidFill>
                  <a:srgbClr val="252525"/>
                </a:solidFill>
                <a:latin typeface="Arial" pitchFamily="2" charset="0"/>
                <a:ea typeface="Calibri" pitchFamily="2" charset="0"/>
                <a:cs typeface="Arial" pitchFamily="2" charset="0"/>
              </a:rPr>
              <a:t>4.6 </a:t>
            </a:r>
            <a:r>
              <a:rPr sz="995" b="1" cap="none">
                <a:latin typeface="Arial" pitchFamily="2" charset="0"/>
                <a:ea typeface="Calibri" pitchFamily="2" charset="0"/>
                <a:cs typeface="Arial" pitchFamily="2" charset="0"/>
              </a:rPr>
              <a:t>Write your team’s problem statement in the format below.</a:t>
            </a:r>
            <a:endParaRPr sz="995" cap="none">
              <a:latin typeface="Arial" pitchFamily="2" charset="0"/>
              <a:ea typeface="Calibri" pitchFamily="2" charset="0"/>
              <a:cs typeface="Arial" pitchFamily="2" charset="0"/>
            </a:endParaRPr>
          </a:p>
        </p:txBody>
      </p:sp>
      <p:sp>
        <p:nvSpPr>
          <p:cNvPr id="5" name="object 5"/>
          <p:cNvSpPr>
            <a:extLst>
              <a:ext uri="smNativeData">
                <pr:smNativeData xmlns:pr="smNativeData" xmlns="smNativeData" val="SMDATA_15_ReznaBMAAAAlAAAAZAAAAA0AAAAAAAAAAFY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T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B/f38A7uzhA8zMzADAwP8Af39/AAAAAAAAAAAAAAAAAAAAAAAAAAAAIQAAABgAAAAUAAAAjQIAAIkhAACQJwAAHisAABAAAAAmAAAACAAAAP//////////"/>
              </a:ext>
            </a:extLst>
          </p:cNvSpPr>
          <p:nvPr/>
        </p:nvSpPr>
        <p:spPr>
          <a:xfrm>
            <a:off x="414655" y="5451475"/>
            <a:ext cx="6016625" cy="1557655"/>
          </a:xfrm>
          <a:prstGeom prst="rect">
            <a:avLst/>
          </a:prstGeom>
          <a:noFill/>
          <a:ln w="12065" cap="flat" cmpd="sng" algn="ctr">
            <a:solidFill>
              <a:srgbClr val="000000"/>
            </a:solidFill>
            <a:prstDash val="solid"/>
            <a:headEnd type="none"/>
            <a:tailEnd type="none"/>
          </a:ln>
          <a:effectLst/>
        </p:spPr>
        <p:txBody>
          <a:bodyPr vert="horz" wrap="square" lIns="0" tIns="5461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lnSpc>
                <a:spcPct val="100000"/>
              </a:lnSpc>
              <a:spcBef>
                <a:spcPts val="430"/>
              </a:spcBef>
            </a:pPr>
            <a:endParaRPr sz="995" cap="none">
              <a:latin typeface="Times New Roman" pitchFamily="0" charset="0"/>
              <a:ea typeface="Calibri" pitchFamily="2" charset="0"/>
              <a:cs typeface="Times New Roman" pitchFamily="0" charset="0"/>
            </a:endParaRPr>
          </a:p>
          <a:p>
            <a:pPr marL="57785" defTabSz="829945">
              <a:lnSpc>
                <a:spcPct val="100000"/>
              </a:lnSpc>
              <a:spcBef>
                <a:spcPts val="5"/>
              </a:spcBef>
              <a:tabLst>
                <a:tab pos="1500505" algn="l"/>
              </a:tabLst>
            </a:pPr>
            <a:r>
              <a:rPr sz="995" b="1" u="sng" cap="none">
                <a:uFill>
                  <a:solidFill>
                    <a:srgbClr val="242424"/>
                  </a:solidFill>
                </a:uFill>
                <a:latin typeface="Arial MT" pitchFamily="0" charset="0"/>
                <a:ea typeface="Calibri" pitchFamily="2" charset="0"/>
                <a:cs typeface="Arial MT" pitchFamily="0" charset="0"/>
              </a:rPr>
              <a:t>Everyday investors and casual stock market participants</a:t>
            </a:r>
            <a:r>
              <a:rPr sz="995" cap="none">
                <a:latin typeface="Arial MT" pitchFamily="0" charset="0"/>
                <a:ea typeface="Calibri" pitchFamily="2" charset="0"/>
                <a:cs typeface="Arial MT" pitchFamily="0" charset="0"/>
              </a:rPr>
              <a:t>[a specific user or group of users]</a:t>
            </a:r>
            <a:endParaRPr sz="995" cap="none">
              <a:latin typeface="Arial MT" pitchFamily="0" charset="0"/>
              <a:ea typeface="Calibri" pitchFamily="2" charset="0"/>
              <a:cs typeface="Arial MT" pitchFamily="0" charset="0"/>
            </a:endParaRPr>
          </a:p>
          <a:p>
            <a:pPr marL="57785" marR="1593850" defTabSz="829945">
              <a:lnSpc>
                <a:spcPts val="2295"/>
              </a:lnSpc>
              <a:spcBef>
                <a:spcPts val="250"/>
              </a:spcBef>
              <a:tabLst>
                <a:tab pos="2367915" algn="l"/>
                <a:tab pos="2916555" algn="l"/>
              </a:tabLst>
            </a:pPr>
            <a:r>
              <a:rPr sz="995" cap="none">
                <a:solidFill>
                  <a:srgbClr val="252525"/>
                </a:solidFill>
                <a:latin typeface="Arial MT" pitchFamily="0" charset="0"/>
                <a:ea typeface="Calibri" pitchFamily="2" charset="0"/>
                <a:cs typeface="Arial MT" pitchFamily="0" charset="0"/>
              </a:rPr>
              <a:t>are experiencing issues with </a:t>
            </a:r>
            <a:r>
              <a:rPr sz="995" b="1" u="sng" cap="none">
                <a:solidFill>
                  <a:srgbClr val="252525"/>
                </a:solidFill>
                <a:uFill>
                  <a:solidFill>
                    <a:srgbClr val="242424"/>
                  </a:solidFill>
                </a:uFill>
                <a:latin typeface="Arial MT" pitchFamily="0" charset="0"/>
                <a:ea typeface="Calibri" pitchFamily="2" charset="0"/>
                <a:cs typeface="Arial MT" pitchFamily="0" charset="0"/>
              </a:rPr>
              <a:t>making informed stock decisions</a:t>
            </a:r>
            <a:r>
              <a:rPr sz="995" b="1" cap="none">
                <a:solidFill>
                  <a:srgbClr val="252525"/>
                </a:solidFill>
                <a:latin typeface="Arial MT" pitchFamily="0" charset="0"/>
                <a:ea typeface="Calibri" pitchFamily="2" charset="0"/>
                <a:cs typeface="Arial MT" pitchFamily="0" charset="0"/>
              </a:rPr>
              <a:t>[</a:t>
            </a:r>
            <a:r>
              <a:rPr sz="995" cap="none">
                <a:solidFill>
                  <a:srgbClr val="252525"/>
                </a:solidFill>
                <a:latin typeface="Arial MT" pitchFamily="0" charset="0"/>
                <a:ea typeface="Calibri" pitchFamily="2" charset="0"/>
                <a:cs typeface="Arial MT" pitchFamily="0" charset="0"/>
              </a:rPr>
              <a:t>problem] today because of </a:t>
            </a:r>
            <a:r>
              <a:rPr sz="995" u="sng" cap="none">
                <a:solidFill>
                  <a:srgbClr val="252525"/>
                </a:solidFill>
                <a:uFill>
                  <a:solidFill>
                    <a:srgbClr val="242424"/>
                  </a:solidFill>
                </a:uFill>
                <a:latin typeface="Arial MT" pitchFamily="0" charset="0"/>
                <a:ea typeface="Calibri" pitchFamily="2" charset="0"/>
                <a:cs typeface="Arial MT" pitchFamily="0" charset="0"/>
              </a:rPr>
              <a:t> </a:t>
            </a:r>
            <a:r>
              <a:rPr sz="995" b="1" u="sng" cap="none">
                <a:solidFill>
                  <a:srgbClr val="252525"/>
                </a:solidFill>
                <a:uFill>
                  <a:solidFill>
                    <a:srgbClr val="242424"/>
                  </a:solidFill>
                </a:uFill>
                <a:latin typeface="Arial MT" pitchFamily="0" charset="0"/>
                <a:ea typeface="Calibri" pitchFamily="2" charset="0"/>
                <a:cs typeface="Arial MT" pitchFamily="0" charset="0"/>
              </a:rPr>
              <a:t>limited access to integrated, real-time data analysis that combines both technical indicators and market sentiment from news sources.</a:t>
            </a:r>
            <a:r>
              <a:rPr sz="995" cap="none">
                <a:solidFill>
                  <a:srgbClr val="252525"/>
                </a:solidFill>
                <a:latin typeface="Arial MT" pitchFamily="0" charset="0"/>
                <a:ea typeface="Calibri" pitchFamily="2" charset="0"/>
                <a:cs typeface="Arial MT" pitchFamily="0" charset="0"/>
              </a:rPr>
              <a:t>[cause]</a:t>
            </a:r>
            <a:endParaRPr sz="995" cap="none">
              <a:latin typeface="Arial MT" pitchFamily="0" charset="0"/>
              <a:ea typeface="Calibri" pitchFamily="2" charset="0"/>
              <a:cs typeface="Arial MT" pitchFamily="0" charset="0"/>
            </a:endParaRPr>
          </a:p>
        </p:txBody>
      </p:sp>
      <p:sp>
        <p:nvSpPr>
          <p:cNvPr id="6" name="object 6"/>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9PT0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PT0AP///wEAAAAAAAAAAAAAAAAAAAAAAAAAAAAAAAAAAAAAAAAAAAAAAAJ/f38A7uzhA8zMzADAwP8Af39/AAAAAAAAAAAAAAAAAAAAAAAAAAAAIQAAABgAAAAUAAAAAQUAAJIsAAAxJQAABDUAABAAAAAmAAAACAAAAP//////////"/>
              </a:ext>
            </a:extLst>
          </p:cNvSpPr>
          <p:nvPr/>
        </p:nvSpPr>
        <p:spPr>
          <a:xfrm>
            <a:off x="813435" y="7245350"/>
            <a:ext cx="5232400" cy="1372870"/>
          </a:xfrm>
          <a:custGeom>
            <a:avLst/>
            <a:gdLst/>
            <a:ahLst/>
            <a:cxnLst/>
            <a:rect l="0" t="0" r="5232400" b="1372870"/>
            <a:pathLst>
              <a:path w="5232400" h="1372870">
                <a:moveTo>
                  <a:pt x="5231939" y="610022"/>
                </a:moveTo>
                <a:lnTo>
                  <a:pt x="0" y="610022"/>
                </a:lnTo>
                <a:lnTo>
                  <a:pt x="0" y="762168"/>
                </a:lnTo>
                <a:lnTo>
                  <a:pt x="0" y="914325"/>
                </a:lnTo>
                <a:lnTo>
                  <a:pt x="0" y="1066435"/>
                </a:lnTo>
                <a:lnTo>
                  <a:pt x="0" y="1218869"/>
                </a:lnTo>
                <a:lnTo>
                  <a:pt x="0" y="1372409"/>
                </a:lnTo>
                <a:lnTo>
                  <a:pt x="5231939" y="1372409"/>
                </a:lnTo>
                <a:lnTo>
                  <a:pt x="5231939" y="762168"/>
                </a:lnTo>
                <a:lnTo>
                  <a:pt x="5231939" y="610022"/>
                </a:lnTo>
                <a:close/>
              </a:path>
              <a:path w="5232400" h="1372870">
                <a:moveTo>
                  <a:pt x="5231939" y="152168"/>
                </a:moveTo>
                <a:lnTo>
                  <a:pt x="0" y="152168"/>
                </a:lnTo>
                <a:lnTo>
                  <a:pt x="0" y="304314"/>
                </a:lnTo>
                <a:lnTo>
                  <a:pt x="0" y="456471"/>
                </a:lnTo>
                <a:lnTo>
                  <a:pt x="0" y="610011"/>
                </a:lnTo>
                <a:lnTo>
                  <a:pt x="5231939" y="610011"/>
                </a:lnTo>
                <a:lnTo>
                  <a:pt x="5231939" y="456471"/>
                </a:lnTo>
                <a:lnTo>
                  <a:pt x="5231939" y="304314"/>
                </a:lnTo>
                <a:lnTo>
                  <a:pt x="5231939" y="152168"/>
                </a:lnTo>
                <a:close/>
              </a:path>
              <a:path w="5232400" h="1372870">
                <a:moveTo>
                  <a:pt x="5231939" y="0"/>
                </a:moveTo>
                <a:lnTo>
                  <a:pt x="0" y="0"/>
                </a:lnTo>
                <a:lnTo>
                  <a:pt x="0" y="152157"/>
                </a:lnTo>
                <a:lnTo>
                  <a:pt x="5231939" y="152157"/>
                </a:lnTo>
                <a:lnTo>
                  <a:pt x="5231939" y="0"/>
                </a:lnTo>
                <a:close/>
              </a:path>
            </a:pathLst>
          </a:custGeom>
          <a:solidFill>
            <a:srgbClr val="F4F4F4"/>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7" name="object 7"/>
          <p:cNvSpPr>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AQUAAJIsAAAxJQAABDUAABAAAAAmAAAACAAAAP//////////"/>
              </a:ext>
            </a:extLst>
          </p:cNvSpPr>
          <p:nvPr/>
        </p:nvSpPr>
        <p:spPr>
          <a:xfrm>
            <a:off x="813435" y="7245350"/>
            <a:ext cx="5232400" cy="1372870"/>
          </a:xfrm>
          <a:prstGeom prst="rect">
            <a:avLst/>
          </a:prstGeom>
          <a:no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5875">
              <a:lnSpc>
                <a:spcPts val="1020"/>
              </a:lnSpc>
            </a:pPr>
            <a:r>
              <a:rPr sz="905" b="1" cap="none">
                <a:latin typeface="Arial" pitchFamily="2" charset="0"/>
                <a:ea typeface="Calibri" pitchFamily="2" charset="0"/>
                <a:cs typeface="Arial" pitchFamily="2" charset="0"/>
              </a:rPr>
              <a:t>Rate yourself</a:t>
            </a:r>
            <a:endParaRPr sz="905" cap="none">
              <a:latin typeface="Arial" pitchFamily="2" charset="0"/>
              <a:ea typeface="Calibri" pitchFamily="2" charset="0"/>
              <a:cs typeface="Arial" pitchFamily="2" charset="0"/>
            </a:endParaRPr>
          </a:p>
          <a:p>
            <a:pPr>
              <a:lnSpc>
                <a:spcPct val="100000"/>
              </a:lnSpc>
              <a:spcBef>
                <a:spcPts val="260"/>
              </a:spcBef>
            </a:pPr>
            <a:endParaRPr sz="905" cap="none">
              <a:latin typeface="Arial" pitchFamily="2" charset="0"/>
              <a:ea typeface="Calibri" pitchFamily="2" charset="0"/>
              <a:cs typeface="Arial" pitchFamily="2" charset="0"/>
            </a:endParaRPr>
          </a:p>
          <a:p>
            <a:pPr marL="15875">
              <a:lnSpc>
                <a:spcPct val="100000"/>
              </a:lnSpc>
            </a:pPr>
            <a:r>
              <a:rPr sz="905" b="1" cap="none">
                <a:solidFill>
                  <a:srgbClr val="252525"/>
                </a:solidFill>
                <a:latin typeface="Arial" pitchFamily="2" charset="0"/>
                <a:ea typeface="Calibri" pitchFamily="2" charset="0"/>
                <a:cs typeface="Arial" pitchFamily="2" charset="0"/>
              </a:rPr>
              <a:t>The Users</a:t>
            </a:r>
            <a:endParaRPr sz="905" cap="none">
              <a:latin typeface="Arial" pitchFamily="2" charset="0"/>
              <a:ea typeface="Calibri" pitchFamily="2" charset="0"/>
              <a:cs typeface="Arial" pitchFamily="2" charset="0"/>
            </a:endParaRPr>
          </a:p>
          <a:p>
            <a:pPr>
              <a:lnSpc>
                <a:spcPct val="100000"/>
              </a:lnSpc>
              <a:spcBef>
                <a:spcPts val="280"/>
              </a:spcBef>
            </a:pPr>
            <a:endParaRPr sz="905" cap="none">
              <a:latin typeface="Arial" pitchFamily="2" charset="0"/>
              <a:ea typeface="Calibri" pitchFamily="2" charset="0"/>
              <a:cs typeface="Arial" pitchFamily="2" charset="0"/>
            </a:endParaRPr>
          </a:p>
          <a:p>
            <a:pPr marL="110490" indent="-94615" defTabSz="829945">
              <a:lnSpc>
                <a:spcPct val="100000"/>
              </a:lnSpc>
              <a:spcBef>
                <a:spcPts val="5"/>
              </a:spcBef>
              <a:buAutoNum type="arabicPlain"/>
              <a:tabLst>
                <a:tab pos="110490" algn="l"/>
              </a:tabLst>
            </a:pPr>
            <a:r>
              <a:rPr sz="905" cap="none">
                <a:solidFill>
                  <a:srgbClr val="252525"/>
                </a:solidFill>
                <a:latin typeface="Arial MT" pitchFamily="0" charset="0"/>
                <a:ea typeface="Calibri" pitchFamily="2" charset="0"/>
                <a:cs typeface="Arial MT" pitchFamily="0" charset="0"/>
              </a:rPr>
              <a:t>point - The user group is described but it is unclear how they are affected by the problem.</a:t>
            </a:r>
            <a:endParaRPr sz="905" cap="none">
              <a:latin typeface="Arial MT" pitchFamily="0" charset="0"/>
              <a:ea typeface="Calibri" pitchFamily="2" charset="0"/>
              <a:cs typeface="Arial MT" pitchFamily="0" charset="0"/>
            </a:endParaRPr>
          </a:p>
          <a:p>
            <a:pPr marL="15875" marR="261620" indent="94615" defTabSz="829945">
              <a:lnSpc>
                <a:spcPct val="110000"/>
              </a:lnSpc>
              <a:buAutoNum type="arabicPlain"/>
              <a:tabLst>
                <a:tab pos="110490" algn="l"/>
              </a:tabLst>
            </a:pPr>
            <a:r>
              <a:rPr sz="905" cap="none">
                <a:solidFill>
                  <a:srgbClr val="252525"/>
                </a:solidFill>
                <a:latin typeface="Arial MT" pitchFamily="0" charset="0"/>
                <a:ea typeface="Calibri" pitchFamily="2" charset="0"/>
                <a:cs typeface="Arial MT" pitchFamily="0" charset="0"/>
              </a:rPr>
              <a:t>points - Understanding of the user group is evidenced by completion of most of the steps in this section.</a:t>
            </a:r>
            <a:endParaRPr sz="905" cap="none">
              <a:latin typeface="Arial MT" pitchFamily="0" charset="0"/>
              <a:ea typeface="Calibri" pitchFamily="2" charset="0"/>
              <a:cs typeface="Arial MT" pitchFamily="0" charset="0"/>
            </a:endParaRPr>
          </a:p>
          <a:p>
            <a:pPr marL="15875" marR="262890" indent="94615" defTabSz="829945">
              <a:lnSpc>
                <a:spcPts val="1195"/>
              </a:lnSpc>
              <a:spcBef>
                <a:spcPts val="50"/>
              </a:spcBef>
              <a:buAutoNum type="arabicPlain"/>
              <a:tabLst>
                <a:tab pos="110490" algn="l"/>
              </a:tabLst>
            </a:pPr>
            <a:r>
              <a:rPr sz="905" cap="none">
                <a:solidFill>
                  <a:srgbClr val="252525"/>
                </a:solidFill>
                <a:latin typeface="Arial MT" pitchFamily="0" charset="0"/>
                <a:ea typeface="Calibri" pitchFamily="2" charset="0"/>
                <a:cs typeface="Arial MT" pitchFamily="0" charset="0"/>
              </a:rPr>
              <a:t>points - Understanding of the user group is evidenced by completion of most of the steps in this section and thorough investigation</a:t>
            </a:r>
            <a:endParaRPr sz="905" cap="none">
              <a:latin typeface="Arial MT" pitchFamily="0" charset="0"/>
              <a:ea typeface="Calibri" pitchFamily="2" charset="0"/>
              <a:cs typeface="Arial MT" pitchFamily="0" charset="0"/>
            </a:endParaRPr>
          </a:p>
        </p:txBody>
      </p:sp>
      <p:grpSp>
        <p:nvGrpSpPr>
          <p:cNvPr id="8" name="object 8"/>
          <p:cNvGrpSpPr>
            <a:extLst>
              <a:ext uri="smNativeData">
                <pr:smNativeData xmlns:pr="smNativeData" xmlns="smNativeData" val="SMDATA_6_ReznaBMAAAAlAAAAAQAAAA8BAAAAkAAAAEgAAACQAAAASAAAAAAAAAAAAAAAAAAAABcAAAAUAAAAAAAAAAAAAAD/fwAA/38AAAAAAAAJAAAABAAAAAYAAAAfAAAAVAAAAAAAAAAAAAAAAAAAAAAAAAAAAAAAAAAAAAAAAAAAAAAAAAAAAAAAAAAAAAAAAAAAAAAAAAAAAAAAAAAAAAAAAAAAAAAAAAAAAAAAAAAAAAAAAAAAACEAAAAYAAAAFAAAAPMJAACVLAAAdwsAAOAtAAAQAAAAJgAAAAgAAAD/////AAAAAA=="/>
              </a:ext>
            </a:extLst>
          </p:cNvGrpSpPr>
          <p:nvPr/>
        </p:nvGrpSpPr>
        <p:grpSpPr>
          <a:xfrm>
            <a:off x="1617345" y="7247255"/>
            <a:ext cx="246380" cy="210185"/>
            <a:chOff x="1617345" y="7247255"/>
            <a:chExt cx="246380" cy="210185"/>
          </a:xfrm>
        </p:grpSpPr>
        <p:sp>
          <p:nvSpPr>
            <p:cNvPr id="10" name="object 9"/>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J/f38A7uzhA8zMzADAwP8Af39/AAAAAAAAAAAAAAAAAAAAAAAAAAAAIQAAABgAAAAUAAAA+AkAAJosAAByCwAA3C0AAAAAAAAmAAAACAAAAP//////////"/>
                </a:ext>
              </a:extLst>
            </p:cNvSpPr>
            <p:nvPr/>
          </p:nvSpPr>
          <p:spPr>
            <a:xfrm>
              <a:off x="1620520" y="7250430"/>
              <a:ext cx="240030" cy="204470"/>
            </a:xfrm>
            <a:custGeom>
              <a:avLst/>
              <a:gdLst/>
              <a:ahLst/>
              <a:cxnLst/>
              <a:rect l="0" t="0" r="240030" b="204470"/>
              <a:pathLst>
                <a:path w="240030" h="204470">
                  <a:moveTo>
                    <a:pt x="239799" y="0"/>
                  </a:moveTo>
                  <a:lnTo>
                    <a:pt x="0" y="0"/>
                  </a:lnTo>
                  <a:lnTo>
                    <a:pt x="0" y="204011"/>
                  </a:lnTo>
                  <a:lnTo>
                    <a:pt x="239799" y="204011"/>
                  </a:lnTo>
                  <a:lnTo>
                    <a:pt x="239799" y="0"/>
                  </a:lnTo>
                  <a:close/>
                </a:path>
              </a:pathLst>
            </a:custGeom>
            <a:solidFill>
              <a:srgbClr val="FFFFFF"/>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9" name="object 10"/>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K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B/f38A7uzhA8zMzADAwP8Af39/AAAAAAAAAAAAAAAAAAAAAAAAAAAAIQAAABgAAAAUAAAA+AkAAJosAAByCwAA3C0AAAAAAAAmAAAACAAAAP//////////"/>
                </a:ext>
              </a:extLst>
            </p:cNvSpPr>
            <p:nvPr/>
          </p:nvSpPr>
          <p:spPr>
            <a:xfrm>
              <a:off x="1620520" y="7250430"/>
              <a:ext cx="240030" cy="204470"/>
            </a:xfrm>
            <a:custGeom>
              <a:avLst/>
              <a:gdLst/>
              <a:ahLst/>
              <a:cxnLst/>
              <a:rect l="0" t="0" r="240030" b="204470"/>
              <a:pathLst>
                <a:path w="240030" h="204470">
                  <a:moveTo>
                    <a:pt x="0" y="204011"/>
                  </a:moveTo>
                  <a:lnTo>
                    <a:pt x="239799" y="204011"/>
                  </a:lnTo>
                  <a:lnTo>
                    <a:pt x="239799" y="0"/>
                  </a:lnTo>
                  <a:lnTo>
                    <a:pt x="0" y="0"/>
                  </a:lnTo>
                  <a:lnTo>
                    <a:pt x="0" y="204011"/>
                  </a:lnTo>
                  <a:close/>
                </a:path>
              </a:pathLst>
            </a:custGeom>
            <a:noFill/>
            <a:ln w="6350" cap="flat" cmpd="sng" algn="ctr">
              <a:solidFill>
                <a:srgbClr val="000000"/>
              </a:solidFill>
              <a:prstDash val="solid"/>
              <a:headEnd type="none"/>
              <a:tailEnd type="none"/>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lgn="ctr"/>
              <a:r>
                <a:rPr sz="1500" cap="none"/>
                <a:t>3</a:t>
              </a:r>
              <a:endParaRPr sz="1500" cap="none"/>
            </a:p>
          </p:txBody>
        </p:sp>
      </p:grpSp>
      <p:sp>
        <p:nvSpPr>
          <p:cNvPr id="11" name="object 11"/>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tAEAAFsCAAB+KAAAlzoAABAAAAAmAAAACAAAAP//////////"/>
              </a:ext>
            </a:extLst>
          </p:cNvSpPr>
          <p:nvPr/>
        </p:nvSpPr>
        <p:spPr>
          <a:xfrm>
            <a:off x="276860" y="382905"/>
            <a:ext cx="6305550" cy="9141460"/>
          </a:xfrm>
          <a:custGeom>
            <a:avLst/>
            <a:gdLst/>
            <a:ahLst/>
            <a:cxnLst/>
            <a:rect l="0" t="0" r="6305550" b="9141460"/>
            <a:pathLst>
              <a:path w="6305550" h="9141460">
                <a:moveTo>
                  <a:pt x="6305319" y="9135709"/>
                </a:moveTo>
                <a:lnTo>
                  <a:pt x="6299787" y="9135709"/>
                </a:lnTo>
                <a:lnTo>
                  <a:pt x="5532" y="9135709"/>
                </a:lnTo>
                <a:lnTo>
                  <a:pt x="0" y="9135709"/>
                </a:lnTo>
                <a:lnTo>
                  <a:pt x="0" y="9141229"/>
                </a:lnTo>
                <a:lnTo>
                  <a:pt x="5532" y="9141229"/>
                </a:lnTo>
                <a:lnTo>
                  <a:pt x="6299787" y="9141229"/>
                </a:lnTo>
                <a:lnTo>
                  <a:pt x="6305319" y="9141229"/>
                </a:lnTo>
                <a:lnTo>
                  <a:pt x="6305319" y="9135709"/>
                </a:lnTo>
                <a:close/>
              </a:path>
              <a:path w="6305550" h="9141460">
                <a:moveTo>
                  <a:pt x="6305319" y="0"/>
                </a:moveTo>
                <a:lnTo>
                  <a:pt x="6299787" y="0"/>
                </a:lnTo>
                <a:lnTo>
                  <a:pt x="5532" y="0"/>
                </a:lnTo>
                <a:lnTo>
                  <a:pt x="0" y="0"/>
                </a:lnTo>
                <a:lnTo>
                  <a:pt x="0" y="5533"/>
                </a:lnTo>
                <a:lnTo>
                  <a:pt x="0" y="9135697"/>
                </a:lnTo>
                <a:lnTo>
                  <a:pt x="5532" y="9135697"/>
                </a:lnTo>
                <a:lnTo>
                  <a:pt x="5532" y="5533"/>
                </a:lnTo>
                <a:lnTo>
                  <a:pt x="6299787" y="5533"/>
                </a:lnTo>
                <a:lnTo>
                  <a:pt x="6299787" y="9135697"/>
                </a:lnTo>
                <a:lnTo>
                  <a:pt x="6305319" y="9135697"/>
                </a:lnTo>
                <a:lnTo>
                  <a:pt x="6305319" y="5533"/>
                </a:lnTo>
                <a:lnTo>
                  <a:pt x="6305319" y="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12" name="object 12"/>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JiQAACw4AABfJQAANzkAABAAAAAmAAAACAAAADyQAAAAAAAA"/>
              </a:ext>
            </a:extLst>
          </p:cNvSpPr>
          <p:nvPr>
            <p:ph type="sldNum" sz="quarter" idx="12"/>
          </p:nvPr>
        </p:nvSpPr>
        <p:spPr/>
        <p:txBody>
          <a:bodyPr vert="horz" wrap="square" lIns="0" tIns="0" rIns="0" bIns="0" numCol="1" spcCol="215900" anchor="t">
            <a:prstTxWarp prst="textNoShape">
              <a:avLst/>
            </a:prstTxWarp>
          </a:bodyPr>
          <a:lstStyle>
            <a:lvl1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pPr>
            <a:fld id="{257C9F58-16C8-2969-86C4-E03CD18A70B5}" type="slidenum">
              <a:t>14</a:t>
            </a:fld>
          </a:p>
        </p:txBody>
      </p:sp>
    </p:spTree>
  </p:cSld>
  <p:clrMapOvr>
    <a:masterClrMapping/>
  </p:clrMapOvr>
  <p:timing>
    <p:tnLst>
      <p:par>
        <p:cTn id="1" dur="indefinite" restart="never" nodeType="tmRoot"/>
      </p:par>
    </p:tnLst>
  </p:timing>
</p:sld>
</file>

<file path=ppt/slides/slide1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spLocks noGrp="1" noChangeArrowheads="1"/>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CQUAAGgDAAD4FAAAowUAABAAAAAmAAAACAAAADyQAAAAAAAA"/>
              </a:ext>
            </a:extLst>
          </p:cNvSpPr>
          <p:nvPr>
            <p:ph type="title"/>
          </p:nvPr>
        </p:nvSpPr>
        <p:spPr/>
        <p:txBody>
          <a:bodyPr vert="horz" wrap="square" lIns="0" tIns="11430" rIns="0" bIns="0" numCol="1" spcCol="215900" anchor="t">
            <a:prstTxWarp prst="textNoShape">
              <a:avLst/>
            </a:prstTxWarp>
          </a:bodyPr>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0"/>
              </a:spcBef>
            </a:pPr>
            <a:r>
              <a:rPr cap="none">
                <a:latin typeface="Arial MT" pitchFamily="0" charset="0"/>
                <a:ea typeface="Calibri" pitchFamily="2" charset="0"/>
                <a:cs typeface="Arial MT" pitchFamily="0" charset="0"/>
              </a:rPr>
              <a:t>5. Brainstorming</a:t>
            </a:r>
            <a:endParaRPr cap="none">
              <a:latin typeface="Arial MT" pitchFamily="0" charset="0"/>
              <a:ea typeface="Calibri" pitchFamily="2" charset="0"/>
              <a:cs typeface="Arial MT" pitchFamily="0" charset="0"/>
            </a:endParaRPr>
          </a:p>
        </p:txBody>
      </p:sp>
      <p:sp>
        <p:nvSpPr>
          <p:cNvPr id="3" name="object 3"/>
          <p:cNvSpPr>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CQUAALgGAAAoJQAA5goAABAAAAAmAAAACAAAAP//////////"/>
              </a:ext>
            </a:extLst>
          </p:cNvSpPr>
          <p:nvPr/>
        </p:nvSpPr>
        <p:spPr>
          <a:xfrm>
            <a:off x="818515" y="1092200"/>
            <a:ext cx="5221605" cy="679450"/>
          </a:xfrm>
          <a:prstGeom prst="rect">
            <a:avLst/>
          </a:prstGeom>
          <a:noFill/>
          <a:ln>
            <a:noFill/>
          </a:ln>
          <a:effectLst/>
        </p:spPr>
        <p:txBody>
          <a:bodyPr vert="horz" wrap="square" lIns="0" tIns="1143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0"/>
              </a:spcBef>
            </a:pPr>
            <a:r>
              <a:rPr sz="995" b="1" cap="none">
                <a:latin typeface="Arial" pitchFamily="2" charset="0"/>
                <a:ea typeface="Calibri" pitchFamily="2" charset="0"/>
                <a:cs typeface="Arial" pitchFamily="2" charset="0"/>
              </a:rPr>
              <a:t>5.1 Ideas</a:t>
            </a:r>
            <a:endParaRPr sz="995" cap="none">
              <a:latin typeface="Arial" pitchFamily="2" charset="0"/>
              <a:ea typeface="Calibri" pitchFamily="2" charset="0"/>
              <a:cs typeface="Arial" pitchFamily="2" charset="0"/>
            </a:endParaRPr>
          </a:p>
          <a:p>
            <a:pPr>
              <a:lnSpc>
                <a:spcPct val="100000"/>
              </a:lnSpc>
              <a:spcBef>
                <a:spcPts val="180"/>
              </a:spcBef>
            </a:pPr>
            <a:endParaRPr sz="995" cap="none">
              <a:latin typeface="Arial" pitchFamily="2" charset="0"/>
              <a:ea typeface="Calibri" pitchFamily="2" charset="0"/>
              <a:cs typeface="Arial" pitchFamily="2" charset="0"/>
            </a:endParaRPr>
          </a:p>
          <a:p>
            <a:pPr marL="11430" marR="4445">
              <a:lnSpc>
                <a:spcPct val="110000"/>
              </a:lnSpc>
            </a:pPr>
            <a:r>
              <a:rPr sz="995" cap="none">
                <a:latin typeface="Arial MT" pitchFamily="0" charset="0"/>
                <a:ea typeface="Calibri" pitchFamily="2" charset="0"/>
                <a:cs typeface="Arial MT" pitchFamily="0" charset="0"/>
              </a:rPr>
              <a:t>How might you use the power of AI/machine learning to solve the users’ problem by increasing their knowledge or improving their skills?</a:t>
            </a:r>
            <a:endParaRPr sz="995" cap="none">
              <a:latin typeface="Arial MT" pitchFamily="0" charset="0"/>
              <a:ea typeface="Calibri" pitchFamily="2" charset="0"/>
              <a:cs typeface="Arial MT" pitchFamily="0" charset="0"/>
            </a:endParaRPr>
          </a:p>
        </p:txBody>
      </p:sp>
      <p:graphicFrame>
        <p:nvGraphicFramePr>
          <p:cNvPr id="4" name=""/>
          <p:cNvGraphicFramePr>
            <a:graphicFrameLocks noGrp="1"/>
          </p:cNvGraphicFramePr>
          <p:nvPr/>
        </p:nvGraphicFramePr>
        <p:xfrm>
          <a:off x="829945" y="1952625"/>
          <a:ext cx="5395595" cy="3783965"/>
        </p:xfrm>
        <a:graphic>
          <a:graphicData uri="http://schemas.openxmlformats.org/drawingml/2006/table">
            <a:tbl>
              <a:tblPr>
                <a:noFill/>
              </a:tblPr>
              <a:tblGrid>
                <a:gridCol w="730250"/>
                <a:gridCol w="4665345"/>
              </a:tblGrid>
              <a:tr h="829945">
                <a:tc>
                  <a:txBody>
                    <a:bodyPr wrap="square" numCol="1"/>
                    <a:lstStyle/>
                    <a:p>
                      <a:pPr marL="0" marR="29845" indent="0" algn="ctr">
                        <a:lnSpc>
                          <a:spcPct val="100000"/>
                        </a:lnSpc>
                        <a:spcBef>
                          <a:spcPts val="470"/>
                        </a:spcBef>
                        <a:buNone/>
                        <a:defRPr cap="none">
                          <a:solidFill>
                            <a:srgbClr val="000000"/>
                          </a:solidFill>
                        </a:defRPr>
                      </a:pPr>
                      <a:r>
                        <a:rPr sz="1000" cap="none">
                          <a:solidFill>
                            <a:srgbClr val="F5F5F5"/>
                          </a:solidFill>
                          <a:latin typeface="Arial MT" pitchFamily="0" charset="0"/>
                          <a:ea typeface="Calibri" pitchFamily="2" charset="0"/>
                          <a:cs typeface="Arial MT" pitchFamily="0" charset="0"/>
                        </a:rPr>
                        <a:t>AI Idea #1</a:t>
                      </a:r>
                      <a:endParaRPr sz="10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707377"/>
                    </a:solidFill>
                  </a:tcPr>
                </a:tc>
                <a:tc>
                  <a:txBody>
                    <a:bodyPr wrap="square" numCol="1"/>
                    <a:lstStyle/>
                    <a:p>
                      <a:pPr marL="0" marR="0" indent="0" algn="l">
                        <a:buNone/>
                        <a:defRPr sz="1200" cap="none">
                          <a:solidFill>
                            <a:srgbClr val="000000"/>
                          </a:solidFill>
                          <a:latin typeface="Times New Roman" pitchFamily="0" charset="0"/>
                          <a:ea typeface="Calibri" pitchFamily="2" charset="0"/>
                          <a:cs typeface="Times New Roman" pitchFamily="0" charset="0"/>
                        </a:defRPr>
                      </a:pPr>
                      <a:r>
                        <a:rPr sz="1100" b="1" cap="none"/>
                        <a:t>News Sentiment Analyzer</a:t>
                      </a:r>
                      <a:br/>
                      <a:r>
                        <a:rPr sz="1100" cap="none"/>
                        <a:t>Use Natural Language Processing (NLP) to analyze real-time news headlines and articles, assigning sentiment scores to stocks so users can quickly understand market mood.</a:t>
                      </a:r>
                      <a:br/>
                      <a:endParaRPr sz="11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F5F5F5"/>
                    </a:solidFill>
                  </a:tcPr>
                </a:tc>
                <a:extLst>
                  <a:ext uri="smNativeData">
                    <pr:rowheight xmlns="" xmlns:pr="smNativeData" dt="1760029765" type="min" val="829945"/>
                  </a:ext>
                </a:extLst>
              </a:tr>
              <a:tr h="702310">
                <a:tc>
                  <a:txBody>
                    <a:bodyPr wrap="square" numCol="1"/>
                    <a:lstStyle/>
                    <a:p>
                      <a:pPr marL="0" marR="29845" indent="0" algn="ctr">
                        <a:lnSpc>
                          <a:spcPct val="100000"/>
                        </a:lnSpc>
                        <a:spcBef>
                          <a:spcPts val="470"/>
                        </a:spcBef>
                        <a:buNone/>
                        <a:defRPr cap="none">
                          <a:solidFill>
                            <a:srgbClr val="000000"/>
                          </a:solidFill>
                        </a:defRPr>
                      </a:pPr>
                      <a:r>
                        <a:rPr sz="1000" cap="none">
                          <a:solidFill>
                            <a:srgbClr val="F5F5F5"/>
                          </a:solidFill>
                          <a:latin typeface="Arial MT" pitchFamily="0" charset="0"/>
                          <a:ea typeface="Calibri" pitchFamily="2" charset="0"/>
                          <a:cs typeface="Arial MT" pitchFamily="0" charset="0"/>
                        </a:rPr>
                        <a:t>AI Idea #2</a:t>
                      </a:r>
                      <a:endParaRPr sz="10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707377"/>
                    </a:solidFill>
                  </a:tcPr>
                </a:tc>
                <a:tc>
                  <a:txBody>
                    <a:bodyPr wrap="square" numCol="1"/>
                    <a:lstStyle/>
                    <a:p>
                      <a:pPr marL="0" marR="0" indent="0" algn="l">
                        <a:buNone/>
                        <a:defRPr sz="1200" cap="none">
                          <a:solidFill>
                            <a:srgbClr val="000000"/>
                          </a:solidFill>
                          <a:latin typeface="Times New Roman" pitchFamily="0" charset="0"/>
                          <a:ea typeface="Calibri" pitchFamily="2" charset="0"/>
                          <a:cs typeface="Times New Roman" pitchFamily="0" charset="0"/>
                        </a:defRPr>
                      </a:pPr>
                      <a:r>
                        <a:rPr sz="1100" b="1" cap="none"/>
                        <a:t>Stock Price Forecaster with Technical Indicators</a:t>
                      </a:r>
                      <a:br/>
                      <a:r>
                        <a:rPr sz="1100" cap="none"/>
                        <a:t>Use machine learning models (like LSTM or regression) to analyze historical data and technical indicators to predict short-term price trends.</a:t>
                      </a:r>
                      <a:endParaRPr sz="11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F5F5F5"/>
                    </a:solidFill>
                  </a:tcPr>
                </a:tc>
                <a:extLst>
                  <a:ext uri="smNativeData">
                    <pr:rowheight xmlns="" xmlns:pr="smNativeData" dt="1760029765" type="min" val="702310"/>
                  </a:ext>
                </a:extLst>
              </a:tr>
              <a:tr h="829945">
                <a:tc>
                  <a:txBody>
                    <a:bodyPr wrap="square" numCol="1"/>
                    <a:lstStyle/>
                    <a:p>
                      <a:pPr marL="0" marR="29845" indent="0" algn="ctr">
                        <a:lnSpc>
                          <a:spcPct val="100000"/>
                        </a:lnSpc>
                        <a:spcBef>
                          <a:spcPts val="470"/>
                        </a:spcBef>
                        <a:buNone/>
                        <a:defRPr cap="none">
                          <a:solidFill>
                            <a:srgbClr val="000000"/>
                          </a:solidFill>
                        </a:defRPr>
                      </a:pPr>
                      <a:r>
                        <a:rPr sz="1000" cap="none">
                          <a:solidFill>
                            <a:srgbClr val="F5F5F5"/>
                          </a:solidFill>
                          <a:latin typeface="Arial MT" pitchFamily="0" charset="0"/>
                          <a:ea typeface="Calibri" pitchFamily="2" charset="0"/>
                          <a:cs typeface="Arial MT" pitchFamily="0" charset="0"/>
                        </a:rPr>
                        <a:t>AI Idea #3</a:t>
                      </a:r>
                      <a:endParaRPr sz="10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707377"/>
                    </a:solidFill>
                  </a:tcPr>
                </a:tc>
                <a:tc>
                  <a:txBody>
                    <a:bodyPr wrap="square" numCol="1"/>
                    <a:lstStyle/>
                    <a:p>
                      <a:pPr marL="0" marR="0" indent="0" algn="l">
                        <a:buNone/>
                        <a:defRPr sz="1200" cap="none">
                          <a:solidFill>
                            <a:srgbClr val="000000"/>
                          </a:solidFill>
                          <a:latin typeface="Times New Roman" pitchFamily="0" charset="0"/>
                          <a:ea typeface="Calibri" pitchFamily="2" charset="0"/>
                          <a:cs typeface="Times New Roman" pitchFamily="0" charset="0"/>
                        </a:defRPr>
                      </a:pPr>
                      <a:r>
                        <a:rPr sz="1100" b="1" cap="none"/>
                        <a:t>Personalized Investment Assistant</a:t>
                      </a:r>
                      <a:br/>
                      <a:r>
                        <a:rPr sz="1100" cap="none"/>
                        <a:t>Create an AI chatbot that answers users’ questions about stocks, explains trends, and recommends educational content based on the user’s interests or confusion points.</a:t>
                      </a:r>
                      <a:br/>
                      <a:endParaRPr sz="11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F5F5F5"/>
                    </a:solidFill>
                  </a:tcPr>
                </a:tc>
                <a:extLst>
                  <a:ext uri="smNativeData">
                    <pr:rowheight xmlns="" xmlns:pr="smNativeData" dt="1760029765" type="min" val="829945"/>
                  </a:ext>
                </a:extLst>
              </a:tr>
              <a:tr h="702310">
                <a:tc>
                  <a:txBody>
                    <a:bodyPr wrap="square" numCol="1"/>
                    <a:lstStyle/>
                    <a:p>
                      <a:pPr marL="0" marR="29845" indent="0" algn="ctr">
                        <a:lnSpc>
                          <a:spcPct val="100000"/>
                        </a:lnSpc>
                        <a:spcBef>
                          <a:spcPts val="470"/>
                        </a:spcBef>
                        <a:buNone/>
                        <a:defRPr cap="none">
                          <a:solidFill>
                            <a:srgbClr val="000000"/>
                          </a:solidFill>
                        </a:defRPr>
                      </a:pPr>
                      <a:r>
                        <a:rPr sz="1000" cap="none">
                          <a:solidFill>
                            <a:srgbClr val="F5F5F5"/>
                          </a:solidFill>
                          <a:latin typeface="Arial MT" pitchFamily="0" charset="0"/>
                          <a:ea typeface="Calibri" pitchFamily="2" charset="0"/>
                          <a:cs typeface="Arial MT" pitchFamily="0" charset="0"/>
                        </a:rPr>
                        <a:t>AI Idea #4</a:t>
                      </a:r>
                      <a:endParaRPr sz="10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707377"/>
                    </a:solidFill>
                  </a:tcPr>
                </a:tc>
                <a:tc>
                  <a:txBody>
                    <a:bodyPr wrap="square" numCol="1"/>
                    <a:lstStyle/>
                    <a:p>
                      <a:pPr marL="0" marR="0" indent="0" algn="l">
                        <a:buNone/>
                        <a:defRPr sz="1200" cap="none">
                          <a:solidFill>
                            <a:srgbClr val="000000"/>
                          </a:solidFill>
                          <a:latin typeface="Times New Roman" pitchFamily="0" charset="0"/>
                          <a:ea typeface="Calibri" pitchFamily="2" charset="0"/>
                          <a:cs typeface="Times New Roman" pitchFamily="0" charset="0"/>
                        </a:defRPr>
                      </a:pPr>
                      <a:r>
                        <a:rPr sz="1100" b="1" cap="none"/>
                        <a:t>Confidence Range Predictor</a:t>
                      </a:r>
                      <a:br/>
                      <a:r>
                        <a:rPr sz="1100" cap="none"/>
                        <a:t>Implement a forecasting model that not only predicts future prices but also shows a range of likely outcomes (e.g., high/low), helping users assess risk more clearly.</a:t>
                      </a:r>
                      <a:br/>
                      <a:endParaRPr sz="11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F5F5F5"/>
                    </a:solidFill>
                  </a:tcPr>
                </a:tc>
                <a:extLst>
                  <a:ext uri="smNativeData">
                    <pr:rowheight xmlns="" xmlns:pr="smNativeData" dt="1760029765" type="min" val="702310"/>
                  </a:ext>
                </a:extLst>
              </a:tr>
              <a:tr h="702310">
                <a:tc>
                  <a:txBody>
                    <a:bodyPr wrap="square" numCol="1"/>
                    <a:lstStyle/>
                    <a:p>
                      <a:pPr marL="0" marR="29845" indent="0" algn="ctr">
                        <a:lnSpc>
                          <a:spcPct val="100000"/>
                        </a:lnSpc>
                        <a:spcBef>
                          <a:spcPts val="470"/>
                        </a:spcBef>
                        <a:buNone/>
                        <a:defRPr cap="none">
                          <a:solidFill>
                            <a:srgbClr val="000000"/>
                          </a:solidFill>
                        </a:defRPr>
                      </a:pPr>
                      <a:r>
                        <a:rPr sz="1000" cap="none">
                          <a:solidFill>
                            <a:srgbClr val="F5F5F5"/>
                          </a:solidFill>
                          <a:latin typeface="Arial MT" pitchFamily="0" charset="0"/>
                          <a:ea typeface="Calibri" pitchFamily="2" charset="0"/>
                          <a:cs typeface="Arial MT" pitchFamily="0" charset="0"/>
                        </a:rPr>
                        <a:t>AI Idea #5</a:t>
                      </a:r>
                      <a:endParaRPr sz="10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707377"/>
                    </a:solidFill>
                  </a:tcPr>
                </a:tc>
                <a:tc>
                  <a:txBody>
                    <a:bodyPr wrap="square" numCol="1"/>
                    <a:lstStyle/>
                    <a:p>
                      <a:pPr marL="0" marR="0" indent="0" algn="l">
                        <a:buNone/>
                        <a:defRPr sz="1200" cap="none">
                          <a:solidFill>
                            <a:srgbClr val="000000"/>
                          </a:solidFill>
                          <a:latin typeface="Times New Roman" pitchFamily="0" charset="0"/>
                          <a:ea typeface="Calibri" pitchFamily="2" charset="0"/>
                          <a:cs typeface="Times New Roman" pitchFamily="0" charset="0"/>
                        </a:defRPr>
                      </a:pPr>
                      <a:r>
                        <a:rPr sz="1100" b="1" cap="none"/>
                        <a:t>Smart Alert System</a:t>
                      </a:r>
                      <a:br/>
                      <a:r>
                        <a:rPr sz="1100" cap="none"/>
                        <a:t>Build an AI-driven alert tool that notifies users when certain technical patterns, sentiment shifts, or forecast thresholds are met, enabling timely actions.</a:t>
                      </a:r>
                      <a:endParaRPr sz="11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F5F5F5"/>
                    </a:solidFill>
                  </a:tcPr>
                </a:tc>
                <a:extLst>
                  <a:ext uri="smNativeData">
                    <pr:rowheight xmlns="" xmlns:pr="smNativeData" dt="1760029765" type="min" val="702310"/>
                  </a:ext>
                </a:extLst>
              </a:tr>
            </a:tbl>
          </a:graphicData>
        </a:graphic>
      </p:graphicFrame>
      <p:sp>
        <p:nvSpPr>
          <p:cNvPr id="5" name="object 5"/>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tAEAAFsCAAB+KAAAlzoAABAAAAAmAAAACAAAAP//////////"/>
              </a:ext>
            </a:extLst>
          </p:cNvSpPr>
          <p:nvPr/>
        </p:nvSpPr>
        <p:spPr>
          <a:xfrm>
            <a:off x="276860" y="382905"/>
            <a:ext cx="6305550" cy="9141460"/>
          </a:xfrm>
          <a:custGeom>
            <a:avLst/>
            <a:gdLst/>
            <a:ahLst/>
            <a:cxnLst/>
            <a:rect l="0" t="0" r="6305550" b="9141460"/>
            <a:pathLst>
              <a:path w="6305550" h="9141460">
                <a:moveTo>
                  <a:pt x="6305319" y="9135709"/>
                </a:moveTo>
                <a:lnTo>
                  <a:pt x="6299787" y="9135709"/>
                </a:lnTo>
                <a:lnTo>
                  <a:pt x="5532" y="9135709"/>
                </a:lnTo>
                <a:lnTo>
                  <a:pt x="0" y="9135709"/>
                </a:lnTo>
                <a:lnTo>
                  <a:pt x="0" y="9141229"/>
                </a:lnTo>
                <a:lnTo>
                  <a:pt x="5532" y="9141229"/>
                </a:lnTo>
                <a:lnTo>
                  <a:pt x="6299787" y="9141229"/>
                </a:lnTo>
                <a:lnTo>
                  <a:pt x="6305319" y="9141229"/>
                </a:lnTo>
                <a:lnTo>
                  <a:pt x="6305319" y="9135709"/>
                </a:lnTo>
                <a:close/>
              </a:path>
              <a:path w="6305550" h="9141460">
                <a:moveTo>
                  <a:pt x="6305319" y="0"/>
                </a:moveTo>
                <a:lnTo>
                  <a:pt x="6299787" y="0"/>
                </a:lnTo>
                <a:lnTo>
                  <a:pt x="5532" y="0"/>
                </a:lnTo>
                <a:lnTo>
                  <a:pt x="0" y="0"/>
                </a:lnTo>
                <a:lnTo>
                  <a:pt x="0" y="5533"/>
                </a:lnTo>
                <a:lnTo>
                  <a:pt x="0" y="9135697"/>
                </a:lnTo>
                <a:lnTo>
                  <a:pt x="5532" y="9135697"/>
                </a:lnTo>
                <a:lnTo>
                  <a:pt x="5532" y="5533"/>
                </a:lnTo>
                <a:lnTo>
                  <a:pt x="6299787" y="5533"/>
                </a:lnTo>
                <a:lnTo>
                  <a:pt x="6299787" y="9135697"/>
                </a:lnTo>
                <a:lnTo>
                  <a:pt x="6305319" y="9135697"/>
                </a:lnTo>
                <a:lnTo>
                  <a:pt x="6305319" y="5533"/>
                </a:lnTo>
                <a:lnTo>
                  <a:pt x="6305319" y="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6" name="object 6"/>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JiQAACw4AABfJQAANzkAABAAAAAmAAAACAAAADyQAAAAAAAA"/>
              </a:ext>
            </a:extLst>
          </p:cNvSpPr>
          <p:nvPr>
            <p:ph type="sldNum" sz="quarter" idx="12"/>
          </p:nvPr>
        </p:nvSpPr>
        <p:spPr/>
        <p:txBody>
          <a:bodyPr vert="horz" wrap="square" lIns="0" tIns="0" rIns="0" bIns="0" numCol="1" spcCol="215900" anchor="t">
            <a:prstTxWarp prst="textNoShape">
              <a:avLst/>
            </a:prstTxWarp>
          </a:bodyPr>
          <a:lstStyle>
            <a:lvl1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pPr>
            <a:fld id="{257CC974-3AC8-293F-86C4-CC6A878A7099}" type="slidenum">
              <a:t>15</a:t>
            </a:fld>
          </a:p>
        </p:txBody>
      </p:sp>
    </p:spTree>
  </p:cSld>
  <p:clrMapOvr>
    <a:masterClrMapping/>
  </p:clrMapOvr>
  <p:timing>
    <p:tnLst>
      <p:par>
        <p:cTn id="1" dur="indefinite" restart="never" nodeType="tmRoot"/>
      </p:par>
    </p:tnLst>
  </p:timing>
</p:sld>
</file>

<file path=ppt/slides/slide1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graphicFrame>
        <p:nvGraphicFramePr>
          <p:cNvPr id="2" name=""/>
          <p:cNvGraphicFramePr>
            <a:graphicFrameLocks noGrp="1"/>
          </p:cNvGraphicFramePr>
          <p:nvPr/>
        </p:nvGraphicFramePr>
        <p:xfrm>
          <a:off x="899160" y="1654175"/>
          <a:ext cx="5193030" cy="3431540"/>
        </p:xfrm>
        <a:graphic>
          <a:graphicData uri="http://schemas.openxmlformats.org/drawingml/2006/table">
            <a:tbl>
              <a:tblPr>
                <a:noFill/>
              </a:tblPr>
              <a:tblGrid>
                <a:gridCol w="2597785"/>
                <a:gridCol w="2595245"/>
              </a:tblGrid>
              <a:tr h="1715135">
                <a:tc>
                  <a:txBody>
                    <a:bodyPr wrap="square" numCol="1"/>
                    <a:lstStyle/>
                    <a:p>
                      <a:pPr marL="0" marR="0" indent="0" algn="l">
                        <a:lnSpc>
                          <a:spcPct val="100000"/>
                        </a:lnSpc>
                        <a:spcBef>
                          <a:spcPts val="295"/>
                        </a:spcBef>
                        <a:buNone/>
                        <a:defRPr cap="none">
                          <a:solidFill>
                            <a:srgbClr val="000000"/>
                          </a:solidFill>
                        </a:defRPr>
                      </a:pPr>
                      <a:endParaRPr sz="700" cap="none">
                        <a:latin typeface="Times New Roman" pitchFamily="0" charset="0"/>
                        <a:ea typeface="Calibri" pitchFamily="2" charset="0"/>
                        <a:cs typeface="Times New Roman" pitchFamily="0" charset="0"/>
                      </a:endParaRPr>
                    </a:p>
                    <a:p>
                      <a:pPr marL="67945" marR="0" indent="0" algn="l">
                        <a:lnSpc>
                          <a:spcPct val="100000"/>
                        </a:lnSpc>
                        <a:buNone/>
                        <a:defRPr cap="none">
                          <a:solidFill>
                            <a:srgbClr val="000000"/>
                          </a:solidFill>
                        </a:defRPr>
                      </a:pPr>
                      <a:r>
                        <a:rPr sz="700" b="1" cap="none">
                          <a:solidFill>
                            <a:srgbClr val="4F81BC"/>
                          </a:solidFill>
                          <a:latin typeface="Arial" pitchFamily="2" charset="0"/>
                          <a:ea typeface="Calibri" pitchFamily="2" charset="0"/>
                          <a:cs typeface="Arial" pitchFamily="2" charset="0"/>
                        </a:rPr>
                        <a:t>High value to users, easy to create</a:t>
                      </a:r>
                      <a:endParaRPr sz="700" b="1" cap="none">
                        <a:solidFill>
                          <a:srgbClr val="4F81BC"/>
                        </a:solidFill>
                        <a:latin typeface="Arial" pitchFamily="2" charset="0"/>
                        <a:ea typeface="Calibri" pitchFamily="2" charset="0"/>
                        <a:cs typeface="Arial" pitchFamily="2" charset="0"/>
                      </a:endParaRPr>
                    </a:p>
                    <a:p>
                      <a:pPr marL="67945" marR="0" indent="0" algn="l">
                        <a:lnSpc>
                          <a:spcPct val="100000"/>
                        </a:lnSpc>
                        <a:buNone/>
                        <a:defRPr sz="800" cap="none">
                          <a:solidFill>
                            <a:srgbClr val="000000"/>
                          </a:solidFill>
                          <a:latin typeface="Arial" pitchFamily="2" charset="0"/>
                          <a:ea typeface="Calibri" pitchFamily="2" charset="0"/>
                          <a:cs typeface="Arial" pitchFamily="2" charset="0"/>
                        </a:defRPr>
                      </a:pPr>
                      <a:endParaRPr sz="700" b="1" cap="none">
                        <a:solidFill>
                          <a:srgbClr val="4F81BC"/>
                        </a:solidFill>
                      </a:endParaRPr>
                    </a:p>
                    <a:p>
                      <a:pPr marL="67945" marR="0" indent="0" algn="l">
                        <a:buNone/>
                        <a:defRPr sz="800" cap="none">
                          <a:solidFill>
                            <a:srgbClr val="000000"/>
                          </a:solidFill>
                          <a:latin typeface="Arial" pitchFamily="2" charset="0"/>
                          <a:ea typeface="Calibri" pitchFamily="2" charset="0"/>
                          <a:cs typeface="Arial" pitchFamily="2" charset="0"/>
                        </a:defRPr>
                      </a:pPr>
                      <a:r>
                        <a:rPr sz="700" cap="none"/>
                        <a:t>News Sentiment Analyzer – uses existing APIs and VADER to tag headlines.</a:t>
                      </a:r>
                      <a:br/>
                      <a:br/>
                      <a:r>
                        <a:rPr sz="700" cap="none"/>
                        <a:t>Confidence Range Predictor – leverage MAE from your model to show upper/lower bounds.</a:t>
                      </a:r>
                      <a:endParaRPr sz="7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7945" marR="0" indent="0" algn="l">
                        <a:lnSpc>
                          <a:spcPct val="100000"/>
                        </a:lnSpc>
                        <a:spcBef>
                          <a:spcPts val="880"/>
                        </a:spcBef>
                        <a:buNone/>
                        <a:defRPr b="1" cap="none">
                          <a:solidFill>
                            <a:schemeClr val="accent1"/>
                          </a:solidFill>
                        </a:defRPr>
                      </a:pPr>
                      <a:r>
                        <a:rPr sz="700" cap="none">
                          <a:latin typeface="Arial MT" pitchFamily="0" charset="0"/>
                          <a:ea typeface="Calibri" pitchFamily="2" charset="0"/>
                          <a:cs typeface="Arial MT" pitchFamily="0" charset="0"/>
                        </a:rPr>
                        <a:t>High value to users, hard to create</a:t>
                      </a:r>
                      <a:endParaRPr sz="700" cap="none">
                        <a:latin typeface="Arial MT" pitchFamily="0" charset="0"/>
                        <a:ea typeface="Calibri" pitchFamily="2" charset="0"/>
                        <a:cs typeface="Arial MT" pitchFamily="0" charset="0"/>
                      </a:endParaRPr>
                    </a:p>
                    <a:p>
                      <a:pPr marL="67945" marR="0" indent="0" algn="l">
                        <a:lnSpc>
                          <a:spcPct val="100000"/>
                        </a:lnSpc>
                        <a:spcBef>
                          <a:spcPts val="880"/>
                        </a:spcBef>
                        <a:buNone/>
                        <a:defRPr sz="800" cap="none">
                          <a:solidFill>
                            <a:srgbClr val="000000"/>
                          </a:solidFill>
                          <a:latin typeface="Arial MT" pitchFamily="0" charset="0"/>
                          <a:ea typeface="Calibri" pitchFamily="2" charset="0"/>
                          <a:cs typeface="Arial MT" pitchFamily="0" charset="0"/>
                        </a:defRPr>
                      </a:pPr>
                      <a:endParaRPr sz="700" cap="none"/>
                    </a:p>
                    <a:p>
                      <a:pPr marL="67945" marR="0" indent="0" algn="l">
                        <a:spcBef>
                          <a:spcPts val="880"/>
                        </a:spcBef>
                        <a:buNone/>
                        <a:defRPr sz="800" cap="none">
                          <a:solidFill>
                            <a:srgbClr val="000000"/>
                          </a:solidFill>
                          <a:latin typeface="Arial MT" pitchFamily="0" charset="0"/>
                          <a:ea typeface="Calibri" pitchFamily="2" charset="0"/>
                          <a:cs typeface="Arial MT" pitchFamily="0" charset="0"/>
                        </a:defRPr>
                      </a:pPr>
                      <a:r>
                        <a:rPr sz="700" cap="none"/>
                        <a:t>Stock Price Forecaster – requires time‑series modeling and feature engineering.</a:t>
                      </a:r>
                      <a:endParaRPr sz="7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1715135"/>
                  </a:ext>
                </a:extLst>
              </a:tr>
              <a:tr h="1716405">
                <a:tc>
                  <a:txBody>
                    <a:bodyPr wrap="square" numCol="1"/>
                    <a:lstStyle/>
                    <a:p>
                      <a:pPr marL="0" marR="0" indent="0" algn="l">
                        <a:lnSpc>
                          <a:spcPct val="100000"/>
                        </a:lnSpc>
                        <a:spcBef>
                          <a:spcPts val="305"/>
                        </a:spcBef>
                        <a:buNone/>
                        <a:defRPr cap="none">
                          <a:solidFill>
                            <a:srgbClr val="000000"/>
                          </a:solidFill>
                        </a:defRPr>
                      </a:pPr>
                      <a:endParaRPr sz="700" cap="none">
                        <a:latin typeface="Times New Roman" pitchFamily="0" charset="0"/>
                        <a:ea typeface="Calibri" pitchFamily="2" charset="0"/>
                        <a:cs typeface="Times New Roman" pitchFamily="0" charset="0"/>
                      </a:endParaRPr>
                    </a:p>
                    <a:p>
                      <a:pPr marL="67945" marR="0" indent="0" algn="l">
                        <a:lnSpc>
                          <a:spcPct val="100000"/>
                        </a:lnSpc>
                        <a:buNone/>
                        <a:defRPr b="1" cap="none">
                          <a:solidFill>
                            <a:schemeClr val="accent1"/>
                          </a:solidFill>
                        </a:defRPr>
                      </a:pPr>
                      <a:r>
                        <a:rPr sz="700" cap="none">
                          <a:latin typeface="Arial MT" pitchFamily="0" charset="0"/>
                          <a:ea typeface="Calibri" pitchFamily="2" charset="0"/>
                          <a:cs typeface="Arial MT" pitchFamily="0" charset="0"/>
                        </a:rPr>
                        <a:t>Low value to users, easy to create</a:t>
                      </a:r>
                      <a:endParaRPr sz="700" cap="none">
                        <a:latin typeface="Arial MT" pitchFamily="0" charset="0"/>
                        <a:ea typeface="Calibri" pitchFamily="2" charset="0"/>
                        <a:cs typeface="Arial MT" pitchFamily="0" charset="0"/>
                      </a:endParaRPr>
                    </a:p>
                    <a:p>
                      <a:pPr marL="67945" marR="0" indent="0" algn="l">
                        <a:lnSpc>
                          <a:spcPct val="100000"/>
                        </a:lnSpc>
                        <a:buNone/>
                        <a:defRPr sz="800" cap="none">
                          <a:solidFill>
                            <a:srgbClr val="000000"/>
                          </a:solidFill>
                          <a:latin typeface="Arial MT" pitchFamily="0" charset="0"/>
                          <a:ea typeface="Calibri" pitchFamily="2" charset="0"/>
                          <a:cs typeface="Arial MT" pitchFamily="0" charset="0"/>
                        </a:defRPr>
                      </a:pPr>
                      <a:endParaRPr sz="700" cap="none"/>
                    </a:p>
                    <a:p>
                      <a:pPr marL="67945" marR="0" indent="0" algn="l">
                        <a:buNone/>
                        <a:defRPr sz="800" cap="none">
                          <a:solidFill>
                            <a:srgbClr val="000000"/>
                          </a:solidFill>
                          <a:latin typeface="Arial MT" pitchFamily="0" charset="0"/>
                          <a:ea typeface="Calibri" pitchFamily="2" charset="0"/>
                          <a:cs typeface="Arial MT" pitchFamily="0" charset="0"/>
                        </a:defRPr>
                      </a:pPr>
                      <a:r>
                        <a:rPr sz="700" cap="none"/>
                        <a:t> Smart Alert System – basic threshold‑based notifications on sentiment or price triggers.</a:t>
                      </a:r>
                      <a:endParaRPr sz="7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spcBef>
                          <a:spcPts val="305"/>
                        </a:spcBef>
                        <a:buNone/>
                        <a:defRPr cap="none">
                          <a:solidFill>
                            <a:srgbClr val="000000"/>
                          </a:solidFill>
                        </a:defRPr>
                      </a:pPr>
                      <a:endParaRPr sz="700" cap="none">
                        <a:latin typeface="Times New Roman" pitchFamily="0" charset="0"/>
                        <a:ea typeface="Calibri" pitchFamily="2" charset="0"/>
                        <a:cs typeface="Times New Roman" pitchFamily="0" charset="0"/>
                      </a:endParaRPr>
                    </a:p>
                    <a:p>
                      <a:pPr marL="67945" marR="0" indent="0" algn="l">
                        <a:lnSpc>
                          <a:spcPct val="100000"/>
                        </a:lnSpc>
                        <a:buNone/>
                        <a:defRPr b="1" cap="none">
                          <a:solidFill>
                            <a:schemeClr val="accent1"/>
                          </a:solidFill>
                        </a:defRPr>
                      </a:pPr>
                      <a:r>
                        <a:rPr sz="700" cap="none">
                          <a:latin typeface="Arial MT" pitchFamily="0" charset="0"/>
                          <a:ea typeface="Calibri" pitchFamily="2" charset="0"/>
                          <a:cs typeface="Arial MT" pitchFamily="0" charset="0"/>
                        </a:rPr>
                        <a:t>Low value to users, hard to create</a:t>
                      </a:r>
                      <a:endParaRPr sz="700" cap="none">
                        <a:latin typeface="Arial MT" pitchFamily="0" charset="0"/>
                        <a:ea typeface="Calibri" pitchFamily="2" charset="0"/>
                        <a:cs typeface="Arial MT" pitchFamily="0" charset="0"/>
                      </a:endParaRPr>
                    </a:p>
                    <a:p>
                      <a:pPr marL="67945" marR="0" indent="0" algn="l">
                        <a:lnSpc>
                          <a:spcPct val="100000"/>
                        </a:lnSpc>
                        <a:buNone/>
                        <a:defRPr sz="800" cap="none">
                          <a:solidFill>
                            <a:srgbClr val="000000"/>
                          </a:solidFill>
                          <a:latin typeface="Arial MT" pitchFamily="0" charset="0"/>
                          <a:ea typeface="Calibri" pitchFamily="2" charset="0"/>
                          <a:cs typeface="Arial MT" pitchFamily="0" charset="0"/>
                        </a:defRPr>
                      </a:pPr>
                      <a:endParaRPr sz="700" cap="none"/>
                    </a:p>
                    <a:p>
                      <a:pPr marL="67945" marR="0" indent="0" algn="l">
                        <a:lnSpc>
                          <a:spcPct val="100000"/>
                        </a:lnSpc>
                        <a:buNone/>
                        <a:defRPr sz="800" cap="none">
                          <a:solidFill>
                            <a:srgbClr val="000000"/>
                          </a:solidFill>
                          <a:latin typeface="Arial MT" pitchFamily="0" charset="0"/>
                          <a:ea typeface="Calibri" pitchFamily="2" charset="0"/>
                          <a:cs typeface="Arial MT" pitchFamily="0" charset="0"/>
                        </a:defRPr>
                      </a:pPr>
                      <a:endParaRPr sz="700" cap="none"/>
                    </a:p>
                    <a:p>
                      <a:pPr marL="67945" marR="0" indent="0" algn="l">
                        <a:buNone/>
                        <a:defRPr sz="800" cap="none">
                          <a:solidFill>
                            <a:srgbClr val="000000"/>
                          </a:solidFill>
                          <a:latin typeface="Arial MT" pitchFamily="0" charset="0"/>
                          <a:ea typeface="Calibri" pitchFamily="2" charset="0"/>
                          <a:cs typeface="Arial MT" pitchFamily="0" charset="0"/>
                        </a:defRPr>
                      </a:pPr>
                      <a:r>
                        <a:rPr sz="700" cap="none"/>
                        <a:t>Personalized Investment Assistant – a conversational AI requiring extensive NLP and user profiling.</a:t>
                      </a:r>
                      <a:endParaRPr sz="7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1716405"/>
                  </a:ext>
                </a:extLst>
              </a:tr>
            </a:tbl>
          </a:graphicData>
        </a:graphic>
      </p:graphicFrame>
      <p:sp>
        <p:nvSpPr>
          <p:cNvPr id="3" name="object 3"/>
          <p:cNvSpPr>
            <a:extLst>
              <a:ext uri="smNativeData">
                <pr:smNativeData xmlns:pr="smNativeData" xmlns="smNativeData" val="SMDATA_15_ReznaBMAAAAlAAAAZAAAAA0AAAAAAAAAABM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4hEAAJ8hAACCGwAAtCIAABAAAAAmAAAACAAAAP//////////"/>
              </a:ext>
            </a:extLst>
          </p:cNvSpPr>
          <p:nvPr/>
        </p:nvSpPr>
        <p:spPr>
          <a:xfrm>
            <a:off x="2907030" y="5465445"/>
            <a:ext cx="1564640" cy="175895"/>
          </a:xfrm>
          <a:prstGeom prst="rect">
            <a:avLst/>
          </a:prstGeom>
          <a:noFill/>
          <a:ln>
            <a:noFill/>
          </a:ln>
          <a:effectLst/>
        </p:spPr>
        <p:txBody>
          <a:bodyPr vert="horz" wrap="square" lIns="0" tIns="12065"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5"/>
              </a:spcBef>
            </a:pPr>
            <a:r>
              <a:rPr sz="995" cap="none">
                <a:latin typeface="Arial MT" pitchFamily="0" charset="0"/>
                <a:ea typeface="Calibri" pitchFamily="2" charset="0"/>
                <a:cs typeface="Arial MT" pitchFamily="0" charset="0"/>
              </a:rPr>
              <a:t>EASE OF DEVELOPMENT</a:t>
            </a:r>
            <a:endParaRPr sz="995" cap="none">
              <a:latin typeface="Arial MT" pitchFamily="0" charset="0"/>
              <a:ea typeface="Calibri" pitchFamily="2" charset="0"/>
              <a:cs typeface="Arial MT" pitchFamily="0" charset="0"/>
            </a:endParaRPr>
          </a:p>
        </p:txBody>
      </p:sp>
      <p:sp>
        <p:nvSpPr>
          <p:cNvPr id="4" name="object 4"/>
          <p:cNvSpPr>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AMAAIYSAAAdBAAAbhkAABAAAAAmAAAACAAAAP//////////"/>
              </a:ext>
            </a:extLst>
          </p:cNvSpPr>
          <p:nvPr/>
        </p:nvSpPr>
        <p:spPr>
          <a:xfrm>
            <a:off x="502920" y="3011170"/>
            <a:ext cx="165735" cy="1122680"/>
          </a:xfrm>
          <a:prstGeom prst="rect">
            <a:avLst/>
          </a:prstGeom>
          <a:no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pPr>
            <a:r>
              <a:rPr sz="995" cap="none">
                <a:latin typeface="Arial MT" pitchFamily="0" charset="0"/>
                <a:ea typeface="Calibri" pitchFamily="2" charset="0"/>
                <a:cs typeface="Arial MT" pitchFamily="0" charset="0"/>
              </a:rPr>
              <a:t>VALUE TO USERS</a:t>
            </a:r>
            <a:endParaRPr sz="995" cap="none">
              <a:latin typeface="Arial MT" pitchFamily="0" charset="0"/>
              <a:ea typeface="Calibri" pitchFamily="2" charset="0"/>
              <a:cs typeface="Arial MT" pitchFamily="0" charset="0"/>
            </a:endParaRPr>
          </a:p>
        </p:txBody>
      </p:sp>
      <p:sp>
        <p:nvSpPr>
          <p:cNvPr id="5" name="object 5"/>
          <p:cNvSpPr>
            <a:extLst>
              <a:ext uri="smNativeData">
                <pr:smNativeData xmlns:pr="smNativeData" xmlns="smNativeData" val="SMDATA_15_ReznaBMAAAAlAAAAZAAAAA0AAAAAAAAAABM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UAAPIgAABoBwAAxiEAABAAAAAmAAAACAAAAP//////////"/>
              </a:ext>
            </a:extLst>
          </p:cNvSpPr>
          <p:nvPr/>
        </p:nvSpPr>
        <p:spPr>
          <a:xfrm>
            <a:off x="974090" y="5355590"/>
            <a:ext cx="229870" cy="134620"/>
          </a:xfrm>
          <a:prstGeom prst="rect">
            <a:avLst/>
          </a:prstGeom>
          <a:noFill/>
          <a:ln>
            <a:noFill/>
          </a:ln>
          <a:effectLst/>
        </p:spPr>
        <p:txBody>
          <a:bodyPr vert="horz" wrap="square" lIns="0" tIns="12065"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5"/>
              </a:spcBef>
            </a:pPr>
            <a:r>
              <a:rPr sz="725" cap="none">
                <a:latin typeface="Arial MT" pitchFamily="0" charset="0"/>
                <a:ea typeface="Calibri" pitchFamily="2" charset="0"/>
                <a:cs typeface="Arial MT" pitchFamily="0" charset="0"/>
              </a:rPr>
              <a:t>Easy</a:t>
            </a:r>
            <a:endParaRPr sz="725" cap="none">
              <a:latin typeface="Arial MT" pitchFamily="0" charset="0"/>
              <a:ea typeface="Calibri" pitchFamily="2" charset="0"/>
              <a:cs typeface="Arial MT" pitchFamily="0" charset="0"/>
            </a:endParaRPr>
          </a:p>
        </p:txBody>
      </p:sp>
      <p:sp>
        <p:nvSpPr>
          <p:cNvPr id="6" name="object 6"/>
          <p:cNvSpPr>
            <a:extLst>
              <a:ext uri="smNativeData">
                <pr:smNativeData xmlns:pr="smNativeData" xmlns="smNativeData" val="SMDATA_15_ReznaBMAAAAlAAAAZAAAAA0AAAAAAAAAABM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ZSMAAO4gAADEJAAAwSEAABAAAAAmAAAACAAAAP//////////"/>
              </a:ext>
            </a:extLst>
          </p:cNvSpPr>
          <p:nvPr/>
        </p:nvSpPr>
        <p:spPr>
          <a:xfrm>
            <a:off x="5753735" y="5353050"/>
            <a:ext cx="222885" cy="133985"/>
          </a:xfrm>
          <a:prstGeom prst="rect">
            <a:avLst/>
          </a:prstGeom>
          <a:noFill/>
          <a:ln>
            <a:noFill/>
          </a:ln>
          <a:effectLst/>
        </p:spPr>
        <p:txBody>
          <a:bodyPr vert="horz" wrap="square" lIns="0" tIns="12065"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5"/>
              </a:spcBef>
            </a:pPr>
            <a:r>
              <a:rPr sz="725" cap="none">
                <a:latin typeface="Arial MT" pitchFamily="0" charset="0"/>
                <a:ea typeface="Calibri" pitchFamily="2" charset="0"/>
                <a:cs typeface="Arial MT" pitchFamily="0" charset="0"/>
              </a:rPr>
              <a:t>Hard</a:t>
            </a:r>
            <a:endParaRPr sz="725" cap="none">
              <a:latin typeface="Arial MT" pitchFamily="0" charset="0"/>
              <a:ea typeface="Calibri" pitchFamily="2" charset="0"/>
              <a:cs typeface="Arial MT" pitchFamily="0" charset="0"/>
            </a:endParaRPr>
          </a:p>
        </p:txBody>
      </p:sp>
      <p:sp>
        <p:nvSpPr>
          <p:cNvPr id="7" name="object 7"/>
          <p:cNvSpPr>
            <a:extLst>
              <a:ext uri="smNativeData">
                <pr:smNativeData xmlns:pr="smNativeData" xmlns="smNativeData" val="SMDATA_15_ReznaBMAAAAlAAAAZAAAAA0AAAAAAAAAABM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IAACogAAApBAAA/SAAABAAAAAmAAAACAAAAP//////////"/>
              </a:ext>
            </a:extLst>
          </p:cNvSpPr>
          <p:nvPr/>
        </p:nvSpPr>
        <p:spPr>
          <a:xfrm>
            <a:off x="483870" y="5228590"/>
            <a:ext cx="192405" cy="133985"/>
          </a:xfrm>
          <a:prstGeom prst="rect">
            <a:avLst/>
          </a:prstGeom>
          <a:noFill/>
          <a:ln>
            <a:noFill/>
          </a:ln>
          <a:effectLst/>
        </p:spPr>
        <p:txBody>
          <a:bodyPr vert="horz" wrap="square" lIns="0" tIns="12065"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5"/>
              </a:spcBef>
            </a:pPr>
            <a:r>
              <a:rPr sz="725" cap="none">
                <a:latin typeface="Arial MT" pitchFamily="0" charset="0"/>
                <a:ea typeface="Calibri" pitchFamily="2" charset="0"/>
                <a:cs typeface="Arial MT" pitchFamily="0" charset="0"/>
              </a:rPr>
              <a:t>Low</a:t>
            </a:r>
            <a:endParaRPr sz="725" cap="none">
              <a:latin typeface="Arial MT" pitchFamily="0" charset="0"/>
              <a:ea typeface="Calibri" pitchFamily="2" charset="0"/>
              <a:cs typeface="Arial MT" pitchFamily="0" charset="0"/>
            </a:endParaRPr>
          </a:p>
        </p:txBody>
      </p:sp>
      <p:sp>
        <p:nvSpPr>
          <p:cNvPr id="8" name="object 8"/>
          <p:cNvSpPr>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CQMAAAkEAAAqJQAARAkAABAAAAAmAAAACAAAAP//////////"/>
              </a:ext>
            </a:extLst>
          </p:cNvSpPr>
          <p:nvPr/>
        </p:nvSpPr>
        <p:spPr>
          <a:xfrm>
            <a:off x="493395" y="655955"/>
            <a:ext cx="5547995" cy="850265"/>
          </a:xfrm>
          <a:prstGeom prst="rect">
            <a:avLst/>
          </a:prstGeom>
          <a:noFill/>
          <a:ln>
            <a:noFill/>
          </a:ln>
          <a:effectLst/>
        </p:spPr>
        <p:txBody>
          <a:bodyPr vert="horz" wrap="square" lIns="0" tIns="1143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336550">
              <a:lnSpc>
                <a:spcPct val="100000"/>
              </a:lnSpc>
              <a:spcBef>
                <a:spcPts val="90"/>
              </a:spcBef>
            </a:pPr>
            <a:r>
              <a:rPr sz="995" b="1" cap="none">
                <a:latin typeface="Arial" pitchFamily="2" charset="0"/>
                <a:ea typeface="Calibri" pitchFamily="2" charset="0"/>
                <a:cs typeface="Arial" pitchFamily="2" charset="0"/>
              </a:rPr>
              <a:t>5.2 Priority Grid</a:t>
            </a:r>
            <a:endParaRPr sz="995" cap="none">
              <a:latin typeface="Arial" pitchFamily="2" charset="0"/>
              <a:ea typeface="Calibri" pitchFamily="2" charset="0"/>
              <a:cs typeface="Arial" pitchFamily="2" charset="0"/>
            </a:endParaRPr>
          </a:p>
          <a:p>
            <a:pPr>
              <a:lnSpc>
                <a:spcPct val="100000"/>
              </a:lnSpc>
              <a:spcBef>
                <a:spcPts val="310"/>
              </a:spcBef>
            </a:pPr>
            <a:endParaRPr sz="995" cap="none">
              <a:latin typeface="Arial" pitchFamily="2" charset="0"/>
              <a:ea typeface="Calibri" pitchFamily="2" charset="0"/>
              <a:cs typeface="Arial" pitchFamily="2" charset="0"/>
            </a:endParaRPr>
          </a:p>
          <a:p>
            <a:pPr marL="336550">
              <a:lnSpc>
                <a:spcPct val="100000"/>
              </a:lnSpc>
              <a:spcBef>
                <a:spcPts val="5"/>
              </a:spcBef>
            </a:pPr>
            <a:r>
              <a:rPr sz="995" cap="none">
                <a:latin typeface="Arial MT" pitchFamily="0" charset="0"/>
                <a:ea typeface="Calibri" pitchFamily="2" charset="0"/>
                <a:cs typeface="Arial MT" pitchFamily="0" charset="0"/>
              </a:rPr>
              <a:t>Evaluate your five AI ideas based on value to users and ease of creation and implementation.</a:t>
            </a:r>
            <a:endParaRPr sz="995" cap="none">
              <a:latin typeface="Arial MT" pitchFamily="0" charset="0"/>
              <a:ea typeface="Calibri" pitchFamily="2" charset="0"/>
              <a:cs typeface="Arial MT" pitchFamily="0" charset="0"/>
            </a:endParaRPr>
          </a:p>
          <a:p>
            <a:pPr>
              <a:lnSpc>
                <a:spcPct val="100000"/>
              </a:lnSpc>
              <a:spcBef>
                <a:spcPts val="625"/>
              </a:spcBef>
            </a:pPr>
            <a:endParaRPr sz="995" cap="none">
              <a:latin typeface="Arial MT" pitchFamily="0" charset="0"/>
              <a:ea typeface="Calibri" pitchFamily="2" charset="0"/>
              <a:cs typeface="Arial MT" pitchFamily="0" charset="0"/>
            </a:endParaRPr>
          </a:p>
          <a:p>
            <a:pPr marL="11430">
              <a:lnSpc>
                <a:spcPct val="100000"/>
              </a:lnSpc>
            </a:pPr>
            <a:r>
              <a:rPr sz="725" cap="none">
                <a:latin typeface="Arial MT" pitchFamily="0" charset="0"/>
                <a:ea typeface="Calibri" pitchFamily="2" charset="0"/>
                <a:cs typeface="Arial MT" pitchFamily="0" charset="0"/>
              </a:rPr>
              <a:t>High</a:t>
            </a:r>
            <a:endParaRPr sz="725" cap="none">
              <a:latin typeface="Arial MT" pitchFamily="0" charset="0"/>
              <a:ea typeface="Calibri" pitchFamily="2" charset="0"/>
              <a:cs typeface="Arial MT" pitchFamily="0" charset="0"/>
            </a:endParaRPr>
          </a:p>
        </p:txBody>
      </p:sp>
      <p:sp>
        <p:nvSpPr>
          <p:cNvPr id="9" name="object 9"/>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tAEAAFsCAAB+KAAAlzoAABAAAAAmAAAACAAAAP//////////"/>
              </a:ext>
            </a:extLst>
          </p:cNvSpPr>
          <p:nvPr/>
        </p:nvSpPr>
        <p:spPr>
          <a:xfrm>
            <a:off x="276860" y="382905"/>
            <a:ext cx="6305550" cy="9141460"/>
          </a:xfrm>
          <a:custGeom>
            <a:avLst/>
            <a:gdLst/>
            <a:ahLst/>
            <a:cxnLst/>
            <a:rect l="0" t="0" r="6305550" b="9141460"/>
            <a:pathLst>
              <a:path w="6305550" h="9141460">
                <a:moveTo>
                  <a:pt x="6305319" y="9135709"/>
                </a:moveTo>
                <a:lnTo>
                  <a:pt x="6299787" y="9135709"/>
                </a:lnTo>
                <a:lnTo>
                  <a:pt x="5532" y="9135709"/>
                </a:lnTo>
                <a:lnTo>
                  <a:pt x="0" y="9135709"/>
                </a:lnTo>
                <a:lnTo>
                  <a:pt x="0" y="9141229"/>
                </a:lnTo>
                <a:lnTo>
                  <a:pt x="5532" y="9141229"/>
                </a:lnTo>
                <a:lnTo>
                  <a:pt x="6299787" y="9141229"/>
                </a:lnTo>
                <a:lnTo>
                  <a:pt x="6305319" y="9141229"/>
                </a:lnTo>
                <a:lnTo>
                  <a:pt x="6305319" y="9135709"/>
                </a:lnTo>
                <a:close/>
              </a:path>
              <a:path w="6305550" h="9141460">
                <a:moveTo>
                  <a:pt x="6305319" y="0"/>
                </a:moveTo>
                <a:lnTo>
                  <a:pt x="6299787" y="0"/>
                </a:lnTo>
                <a:lnTo>
                  <a:pt x="5532" y="0"/>
                </a:lnTo>
                <a:lnTo>
                  <a:pt x="0" y="0"/>
                </a:lnTo>
                <a:lnTo>
                  <a:pt x="0" y="5533"/>
                </a:lnTo>
                <a:lnTo>
                  <a:pt x="0" y="9135697"/>
                </a:lnTo>
                <a:lnTo>
                  <a:pt x="5532" y="9135697"/>
                </a:lnTo>
                <a:lnTo>
                  <a:pt x="5532" y="5533"/>
                </a:lnTo>
                <a:lnTo>
                  <a:pt x="6299787" y="5533"/>
                </a:lnTo>
                <a:lnTo>
                  <a:pt x="6299787" y="9135697"/>
                </a:lnTo>
                <a:lnTo>
                  <a:pt x="6305319" y="9135697"/>
                </a:lnTo>
                <a:lnTo>
                  <a:pt x="6305319" y="5533"/>
                </a:lnTo>
                <a:lnTo>
                  <a:pt x="6305319" y="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10" name="object 10"/>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JiQAACw4AABfJQAANzkAABAAAAAmAAAACAAAADyQAAAAAAAA"/>
              </a:ext>
            </a:extLst>
          </p:cNvSpPr>
          <p:nvPr>
            <p:ph type="sldNum" sz="quarter" idx="12"/>
          </p:nvPr>
        </p:nvSpPr>
        <p:spPr/>
        <p:txBody>
          <a:bodyPr vert="horz" wrap="square" lIns="0" tIns="0" rIns="0" bIns="0" numCol="1" spcCol="215900" anchor="t">
            <a:prstTxWarp prst="textNoShape">
              <a:avLst/>
            </a:prstTxWarp>
          </a:bodyPr>
          <a:lstStyle>
            <a:lvl1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pPr>
            <a:fld id="{257CE996-D8C8-291F-86C4-2E4AA78A707B}" type="slidenum">
              <a:t>16</a:t>
            </a:fld>
          </a:p>
        </p:txBody>
      </p:sp>
    </p:spTree>
  </p:cSld>
  <p:clrMapOvr>
    <a:masterClrMapping/>
  </p:clrMapOvr>
  <p:timing>
    <p:tnLst>
      <p:par>
        <p:cTn id="1" dur="indefinite" restart="never" nodeType="tmRoot"/>
      </p:par>
    </p:tnLst>
  </p:timing>
</p:sld>
</file>

<file path=ppt/slides/slide1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extLst>
              <a:ext uri="smNativeData">
                <pr:smNativeData xmlns:pr="smNativeData" xmlns="smNativeData" val="SMDATA_15_ReznaBMAAAAlAAAAZAAAAA0AAAAAAAAAABE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CQUAAPgEAAAnJQAASQoAABAAAAAmAAAACAAAAP//////////"/>
              </a:ext>
            </a:extLst>
          </p:cNvSpPr>
          <p:nvPr/>
        </p:nvSpPr>
        <p:spPr>
          <a:xfrm>
            <a:off x="818515" y="807720"/>
            <a:ext cx="5220970" cy="864235"/>
          </a:xfrm>
          <a:prstGeom prst="rect">
            <a:avLst/>
          </a:prstGeom>
          <a:noFill/>
          <a:ln>
            <a:noFill/>
          </a:ln>
          <a:effectLst/>
        </p:spPr>
        <p:txBody>
          <a:bodyPr vert="horz" wrap="square" lIns="0" tIns="10795"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marR="4445">
              <a:lnSpc>
                <a:spcPct val="111000"/>
              </a:lnSpc>
              <a:spcBef>
                <a:spcPts val="85"/>
              </a:spcBef>
            </a:pPr>
            <a:r>
              <a:rPr sz="995" b="1" cap="none">
                <a:latin typeface="Arial" pitchFamily="2" charset="0"/>
                <a:ea typeface="Calibri" pitchFamily="2" charset="0"/>
                <a:cs typeface="Arial" pitchFamily="2" charset="0"/>
              </a:rPr>
              <a:t>5.3 Based on the priority grid, which AI solution is the best fit for your users and for your team to create and implement?</a:t>
            </a:r>
            <a:endParaRPr sz="995" cap="none">
              <a:latin typeface="Arial" pitchFamily="2" charset="0"/>
              <a:ea typeface="Calibri" pitchFamily="2" charset="0"/>
              <a:cs typeface="Arial" pitchFamily="2" charset="0"/>
            </a:endParaRPr>
          </a:p>
          <a:p>
            <a:pPr>
              <a:lnSpc>
                <a:spcPct val="100000"/>
              </a:lnSpc>
              <a:spcBef>
                <a:spcPts val="180"/>
              </a:spcBef>
            </a:pPr>
            <a:endParaRPr sz="995" cap="none">
              <a:latin typeface="Arial" pitchFamily="2" charset="0"/>
              <a:ea typeface="Calibri" pitchFamily="2" charset="0"/>
              <a:cs typeface="Arial" pitchFamily="2" charset="0"/>
            </a:endParaRPr>
          </a:p>
          <a:p>
            <a:pPr marL="11430" marR="4445">
              <a:lnSpc>
                <a:spcPct val="110000"/>
              </a:lnSpc>
            </a:pPr>
            <a:r>
              <a:rPr sz="995" cap="none">
                <a:latin typeface="Arial MT" pitchFamily="0" charset="0"/>
                <a:ea typeface="Calibri" pitchFamily="2" charset="0"/>
                <a:cs typeface="Arial MT" pitchFamily="0" charset="0"/>
              </a:rPr>
              <a:t>Briefly summarize the idea for your solution in a few sentences and be sure to identify the tool that you will use.</a:t>
            </a:r>
            <a:endParaRPr sz="995" cap="none">
              <a:latin typeface="Arial MT" pitchFamily="0" charset="0"/>
              <a:ea typeface="Calibri" pitchFamily="2" charset="0"/>
              <a:cs typeface="Arial MT" pitchFamily="0" charset="0"/>
            </a:endParaRPr>
          </a:p>
        </p:txBody>
      </p:sp>
      <p:sp>
        <p:nvSpPr>
          <p:cNvPr id="3" name="object 3"/>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GwUAAGcLAABeJgAALR0AABAAAAAmAAAACAAAAP//////////"/>
              </a:ext>
            </a:extLst>
          </p:cNvSpPr>
          <p:nvPr/>
        </p:nvSpPr>
        <p:spPr>
          <a:xfrm>
            <a:off x="829945" y="1853565"/>
            <a:ext cx="5407025" cy="2889250"/>
          </a:xfrm>
          <a:custGeom>
            <a:avLst/>
            <a:gdLst/>
            <a:ahLst/>
            <a:cxnLst/>
            <a:rect l="0" t="0" r="5407025" b="2889250"/>
            <a:pathLst>
              <a:path w="5407025" h="2889250">
                <a:moveTo>
                  <a:pt x="5406517" y="0"/>
                </a:moveTo>
                <a:lnTo>
                  <a:pt x="5395498" y="0"/>
                </a:lnTo>
                <a:lnTo>
                  <a:pt x="5395498" y="11066"/>
                </a:lnTo>
                <a:lnTo>
                  <a:pt x="5395498" y="69162"/>
                </a:lnTo>
                <a:lnTo>
                  <a:pt x="5395498" y="2877723"/>
                </a:lnTo>
                <a:lnTo>
                  <a:pt x="11065" y="2877723"/>
                </a:lnTo>
                <a:lnTo>
                  <a:pt x="11065" y="69162"/>
                </a:lnTo>
                <a:lnTo>
                  <a:pt x="11065" y="11066"/>
                </a:lnTo>
                <a:lnTo>
                  <a:pt x="5395452" y="11066"/>
                </a:lnTo>
                <a:lnTo>
                  <a:pt x="5395452" y="0"/>
                </a:lnTo>
                <a:lnTo>
                  <a:pt x="11065" y="0"/>
                </a:lnTo>
                <a:lnTo>
                  <a:pt x="0" y="0"/>
                </a:lnTo>
                <a:lnTo>
                  <a:pt x="0" y="11066"/>
                </a:lnTo>
                <a:lnTo>
                  <a:pt x="0" y="69162"/>
                </a:lnTo>
                <a:lnTo>
                  <a:pt x="0" y="2877723"/>
                </a:lnTo>
                <a:lnTo>
                  <a:pt x="0" y="2888789"/>
                </a:lnTo>
                <a:lnTo>
                  <a:pt x="11065" y="2888789"/>
                </a:lnTo>
                <a:lnTo>
                  <a:pt x="5395452" y="2888789"/>
                </a:lnTo>
                <a:lnTo>
                  <a:pt x="5406517" y="2888789"/>
                </a:lnTo>
                <a:lnTo>
                  <a:pt x="5406517" y="2877723"/>
                </a:lnTo>
                <a:lnTo>
                  <a:pt x="5406517" y="69162"/>
                </a:lnTo>
                <a:lnTo>
                  <a:pt x="5406517" y="11066"/>
                </a:lnTo>
                <a:lnTo>
                  <a:pt x="5406517" y="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defRPr sz="1100" cap="none">
                <a:latin typeface="Arial MT" pitchFamily="0" charset="0"/>
                <a:ea typeface="Arial MT" pitchFamily="0" charset="0"/>
                <a:cs typeface="Arial MT" pitchFamily="0" charset="0"/>
              </a:defRPr>
            </a:pPr>
            <a:r>
              <a:rPr sz="995" cap="none"/>
              <a:t>We will implement a </a:t>
            </a:r>
            <a:r>
              <a:rPr sz="995" b="1" cap="none"/>
              <a:t>News-Driven Confidence Range Predictor</a:t>
            </a:r>
            <a:r>
              <a:rPr sz="995" cap="none"/>
              <a:t> that merges real‑time sentiment analysis with traditional technical indicators to forecast next‑day stock prices along with an uncertainty band.</a:t>
            </a:r>
            <a:br/>
            <a:br/>
            <a:r>
              <a:rPr sz="995" b="1" cap="none"/>
              <a:t>How it works:</a:t>
            </a:r>
            <a:br/>
            <a:br/>
            <a:r>
              <a:rPr sz="995" b="1" cap="none"/>
              <a:t>Data Collection:</a:t>
            </a:r>
            <a:r>
              <a:rPr sz="995" cap="none"/>
              <a:t> Pull historical price/volume from Stooq.com and live headlines via yfinance.</a:t>
            </a:r>
            <a:br/>
            <a:br/>
            <a:r>
              <a:rPr sz="995" b="1" cap="none"/>
              <a:t>Sentiment Analysis:</a:t>
            </a:r>
            <a:r>
              <a:rPr sz="995" cap="none"/>
              <a:t> Apply NLTK’s VADER to assign a daily sentiment score to each stock.</a:t>
            </a:r>
            <a:br/>
            <a:br/>
            <a:r>
              <a:rPr sz="995" b="1" cap="none"/>
              <a:t>Feature Engineering:</a:t>
            </a:r>
            <a:r>
              <a:rPr sz="995" cap="none"/>
              <a:t> Compute technical indicators—Bollinger Bands, MACD, returns, volume change—and combine them with sentiment.</a:t>
            </a:r>
            <a:br/>
            <a:br/>
            <a:r>
              <a:rPr sz="995" b="1" cap="none"/>
              <a:t>Modeling:</a:t>
            </a:r>
            <a:r>
              <a:rPr sz="995" cap="none"/>
              <a:t> Train a RandomForestRegressor (from scikit‑learn) on 30‑day windows of these features to predict the next day’s closing price.</a:t>
            </a:r>
            <a:br/>
            <a:br/>
            <a:r>
              <a:rPr sz="995" b="1" cap="none"/>
              <a:t>Confidence Range: </a:t>
            </a:r>
            <a:r>
              <a:rPr sz="995" cap="none"/>
              <a:t>Calculate upper and lower bounds around the forecast using the model’s Mean Absolute Error (MAE).</a:t>
            </a:r>
            <a:br/>
            <a:br/>
            <a:endParaRPr sz="995" cap="none"/>
          </a:p>
        </p:txBody>
      </p:sp>
      <p:sp>
        <p:nvSpPr>
          <p:cNvPr id="4" name="object 4"/>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9PT0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PT0AP///wEAAAAAAAAAAAAAAAAAAAAAAAAAAAAAAAAAAAAAAAAAAAAAAAJ/f38A7uzhA8zMzADAwP8Af39/AAAAAAAAAAAAAAAAAAAAAAAAAAAAIQAAABgAAAAUAAAAAQUAABgiAAAxJQAAiCoAABAAAAAmAAAACAAAAP//////////"/>
              </a:ext>
            </a:extLst>
          </p:cNvSpPr>
          <p:nvPr/>
        </p:nvSpPr>
        <p:spPr>
          <a:xfrm>
            <a:off x="813435" y="5542280"/>
            <a:ext cx="5232400" cy="1371600"/>
          </a:xfrm>
          <a:custGeom>
            <a:avLst/>
            <a:gdLst/>
            <a:ahLst/>
            <a:cxnLst/>
            <a:rect l="0" t="0" r="5232400" b="1371600"/>
            <a:pathLst>
              <a:path w="5232400" h="1371600">
                <a:moveTo>
                  <a:pt x="5231939" y="914688"/>
                </a:moveTo>
                <a:lnTo>
                  <a:pt x="0" y="914688"/>
                </a:lnTo>
                <a:lnTo>
                  <a:pt x="0" y="1067173"/>
                </a:lnTo>
                <a:lnTo>
                  <a:pt x="0" y="1219380"/>
                </a:lnTo>
                <a:lnTo>
                  <a:pt x="0" y="1371588"/>
                </a:lnTo>
                <a:lnTo>
                  <a:pt x="5231939" y="1371588"/>
                </a:lnTo>
                <a:lnTo>
                  <a:pt x="5231939" y="1219380"/>
                </a:lnTo>
                <a:lnTo>
                  <a:pt x="5231939" y="1067173"/>
                </a:lnTo>
                <a:lnTo>
                  <a:pt x="5231939" y="914688"/>
                </a:lnTo>
                <a:close/>
              </a:path>
              <a:path w="5232400" h="1371600">
                <a:moveTo>
                  <a:pt x="5231939" y="0"/>
                </a:moveTo>
                <a:lnTo>
                  <a:pt x="0" y="0"/>
                </a:lnTo>
                <a:lnTo>
                  <a:pt x="0" y="152196"/>
                </a:lnTo>
                <a:lnTo>
                  <a:pt x="0" y="304402"/>
                </a:lnTo>
                <a:lnTo>
                  <a:pt x="0" y="456612"/>
                </a:lnTo>
                <a:lnTo>
                  <a:pt x="0" y="608819"/>
                </a:lnTo>
                <a:lnTo>
                  <a:pt x="0" y="762411"/>
                </a:lnTo>
                <a:lnTo>
                  <a:pt x="0" y="914619"/>
                </a:lnTo>
                <a:lnTo>
                  <a:pt x="5231939" y="914619"/>
                </a:lnTo>
                <a:lnTo>
                  <a:pt x="5231939" y="152196"/>
                </a:lnTo>
                <a:lnTo>
                  <a:pt x="5231939" y="0"/>
                </a:lnTo>
                <a:close/>
              </a:path>
            </a:pathLst>
          </a:custGeom>
          <a:solidFill>
            <a:srgbClr val="F4F4F4"/>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5" name="object 5"/>
          <p:cNvSpPr>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AQUAABgiAAAxJQAAiCoAABAAAAAmAAAACAAAAP//////////"/>
              </a:ext>
            </a:extLst>
          </p:cNvSpPr>
          <p:nvPr/>
        </p:nvSpPr>
        <p:spPr>
          <a:xfrm>
            <a:off x="813435" y="5542280"/>
            <a:ext cx="5232400" cy="1371600"/>
          </a:xfrm>
          <a:prstGeom prst="rect">
            <a:avLst/>
          </a:prstGeom>
          <a:no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5875">
              <a:lnSpc>
                <a:spcPts val="1020"/>
              </a:lnSpc>
            </a:pPr>
            <a:r>
              <a:rPr sz="905" b="1" cap="none">
                <a:latin typeface="Arial" pitchFamily="2" charset="0"/>
                <a:ea typeface="Calibri" pitchFamily="2" charset="0"/>
                <a:cs typeface="Arial" pitchFamily="2" charset="0"/>
              </a:rPr>
              <a:t>Rate yourself</a:t>
            </a:r>
            <a:endParaRPr sz="905" cap="none">
              <a:latin typeface="Arial" pitchFamily="2" charset="0"/>
              <a:ea typeface="Calibri" pitchFamily="2" charset="0"/>
              <a:cs typeface="Arial" pitchFamily="2" charset="0"/>
            </a:endParaRPr>
          </a:p>
          <a:p>
            <a:pPr>
              <a:lnSpc>
                <a:spcPct val="100000"/>
              </a:lnSpc>
              <a:spcBef>
                <a:spcPts val="260"/>
              </a:spcBef>
            </a:pPr>
            <a:endParaRPr sz="905" cap="none">
              <a:latin typeface="Arial" pitchFamily="2" charset="0"/>
              <a:ea typeface="Calibri" pitchFamily="2" charset="0"/>
              <a:cs typeface="Arial" pitchFamily="2" charset="0"/>
            </a:endParaRPr>
          </a:p>
          <a:p>
            <a:pPr marL="15875">
              <a:lnSpc>
                <a:spcPct val="100000"/>
              </a:lnSpc>
            </a:pPr>
            <a:r>
              <a:rPr sz="905" b="1" cap="none">
                <a:solidFill>
                  <a:srgbClr val="252525"/>
                </a:solidFill>
                <a:latin typeface="Arial" pitchFamily="2" charset="0"/>
                <a:ea typeface="Calibri" pitchFamily="2" charset="0"/>
                <a:cs typeface="Arial" pitchFamily="2" charset="0"/>
              </a:rPr>
              <a:t>Brainstorming</a:t>
            </a:r>
            <a:endParaRPr sz="905" cap="none">
              <a:latin typeface="Arial" pitchFamily="2" charset="0"/>
              <a:ea typeface="Calibri" pitchFamily="2" charset="0"/>
              <a:cs typeface="Arial" pitchFamily="2" charset="0"/>
            </a:endParaRPr>
          </a:p>
          <a:p>
            <a:pPr>
              <a:lnSpc>
                <a:spcPct val="100000"/>
              </a:lnSpc>
              <a:spcBef>
                <a:spcPts val="270"/>
              </a:spcBef>
            </a:pPr>
            <a:endParaRPr sz="905" cap="none">
              <a:latin typeface="Arial" pitchFamily="2" charset="0"/>
              <a:ea typeface="Calibri" pitchFamily="2" charset="0"/>
              <a:cs typeface="Arial" pitchFamily="2" charset="0"/>
            </a:endParaRPr>
          </a:p>
          <a:p>
            <a:pPr marL="110490" indent="-94615" defTabSz="829945">
              <a:lnSpc>
                <a:spcPct val="100000"/>
              </a:lnSpc>
              <a:buAutoNum type="arabicPlain"/>
              <a:tabLst>
                <a:tab pos="110490" algn="l"/>
              </a:tabLst>
            </a:pPr>
            <a:r>
              <a:rPr sz="905" cap="none">
                <a:solidFill>
                  <a:srgbClr val="252525"/>
                </a:solidFill>
                <a:latin typeface="Arial MT" pitchFamily="0" charset="0"/>
                <a:ea typeface="Calibri" pitchFamily="2" charset="0"/>
                <a:cs typeface="Arial MT" pitchFamily="0" charset="0"/>
              </a:rPr>
              <a:t>point – A brainstorming session was conducted. A solution was selected.</a:t>
            </a:r>
            <a:endParaRPr sz="905" cap="none">
              <a:latin typeface="Arial MT" pitchFamily="0" charset="0"/>
              <a:ea typeface="Calibri" pitchFamily="2" charset="0"/>
              <a:cs typeface="Arial MT" pitchFamily="0" charset="0"/>
            </a:endParaRPr>
          </a:p>
          <a:p>
            <a:pPr marL="15875" marR="81915" indent="94615" defTabSz="829945">
              <a:lnSpc>
                <a:spcPct val="110000"/>
              </a:lnSpc>
              <a:spcBef>
                <a:spcPts val="10"/>
              </a:spcBef>
              <a:buAutoNum type="arabicPlain"/>
              <a:tabLst>
                <a:tab pos="110490" algn="l"/>
              </a:tabLst>
            </a:pPr>
            <a:r>
              <a:rPr sz="905" cap="none">
                <a:solidFill>
                  <a:srgbClr val="252525"/>
                </a:solidFill>
                <a:latin typeface="Arial MT" pitchFamily="0" charset="0"/>
                <a:ea typeface="Calibri" pitchFamily="2" charset="0"/>
                <a:cs typeface="Arial MT" pitchFamily="0" charset="0"/>
              </a:rPr>
              <a:t>points - A brainstorming session was conducted using creative and critical thinking. A solution was selected with supporting arguments in this section</a:t>
            </a:r>
            <a:endParaRPr sz="905" cap="none">
              <a:latin typeface="Arial MT" pitchFamily="0" charset="0"/>
              <a:ea typeface="Calibri" pitchFamily="2" charset="0"/>
              <a:cs typeface="Arial MT" pitchFamily="0" charset="0"/>
            </a:endParaRPr>
          </a:p>
          <a:p>
            <a:pPr marL="15875" marR="165100" indent="94615" defTabSz="829945">
              <a:lnSpc>
                <a:spcPct val="110000"/>
              </a:lnSpc>
              <a:buAutoNum type="arabicPlain"/>
              <a:tabLst>
                <a:tab pos="110490" algn="l"/>
              </a:tabLst>
            </a:pPr>
            <a:r>
              <a:rPr sz="905" cap="none">
                <a:solidFill>
                  <a:srgbClr val="252525"/>
                </a:solidFill>
                <a:latin typeface="Arial MT" pitchFamily="0" charset="0"/>
                <a:ea typeface="Calibri" pitchFamily="2" charset="0"/>
                <a:cs typeface="Arial MT" pitchFamily="0" charset="0"/>
              </a:rPr>
              <a:t>points - A brainstorming session was conducted using creative and critical thinking. A compelling solution was selected with supporting arguments in this section.</a:t>
            </a:r>
            <a:endParaRPr sz="905" cap="none">
              <a:latin typeface="Arial MT" pitchFamily="0" charset="0"/>
              <a:ea typeface="Calibri" pitchFamily="2" charset="0"/>
              <a:cs typeface="Arial MT" pitchFamily="0" charset="0"/>
            </a:endParaRPr>
          </a:p>
        </p:txBody>
      </p:sp>
      <p:grpSp>
        <p:nvGrpSpPr>
          <p:cNvPr id="6" name="object 6"/>
          <p:cNvGrpSpPr>
            <a:extLst>
              <a:ext uri="smNativeData">
                <pr:smNativeData xmlns:pr="smNativeData" xmlns="smNativeData" val="SMDATA_6_ReznaBMAAAAlAAAAAQAAAA8BAAAAkAAAAEgAAACQAAAASAAAAAAAAAAAAAAAAAAAABcAAAAUAAAAAAAAAAAAAAD/fwAA/38AAAAAAAAJAAAABAAAAAYAAAAfAAAAVAAAAAAAAAAAAAAAAAAAAAAAAAAAAAAAAAAAAAAAAAAAAAAAAAAAAAAAAAAAAAAAAAAAAAAAAAAAAAAAAAAAAAAAAAAAAAAAAAAAAAAAAAAAAAAAAAAAACEAAAAYAAAAFAAAAKEKAAAcIgAAJQwAAGcjAAAQAAAAJgAAAAgAAAD/////AAAAAA=="/>
              </a:ext>
            </a:extLst>
          </p:cNvGrpSpPr>
          <p:nvPr/>
        </p:nvGrpSpPr>
        <p:grpSpPr>
          <a:xfrm>
            <a:off x="1727835" y="5544820"/>
            <a:ext cx="246380" cy="210185"/>
            <a:chOff x="1727835" y="5544820"/>
            <a:chExt cx="246380" cy="210185"/>
          </a:xfrm>
        </p:grpSpPr>
        <p:sp>
          <p:nvSpPr>
            <p:cNvPr id="8" name="object 7"/>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J/f38A7uzhA8zMzADAwP8Af39/AAAAAAAAAAAAAAAAAAAAAAAAAAAAIQAAABgAAAAUAAAApgoAACEiAAAgDAAAYyMAAAAAAAAmAAAACAAAAP//////////"/>
                </a:ext>
              </a:extLst>
            </p:cNvSpPr>
            <p:nvPr/>
          </p:nvSpPr>
          <p:spPr>
            <a:xfrm>
              <a:off x="1731010" y="5547995"/>
              <a:ext cx="240030" cy="204470"/>
            </a:xfrm>
            <a:custGeom>
              <a:avLst/>
              <a:gdLst/>
              <a:ahLst/>
              <a:cxnLst/>
              <a:rect l="0" t="0" r="240030" b="204470"/>
              <a:pathLst>
                <a:path w="240030" h="204470">
                  <a:moveTo>
                    <a:pt x="239799" y="0"/>
                  </a:moveTo>
                  <a:lnTo>
                    <a:pt x="0" y="0"/>
                  </a:lnTo>
                  <a:lnTo>
                    <a:pt x="0" y="204010"/>
                  </a:lnTo>
                  <a:lnTo>
                    <a:pt x="239799" y="204010"/>
                  </a:lnTo>
                  <a:lnTo>
                    <a:pt x="239799" y="0"/>
                  </a:lnTo>
                  <a:close/>
                </a:path>
              </a:pathLst>
            </a:custGeom>
            <a:solidFill>
              <a:srgbClr val="FFFFFF"/>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7" name="object 8"/>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K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B/f38A7uzhA8zMzADAwP8Af39/AAAAAAAAAAAAAAAAAAAAAAAAAAAAIQAAABgAAAAUAAAApgoAACEiAAAgDAAAYyMAAAAAAAAmAAAACAAAAP//////////"/>
                </a:ext>
              </a:extLst>
            </p:cNvSpPr>
            <p:nvPr/>
          </p:nvSpPr>
          <p:spPr>
            <a:xfrm>
              <a:off x="1731010" y="5547995"/>
              <a:ext cx="240030" cy="204470"/>
            </a:xfrm>
            <a:custGeom>
              <a:avLst/>
              <a:gdLst/>
              <a:ahLst/>
              <a:cxnLst/>
              <a:rect l="0" t="0" r="240030" b="204470"/>
              <a:pathLst>
                <a:path w="240030" h="204470">
                  <a:moveTo>
                    <a:pt x="0" y="204010"/>
                  </a:moveTo>
                  <a:lnTo>
                    <a:pt x="239799" y="204010"/>
                  </a:lnTo>
                  <a:lnTo>
                    <a:pt x="239799" y="0"/>
                  </a:lnTo>
                  <a:lnTo>
                    <a:pt x="0" y="0"/>
                  </a:lnTo>
                  <a:lnTo>
                    <a:pt x="0" y="204010"/>
                  </a:lnTo>
                  <a:close/>
                </a:path>
              </a:pathLst>
            </a:custGeom>
            <a:noFill/>
            <a:ln w="6350" cap="flat" cmpd="sng" algn="ctr">
              <a:solidFill>
                <a:srgbClr val="000000"/>
              </a:solidFill>
              <a:prstDash val="solid"/>
              <a:headEnd type="none"/>
              <a:tailEnd type="none"/>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lgn="ctr"/>
              <a:r>
                <a:rPr sz="1500" cap="none"/>
                <a:t>3</a:t>
              </a:r>
              <a:endParaRPr sz="1500" cap="none"/>
            </a:p>
          </p:txBody>
        </p:sp>
      </p:grpSp>
      <p:sp>
        <p:nvSpPr>
          <p:cNvPr id="9" name="object 9"/>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tAEAAFsCAAB+KAAAlzoAABAAAAAmAAAACAAAAP//////////"/>
              </a:ext>
            </a:extLst>
          </p:cNvSpPr>
          <p:nvPr/>
        </p:nvSpPr>
        <p:spPr>
          <a:xfrm>
            <a:off x="276860" y="382905"/>
            <a:ext cx="6305550" cy="9141460"/>
          </a:xfrm>
          <a:custGeom>
            <a:avLst/>
            <a:gdLst/>
            <a:ahLst/>
            <a:cxnLst/>
            <a:rect l="0" t="0" r="6305550" b="9141460"/>
            <a:pathLst>
              <a:path w="6305550" h="9141460">
                <a:moveTo>
                  <a:pt x="6305319" y="9135709"/>
                </a:moveTo>
                <a:lnTo>
                  <a:pt x="6299787" y="9135709"/>
                </a:lnTo>
                <a:lnTo>
                  <a:pt x="5532" y="9135709"/>
                </a:lnTo>
                <a:lnTo>
                  <a:pt x="0" y="9135709"/>
                </a:lnTo>
                <a:lnTo>
                  <a:pt x="0" y="9141229"/>
                </a:lnTo>
                <a:lnTo>
                  <a:pt x="5532" y="9141229"/>
                </a:lnTo>
                <a:lnTo>
                  <a:pt x="6299787" y="9141229"/>
                </a:lnTo>
                <a:lnTo>
                  <a:pt x="6305319" y="9141229"/>
                </a:lnTo>
                <a:lnTo>
                  <a:pt x="6305319" y="9135709"/>
                </a:lnTo>
                <a:close/>
              </a:path>
              <a:path w="6305550" h="9141460">
                <a:moveTo>
                  <a:pt x="6305319" y="0"/>
                </a:moveTo>
                <a:lnTo>
                  <a:pt x="6299787" y="0"/>
                </a:lnTo>
                <a:lnTo>
                  <a:pt x="5532" y="0"/>
                </a:lnTo>
                <a:lnTo>
                  <a:pt x="0" y="0"/>
                </a:lnTo>
                <a:lnTo>
                  <a:pt x="0" y="5533"/>
                </a:lnTo>
                <a:lnTo>
                  <a:pt x="0" y="9135697"/>
                </a:lnTo>
                <a:lnTo>
                  <a:pt x="5532" y="9135697"/>
                </a:lnTo>
                <a:lnTo>
                  <a:pt x="5532" y="5533"/>
                </a:lnTo>
                <a:lnTo>
                  <a:pt x="6299787" y="5533"/>
                </a:lnTo>
                <a:lnTo>
                  <a:pt x="6299787" y="9135697"/>
                </a:lnTo>
                <a:lnTo>
                  <a:pt x="6305319" y="9135697"/>
                </a:lnTo>
                <a:lnTo>
                  <a:pt x="6305319" y="5533"/>
                </a:lnTo>
                <a:lnTo>
                  <a:pt x="6305319" y="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10" name="object 10"/>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JiQAACw4AABfJQAANzkAABAAAAAmAAAACAAAADyQAAAAAAAA"/>
              </a:ext>
            </a:extLst>
          </p:cNvSpPr>
          <p:nvPr>
            <p:ph type="sldNum" sz="quarter" idx="12"/>
          </p:nvPr>
        </p:nvSpPr>
        <p:spPr/>
        <p:txBody>
          <a:bodyPr vert="horz" wrap="square" lIns="0" tIns="0" rIns="0" bIns="0" numCol="1" spcCol="215900" anchor="t">
            <a:prstTxWarp prst="textNoShape">
              <a:avLst/>
            </a:prstTxWarp>
          </a:bodyPr>
          <a:lstStyle>
            <a:lvl1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pPr>
            <a:fld id="{257C83DB-95C8-2975-86C4-6320CD8A7036}" type="slidenum">
              <a:t>17</a:t>
            </a:fld>
          </a:p>
        </p:txBody>
      </p:sp>
    </p:spTree>
  </p:cSld>
  <p:clrMapOvr>
    <a:masterClrMapping/>
  </p:clrMapOvr>
  <p:timing>
    <p:tnLst>
      <p:par>
        <p:cTn id="1" dur="indefinite" restart="never" nodeType="tmRoot"/>
      </p:par>
    </p:tnLst>
  </p:timing>
</p:sld>
</file>

<file path=ppt/slides/slide1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spLocks noGrp="1" noChangeArrowheads="1"/>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CQUAAGgDAAD4FAAAowUAABAAAAAmAAAACAAAADyQAAAAAAAA"/>
              </a:ext>
            </a:extLst>
          </p:cNvSpPr>
          <p:nvPr>
            <p:ph type="title"/>
          </p:nvPr>
        </p:nvSpPr>
        <p:spPr/>
        <p:txBody>
          <a:bodyPr vert="horz" wrap="square" lIns="0" tIns="11430" rIns="0" bIns="0" numCol="1" spcCol="215900" anchor="t">
            <a:prstTxWarp prst="textNoShape">
              <a:avLst/>
            </a:prstTxWarp>
          </a:bodyPr>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0"/>
              </a:spcBef>
            </a:pPr>
            <a:r>
              <a:rPr cap="none">
                <a:latin typeface="Arial MT" pitchFamily="0" charset="0"/>
                <a:ea typeface="Calibri" pitchFamily="2" charset="0"/>
                <a:cs typeface="Arial MT" pitchFamily="0" charset="0"/>
              </a:rPr>
              <a:t>6. Design</a:t>
            </a:r>
            <a:endParaRPr cap="none">
              <a:latin typeface="Arial MT" pitchFamily="0" charset="0"/>
              <a:ea typeface="Calibri" pitchFamily="2" charset="0"/>
              <a:cs typeface="Arial MT" pitchFamily="0" charset="0"/>
            </a:endParaRPr>
          </a:p>
        </p:txBody>
      </p:sp>
      <p:sp>
        <p:nvSpPr>
          <p:cNvPr id="3" name="object 3"/>
          <p:cNvSpPr>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7QQAAPoHAAAkJQAALQoAABAAAAAmAAAACAAAAP//////////"/>
              </a:ext>
            </a:extLst>
          </p:cNvSpPr>
          <p:nvPr/>
        </p:nvSpPr>
        <p:spPr>
          <a:xfrm>
            <a:off x="800735" y="1296670"/>
            <a:ext cx="5236845" cy="357505"/>
          </a:xfrm>
          <a:prstGeom prst="rect">
            <a:avLst/>
          </a:prstGeom>
          <a:noFill/>
          <a:ln>
            <a:noFill/>
          </a:ln>
          <a:effectLst/>
        </p:spPr>
        <p:txBody>
          <a:bodyPr vert="horz" wrap="square" lIns="0" tIns="1143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236855" marR="4445" indent="-226060">
              <a:lnSpc>
                <a:spcPct val="110000"/>
              </a:lnSpc>
              <a:spcBef>
                <a:spcPts val="90"/>
              </a:spcBef>
            </a:pPr>
            <a:r>
              <a:rPr sz="995" b="1" cap="none">
                <a:latin typeface="Arial" pitchFamily="2" charset="0"/>
                <a:ea typeface="Calibri" pitchFamily="2" charset="0"/>
                <a:cs typeface="Arial" pitchFamily="2" charset="0"/>
              </a:rPr>
              <a:t>6.1 What are the steps that users will now do using your AI solution to address the problem?</a:t>
            </a:r>
            <a:endParaRPr sz="995" cap="none">
              <a:latin typeface="Arial" pitchFamily="2" charset="0"/>
              <a:ea typeface="Calibri" pitchFamily="2" charset="0"/>
              <a:cs typeface="Arial" pitchFamily="2" charset="0"/>
            </a:endParaRPr>
          </a:p>
        </p:txBody>
      </p:sp>
      <p:sp>
        <p:nvSpPr>
          <p:cNvPr id="4" name="object 4"/>
          <p:cNvSpPr>
            <a:extLst>
              <a:ext uri="smNativeData">
                <pr:smNativeData xmlns:pr="smNativeData" xmlns="smNativeData" val="SMDATA_15_ReznaBMAAAAlAAAAZAAAAA0AAAAAAAAAAFU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T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B/f38A7uzhA8zMzADAwP8Af39/AAAAAAAAAAAAAAAAAAAAAAAAAAAAIQAAABgAAAAUAAAAIQIAAFMLAAD9JwAAnysAABAAAAAmAAAACAAAAP//////////"/>
              </a:ext>
            </a:extLst>
          </p:cNvSpPr>
          <p:nvPr/>
        </p:nvSpPr>
        <p:spPr>
          <a:xfrm>
            <a:off x="346075" y="1840865"/>
            <a:ext cx="6154420" cy="5250180"/>
          </a:xfrm>
          <a:prstGeom prst="rect">
            <a:avLst/>
          </a:prstGeom>
          <a:noFill/>
          <a:ln w="12065" cap="flat" cmpd="sng" algn="ctr">
            <a:solidFill>
              <a:srgbClr val="000000"/>
            </a:solidFill>
            <a:prstDash val="solid"/>
            <a:headEnd type="none"/>
            <a:tailEnd type="none"/>
          </a:ln>
          <a:effectLst/>
        </p:spPr>
        <p:txBody>
          <a:bodyPr vert="horz" wrap="square" lIns="0" tIns="53975"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57785">
              <a:spcBef>
                <a:spcPts val="425"/>
              </a:spcBef>
              <a:defRPr sz="1100" cap="none"/>
            </a:pPr>
            <a:r>
              <a:rPr sz="995" b="1" cap="none"/>
              <a:t>Launch the Application</a:t>
            </a:r>
            <a:br/>
            <a:r>
              <a:rPr sz="995" cap="none"/>
              <a:t>Open the program (or web app) and arrive at the main interface.</a:t>
            </a:r>
            <a:br/>
            <a:br/>
            <a:r>
              <a:rPr sz="995" b="1" cap="none"/>
              <a:t>Enter Stock Symbol</a:t>
            </a:r>
            <a:br/>
            <a:r>
              <a:rPr sz="995" cap="none"/>
              <a:t>Type in the ticker (e.g., “AAPL” or “TSLA”) and confirm.</a:t>
            </a:r>
            <a:br/>
            <a:br/>
            <a:r>
              <a:rPr sz="995" b="1" cap="none"/>
              <a:t>Specify Prediction Date</a:t>
            </a:r>
            <a:br/>
            <a:r>
              <a:rPr sz="995" cap="none"/>
              <a:t>Input the target date (e.g., “2025-06-15”) or a natural‑language term like “next Friday.”</a:t>
            </a:r>
            <a:br/>
            <a:br/>
            <a:r>
              <a:rPr sz="995" b="1" cap="none"/>
              <a:t>Fetch Data Automatically</a:t>
            </a:r>
            <a:br/>
            <a:r>
              <a:rPr sz="995" cap="none"/>
              <a:t>The app pulls the last 300 days of historical prices (Stooq) and retrieves today’s news headlines (yFinance).</a:t>
            </a:r>
            <a:br/>
            <a:br/>
            <a:r>
              <a:rPr sz="995" b="1" cap="none"/>
              <a:t>View Feature Summary</a:t>
            </a:r>
            <a:br/>
            <a:r>
              <a:rPr sz="995" cap="none"/>
              <a:t>Instantly see key technical indicators (MACD, Bollinger Bands, returns, volume change) alongside a sentiment score derived from VADER analysis of recent news.</a:t>
            </a:r>
            <a:br/>
            <a:br/>
            <a:r>
              <a:rPr sz="995" b="1" cap="none"/>
              <a:t>Run Forecast</a:t>
            </a:r>
            <a:br/>
            <a:r>
              <a:rPr sz="995" cap="none"/>
              <a:t>Click “Predict” (or the equivalent command). The system trains (or loads) the Random Forest model and computes the next‑day price.</a:t>
            </a:r>
            <a:br/>
            <a:br/>
            <a:r>
              <a:rPr sz="995" b="1" cap="none"/>
              <a:t>Examine Results</a:t>
            </a:r>
            <a:br/>
            <a:br/>
            <a:r>
              <a:rPr sz="995" cap="none"/>
              <a:t>Predicted Price: Displays the point estimate for the chosen date.</a:t>
            </a:r>
            <a:br/>
            <a:br/>
            <a:r>
              <a:rPr sz="995" cap="none"/>
              <a:t>Price Range (±MAE): Shows upper and lower bounds to convey uncertainty.</a:t>
            </a:r>
            <a:br/>
            <a:br/>
            <a:r>
              <a:rPr sz="995" b="1" cap="none"/>
              <a:t>Visualize History &amp; Forecast</a:t>
            </a:r>
            <a:br/>
            <a:r>
              <a:rPr sz="995" cap="none"/>
              <a:t>A chart pops up showing the past 100 days of actual prices, the forecast point, and a shaded confidence band.</a:t>
            </a:r>
            <a:br/>
            <a:br/>
            <a:r>
              <a:rPr sz="995" b="1" cap="none"/>
              <a:t>Save or Export</a:t>
            </a:r>
            <a:br/>
            <a:r>
              <a:rPr sz="995" cap="none"/>
              <a:t>If desired, click “Download CSV” to export the forecast and range for further analysis or record‑keeping.</a:t>
            </a:r>
            <a:br/>
            <a:br/>
            <a:r>
              <a:rPr sz="995" b="1" cap="none"/>
              <a:t>Repeat for Another Symbol</a:t>
            </a:r>
            <a:br/>
            <a:r>
              <a:rPr sz="995" cap="none"/>
              <a:t>Optionally, enter a new symbol and date to generate a fresh prediction—no need to restart the app.</a:t>
            </a:r>
            <a:endParaRPr sz="995" cap="none"/>
          </a:p>
        </p:txBody>
      </p:sp>
      <p:sp>
        <p:nvSpPr>
          <p:cNvPr id="5" name="object 5"/>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9PT0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PT0AP///wEAAAAAAAAAAAAAAAAAAAAAAAAAAAAAAAAAAAAAAAAAAAAAAAJ/f38A7uzhA8zMzADAwP8Af39/AAAAAAAAAAAAAAAAAAAAAAAAAAAAIQAAABgAAAAUAAAArgQAAGMtAADeJAAA1TUAABAAAAAmAAAACAAAAP//////////"/>
              </a:ext>
            </a:extLst>
          </p:cNvSpPr>
          <p:nvPr/>
        </p:nvSpPr>
        <p:spPr>
          <a:xfrm>
            <a:off x="760730" y="7378065"/>
            <a:ext cx="5232400" cy="1372870"/>
          </a:xfrm>
          <a:custGeom>
            <a:avLst/>
            <a:gdLst/>
            <a:ahLst/>
            <a:cxnLst/>
            <a:rect l="0" t="0" r="5232400" b="1372870"/>
            <a:pathLst>
              <a:path w="5232400" h="1372870">
                <a:moveTo>
                  <a:pt x="5231939" y="1220378"/>
                </a:moveTo>
                <a:lnTo>
                  <a:pt x="0" y="1220378"/>
                </a:lnTo>
                <a:lnTo>
                  <a:pt x="0" y="1372524"/>
                </a:lnTo>
                <a:lnTo>
                  <a:pt x="5231939" y="1372524"/>
                </a:lnTo>
                <a:lnTo>
                  <a:pt x="5231939" y="1220378"/>
                </a:lnTo>
                <a:close/>
              </a:path>
              <a:path w="5232400" h="1372870">
                <a:moveTo>
                  <a:pt x="5231939" y="916064"/>
                </a:moveTo>
                <a:lnTo>
                  <a:pt x="0" y="916064"/>
                </a:lnTo>
                <a:lnTo>
                  <a:pt x="0" y="1068210"/>
                </a:lnTo>
                <a:lnTo>
                  <a:pt x="0" y="1220367"/>
                </a:lnTo>
                <a:lnTo>
                  <a:pt x="5231939" y="1220367"/>
                </a:lnTo>
                <a:lnTo>
                  <a:pt x="5231939" y="1068210"/>
                </a:lnTo>
                <a:lnTo>
                  <a:pt x="5231939" y="916064"/>
                </a:lnTo>
                <a:close/>
              </a:path>
              <a:path w="5232400" h="1372870">
                <a:moveTo>
                  <a:pt x="5231939" y="153609"/>
                </a:moveTo>
                <a:lnTo>
                  <a:pt x="0" y="153609"/>
                </a:lnTo>
                <a:lnTo>
                  <a:pt x="0" y="306043"/>
                </a:lnTo>
                <a:lnTo>
                  <a:pt x="0" y="458200"/>
                </a:lnTo>
                <a:lnTo>
                  <a:pt x="0" y="610357"/>
                </a:lnTo>
                <a:lnTo>
                  <a:pt x="0" y="762513"/>
                </a:lnTo>
                <a:lnTo>
                  <a:pt x="0" y="916054"/>
                </a:lnTo>
                <a:lnTo>
                  <a:pt x="5231939" y="916054"/>
                </a:lnTo>
                <a:lnTo>
                  <a:pt x="5231939" y="762513"/>
                </a:lnTo>
                <a:lnTo>
                  <a:pt x="5231939" y="610357"/>
                </a:lnTo>
                <a:lnTo>
                  <a:pt x="5231939" y="458200"/>
                </a:lnTo>
                <a:lnTo>
                  <a:pt x="5231939" y="306043"/>
                </a:lnTo>
                <a:lnTo>
                  <a:pt x="5231939" y="153609"/>
                </a:lnTo>
                <a:close/>
              </a:path>
              <a:path w="5232400" h="1372870">
                <a:moveTo>
                  <a:pt x="5231939" y="0"/>
                </a:moveTo>
                <a:lnTo>
                  <a:pt x="0" y="0"/>
                </a:lnTo>
                <a:lnTo>
                  <a:pt x="0" y="153540"/>
                </a:lnTo>
                <a:lnTo>
                  <a:pt x="5231939" y="153540"/>
                </a:lnTo>
                <a:lnTo>
                  <a:pt x="5231939" y="0"/>
                </a:lnTo>
                <a:close/>
              </a:path>
            </a:pathLst>
          </a:custGeom>
          <a:solidFill>
            <a:srgbClr val="F4F4F4"/>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6" name="object 6"/>
          <p:cNvSpPr>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rgQAAGMtAADeJAAA1TUAABAAAAAmAAAACAAAAP//////////"/>
              </a:ext>
            </a:extLst>
          </p:cNvSpPr>
          <p:nvPr/>
        </p:nvSpPr>
        <p:spPr>
          <a:xfrm>
            <a:off x="760730" y="7378065"/>
            <a:ext cx="5232400" cy="1372870"/>
          </a:xfrm>
          <a:prstGeom prst="rect">
            <a:avLst/>
          </a:prstGeom>
          <a:no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5875">
              <a:lnSpc>
                <a:spcPts val="1020"/>
              </a:lnSpc>
            </a:pPr>
            <a:r>
              <a:rPr sz="905" b="1" cap="none">
                <a:latin typeface="Arial" pitchFamily="2" charset="0"/>
                <a:ea typeface="Calibri" pitchFamily="2" charset="0"/>
                <a:cs typeface="Arial" pitchFamily="2" charset="0"/>
              </a:rPr>
              <a:t>Rate yourself</a:t>
            </a:r>
            <a:endParaRPr sz="905" cap="none">
              <a:latin typeface="Arial" pitchFamily="2" charset="0"/>
              <a:ea typeface="Calibri" pitchFamily="2" charset="0"/>
              <a:cs typeface="Arial" pitchFamily="2" charset="0"/>
            </a:endParaRPr>
          </a:p>
          <a:p>
            <a:pPr>
              <a:lnSpc>
                <a:spcPct val="100000"/>
              </a:lnSpc>
              <a:spcBef>
                <a:spcPts val="275"/>
              </a:spcBef>
            </a:pPr>
            <a:endParaRPr sz="905" cap="none">
              <a:latin typeface="Arial" pitchFamily="2" charset="0"/>
              <a:ea typeface="Calibri" pitchFamily="2" charset="0"/>
              <a:cs typeface="Arial" pitchFamily="2" charset="0"/>
            </a:endParaRPr>
          </a:p>
          <a:p>
            <a:pPr marL="15875">
              <a:lnSpc>
                <a:spcPct val="100000"/>
              </a:lnSpc>
            </a:pPr>
            <a:r>
              <a:rPr sz="905" b="1" cap="none">
                <a:solidFill>
                  <a:srgbClr val="252525"/>
                </a:solidFill>
                <a:latin typeface="Arial" pitchFamily="2" charset="0"/>
                <a:ea typeface="Calibri" pitchFamily="2" charset="0"/>
                <a:cs typeface="Arial" pitchFamily="2" charset="0"/>
              </a:rPr>
              <a:t>Design</a:t>
            </a:r>
            <a:endParaRPr sz="905" cap="none">
              <a:latin typeface="Arial" pitchFamily="2" charset="0"/>
              <a:ea typeface="Calibri" pitchFamily="2" charset="0"/>
              <a:cs typeface="Arial" pitchFamily="2" charset="0"/>
            </a:endParaRPr>
          </a:p>
          <a:p>
            <a:pPr>
              <a:lnSpc>
                <a:spcPct val="100000"/>
              </a:lnSpc>
              <a:spcBef>
                <a:spcPts val="270"/>
              </a:spcBef>
            </a:pPr>
            <a:endParaRPr sz="905" cap="none">
              <a:latin typeface="Arial" pitchFamily="2" charset="0"/>
              <a:ea typeface="Calibri" pitchFamily="2" charset="0"/>
              <a:cs typeface="Arial" pitchFamily="2" charset="0"/>
            </a:endParaRPr>
          </a:p>
          <a:p>
            <a:pPr marL="110490" indent="-94615" defTabSz="829945">
              <a:lnSpc>
                <a:spcPct val="100000"/>
              </a:lnSpc>
              <a:buAutoNum type="arabicPlain"/>
              <a:tabLst>
                <a:tab pos="110490" algn="l"/>
              </a:tabLst>
            </a:pPr>
            <a:r>
              <a:rPr sz="905" cap="none">
                <a:solidFill>
                  <a:srgbClr val="252525"/>
                </a:solidFill>
                <a:latin typeface="Arial MT" pitchFamily="0" charset="0"/>
                <a:ea typeface="Calibri" pitchFamily="2" charset="0"/>
                <a:cs typeface="Arial MT" pitchFamily="0" charset="0"/>
              </a:rPr>
              <a:t>point – The use of AI is a good fit for the solution.</a:t>
            </a:r>
            <a:endParaRPr sz="905" cap="none">
              <a:latin typeface="Arial MT" pitchFamily="0" charset="0"/>
              <a:ea typeface="Calibri" pitchFamily="2" charset="0"/>
              <a:cs typeface="Arial MT" pitchFamily="0" charset="0"/>
            </a:endParaRPr>
          </a:p>
          <a:p>
            <a:pPr marL="15875" marR="221615" indent="94615" defTabSz="829945">
              <a:lnSpc>
                <a:spcPts val="1205"/>
              </a:lnSpc>
              <a:spcBef>
                <a:spcPts val="50"/>
              </a:spcBef>
              <a:buAutoNum type="arabicPlain"/>
              <a:tabLst>
                <a:tab pos="110490" algn="l"/>
              </a:tabLst>
            </a:pPr>
            <a:r>
              <a:rPr sz="905" cap="none">
                <a:solidFill>
                  <a:srgbClr val="252525"/>
                </a:solidFill>
                <a:latin typeface="Arial MT" pitchFamily="0" charset="0"/>
                <a:ea typeface="Calibri" pitchFamily="2" charset="0"/>
                <a:cs typeface="Arial MT" pitchFamily="0" charset="0"/>
              </a:rPr>
              <a:t>points - </a:t>
            </a:r>
            <a:r>
              <a:rPr sz="905" cap="none">
                <a:latin typeface="Arial MT" pitchFamily="0" charset="0"/>
                <a:ea typeface="Calibri" pitchFamily="2" charset="0"/>
                <a:cs typeface="Arial MT" pitchFamily="0" charset="0"/>
              </a:rPr>
              <a:t>The use of AI is a good fit for the solution and there is some documentation about how it meets the needs of users</a:t>
            </a:r>
            <a:endParaRPr sz="905" cap="none">
              <a:latin typeface="Arial MT" pitchFamily="0" charset="0"/>
              <a:ea typeface="Calibri" pitchFamily="2" charset="0"/>
              <a:cs typeface="Arial MT" pitchFamily="0" charset="0"/>
            </a:endParaRPr>
          </a:p>
          <a:p>
            <a:pPr marL="15875" marR="106045" indent="94615" defTabSz="829945">
              <a:lnSpc>
                <a:spcPts val="1195"/>
              </a:lnSpc>
              <a:buAutoNum type="arabicPlain"/>
              <a:tabLst>
                <a:tab pos="110490" algn="l"/>
              </a:tabLst>
            </a:pPr>
            <a:r>
              <a:rPr sz="905" cap="none">
                <a:solidFill>
                  <a:srgbClr val="252525"/>
                </a:solidFill>
                <a:latin typeface="Arial MT" pitchFamily="0" charset="0"/>
                <a:ea typeface="Calibri" pitchFamily="2" charset="0"/>
                <a:cs typeface="Arial MT" pitchFamily="0" charset="0"/>
              </a:rPr>
              <a:t>points - </a:t>
            </a:r>
            <a:r>
              <a:rPr sz="905" cap="none">
                <a:latin typeface="Arial MT" pitchFamily="0" charset="0"/>
                <a:ea typeface="Calibri" pitchFamily="2" charset="0"/>
                <a:cs typeface="Arial MT" pitchFamily="0" charset="0"/>
              </a:rPr>
              <a:t>The use of AI is a good fit for the solution. The new user experience is clearly documented showing how users will be better served than they are today.</a:t>
            </a:r>
            <a:endParaRPr sz="905" cap="none">
              <a:latin typeface="Arial MT" pitchFamily="0" charset="0"/>
              <a:ea typeface="Calibri" pitchFamily="2" charset="0"/>
              <a:cs typeface="Arial MT" pitchFamily="0" charset="0"/>
            </a:endParaRPr>
          </a:p>
        </p:txBody>
      </p:sp>
      <p:grpSp>
        <p:nvGrpSpPr>
          <p:cNvPr id="7" name="object 7"/>
          <p:cNvGrpSpPr>
            <a:extLst>
              <a:ext uri="smNativeData">
                <pr:smNativeData xmlns:pr="smNativeData" xmlns="smNativeData" val="SMDATA_6_ReznaBMAAAAlAAAAAQAAAA8BAAAAkAAAAEgAAACQAAAASAAAAAAAAAAAAAAAAAAAABcAAAAUAAAAAAAAAAAAAAD/fwAA/38AAAAAAAAJAAAABAAAAAYAAAAfAAAAVAAAAAAAAAAAAAAAAAAAAAAAAAAAAAAAAAAAAAAAAAAAAAAAAAAAAAAAAAAAAAAAAAAAAAAAAAAAAAAAAAAAAAAAAAAAAAAAAAAAAAAAAAAAAAAAAAAAACEAAAAYAAAAFAAAAMkJAABTLQAATQsAAJ4uAAAQAAAAJgAAAAgAAAD/////AAAAAA=="/>
              </a:ext>
            </a:extLst>
          </p:cNvGrpSpPr>
          <p:nvPr/>
        </p:nvGrpSpPr>
        <p:grpSpPr>
          <a:xfrm>
            <a:off x="1590675" y="7367905"/>
            <a:ext cx="246380" cy="210185"/>
            <a:chOff x="1590675" y="7367905"/>
            <a:chExt cx="246380" cy="210185"/>
          </a:xfrm>
        </p:grpSpPr>
        <p:sp>
          <p:nvSpPr>
            <p:cNvPr id="9" name="object 8"/>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J/f38A7uzhA8zMzADAwP8Af39/AAAAAAAAAAAAAAAAAAAAAAAAAAAAIQAAABgAAAAUAAAAzgkAAFgtAABICwAAmi4AAAAAAAAmAAAACAAAAP//////////"/>
                </a:ext>
              </a:extLst>
            </p:cNvSpPr>
            <p:nvPr/>
          </p:nvSpPr>
          <p:spPr>
            <a:xfrm>
              <a:off x="1593850" y="7371080"/>
              <a:ext cx="240030" cy="204470"/>
            </a:xfrm>
            <a:custGeom>
              <a:avLst/>
              <a:gdLst/>
              <a:ahLst/>
              <a:cxnLst/>
              <a:rect l="0" t="0" r="240030" b="204470"/>
              <a:pathLst>
                <a:path w="240030" h="204470">
                  <a:moveTo>
                    <a:pt x="239799" y="0"/>
                  </a:moveTo>
                  <a:lnTo>
                    <a:pt x="0" y="0"/>
                  </a:lnTo>
                  <a:lnTo>
                    <a:pt x="0" y="204011"/>
                  </a:lnTo>
                  <a:lnTo>
                    <a:pt x="239799" y="204011"/>
                  </a:lnTo>
                  <a:lnTo>
                    <a:pt x="239799" y="0"/>
                  </a:lnTo>
                  <a:close/>
                </a:path>
              </a:pathLst>
            </a:custGeom>
            <a:solidFill>
              <a:srgbClr val="FFFFFF"/>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8" name="object 9"/>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K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B/f38A7uzhA8zMzADAwP8Af39/AAAAAAAAAAAAAAAAAAAAAAAAAAAAIQAAABgAAAAUAAAAzgkAAFgtAABICwAAmi4AAAAAAAAmAAAACAAAAP//////////"/>
                </a:ext>
              </a:extLst>
            </p:cNvSpPr>
            <p:nvPr/>
          </p:nvSpPr>
          <p:spPr>
            <a:xfrm>
              <a:off x="1593850" y="7371080"/>
              <a:ext cx="240030" cy="204470"/>
            </a:xfrm>
            <a:custGeom>
              <a:avLst/>
              <a:gdLst/>
              <a:ahLst/>
              <a:cxnLst/>
              <a:rect l="0" t="0" r="240030" b="204470"/>
              <a:pathLst>
                <a:path w="240030" h="204470">
                  <a:moveTo>
                    <a:pt x="0" y="204011"/>
                  </a:moveTo>
                  <a:lnTo>
                    <a:pt x="239799" y="204011"/>
                  </a:lnTo>
                  <a:lnTo>
                    <a:pt x="239799" y="0"/>
                  </a:lnTo>
                  <a:lnTo>
                    <a:pt x="0" y="0"/>
                  </a:lnTo>
                  <a:lnTo>
                    <a:pt x="0" y="204011"/>
                  </a:lnTo>
                  <a:close/>
                </a:path>
              </a:pathLst>
            </a:custGeom>
            <a:noFill/>
            <a:ln w="6350" cap="flat" cmpd="sng" algn="ctr">
              <a:solidFill>
                <a:srgbClr val="000000"/>
              </a:solidFill>
              <a:prstDash val="solid"/>
              <a:headEnd type="none"/>
              <a:tailEnd type="none"/>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lgn="ctr"/>
              <a:r>
                <a:rPr sz="1500" cap="none"/>
                <a:t>3</a:t>
              </a:r>
              <a:endParaRPr sz="1500" cap="none"/>
            </a:p>
          </p:txBody>
        </p:sp>
      </p:grpSp>
      <p:sp>
        <p:nvSpPr>
          <p:cNvPr id="10" name="object 10"/>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tAEAAFsCAAB+KAAAlzoAABAAAAAmAAAACAAAAP//////////"/>
              </a:ext>
            </a:extLst>
          </p:cNvSpPr>
          <p:nvPr/>
        </p:nvSpPr>
        <p:spPr>
          <a:xfrm>
            <a:off x="276860" y="382905"/>
            <a:ext cx="6305550" cy="9141460"/>
          </a:xfrm>
          <a:custGeom>
            <a:avLst/>
            <a:gdLst/>
            <a:ahLst/>
            <a:cxnLst/>
            <a:rect l="0" t="0" r="6305550" b="9141460"/>
            <a:pathLst>
              <a:path w="6305550" h="9141460">
                <a:moveTo>
                  <a:pt x="6305319" y="9135709"/>
                </a:moveTo>
                <a:lnTo>
                  <a:pt x="6299787" y="9135709"/>
                </a:lnTo>
                <a:lnTo>
                  <a:pt x="5532" y="9135709"/>
                </a:lnTo>
                <a:lnTo>
                  <a:pt x="0" y="9135709"/>
                </a:lnTo>
                <a:lnTo>
                  <a:pt x="0" y="9141229"/>
                </a:lnTo>
                <a:lnTo>
                  <a:pt x="5532" y="9141229"/>
                </a:lnTo>
                <a:lnTo>
                  <a:pt x="6299787" y="9141229"/>
                </a:lnTo>
                <a:lnTo>
                  <a:pt x="6305319" y="9141229"/>
                </a:lnTo>
                <a:lnTo>
                  <a:pt x="6305319" y="9135709"/>
                </a:lnTo>
                <a:close/>
              </a:path>
              <a:path w="6305550" h="9141460">
                <a:moveTo>
                  <a:pt x="6305319" y="0"/>
                </a:moveTo>
                <a:lnTo>
                  <a:pt x="6299787" y="0"/>
                </a:lnTo>
                <a:lnTo>
                  <a:pt x="5532" y="0"/>
                </a:lnTo>
                <a:lnTo>
                  <a:pt x="0" y="0"/>
                </a:lnTo>
                <a:lnTo>
                  <a:pt x="0" y="5533"/>
                </a:lnTo>
                <a:lnTo>
                  <a:pt x="0" y="9135697"/>
                </a:lnTo>
                <a:lnTo>
                  <a:pt x="5532" y="9135697"/>
                </a:lnTo>
                <a:lnTo>
                  <a:pt x="5532" y="5533"/>
                </a:lnTo>
                <a:lnTo>
                  <a:pt x="6299787" y="5533"/>
                </a:lnTo>
                <a:lnTo>
                  <a:pt x="6299787" y="9135697"/>
                </a:lnTo>
                <a:lnTo>
                  <a:pt x="6305319" y="9135697"/>
                </a:lnTo>
                <a:lnTo>
                  <a:pt x="6305319" y="5533"/>
                </a:lnTo>
                <a:lnTo>
                  <a:pt x="6305319" y="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11" name="object 11"/>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JiQAACw4AABfJQAANzkAABAAAAAmAAAACAAAADyQAAAAAAAA"/>
              </a:ext>
            </a:extLst>
          </p:cNvSpPr>
          <p:nvPr>
            <p:ph type="sldNum" sz="quarter" idx="12"/>
          </p:nvPr>
        </p:nvSpPr>
        <p:spPr/>
        <p:txBody>
          <a:bodyPr vert="horz" wrap="square" lIns="0" tIns="0" rIns="0" bIns="0" numCol="1" spcCol="215900" anchor="t">
            <a:prstTxWarp prst="textNoShape">
              <a:avLst/>
            </a:prstTxWarp>
          </a:bodyPr>
          <a:lstStyle>
            <a:lvl1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pPr>
            <a:fld id="{257CBB0D-43C8-294D-86C4-B518F58A70E0}" type="slidenum">
              <a:t>18</a:t>
            </a:fld>
          </a:p>
        </p:txBody>
      </p:sp>
    </p:spTree>
  </p:cSld>
  <p:clrMapOvr>
    <a:masterClrMapping/>
  </p:clrMapOvr>
  <p:timing>
    <p:tnLst>
      <p:par>
        <p:cTn id="1" dur="indefinite" restart="never" nodeType="tmRoot"/>
      </p:par>
    </p:tnLst>
  </p:timing>
</p:sld>
</file>

<file path=ppt/slides/slide1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spLocks noGrp="1" noChangeArrowheads="1"/>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CQUAAGgDAAD4FAAAowUAABAAAAAmAAAACAAAADyQAAAAAAAA"/>
              </a:ext>
            </a:extLst>
          </p:cNvSpPr>
          <p:nvPr>
            <p:ph type="title"/>
          </p:nvPr>
        </p:nvSpPr>
        <p:spPr/>
        <p:txBody>
          <a:bodyPr vert="horz" wrap="square" lIns="0" tIns="11430" rIns="0" bIns="0" numCol="1" spcCol="215900" anchor="t">
            <a:prstTxWarp prst="textNoShape">
              <a:avLst/>
            </a:prstTxWarp>
          </a:bodyPr>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0"/>
              </a:spcBef>
            </a:pPr>
            <a:r>
              <a:rPr cap="none">
                <a:latin typeface="Arial MT" pitchFamily="0" charset="0"/>
                <a:ea typeface="Calibri" pitchFamily="2" charset="0"/>
                <a:cs typeface="Arial MT" pitchFamily="0" charset="0"/>
              </a:rPr>
              <a:t>7. Data</a:t>
            </a:r>
            <a:endParaRPr cap="none">
              <a:latin typeface="Arial MT" pitchFamily="0" charset="0"/>
              <a:ea typeface="Calibri" pitchFamily="2" charset="0"/>
              <a:cs typeface="Arial MT" pitchFamily="0" charset="0"/>
            </a:endParaRPr>
          </a:p>
        </p:txBody>
      </p:sp>
      <p:sp>
        <p:nvSpPr>
          <p:cNvPr id="3" name="object 3"/>
          <p:cNvSpPr>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NAMAAHYHAAD5FgAAiwgAABAAAAAmAAAACAAAAP//////////"/>
              </a:ext>
            </a:extLst>
          </p:cNvSpPr>
          <p:nvPr/>
        </p:nvSpPr>
        <p:spPr>
          <a:xfrm>
            <a:off x="520700" y="1212850"/>
            <a:ext cx="3213735" cy="175895"/>
          </a:xfrm>
          <a:prstGeom prst="rect">
            <a:avLst/>
          </a:prstGeom>
          <a:noFill/>
          <a:ln>
            <a:noFill/>
          </a:ln>
          <a:effectLst/>
        </p:spPr>
        <p:txBody>
          <a:bodyPr vert="horz" wrap="square" lIns="0" tIns="1143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0"/>
              </a:spcBef>
            </a:pPr>
            <a:r>
              <a:rPr sz="995" b="1" cap="none">
                <a:latin typeface="Arial" pitchFamily="2" charset="0"/>
                <a:ea typeface="Calibri" pitchFamily="2" charset="0"/>
                <a:cs typeface="Arial" pitchFamily="2" charset="0"/>
              </a:rPr>
              <a:t>7.1 What data will you need to train your AI solution?</a:t>
            </a:r>
            <a:endParaRPr sz="995" cap="none">
              <a:latin typeface="Arial" pitchFamily="2" charset="0"/>
              <a:ea typeface="Calibri" pitchFamily="2" charset="0"/>
              <a:cs typeface="Arial" pitchFamily="2" charset="0"/>
            </a:endParaRPr>
          </a:p>
        </p:txBody>
      </p:sp>
      <p:sp>
        <p:nvSpPr>
          <p:cNvPr id="4" name="object 4"/>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IAIAAL0IAACQJwAASRcAABAAAAAmAAAACAAAAP//////////"/>
              </a:ext>
            </a:extLst>
          </p:cNvSpPr>
          <p:nvPr/>
        </p:nvSpPr>
        <p:spPr>
          <a:xfrm>
            <a:off x="345440" y="1420495"/>
            <a:ext cx="6085840" cy="2364740"/>
          </a:xfrm>
          <a:custGeom>
            <a:avLst/>
            <a:gdLst/>
            <a:ahLst/>
            <a:cxnLst/>
            <a:rect l="0" t="0" r="6085840" b="2364740"/>
            <a:pathLst>
              <a:path w="6085840" h="2364740">
                <a:moveTo>
                  <a:pt x="12101" y="0"/>
                </a:moveTo>
                <a:lnTo>
                  <a:pt x="0" y="0"/>
                </a:lnTo>
                <a:lnTo>
                  <a:pt x="0" y="40697"/>
                </a:lnTo>
                <a:lnTo>
                  <a:pt x="0" y="257037"/>
                </a:lnTo>
                <a:lnTo>
                  <a:pt x="0" y="2324043"/>
                </a:lnTo>
                <a:lnTo>
                  <a:pt x="0" y="2364740"/>
                </a:lnTo>
                <a:lnTo>
                  <a:pt x="12101" y="2364740"/>
                </a:lnTo>
                <a:lnTo>
                  <a:pt x="12101" y="2324043"/>
                </a:lnTo>
                <a:lnTo>
                  <a:pt x="12101" y="257037"/>
                </a:lnTo>
                <a:lnTo>
                  <a:pt x="12101" y="40697"/>
                </a:lnTo>
                <a:lnTo>
                  <a:pt x="12101" y="0"/>
                </a:lnTo>
                <a:close/>
              </a:path>
              <a:path w="6085840" h="2364740">
                <a:moveTo>
                  <a:pt x="6085264" y="0"/>
                </a:moveTo>
                <a:lnTo>
                  <a:pt x="6073162" y="0"/>
                </a:lnTo>
                <a:lnTo>
                  <a:pt x="12101" y="0"/>
                </a:lnTo>
                <a:lnTo>
                  <a:pt x="12101" y="40697"/>
                </a:lnTo>
                <a:lnTo>
                  <a:pt x="6073162" y="40697"/>
                </a:lnTo>
                <a:lnTo>
                  <a:pt x="6073162" y="257037"/>
                </a:lnTo>
                <a:lnTo>
                  <a:pt x="6073162" y="2364740"/>
                </a:lnTo>
                <a:lnTo>
                  <a:pt x="12101" y="2364740"/>
                </a:lnTo>
                <a:lnTo>
                  <a:pt x="6073162" y="2364740"/>
                </a:lnTo>
                <a:lnTo>
                  <a:pt x="6085264" y="2364740"/>
                </a:lnTo>
                <a:lnTo>
                  <a:pt x="6085264" y="2324043"/>
                </a:lnTo>
                <a:lnTo>
                  <a:pt x="6085264" y="257037"/>
                </a:lnTo>
                <a:lnTo>
                  <a:pt x="6085264" y="40697"/>
                </a:lnTo>
                <a:lnTo>
                  <a:pt x="6085264" y="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defRPr sz="1400" cap="none">
                <a:latin typeface="Arial MT" pitchFamily="0" charset="0"/>
                <a:ea typeface="Arial MT" pitchFamily="0" charset="0"/>
                <a:cs typeface="Arial MT" pitchFamily="0" charset="0"/>
              </a:defRPr>
            </a:pPr>
            <a:r>
              <a:rPr sz="1270" cap="none"/>
              <a:t>1)Daily closing prices, high, low, open, and volume for each stock</a:t>
            </a:r>
            <a:br/>
            <a:r>
              <a:rPr sz="1270" cap="none"/>
              <a:t>2)A multi‑year span (ideally ≥300 trading days) to capture trends and seasonality</a:t>
            </a:r>
            <a:br/>
            <a:r>
              <a:rPr sz="1270" cap="none"/>
              <a:t>3)Bollinger Bands (20‑day MA ± 2× standard deviation)</a:t>
            </a:r>
            <a:br/>
            <a:r>
              <a:rPr sz="1270" cap="none"/>
              <a:t>4)MACD (12‑day EMA − 26‑day EMA) and its Signal Line</a:t>
            </a:r>
            <a:br/>
            <a:r>
              <a:rPr sz="1270" cap="none"/>
              <a:t>5)Daily returns and log returns</a:t>
            </a:r>
            <a:br/>
            <a:r>
              <a:rPr sz="1270" cap="none"/>
              <a:t>6)Lagged features (e.g., prior day close) and volume change</a:t>
            </a:r>
            <a:br/>
            <a:r>
              <a:rPr sz="1270" cap="none"/>
              <a:t>7)Headlines and summaries from financial news (via yfinance)</a:t>
            </a:r>
            <a:br/>
            <a:r>
              <a:rPr sz="1270" cap="none"/>
              <a:t>8)VADER compound scores averaged per trading day</a:t>
            </a:r>
            <a:br/>
            <a:r>
              <a:rPr sz="1270" cap="none"/>
              <a:t>9)Business‑day calendar to align price and sentiment entries</a:t>
            </a:r>
            <a:br/>
            <a:r>
              <a:rPr sz="1270" cap="none"/>
              <a:t>10)Market holiday schedule to skip non‑trading days</a:t>
            </a:r>
            <a:br/>
            <a:r>
              <a:rPr sz="1270" cap="none"/>
              <a:t>11)Next‑day closing price for each date (the value to predict)</a:t>
            </a:r>
            <a:br/>
            <a:r>
              <a:rPr sz="1270" cap="none"/>
              <a:t>12)Validation metrics (e.g., Mean Absolute Error) for confidence‑range calculation</a:t>
            </a:r>
            <a:br/>
            <a:endParaRPr sz="1270" cap="none"/>
          </a:p>
        </p:txBody>
      </p:sp>
      <p:sp>
        <p:nvSpPr>
          <p:cNvPr id="5" name="object 5"/>
          <p:cNvSpPr>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nAQAAJsaAABFFQAAsBsAABAAAAAmAAAACAAAAP//////////"/>
              </a:ext>
            </a:extLst>
          </p:cNvSpPr>
          <p:nvPr/>
        </p:nvSpPr>
        <p:spPr>
          <a:xfrm>
            <a:off x="749300" y="4324985"/>
            <a:ext cx="2708275" cy="175895"/>
          </a:xfrm>
          <a:prstGeom prst="rect">
            <a:avLst/>
          </a:prstGeom>
          <a:noFill/>
          <a:ln>
            <a:noFill/>
          </a:ln>
          <a:effectLst/>
        </p:spPr>
        <p:txBody>
          <a:bodyPr vert="horz" wrap="square" lIns="0" tIns="1143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0"/>
              </a:spcBef>
            </a:pPr>
            <a:r>
              <a:rPr sz="995" b="1" cap="none">
                <a:latin typeface="Arial" pitchFamily="2" charset="0"/>
                <a:ea typeface="Calibri" pitchFamily="2" charset="0"/>
                <a:cs typeface="Arial" pitchFamily="2" charset="0"/>
              </a:rPr>
              <a:t>7.2 Where or how will you source your data?</a:t>
            </a:r>
            <a:endParaRPr sz="995" cap="none">
              <a:latin typeface="Arial" pitchFamily="2" charset="0"/>
              <a:ea typeface="Calibri" pitchFamily="2" charset="0"/>
              <a:cs typeface="Arial" pitchFamily="2" charset="0"/>
            </a:endParaRPr>
          </a:p>
        </p:txBody>
      </p:sp>
      <p:graphicFrame>
        <p:nvGraphicFramePr>
          <p:cNvPr id="6" name=""/>
          <p:cNvGraphicFramePr>
            <a:graphicFrameLocks noGrp="1"/>
          </p:cNvGraphicFramePr>
          <p:nvPr/>
        </p:nvGraphicFramePr>
        <p:xfrm>
          <a:off x="698500" y="4622800"/>
          <a:ext cx="5318125" cy="2352040"/>
        </p:xfrm>
        <a:graphic>
          <a:graphicData uri="http://schemas.openxmlformats.org/drawingml/2006/table">
            <a:tbl>
              <a:tblPr>
                <a:noFill/>
              </a:tblPr>
              <a:tblGrid>
                <a:gridCol w="928370"/>
                <a:gridCol w="1011555"/>
                <a:gridCol w="1133475"/>
                <a:gridCol w="1183005"/>
                <a:gridCol w="1061720"/>
              </a:tblGrid>
              <a:tr h="514350">
                <a:tc>
                  <a:txBody>
                    <a:bodyPr wrap="square" numCol="1"/>
                    <a:lstStyle/>
                    <a:p>
                      <a:pPr marL="0" marR="0" indent="0" algn="l">
                        <a:lnSpc>
                          <a:spcPct val="100000"/>
                        </a:lnSpc>
                        <a:buNone/>
                        <a:defRPr cap="none">
                          <a:solidFill>
                            <a:srgbClr val="000000"/>
                          </a:solidFill>
                        </a:defRPr>
                      </a:pPr>
                      <a:endParaRPr sz="1000" cap="none">
                        <a:latin typeface="Times New Roman" pitchFamily="0" charset="0"/>
                        <a:ea typeface="Calibri" pitchFamily="2" charset="0"/>
                        <a:cs typeface="Times New Roman" pitchFamily="0" charset="0"/>
                      </a:endParaRPr>
                    </a:p>
                    <a:p>
                      <a:pPr marL="0" marR="0" indent="0" algn="l">
                        <a:lnSpc>
                          <a:spcPct val="100000"/>
                        </a:lnSpc>
                        <a:spcBef>
                          <a:spcPts val="505"/>
                        </a:spcBef>
                        <a:buNone/>
                        <a:defRPr cap="none">
                          <a:solidFill>
                            <a:srgbClr val="000000"/>
                          </a:solidFill>
                        </a:defRPr>
                      </a:pPr>
                      <a:endParaRPr sz="1000" cap="none">
                        <a:latin typeface="Times New Roman" pitchFamily="0" charset="0"/>
                        <a:ea typeface="Calibri" pitchFamily="2" charset="0"/>
                        <a:cs typeface="Times New Roman" pitchFamily="0" charset="0"/>
                      </a:endParaRPr>
                    </a:p>
                    <a:p>
                      <a:pPr marL="101600" marR="0" indent="0" algn="l">
                        <a:lnSpc>
                          <a:spcPct val="100000"/>
                        </a:lnSpc>
                        <a:buNone/>
                        <a:defRPr cap="none">
                          <a:solidFill>
                            <a:srgbClr val="000000"/>
                          </a:solidFill>
                        </a:defRPr>
                      </a:pPr>
                      <a:r>
                        <a:rPr sz="1000" b="1" cap="none">
                          <a:latin typeface="Arial" pitchFamily="2" charset="0"/>
                          <a:ea typeface="Calibri" pitchFamily="2" charset="0"/>
                          <a:cs typeface="Arial" pitchFamily="2" charset="0"/>
                        </a:rPr>
                        <a:t>Data needed</a:t>
                      </a:r>
                      <a:endParaRPr sz="10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136525" marR="130175" indent="0" algn="ctr">
                        <a:lnSpc>
                          <a:spcPct val="110000"/>
                        </a:lnSpc>
                        <a:spcBef>
                          <a:spcPts val="425"/>
                        </a:spcBef>
                        <a:buNone/>
                        <a:defRPr cap="none">
                          <a:solidFill>
                            <a:srgbClr val="000000"/>
                          </a:solidFill>
                        </a:defRPr>
                      </a:pPr>
                      <a:r>
                        <a:rPr sz="900" b="1" cap="none">
                          <a:latin typeface="Arial" pitchFamily="2" charset="0"/>
                          <a:ea typeface="Calibri" pitchFamily="2" charset="0"/>
                          <a:cs typeface="Arial" pitchFamily="2" charset="0"/>
                        </a:rPr>
                        <a:t>Where will the data come from?</a:t>
                      </a:r>
                      <a:endParaRPr sz="9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spcBef>
                          <a:spcPts val="595"/>
                        </a:spcBef>
                        <a:buNone/>
                        <a:defRPr cap="none">
                          <a:solidFill>
                            <a:srgbClr val="000000"/>
                          </a:solidFill>
                        </a:defRPr>
                      </a:pPr>
                      <a:endParaRPr sz="900" cap="none">
                        <a:latin typeface="Times New Roman" pitchFamily="0" charset="0"/>
                        <a:ea typeface="Calibri" pitchFamily="2" charset="0"/>
                        <a:cs typeface="Times New Roman" pitchFamily="0" charset="0"/>
                      </a:endParaRPr>
                    </a:p>
                    <a:p>
                      <a:pPr marL="462915" marR="195580" indent="-262255" algn="l">
                        <a:lnSpc>
                          <a:spcPct val="110000"/>
                        </a:lnSpc>
                        <a:buNone/>
                        <a:defRPr cap="none">
                          <a:solidFill>
                            <a:srgbClr val="000000"/>
                          </a:solidFill>
                        </a:defRPr>
                      </a:pPr>
                      <a:r>
                        <a:rPr sz="900" b="1" cap="none">
                          <a:latin typeface="Arial" pitchFamily="2" charset="0"/>
                          <a:ea typeface="Calibri" pitchFamily="2" charset="0"/>
                          <a:cs typeface="Arial" pitchFamily="2" charset="0"/>
                        </a:rPr>
                        <a:t>Who owns the data?</a:t>
                      </a:r>
                      <a:endParaRPr sz="9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115570" marR="111760" indent="1270" algn="ctr">
                        <a:lnSpc>
                          <a:spcPct val="110000"/>
                        </a:lnSpc>
                        <a:spcBef>
                          <a:spcPts val="425"/>
                        </a:spcBef>
                        <a:buNone/>
                        <a:defRPr cap="none">
                          <a:solidFill>
                            <a:srgbClr val="000000"/>
                          </a:solidFill>
                        </a:defRPr>
                      </a:pPr>
                      <a:r>
                        <a:rPr sz="900" b="1" cap="none">
                          <a:latin typeface="Arial" pitchFamily="2" charset="0"/>
                          <a:ea typeface="Calibri" pitchFamily="2" charset="0"/>
                          <a:cs typeface="Arial" pitchFamily="2" charset="0"/>
                        </a:rPr>
                        <a:t>Do you have permission to use the data?</a:t>
                      </a:r>
                      <a:endParaRPr sz="9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139700" marR="134620" indent="243840" algn="l">
                        <a:lnSpc>
                          <a:spcPct val="110000"/>
                        </a:lnSpc>
                        <a:spcBef>
                          <a:spcPts val="425"/>
                        </a:spcBef>
                        <a:buNone/>
                        <a:defRPr cap="none">
                          <a:solidFill>
                            <a:srgbClr val="000000"/>
                          </a:solidFill>
                        </a:defRPr>
                      </a:pPr>
                      <a:r>
                        <a:rPr sz="900" b="1" cap="none">
                          <a:latin typeface="Arial" pitchFamily="2" charset="0"/>
                          <a:ea typeface="Calibri" pitchFamily="2" charset="0"/>
                          <a:cs typeface="Arial" pitchFamily="2" charset="0"/>
                        </a:rPr>
                        <a:t>Ethical considerations</a:t>
                      </a:r>
                      <a:endParaRPr sz="9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514350"/>
                  </a:ext>
                </a:extLst>
              </a:tr>
              <a:tr h="968375">
                <a:tc>
                  <a:txBody>
                    <a:bodyPr wrap="square" numCol="1"/>
                    <a:lstStyle/>
                    <a:p>
                      <a:pPr marL="146050" marR="0" indent="0" algn="l">
                        <a:lnSpc>
                          <a:spcPct val="100000"/>
                        </a:lnSpc>
                        <a:spcBef>
                          <a:spcPts val="560"/>
                        </a:spcBef>
                        <a:buNone/>
                        <a:defRPr cap="none">
                          <a:solidFill>
                            <a:srgbClr val="000000"/>
                          </a:solidFill>
                        </a:defRPr>
                      </a:pPr>
                      <a:r>
                        <a:rPr sz="900" b="1" cap="none">
                          <a:latin typeface="Arial" pitchFamily="2" charset="0"/>
                          <a:ea typeface="Calibri" pitchFamily="2" charset="0"/>
                          <a:cs typeface="Arial" pitchFamily="2" charset="0"/>
                        </a:rPr>
                        <a:t>Have</a:t>
                      </a:r>
                      <a:endParaRPr sz="9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buNone/>
                        <a:defRPr sz="1000" cap="none">
                          <a:solidFill>
                            <a:srgbClr val="000000"/>
                          </a:solidFill>
                          <a:latin typeface="Times New Roman" pitchFamily="0" charset="0"/>
                          <a:ea typeface="Calibri" pitchFamily="2" charset="0"/>
                          <a:cs typeface="Times New Roman" pitchFamily="0" charset="0"/>
                        </a:defRPr>
                      </a:pPr>
                      <a:r>
                        <a:rPr sz="900" cap="none"/>
                        <a:t>Prices &amp; Vol</a:t>
                      </a:r>
                      <a:endParaRPr sz="900" cap="none"/>
                    </a:p>
                    <a:p>
                      <a:pPr marL="0" marR="0" indent="0" algn="ctr">
                        <a:buNone/>
                        <a:defRPr sz="1000" cap="none">
                          <a:solidFill>
                            <a:srgbClr val="000000"/>
                          </a:solidFill>
                          <a:latin typeface="Times New Roman" pitchFamily="0" charset="0"/>
                          <a:ea typeface="Calibri" pitchFamily="2" charset="0"/>
                          <a:cs typeface="Times New Roman" pitchFamily="0" charset="0"/>
                        </a:defRPr>
                      </a:pPr>
                      <a:endParaRPr sz="900" cap="none"/>
                    </a:p>
                    <a:p>
                      <a:pPr marL="0" marR="0" indent="0" algn="ctr">
                        <a:buNone/>
                        <a:defRPr sz="1000" cap="none">
                          <a:solidFill>
                            <a:srgbClr val="000000"/>
                          </a:solidFill>
                          <a:latin typeface="Times New Roman" pitchFamily="0" charset="0"/>
                          <a:ea typeface="Calibri" pitchFamily="2" charset="0"/>
                          <a:cs typeface="Times New Roman" pitchFamily="0" charset="0"/>
                        </a:defRPr>
                      </a:pPr>
                      <a:r>
                        <a:rPr sz="900" cap="none"/>
                        <a:t>News Headlines</a:t>
                      </a:r>
                      <a:endParaRPr sz="900" cap="none"/>
                    </a:p>
                    <a:p>
                      <a:pPr marL="0" marR="0" indent="0" algn="ctr">
                        <a:buNone/>
                        <a:defRPr sz="1000" cap="none">
                          <a:solidFill>
                            <a:srgbClr val="000000"/>
                          </a:solidFill>
                          <a:latin typeface="Times New Roman" pitchFamily="0" charset="0"/>
                          <a:ea typeface="Calibri" pitchFamily="2" charset="0"/>
                          <a:cs typeface="Times New Roman" pitchFamily="0" charset="0"/>
                        </a:defRPr>
                      </a:pPr>
                      <a:endParaRPr sz="900" cap="none"/>
                    </a:p>
                    <a:p>
                      <a:pPr marL="0" marR="0" indent="0" algn="ctr">
                        <a:buNone/>
                        <a:defRPr sz="1000" cap="none">
                          <a:solidFill>
                            <a:srgbClr val="000000"/>
                          </a:solidFill>
                          <a:latin typeface="Times New Roman" pitchFamily="0" charset="0"/>
                          <a:ea typeface="Calibri" pitchFamily="2" charset="0"/>
                          <a:cs typeface="Times New Roman" pitchFamily="0" charset="0"/>
                        </a:defRPr>
                      </a:pPr>
                      <a:r>
                        <a:rPr sz="900" cap="none"/>
                        <a:t>Sentiment Lexicon</a:t>
                      </a:r>
                      <a:endParaRPr sz="900" cap="none"/>
                    </a:p>
                    <a:p>
                      <a:pPr marL="0" marR="0" indent="0" algn="ctr">
                        <a:buNone/>
                        <a:defRPr sz="1000" cap="none">
                          <a:solidFill>
                            <a:srgbClr val="000000"/>
                          </a:solidFill>
                          <a:latin typeface="Times New Roman" pitchFamily="0" charset="0"/>
                          <a:ea typeface="Calibri" pitchFamily="2" charset="0"/>
                          <a:cs typeface="Times New Roman" pitchFamily="0" charset="0"/>
                        </a:defRPr>
                      </a:pPr>
                      <a:endParaRPr sz="900" cap="none"/>
                    </a:p>
                    <a:p>
                      <a:pPr marL="0" marR="0" indent="0" algn="ctr">
                        <a:buNone/>
                        <a:defRPr sz="1000" cap="none">
                          <a:solidFill>
                            <a:srgbClr val="000000"/>
                          </a:solidFill>
                          <a:latin typeface="Times New Roman" pitchFamily="0" charset="0"/>
                          <a:ea typeface="Calibri" pitchFamily="2" charset="0"/>
                          <a:cs typeface="Times New Roman" pitchFamily="0" charset="0"/>
                        </a:defRPr>
                      </a:pPr>
                      <a:r>
                        <a:rPr sz="900" cap="none"/>
                        <a:t>Trading Calendar</a:t>
                      </a:r>
                      <a:endParaRPr sz="9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buNone/>
                        <a:defRPr sz="1000" cap="none">
                          <a:solidFill>
                            <a:srgbClr val="000000"/>
                          </a:solidFill>
                          <a:latin typeface="Times New Roman" pitchFamily="0" charset="0"/>
                          <a:ea typeface="Calibri" pitchFamily="2" charset="0"/>
                          <a:cs typeface="Times New Roman" pitchFamily="0" charset="0"/>
                        </a:defRPr>
                      </a:pPr>
                      <a:r>
                        <a:rPr sz="900" cap="none"/>
                        <a:t>               Stooq</a:t>
                      </a:r>
                      <a:endParaRPr sz="900" cap="none"/>
                    </a:p>
                    <a:p>
                      <a:pPr marL="0" marR="0" indent="0" algn="l">
                        <a:buNone/>
                        <a:defRPr sz="1000" cap="none">
                          <a:solidFill>
                            <a:srgbClr val="000000"/>
                          </a:solidFill>
                          <a:latin typeface="Times New Roman" pitchFamily="0" charset="0"/>
                          <a:ea typeface="Calibri" pitchFamily="2" charset="0"/>
                          <a:cs typeface="Times New Roman" pitchFamily="0" charset="0"/>
                        </a:defRPr>
                      </a:pPr>
                      <a:endParaRPr sz="900" cap="none"/>
                    </a:p>
                    <a:p>
                      <a:pPr marL="0" marR="0" indent="0" algn="ctr">
                        <a:buNone/>
                        <a:defRPr sz="1000" cap="none">
                          <a:solidFill>
                            <a:srgbClr val="000000"/>
                          </a:solidFill>
                          <a:latin typeface="Times New Roman" pitchFamily="0" charset="0"/>
                          <a:ea typeface="Calibri" pitchFamily="2" charset="0"/>
                          <a:cs typeface="Times New Roman" pitchFamily="0" charset="0"/>
                        </a:defRPr>
                      </a:pPr>
                      <a:r>
                        <a:rPr sz="900" cap="none"/>
                        <a:t>Yahoo</a:t>
                      </a:r>
                      <a:endParaRPr sz="900" cap="none"/>
                    </a:p>
                    <a:p>
                      <a:pPr marL="0" marR="0" indent="0" algn="ctr">
                        <a:buNone/>
                        <a:defRPr sz="1000" cap="none">
                          <a:solidFill>
                            <a:srgbClr val="000000"/>
                          </a:solidFill>
                          <a:latin typeface="Times New Roman" pitchFamily="0" charset="0"/>
                          <a:ea typeface="Calibri" pitchFamily="2" charset="0"/>
                          <a:cs typeface="Times New Roman" pitchFamily="0" charset="0"/>
                        </a:defRPr>
                      </a:pPr>
                      <a:endParaRPr sz="900" cap="none"/>
                    </a:p>
                    <a:p>
                      <a:pPr marL="0" marR="0" indent="0" algn="ctr">
                        <a:buNone/>
                        <a:defRPr sz="1000" cap="none">
                          <a:solidFill>
                            <a:srgbClr val="000000"/>
                          </a:solidFill>
                          <a:latin typeface="Times New Roman" pitchFamily="0" charset="0"/>
                          <a:ea typeface="Calibri" pitchFamily="2" charset="0"/>
                          <a:cs typeface="Times New Roman" pitchFamily="0" charset="0"/>
                        </a:defRPr>
                      </a:pPr>
                      <a:r>
                        <a:rPr sz="900" cap="none"/>
                        <a:t>NLTK</a:t>
                      </a:r>
                      <a:endParaRPr sz="900" cap="none"/>
                    </a:p>
                    <a:p>
                      <a:pPr marL="0" marR="0" indent="0" algn="ctr">
                        <a:buNone/>
                        <a:defRPr sz="1000" cap="none">
                          <a:solidFill>
                            <a:srgbClr val="000000"/>
                          </a:solidFill>
                          <a:latin typeface="Times New Roman" pitchFamily="0" charset="0"/>
                          <a:ea typeface="Calibri" pitchFamily="2" charset="0"/>
                          <a:cs typeface="Times New Roman" pitchFamily="0" charset="0"/>
                        </a:defRPr>
                      </a:pPr>
                      <a:endParaRPr sz="900" cap="none"/>
                    </a:p>
                    <a:p>
                      <a:pPr marL="0" marR="0" indent="0" algn="ctr">
                        <a:buNone/>
                        <a:defRPr sz="1000" cap="none">
                          <a:solidFill>
                            <a:srgbClr val="000000"/>
                          </a:solidFill>
                          <a:latin typeface="Times New Roman" pitchFamily="0" charset="0"/>
                          <a:ea typeface="Calibri" pitchFamily="2" charset="0"/>
                          <a:cs typeface="Times New Roman" pitchFamily="0" charset="0"/>
                        </a:defRPr>
                      </a:pPr>
                      <a:r>
                        <a:rPr sz="900" cap="none"/>
                        <a:t>pandas</a:t>
                      </a:r>
                      <a:endParaRPr sz="9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buNone/>
                        <a:defRPr sz="1000" cap="none">
                          <a:solidFill>
                            <a:srgbClr val="000000"/>
                          </a:solidFill>
                          <a:latin typeface="Times New Roman" pitchFamily="0" charset="0"/>
                          <a:ea typeface="Calibri" pitchFamily="2" charset="0"/>
                          <a:cs typeface="Times New Roman" pitchFamily="0" charset="0"/>
                        </a:defRPr>
                      </a:pPr>
                      <a:r>
                        <a:rPr sz="900" cap="none"/>
                        <a:t>Yes</a:t>
                      </a:r>
                      <a:endParaRPr sz="900" cap="none"/>
                    </a:p>
                    <a:p>
                      <a:pPr marL="0" marR="0" indent="0" algn="ctr">
                        <a:buNone/>
                        <a:defRPr sz="1000" cap="none">
                          <a:solidFill>
                            <a:srgbClr val="000000"/>
                          </a:solidFill>
                          <a:latin typeface="Times New Roman" pitchFamily="0" charset="0"/>
                          <a:ea typeface="Calibri" pitchFamily="2" charset="0"/>
                          <a:cs typeface="Times New Roman" pitchFamily="0" charset="0"/>
                        </a:defRPr>
                      </a:pPr>
                      <a:endParaRPr sz="900" cap="none"/>
                    </a:p>
                    <a:p>
                      <a:pPr marL="0" marR="0" indent="0" algn="ctr">
                        <a:buNone/>
                        <a:defRPr sz="1000" cap="none">
                          <a:solidFill>
                            <a:srgbClr val="000000"/>
                          </a:solidFill>
                          <a:latin typeface="Times New Roman" pitchFamily="0" charset="0"/>
                          <a:ea typeface="Calibri" pitchFamily="2" charset="0"/>
                          <a:cs typeface="Times New Roman" pitchFamily="0" charset="0"/>
                        </a:defRPr>
                      </a:pPr>
                      <a:r>
                        <a:rPr sz="900" cap="none"/>
                        <a:t>Yes</a:t>
                      </a:r>
                      <a:endParaRPr sz="900" cap="none"/>
                    </a:p>
                    <a:p>
                      <a:pPr marL="0" marR="0" indent="0" algn="ctr">
                        <a:buNone/>
                        <a:defRPr sz="1000" cap="none">
                          <a:solidFill>
                            <a:srgbClr val="000000"/>
                          </a:solidFill>
                          <a:latin typeface="Times New Roman" pitchFamily="0" charset="0"/>
                          <a:ea typeface="Calibri" pitchFamily="2" charset="0"/>
                          <a:cs typeface="Times New Roman" pitchFamily="0" charset="0"/>
                        </a:defRPr>
                      </a:pPr>
                      <a:endParaRPr sz="900" cap="none"/>
                    </a:p>
                    <a:p>
                      <a:pPr marL="0" marR="0" indent="0" algn="ctr">
                        <a:buNone/>
                        <a:defRPr sz="1000" cap="none">
                          <a:solidFill>
                            <a:srgbClr val="000000"/>
                          </a:solidFill>
                          <a:latin typeface="Times New Roman" pitchFamily="0" charset="0"/>
                          <a:ea typeface="Calibri" pitchFamily="2" charset="0"/>
                          <a:cs typeface="Times New Roman" pitchFamily="0" charset="0"/>
                        </a:defRPr>
                      </a:pPr>
                      <a:r>
                        <a:rPr sz="900" cap="none"/>
                        <a:t>Yes</a:t>
                      </a:r>
                      <a:endParaRPr sz="900" cap="none"/>
                    </a:p>
                    <a:p>
                      <a:pPr marL="0" marR="0" indent="0" algn="ctr">
                        <a:buNone/>
                        <a:defRPr sz="1000" cap="none">
                          <a:solidFill>
                            <a:srgbClr val="000000"/>
                          </a:solidFill>
                          <a:latin typeface="Times New Roman" pitchFamily="0" charset="0"/>
                          <a:ea typeface="Calibri" pitchFamily="2" charset="0"/>
                          <a:cs typeface="Times New Roman" pitchFamily="0" charset="0"/>
                        </a:defRPr>
                      </a:pPr>
                      <a:endParaRPr sz="900" cap="none"/>
                    </a:p>
                    <a:p>
                      <a:pPr marL="0" marR="0" indent="0" algn="ctr">
                        <a:buNone/>
                        <a:defRPr sz="1000" cap="none">
                          <a:solidFill>
                            <a:srgbClr val="000000"/>
                          </a:solidFill>
                          <a:latin typeface="Times New Roman" pitchFamily="0" charset="0"/>
                          <a:ea typeface="Calibri" pitchFamily="2" charset="0"/>
                          <a:cs typeface="Times New Roman" pitchFamily="0" charset="0"/>
                        </a:defRPr>
                      </a:pPr>
                      <a:r>
                        <a:rPr sz="900" cap="none"/>
                        <a:t>Yes</a:t>
                      </a:r>
                      <a:endParaRPr sz="9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buNone/>
                        <a:defRPr sz="1000" cap="none">
                          <a:solidFill>
                            <a:srgbClr val="000000"/>
                          </a:solidFill>
                          <a:latin typeface="Times New Roman" pitchFamily="0" charset="0"/>
                          <a:ea typeface="Calibri" pitchFamily="2" charset="0"/>
                          <a:cs typeface="Times New Roman" pitchFamily="0" charset="0"/>
                        </a:defRPr>
                      </a:pPr>
                      <a:r>
                        <a:rPr sz="900" cap="none"/>
                        <a:t>Public, no PII</a:t>
                      </a:r>
                      <a:endParaRPr sz="900" cap="none"/>
                    </a:p>
                    <a:p>
                      <a:pPr marL="0" marR="0" indent="0" algn="ctr">
                        <a:buNone/>
                        <a:defRPr sz="1000" cap="none">
                          <a:solidFill>
                            <a:srgbClr val="000000"/>
                          </a:solidFill>
                          <a:latin typeface="Times New Roman" pitchFamily="0" charset="0"/>
                          <a:ea typeface="Calibri" pitchFamily="2" charset="0"/>
                          <a:cs typeface="Times New Roman" pitchFamily="0" charset="0"/>
                        </a:defRPr>
                      </a:pPr>
                      <a:endParaRPr sz="900" cap="none"/>
                    </a:p>
                    <a:p>
                      <a:pPr marL="0" marR="0" indent="0" algn="ctr">
                        <a:buNone/>
                        <a:defRPr sz="1000" cap="none">
                          <a:solidFill>
                            <a:srgbClr val="000000"/>
                          </a:solidFill>
                          <a:latin typeface="Times New Roman" pitchFamily="0" charset="0"/>
                          <a:ea typeface="Calibri" pitchFamily="2" charset="0"/>
                          <a:cs typeface="Times New Roman" pitchFamily="0" charset="0"/>
                        </a:defRPr>
                      </a:pPr>
                      <a:r>
                        <a:rPr sz="900" cap="none"/>
                        <a:t>Public, rate‑limit</a:t>
                      </a:r>
                      <a:endParaRPr sz="900" cap="none"/>
                    </a:p>
                    <a:p>
                      <a:pPr marL="0" marR="0" indent="0" algn="ctr">
                        <a:buNone/>
                        <a:defRPr sz="1000" cap="none">
                          <a:solidFill>
                            <a:srgbClr val="000000"/>
                          </a:solidFill>
                          <a:latin typeface="Times New Roman" pitchFamily="0" charset="0"/>
                          <a:ea typeface="Calibri" pitchFamily="2" charset="0"/>
                          <a:cs typeface="Times New Roman" pitchFamily="0" charset="0"/>
                        </a:defRPr>
                      </a:pPr>
                      <a:endParaRPr sz="900" cap="none"/>
                    </a:p>
                    <a:p>
                      <a:pPr marL="0" marR="0" indent="0" algn="ctr">
                        <a:buNone/>
                        <a:defRPr sz="1000" cap="none">
                          <a:solidFill>
                            <a:srgbClr val="000000"/>
                          </a:solidFill>
                          <a:latin typeface="Times New Roman" pitchFamily="0" charset="0"/>
                          <a:ea typeface="Calibri" pitchFamily="2" charset="0"/>
                          <a:cs typeface="Times New Roman" pitchFamily="0" charset="0"/>
                        </a:defRPr>
                      </a:pPr>
                      <a:r>
                        <a:rPr sz="900" cap="none"/>
                        <a:t>Open-source</a:t>
                      </a:r>
                      <a:endParaRPr sz="900" cap="none"/>
                    </a:p>
                    <a:p>
                      <a:pPr marL="0" marR="0" indent="0" algn="ctr">
                        <a:buNone/>
                        <a:defRPr sz="1000" cap="none">
                          <a:solidFill>
                            <a:srgbClr val="000000"/>
                          </a:solidFill>
                          <a:latin typeface="Times New Roman" pitchFamily="0" charset="0"/>
                          <a:ea typeface="Calibri" pitchFamily="2" charset="0"/>
                          <a:cs typeface="Times New Roman" pitchFamily="0" charset="0"/>
                        </a:defRPr>
                      </a:pPr>
                      <a:endParaRPr sz="900" cap="none"/>
                    </a:p>
                    <a:p>
                      <a:pPr marL="0" marR="0" indent="0" algn="ctr">
                        <a:buNone/>
                        <a:defRPr sz="1000" cap="none">
                          <a:solidFill>
                            <a:srgbClr val="000000"/>
                          </a:solidFill>
                          <a:latin typeface="Times New Roman" pitchFamily="0" charset="0"/>
                          <a:ea typeface="Calibri" pitchFamily="2" charset="0"/>
                          <a:cs typeface="Times New Roman" pitchFamily="0" charset="0"/>
                        </a:defRPr>
                      </a:pPr>
                      <a:r>
                        <a:rPr sz="900" cap="none"/>
                        <a:t>Open-source</a:t>
                      </a:r>
                      <a:endParaRPr sz="9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968375"/>
                  </a:ext>
                </a:extLst>
              </a:tr>
              <a:tr h="414655">
                <a:tc>
                  <a:txBody>
                    <a:bodyPr wrap="square" numCol="1"/>
                    <a:lstStyle/>
                    <a:p>
                      <a:pPr marL="146050" marR="0" indent="0" algn="l">
                        <a:lnSpc>
                          <a:spcPct val="100000"/>
                        </a:lnSpc>
                        <a:spcBef>
                          <a:spcPts val="545"/>
                        </a:spcBef>
                        <a:buNone/>
                        <a:defRPr cap="none">
                          <a:solidFill>
                            <a:srgbClr val="000000"/>
                          </a:solidFill>
                        </a:defRPr>
                      </a:pPr>
                      <a:r>
                        <a:rPr sz="900" b="1" cap="none">
                          <a:latin typeface="Arial" pitchFamily="2" charset="0"/>
                          <a:ea typeface="Calibri" pitchFamily="2" charset="0"/>
                          <a:cs typeface="Arial" pitchFamily="2" charset="0"/>
                        </a:rPr>
                        <a:t>Want/Need</a:t>
                      </a:r>
                      <a:endParaRPr sz="9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buNone/>
                        <a:defRPr sz="1000" cap="none">
                          <a:solidFill>
                            <a:srgbClr val="000000"/>
                          </a:solidFill>
                          <a:latin typeface="Times New Roman" pitchFamily="0" charset="0"/>
                          <a:ea typeface="Calibri" pitchFamily="2" charset="0"/>
                          <a:cs typeface="Times New Roman" pitchFamily="0" charset="0"/>
                        </a:defRPr>
                      </a:pPr>
                      <a:r>
                        <a:rPr sz="900" cap="none"/>
                        <a:t>Earnings Dates</a:t>
                      </a:r>
                      <a:endParaRPr sz="900" cap="none"/>
                    </a:p>
                    <a:p>
                      <a:pPr marL="0" marR="0" indent="0" algn="ctr">
                        <a:buNone/>
                        <a:defRPr sz="1000" cap="none">
                          <a:solidFill>
                            <a:srgbClr val="000000"/>
                          </a:solidFill>
                          <a:latin typeface="Times New Roman" pitchFamily="0" charset="0"/>
                          <a:ea typeface="Calibri" pitchFamily="2" charset="0"/>
                          <a:cs typeface="Times New Roman" pitchFamily="0" charset="0"/>
                        </a:defRPr>
                      </a:pPr>
                      <a:endParaRPr sz="900" cap="none"/>
                    </a:p>
                    <a:p>
                      <a:pPr marL="0" marR="0" indent="0" algn="ctr">
                        <a:buNone/>
                        <a:defRPr sz="1000" cap="none">
                          <a:solidFill>
                            <a:srgbClr val="000000"/>
                          </a:solidFill>
                          <a:latin typeface="Times New Roman" pitchFamily="0" charset="0"/>
                          <a:ea typeface="Calibri" pitchFamily="2" charset="0"/>
                          <a:cs typeface="Times New Roman" pitchFamily="0" charset="0"/>
                        </a:defRPr>
                      </a:pPr>
                      <a:r>
                        <a:rPr sz="900" cap="none"/>
                        <a:t>Social Sentiment</a:t>
                      </a:r>
                      <a:endParaRPr sz="9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buNone/>
                        <a:defRPr sz="1000" cap="none">
                          <a:solidFill>
                            <a:srgbClr val="000000"/>
                          </a:solidFill>
                          <a:latin typeface="Times New Roman" pitchFamily="0" charset="0"/>
                          <a:ea typeface="Calibri" pitchFamily="2" charset="0"/>
                          <a:cs typeface="Times New Roman" pitchFamily="0" charset="0"/>
                        </a:defRPr>
                      </a:pPr>
                      <a:r>
                        <a:rPr sz="900" cap="none"/>
                        <a:t>Companies</a:t>
                      </a:r>
                      <a:endParaRPr sz="900" cap="none"/>
                    </a:p>
                    <a:p>
                      <a:pPr marL="0" marR="0" indent="0" algn="ctr">
                        <a:buNone/>
                        <a:defRPr sz="1000" cap="none">
                          <a:solidFill>
                            <a:srgbClr val="000000"/>
                          </a:solidFill>
                          <a:latin typeface="Times New Roman" pitchFamily="0" charset="0"/>
                          <a:ea typeface="Calibri" pitchFamily="2" charset="0"/>
                          <a:cs typeface="Times New Roman" pitchFamily="0" charset="0"/>
                        </a:defRPr>
                      </a:pPr>
                      <a:endParaRPr sz="900" cap="none"/>
                    </a:p>
                    <a:p>
                      <a:pPr marL="0" marR="0" indent="0" algn="ctr">
                        <a:buNone/>
                        <a:defRPr sz="1000" cap="none">
                          <a:solidFill>
                            <a:srgbClr val="000000"/>
                          </a:solidFill>
                          <a:latin typeface="Times New Roman" pitchFamily="0" charset="0"/>
                          <a:ea typeface="Calibri" pitchFamily="2" charset="0"/>
                          <a:cs typeface="Times New Roman" pitchFamily="0" charset="0"/>
                        </a:defRPr>
                      </a:pPr>
                      <a:r>
                        <a:rPr sz="900" cap="none"/>
                        <a:t>Twitter</a:t>
                      </a:r>
                      <a:endParaRPr sz="9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buNone/>
                        <a:defRPr sz="1000" cap="none">
                          <a:solidFill>
                            <a:srgbClr val="000000"/>
                          </a:solidFill>
                          <a:latin typeface="Times New Roman" pitchFamily="0" charset="0"/>
                          <a:ea typeface="Calibri" pitchFamily="2" charset="0"/>
                          <a:cs typeface="Times New Roman" pitchFamily="0" charset="0"/>
                        </a:defRPr>
                      </a:pPr>
                      <a:r>
                        <a:rPr sz="900" cap="none"/>
                        <a:t>Yes</a:t>
                      </a:r>
                      <a:endParaRPr sz="900" cap="none"/>
                    </a:p>
                    <a:p>
                      <a:pPr marL="0" marR="0" indent="0" algn="ctr">
                        <a:buNone/>
                        <a:defRPr sz="1000" cap="none">
                          <a:solidFill>
                            <a:srgbClr val="000000"/>
                          </a:solidFill>
                          <a:latin typeface="Times New Roman" pitchFamily="0" charset="0"/>
                          <a:ea typeface="Calibri" pitchFamily="2" charset="0"/>
                          <a:cs typeface="Times New Roman" pitchFamily="0" charset="0"/>
                        </a:defRPr>
                      </a:pPr>
                      <a:endParaRPr sz="900" cap="none"/>
                    </a:p>
                    <a:p>
                      <a:pPr marL="0" marR="0" indent="0" algn="ctr">
                        <a:buNone/>
                        <a:defRPr sz="1000" cap="none">
                          <a:solidFill>
                            <a:srgbClr val="000000"/>
                          </a:solidFill>
                          <a:latin typeface="Times New Roman" pitchFamily="0" charset="0"/>
                          <a:ea typeface="Calibri" pitchFamily="2" charset="0"/>
                          <a:cs typeface="Times New Roman" pitchFamily="0" charset="0"/>
                        </a:defRPr>
                      </a:pPr>
                      <a:r>
                        <a:rPr sz="900" cap="none"/>
                        <a:t>API key needed</a:t>
                      </a:r>
                      <a:endParaRPr sz="9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buNone/>
                        <a:defRPr sz="1000" cap="none">
                          <a:solidFill>
                            <a:srgbClr val="000000"/>
                          </a:solidFill>
                          <a:latin typeface="Times New Roman" pitchFamily="0" charset="0"/>
                          <a:ea typeface="Calibri" pitchFamily="2" charset="0"/>
                          <a:cs typeface="Times New Roman" pitchFamily="0" charset="0"/>
                        </a:defRPr>
                      </a:pPr>
                      <a:r>
                        <a:rPr sz="900" cap="none"/>
                        <a:t>Public filings</a:t>
                      </a:r>
                      <a:endParaRPr sz="900" cap="none"/>
                    </a:p>
                    <a:p>
                      <a:pPr marL="0" marR="0" indent="0" algn="ctr">
                        <a:buNone/>
                        <a:defRPr sz="1000" cap="none">
                          <a:solidFill>
                            <a:srgbClr val="000000"/>
                          </a:solidFill>
                          <a:latin typeface="Times New Roman" pitchFamily="0" charset="0"/>
                          <a:ea typeface="Calibri" pitchFamily="2" charset="0"/>
                          <a:cs typeface="Times New Roman" pitchFamily="0" charset="0"/>
                        </a:defRPr>
                      </a:pPr>
                      <a:endParaRPr sz="900" cap="none"/>
                    </a:p>
                    <a:p>
                      <a:pPr marL="0" marR="0" indent="0" algn="ctr">
                        <a:buNone/>
                        <a:defRPr sz="1000" cap="none">
                          <a:solidFill>
                            <a:srgbClr val="000000"/>
                          </a:solidFill>
                          <a:latin typeface="Times New Roman" pitchFamily="0" charset="0"/>
                          <a:ea typeface="Calibri" pitchFamily="2" charset="0"/>
                          <a:cs typeface="Times New Roman" pitchFamily="0" charset="0"/>
                        </a:defRPr>
                      </a:pPr>
                      <a:r>
                        <a:rPr sz="900" cap="none"/>
                        <a:t>Anonymize content</a:t>
                      </a:r>
                      <a:endParaRPr sz="9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414655"/>
                  </a:ext>
                </a:extLst>
              </a:tr>
              <a:tr h="376555">
                <a:tc>
                  <a:txBody>
                    <a:bodyPr wrap="square" numCol="1"/>
                    <a:lstStyle/>
                    <a:p>
                      <a:pPr marL="146050" marR="0" indent="0" algn="l">
                        <a:lnSpc>
                          <a:spcPct val="100000"/>
                        </a:lnSpc>
                        <a:spcBef>
                          <a:spcPts val="545"/>
                        </a:spcBef>
                        <a:buNone/>
                        <a:defRPr cap="none">
                          <a:solidFill>
                            <a:srgbClr val="000000"/>
                          </a:solidFill>
                        </a:defRPr>
                      </a:pPr>
                      <a:r>
                        <a:rPr sz="900" b="1" cap="none">
                          <a:latin typeface="Arial" pitchFamily="2" charset="0"/>
                          <a:ea typeface="Calibri" pitchFamily="2" charset="0"/>
                          <a:cs typeface="Arial" pitchFamily="2" charset="0"/>
                        </a:rPr>
                        <a:t>Nice to have</a:t>
                      </a:r>
                      <a:endParaRPr sz="9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buNone/>
                        <a:defRPr sz="1000" cap="none">
                          <a:solidFill>
                            <a:srgbClr val="000000"/>
                          </a:solidFill>
                          <a:latin typeface="Times New Roman" pitchFamily="0" charset="0"/>
                          <a:ea typeface="Calibri" pitchFamily="2" charset="0"/>
                          <a:cs typeface="Times New Roman" pitchFamily="0" charset="0"/>
                        </a:defRPr>
                      </a:pPr>
                      <a:r>
                        <a:rPr sz="900" cap="none"/>
                        <a:t>Premium Data</a:t>
                      </a:r>
                      <a:endParaRPr sz="9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buNone/>
                        <a:defRPr sz="1000" cap="none">
                          <a:solidFill>
                            <a:srgbClr val="000000"/>
                          </a:solidFill>
                          <a:latin typeface="Times New Roman" pitchFamily="0" charset="0"/>
                          <a:ea typeface="Calibri" pitchFamily="2" charset="0"/>
                          <a:cs typeface="Times New Roman" pitchFamily="0" charset="0"/>
                        </a:defRPr>
                      </a:pPr>
                      <a:r>
                        <a:rPr sz="900" cap="none"/>
                        <a:t>Bloomberg</a:t>
                      </a:r>
                      <a:endParaRPr sz="9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buNone/>
                        <a:defRPr sz="1000" cap="none">
                          <a:solidFill>
                            <a:srgbClr val="000000"/>
                          </a:solidFill>
                          <a:latin typeface="Times New Roman" pitchFamily="0" charset="0"/>
                          <a:ea typeface="Calibri" pitchFamily="2" charset="0"/>
                          <a:cs typeface="Times New Roman" pitchFamily="0" charset="0"/>
                        </a:defRPr>
                      </a:pPr>
                      <a:r>
                        <a:rPr sz="900" cap="none"/>
                        <a:t>Paid license</a:t>
                      </a:r>
                      <a:endParaRPr sz="9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buNone/>
                        <a:defRPr cap="none">
                          <a:solidFill>
                            <a:srgbClr val="000000"/>
                          </a:solidFill>
                        </a:defRPr>
                      </a:pPr>
                      <a:r>
                        <a:rPr sz="900" cap="none">
                          <a:latin typeface="Times New Roman" pitchFamily="0" charset="0"/>
                          <a:ea typeface="Times New Roman" pitchFamily="0" charset="0"/>
                          <a:cs typeface="Times New Roman" pitchFamily="0" charset="0"/>
                        </a:rPr>
                        <a:t>Commercial terms</a:t>
                      </a:r>
                      <a:br/>
                      <a:endParaRPr sz="900" cap="none">
                        <a:latin typeface="Times New Roman" pitchFamily="0" charset="0"/>
                        <a:ea typeface="Times New Roman" pitchFamily="0"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376555"/>
                  </a:ext>
                </a:extLst>
              </a:tr>
            </a:tbl>
          </a:graphicData>
        </a:graphic>
      </p:graphicFrame>
      <p:sp>
        <p:nvSpPr>
          <p:cNvPr id="7" name="object 7"/>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9PT0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PT0AP///wEAAAAAAAAAAAAAAAAAAAAAAAAAAAAAAAAAAAAAAAAAAAAAAAJ/f38A7uzhA8zMzADAwP8Af39/AAAAAAAAAAAAAAAAAAAAAAAAAAAAIQAAABgAAAAUAAAA0wQAAOYsAAADJQAANzcAABAAAAAmAAAACAAAAP//////////"/>
              </a:ext>
            </a:extLst>
          </p:cNvSpPr>
          <p:nvPr/>
        </p:nvSpPr>
        <p:spPr>
          <a:xfrm>
            <a:off x="784225" y="7298690"/>
            <a:ext cx="5232400" cy="1677035"/>
          </a:xfrm>
          <a:custGeom>
            <a:avLst/>
            <a:gdLst/>
            <a:ahLst/>
            <a:cxnLst/>
            <a:rect l="0" t="0" r="5232400" b="1677035"/>
            <a:pathLst>
              <a:path w="5232400" h="1677035">
                <a:moveTo>
                  <a:pt x="5231939" y="1372125"/>
                </a:moveTo>
                <a:lnTo>
                  <a:pt x="0" y="1372125"/>
                </a:lnTo>
                <a:lnTo>
                  <a:pt x="0" y="1524545"/>
                </a:lnTo>
                <a:lnTo>
                  <a:pt x="0" y="1676689"/>
                </a:lnTo>
                <a:lnTo>
                  <a:pt x="5231939" y="1676689"/>
                </a:lnTo>
                <a:lnTo>
                  <a:pt x="5231939" y="1524545"/>
                </a:lnTo>
                <a:lnTo>
                  <a:pt x="5231939" y="1372125"/>
                </a:lnTo>
                <a:close/>
              </a:path>
              <a:path w="5232400" h="1677035">
                <a:moveTo>
                  <a:pt x="5231939" y="609967"/>
                </a:moveTo>
                <a:lnTo>
                  <a:pt x="0" y="609967"/>
                </a:lnTo>
                <a:lnTo>
                  <a:pt x="0" y="762100"/>
                </a:lnTo>
                <a:lnTo>
                  <a:pt x="0" y="914243"/>
                </a:lnTo>
                <a:lnTo>
                  <a:pt x="0" y="1067769"/>
                </a:lnTo>
                <a:lnTo>
                  <a:pt x="0" y="1219913"/>
                </a:lnTo>
                <a:lnTo>
                  <a:pt x="0" y="1372056"/>
                </a:lnTo>
                <a:lnTo>
                  <a:pt x="5231939" y="1372056"/>
                </a:lnTo>
                <a:lnTo>
                  <a:pt x="5231939" y="1219913"/>
                </a:lnTo>
                <a:lnTo>
                  <a:pt x="5231939" y="1067769"/>
                </a:lnTo>
                <a:lnTo>
                  <a:pt x="5231939" y="914243"/>
                </a:lnTo>
                <a:lnTo>
                  <a:pt x="5231939" y="762100"/>
                </a:lnTo>
                <a:lnTo>
                  <a:pt x="5231939" y="609967"/>
                </a:lnTo>
                <a:close/>
              </a:path>
              <a:path w="5232400" h="1677035">
                <a:moveTo>
                  <a:pt x="5231939" y="0"/>
                </a:moveTo>
                <a:lnTo>
                  <a:pt x="0" y="0"/>
                </a:lnTo>
                <a:lnTo>
                  <a:pt x="0" y="152143"/>
                </a:lnTo>
                <a:lnTo>
                  <a:pt x="0" y="305669"/>
                </a:lnTo>
                <a:lnTo>
                  <a:pt x="0" y="457813"/>
                </a:lnTo>
                <a:lnTo>
                  <a:pt x="0" y="609956"/>
                </a:lnTo>
                <a:lnTo>
                  <a:pt x="5231939" y="609956"/>
                </a:lnTo>
                <a:lnTo>
                  <a:pt x="5231939" y="457813"/>
                </a:lnTo>
                <a:lnTo>
                  <a:pt x="5231939" y="305669"/>
                </a:lnTo>
                <a:lnTo>
                  <a:pt x="5231939" y="152143"/>
                </a:lnTo>
                <a:lnTo>
                  <a:pt x="5231939" y="0"/>
                </a:lnTo>
                <a:close/>
              </a:path>
            </a:pathLst>
          </a:custGeom>
          <a:solidFill>
            <a:srgbClr val="F4F4F4"/>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8" name="object 8"/>
          <p:cNvSpPr>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0wQAAOYsAAADJQAANzcAABAAAAAmAAAACAAAAP//////////"/>
              </a:ext>
            </a:extLst>
          </p:cNvSpPr>
          <p:nvPr/>
        </p:nvSpPr>
        <p:spPr>
          <a:xfrm>
            <a:off x="784225" y="7298690"/>
            <a:ext cx="5232400" cy="1677035"/>
          </a:xfrm>
          <a:prstGeom prst="rect">
            <a:avLst/>
          </a:prstGeom>
          <a:no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5875">
              <a:lnSpc>
                <a:spcPts val="1020"/>
              </a:lnSpc>
            </a:pPr>
            <a:r>
              <a:rPr sz="905" b="1" cap="none">
                <a:latin typeface="Arial" pitchFamily="2" charset="0"/>
                <a:ea typeface="Calibri" pitchFamily="2" charset="0"/>
                <a:cs typeface="Arial" pitchFamily="2" charset="0"/>
              </a:rPr>
              <a:t>Rate yourself</a:t>
            </a:r>
            <a:endParaRPr sz="905" cap="none">
              <a:latin typeface="Arial" pitchFamily="2" charset="0"/>
              <a:ea typeface="Calibri" pitchFamily="2" charset="0"/>
              <a:cs typeface="Arial" pitchFamily="2" charset="0"/>
            </a:endParaRPr>
          </a:p>
          <a:p>
            <a:pPr>
              <a:lnSpc>
                <a:spcPct val="100000"/>
              </a:lnSpc>
              <a:spcBef>
                <a:spcPts val="270"/>
              </a:spcBef>
            </a:pPr>
            <a:endParaRPr sz="905" cap="none">
              <a:latin typeface="Arial" pitchFamily="2" charset="0"/>
              <a:ea typeface="Calibri" pitchFamily="2" charset="0"/>
              <a:cs typeface="Arial" pitchFamily="2" charset="0"/>
            </a:endParaRPr>
          </a:p>
          <a:p>
            <a:pPr marL="15875">
              <a:lnSpc>
                <a:spcPct val="100000"/>
              </a:lnSpc>
            </a:pPr>
            <a:r>
              <a:rPr sz="905" b="1" cap="none">
                <a:solidFill>
                  <a:srgbClr val="252525"/>
                </a:solidFill>
                <a:latin typeface="Arial" pitchFamily="2" charset="0"/>
                <a:ea typeface="Calibri" pitchFamily="2" charset="0"/>
                <a:cs typeface="Arial" pitchFamily="2" charset="0"/>
              </a:rPr>
              <a:t>Data</a:t>
            </a:r>
            <a:endParaRPr sz="905" cap="none">
              <a:latin typeface="Arial" pitchFamily="2" charset="0"/>
              <a:ea typeface="Calibri" pitchFamily="2" charset="0"/>
              <a:cs typeface="Arial" pitchFamily="2" charset="0"/>
            </a:endParaRPr>
          </a:p>
          <a:p>
            <a:pPr>
              <a:lnSpc>
                <a:spcPct val="100000"/>
              </a:lnSpc>
              <a:spcBef>
                <a:spcPts val="160"/>
              </a:spcBef>
            </a:pPr>
            <a:endParaRPr sz="905" cap="none">
              <a:latin typeface="Arial" pitchFamily="2" charset="0"/>
              <a:ea typeface="Calibri" pitchFamily="2" charset="0"/>
              <a:cs typeface="Arial" pitchFamily="2" charset="0"/>
            </a:endParaRPr>
          </a:p>
          <a:p>
            <a:pPr marL="15875" marR="316865" indent="94615" defTabSz="829945">
              <a:lnSpc>
                <a:spcPct val="110000"/>
              </a:lnSpc>
              <a:spcBef>
                <a:spcPts val="5"/>
              </a:spcBef>
              <a:buAutoNum type="arabicPlain"/>
              <a:tabLst>
                <a:tab pos="110490" algn="l"/>
              </a:tabLst>
            </a:pPr>
            <a:r>
              <a:rPr sz="905" cap="none">
                <a:solidFill>
                  <a:srgbClr val="252525"/>
                </a:solidFill>
                <a:latin typeface="Arial MT" pitchFamily="0" charset="0"/>
                <a:ea typeface="Calibri" pitchFamily="2" charset="0"/>
                <a:cs typeface="Arial MT" pitchFamily="0" charset="0"/>
              </a:rPr>
              <a:t>point – </a:t>
            </a:r>
            <a:r>
              <a:rPr sz="905" cap="none">
                <a:latin typeface="Arial MT" pitchFamily="0" charset="0"/>
                <a:ea typeface="Calibri" pitchFamily="2" charset="0"/>
                <a:cs typeface="Arial MT" pitchFamily="0" charset="0"/>
              </a:rPr>
              <a:t>Relevant data to train the AI model have been identified as well as how the data will be sourced or collected.</a:t>
            </a:r>
            <a:endParaRPr sz="905" cap="none">
              <a:latin typeface="Arial MT" pitchFamily="0" charset="0"/>
              <a:ea typeface="Calibri" pitchFamily="2" charset="0"/>
              <a:cs typeface="Arial MT" pitchFamily="0" charset="0"/>
            </a:endParaRPr>
          </a:p>
          <a:p>
            <a:pPr marL="15875" marR="283210" indent="94615" defTabSz="829945">
              <a:lnSpc>
                <a:spcPts val="1205"/>
              </a:lnSpc>
              <a:spcBef>
                <a:spcPts val="50"/>
              </a:spcBef>
              <a:buAutoNum type="arabicPlain"/>
              <a:tabLst>
                <a:tab pos="110490" algn="l"/>
              </a:tabLst>
            </a:pPr>
            <a:r>
              <a:rPr sz="905" cap="none">
                <a:solidFill>
                  <a:srgbClr val="252525"/>
                </a:solidFill>
                <a:latin typeface="Arial MT" pitchFamily="0" charset="0"/>
                <a:ea typeface="Calibri" pitchFamily="2" charset="0"/>
                <a:cs typeface="Arial MT" pitchFamily="0" charset="0"/>
              </a:rPr>
              <a:t>points - </a:t>
            </a:r>
            <a:r>
              <a:rPr sz="905" cap="none">
                <a:latin typeface="Arial MT" pitchFamily="0" charset="0"/>
                <a:ea typeface="Calibri" pitchFamily="2" charset="0"/>
                <a:cs typeface="Arial MT" pitchFamily="0" charset="0"/>
              </a:rPr>
              <a:t>Relevant data to train the AI model have been identified as well as how the data will be sourced or collected. There is evidence that the dataset is balanced.</a:t>
            </a:r>
            <a:endParaRPr sz="905" cap="none">
              <a:latin typeface="Arial MT" pitchFamily="0" charset="0"/>
              <a:ea typeface="Calibri" pitchFamily="2" charset="0"/>
              <a:cs typeface="Arial MT" pitchFamily="0" charset="0"/>
            </a:endParaRPr>
          </a:p>
          <a:p>
            <a:pPr marL="110490" indent="-94615" defTabSz="829945">
              <a:lnSpc>
                <a:spcPct val="100000"/>
              </a:lnSpc>
              <a:spcBef>
                <a:spcPts val="50"/>
              </a:spcBef>
              <a:buAutoNum type="arabicPlain"/>
              <a:tabLst>
                <a:tab pos="110490" algn="l"/>
              </a:tabLst>
            </a:pPr>
            <a:r>
              <a:rPr sz="905" cap="none">
                <a:solidFill>
                  <a:srgbClr val="252525"/>
                </a:solidFill>
                <a:latin typeface="Arial MT" pitchFamily="0" charset="0"/>
                <a:ea typeface="Calibri" pitchFamily="2" charset="0"/>
                <a:cs typeface="Arial MT" pitchFamily="0" charset="0"/>
              </a:rPr>
              <a:t>points - </a:t>
            </a:r>
            <a:r>
              <a:rPr sz="905" cap="none">
                <a:latin typeface="Arial MT" pitchFamily="0" charset="0"/>
                <a:ea typeface="Calibri" pitchFamily="2" charset="0"/>
                <a:cs typeface="Arial MT" pitchFamily="0" charset="0"/>
              </a:rPr>
              <a:t>Relevant data to train the AI model have been identified as well as how the data will be</a:t>
            </a:r>
            <a:endParaRPr sz="905" cap="none">
              <a:latin typeface="Arial MT" pitchFamily="0" charset="0"/>
              <a:ea typeface="Calibri" pitchFamily="2" charset="0"/>
              <a:cs typeface="Arial MT" pitchFamily="0" charset="0"/>
            </a:endParaRPr>
          </a:p>
          <a:p>
            <a:pPr marL="15875" marR="37465">
              <a:lnSpc>
                <a:spcPct val="110000"/>
              </a:lnSpc>
              <a:spcBef>
                <a:spcPts val="5"/>
              </a:spcBef>
            </a:pPr>
            <a:r>
              <a:rPr sz="905" cap="none">
                <a:latin typeface="Arial MT" pitchFamily="0" charset="0"/>
                <a:ea typeface="Calibri" pitchFamily="2" charset="0"/>
                <a:cs typeface="Arial MT" pitchFamily="0" charset="0"/>
              </a:rPr>
              <a:t>sourced or collected. There is evidence that the dataset is balanced, and that safety and privacy have been considered.</a:t>
            </a:r>
            <a:endParaRPr sz="905" cap="none">
              <a:latin typeface="Arial MT" pitchFamily="0" charset="0"/>
              <a:ea typeface="Calibri" pitchFamily="2" charset="0"/>
              <a:cs typeface="Arial MT" pitchFamily="0" charset="0"/>
            </a:endParaRPr>
          </a:p>
        </p:txBody>
      </p:sp>
      <p:grpSp>
        <p:nvGrpSpPr>
          <p:cNvPr id="9" name="object 9"/>
          <p:cNvGrpSpPr>
            <a:extLst>
              <a:ext uri="smNativeData">
                <pr:smNativeData xmlns:pr="smNativeData" xmlns="smNativeData" val="SMDATA_6_ReznaBMAAAAlAAAAAQAAAA8BAAAAkAAAAEgAAACQAAAASAAAAAAAAAAAAAAAAAAAABcAAAAUAAAAAAAAAAAAAAD/fwAA/38AAAAAAAAJAAAABAAAAAYAAAAfAAAAVAAAAAAAAAAAAAAAAAAAAAAAAAAAAAAAAAAAAAAAAAAAAAAAAAAAAAAAAAAAAAAAAAAAAAAAAAAAAAAAAAAAAAAAAAAAAAAAAAAAAAAAAAAAAAAAAAAAACEAAAAYAAAAFAAAAMsJAADpLAAATwsAADcuAAAQAAAAJgAAAAgAAAD/////AAAAAA=="/>
              </a:ext>
            </a:extLst>
          </p:cNvGrpSpPr>
          <p:nvPr/>
        </p:nvGrpSpPr>
        <p:grpSpPr>
          <a:xfrm>
            <a:off x="1591945" y="7300595"/>
            <a:ext cx="246380" cy="212090"/>
            <a:chOff x="1591945" y="7300595"/>
            <a:chExt cx="246380" cy="212090"/>
          </a:xfrm>
        </p:grpSpPr>
        <p:sp>
          <p:nvSpPr>
            <p:cNvPr id="11" name="object 10"/>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J/f38A7uzhA8zMzADAwP8Af39/AAAAAAAAAAAAAAAAAAAAAAAAAAAAIQAAABgAAAAUAAAA0AkAAO4sAABKCwAAMi4AAAAAAAAmAAAACAAAAP//////////"/>
                </a:ext>
              </a:extLst>
            </p:cNvSpPr>
            <p:nvPr/>
          </p:nvSpPr>
          <p:spPr>
            <a:xfrm>
              <a:off x="1595120" y="7303770"/>
              <a:ext cx="240030" cy="205740"/>
            </a:xfrm>
            <a:custGeom>
              <a:avLst/>
              <a:gdLst/>
              <a:ahLst/>
              <a:cxnLst/>
              <a:rect l="0" t="0" r="240030" b="205740"/>
              <a:pathLst>
                <a:path w="240030" h="205740">
                  <a:moveTo>
                    <a:pt x="239799" y="0"/>
                  </a:moveTo>
                  <a:lnTo>
                    <a:pt x="0" y="0"/>
                  </a:lnTo>
                  <a:lnTo>
                    <a:pt x="0" y="205510"/>
                  </a:lnTo>
                  <a:lnTo>
                    <a:pt x="239799" y="205510"/>
                  </a:lnTo>
                  <a:lnTo>
                    <a:pt x="239799" y="0"/>
                  </a:lnTo>
                  <a:close/>
                </a:path>
              </a:pathLst>
            </a:custGeom>
            <a:solidFill>
              <a:srgbClr val="FFFFFF"/>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10" name="object 11"/>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K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B/f38A7uzhA8zMzADAwP8Af39/AAAAAAAAAAAAAAAAAAAAAAAAAAAAIQAAABgAAAAUAAAA0AkAAO4sAABKCwAAMi4AAAAAAAAmAAAACAAAAP//////////"/>
                </a:ext>
              </a:extLst>
            </p:cNvSpPr>
            <p:nvPr/>
          </p:nvSpPr>
          <p:spPr>
            <a:xfrm>
              <a:off x="1595120" y="7303770"/>
              <a:ext cx="240030" cy="205740"/>
            </a:xfrm>
            <a:custGeom>
              <a:avLst/>
              <a:gdLst/>
              <a:ahLst/>
              <a:cxnLst/>
              <a:rect l="0" t="0" r="240030" b="205740"/>
              <a:pathLst>
                <a:path w="240030" h="205740">
                  <a:moveTo>
                    <a:pt x="0" y="205510"/>
                  </a:moveTo>
                  <a:lnTo>
                    <a:pt x="239799" y="205510"/>
                  </a:lnTo>
                  <a:lnTo>
                    <a:pt x="239799" y="0"/>
                  </a:lnTo>
                  <a:lnTo>
                    <a:pt x="0" y="0"/>
                  </a:lnTo>
                  <a:lnTo>
                    <a:pt x="0" y="205510"/>
                  </a:lnTo>
                  <a:close/>
                </a:path>
              </a:pathLst>
            </a:custGeom>
            <a:noFill/>
            <a:ln w="6350" cap="flat" cmpd="sng" algn="ctr">
              <a:solidFill>
                <a:srgbClr val="000000"/>
              </a:solidFill>
              <a:prstDash val="solid"/>
              <a:headEnd type="none"/>
              <a:tailEnd type="none"/>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lgn="ctr"/>
              <a:r>
                <a:rPr sz="1500" cap="none"/>
                <a:t>2</a:t>
              </a:r>
              <a:endParaRPr sz="1500" cap="none"/>
            </a:p>
          </p:txBody>
        </p:sp>
      </p:grpSp>
      <p:sp>
        <p:nvSpPr>
          <p:cNvPr id="12" name="object 12"/>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tAEAAFsCAAB+KAAAlzoAABAAAAAmAAAACAAAAP//////////"/>
              </a:ext>
            </a:extLst>
          </p:cNvSpPr>
          <p:nvPr/>
        </p:nvSpPr>
        <p:spPr>
          <a:xfrm>
            <a:off x="276860" y="382905"/>
            <a:ext cx="6305550" cy="9141460"/>
          </a:xfrm>
          <a:custGeom>
            <a:avLst/>
            <a:gdLst/>
            <a:ahLst/>
            <a:cxnLst/>
            <a:rect l="0" t="0" r="6305550" b="9141460"/>
            <a:pathLst>
              <a:path w="6305550" h="9141460">
                <a:moveTo>
                  <a:pt x="6305319" y="9135709"/>
                </a:moveTo>
                <a:lnTo>
                  <a:pt x="6299787" y="9135709"/>
                </a:lnTo>
                <a:lnTo>
                  <a:pt x="5532" y="9135709"/>
                </a:lnTo>
                <a:lnTo>
                  <a:pt x="0" y="9135709"/>
                </a:lnTo>
                <a:lnTo>
                  <a:pt x="0" y="9141229"/>
                </a:lnTo>
                <a:lnTo>
                  <a:pt x="5532" y="9141229"/>
                </a:lnTo>
                <a:lnTo>
                  <a:pt x="6299787" y="9141229"/>
                </a:lnTo>
                <a:lnTo>
                  <a:pt x="6305319" y="9141229"/>
                </a:lnTo>
                <a:lnTo>
                  <a:pt x="6305319" y="9135709"/>
                </a:lnTo>
                <a:close/>
              </a:path>
              <a:path w="6305550" h="9141460">
                <a:moveTo>
                  <a:pt x="6305319" y="0"/>
                </a:moveTo>
                <a:lnTo>
                  <a:pt x="6299787" y="0"/>
                </a:lnTo>
                <a:lnTo>
                  <a:pt x="5532" y="0"/>
                </a:lnTo>
                <a:lnTo>
                  <a:pt x="0" y="0"/>
                </a:lnTo>
                <a:lnTo>
                  <a:pt x="0" y="5533"/>
                </a:lnTo>
                <a:lnTo>
                  <a:pt x="0" y="9135697"/>
                </a:lnTo>
                <a:lnTo>
                  <a:pt x="5532" y="9135697"/>
                </a:lnTo>
                <a:lnTo>
                  <a:pt x="5532" y="5533"/>
                </a:lnTo>
                <a:lnTo>
                  <a:pt x="6299787" y="5533"/>
                </a:lnTo>
                <a:lnTo>
                  <a:pt x="6299787" y="9135697"/>
                </a:lnTo>
                <a:lnTo>
                  <a:pt x="6305319" y="9135697"/>
                </a:lnTo>
                <a:lnTo>
                  <a:pt x="6305319" y="5533"/>
                </a:lnTo>
                <a:lnTo>
                  <a:pt x="6305319" y="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13" name="object 13"/>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JiQAACw4AABfJQAANzkAABAAAAAmAAAACAAAADyQAAAAAAAA"/>
              </a:ext>
            </a:extLst>
          </p:cNvSpPr>
          <p:nvPr>
            <p:ph type="sldNum" sz="quarter" idx="12"/>
          </p:nvPr>
        </p:nvSpPr>
        <p:spPr/>
        <p:txBody>
          <a:bodyPr vert="horz" wrap="square" lIns="0" tIns="0" rIns="0" bIns="0" numCol="1" spcCol="215900" anchor="t">
            <a:prstTxWarp prst="textNoShape">
              <a:avLst/>
            </a:prstTxWarp>
          </a:bodyPr>
          <a:lstStyle>
            <a:lvl1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pPr>
            <a:fld id="{257CF9F2-BCC8-290F-86C4-4A5AB78A701F}" type="slidenum">
              <a:t>19</a:t>
            </a:fld>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9"/>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tAEAAFsCAAB+KAAAlzoAABAAAAAmAAAACAAAAP//////////"/>
              </a:ext>
            </a:extLst>
          </p:cNvSpPr>
          <p:nvPr/>
        </p:nvSpPr>
        <p:spPr>
          <a:xfrm>
            <a:off x="276860" y="382905"/>
            <a:ext cx="6305550" cy="9141460"/>
          </a:xfrm>
          <a:custGeom>
            <a:avLst/>
            <a:gdLst/>
            <a:ahLst/>
            <a:cxnLst/>
            <a:rect l="0" t="0" r="6305550" b="9141460"/>
            <a:pathLst>
              <a:path w="6305550" h="9141460">
                <a:moveTo>
                  <a:pt x="6305319" y="9135709"/>
                </a:moveTo>
                <a:lnTo>
                  <a:pt x="6299787" y="9135709"/>
                </a:lnTo>
                <a:lnTo>
                  <a:pt x="5532" y="9135709"/>
                </a:lnTo>
                <a:lnTo>
                  <a:pt x="0" y="9135709"/>
                </a:lnTo>
                <a:lnTo>
                  <a:pt x="0" y="9141229"/>
                </a:lnTo>
                <a:lnTo>
                  <a:pt x="5532" y="9141229"/>
                </a:lnTo>
                <a:lnTo>
                  <a:pt x="6299787" y="9141229"/>
                </a:lnTo>
                <a:lnTo>
                  <a:pt x="6305319" y="9141229"/>
                </a:lnTo>
                <a:lnTo>
                  <a:pt x="6305319" y="9135709"/>
                </a:lnTo>
                <a:close/>
              </a:path>
              <a:path w="6305550" h="9141460">
                <a:moveTo>
                  <a:pt x="6305319" y="0"/>
                </a:moveTo>
                <a:lnTo>
                  <a:pt x="6299787" y="0"/>
                </a:lnTo>
                <a:lnTo>
                  <a:pt x="5532" y="0"/>
                </a:lnTo>
                <a:lnTo>
                  <a:pt x="0" y="0"/>
                </a:lnTo>
                <a:lnTo>
                  <a:pt x="0" y="5533"/>
                </a:lnTo>
                <a:lnTo>
                  <a:pt x="0" y="9135697"/>
                </a:lnTo>
                <a:lnTo>
                  <a:pt x="5532" y="9135697"/>
                </a:lnTo>
                <a:lnTo>
                  <a:pt x="5532" y="5533"/>
                </a:lnTo>
                <a:lnTo>
                  <a:pt x="6299787" y="5533"/>
                </a:lnTo>
                <a:lnTo>
                  <a:pt x="6299787" y="9135697"/>
                </a:lnTo>
                <a:lnTo>
                  <a:pt x="6305319" y="9135697"/>
                </a:lnTo>
                <a:lnTo>
                  <a:pt x="6305319" y="5533"/>
                </a:lnTo>
                <a:lnTo>
                  <a:pt x="6305319" y="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3" name="object 2"/>
          <p:cNvSpPr>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Kg8AAAcEAAAGGwAA4AUAABAAAAAmAAAACAAAAP//////////"/>
              </a:ext>
            </a:extLst>
          </p:cNvSpPr>
          <p:nvPr/>
        </p:nvSpPr>
        <p:spPr>
          <a:xfrm>
            <a:off x="2465070" y="654685"/>
            <a:ext cx="1927860" cy="300355"/>
          </a:xfrm>
          <a:prstGeom prst="rect">
            <a:avLst/>
          </a:prstGeom>
          <a:noFill/>
          <a:ln>
            <a:noFill/>
          </a:ln>
          <a:effectLst/>
        </p:spPr>
        <p:txBody>
          <a:bodyPr vert="horz" wrap="square" lIns="0" tIns="1143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0"/>
              </a:spcBef>
            </a:pPr>
            <a:r>
              <a:rPr sz="1815" b="1" cap="none">
                <a:solidFill>
                  <a:srgbClr val="4F81BC"/>
                </a:solidFill>
                <a:latin typeface="Corbel" pitchFamily="2" charset="0"/>
                <a:ea typeface="Calibri" pitchFamily="2" charset="0"/>
                <a:cs typeface="Corbel" pitchFamily="2" charset="0"/>
              </a:rPr>
              <a:t>AI Project Logbook</a:t>
            </a:r>
            <a:endParaRPr sz="1815" cap="none">
              <a:latin typeface="Corbel" pitchFamily="2" charset="0"/>
              <a:ea typeface="Calibri" pitchFamily="2" charset="0"/>
              <a:cs typeface="Corbel" pitchFamily="2" charset="0"/>
            </a:endParaRPr>
          </a:p>
        </p:txBody>
      </p:sp>
      <p:sp>
        <p:nvSpPr>
          <p:cNvPr id="4" name="object 3"/>
          <p:cNvSpPr>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CQUAAFMMAACcIQAAbg8AAAAAAAAmAAAACAAAAP//////////"/>
              </a:ext>
            </a:extLst>
          </p:cNvSpPr>
          <p:nvPr/>
        </p:nvSpPr>
        <p:spPr>
          <a:xfrm>
            <a:off x="818515" y="2003425"/>
            <a:ext cx="4645025" cy="504825"/>
          </a:xfrm>
          <a:prstGeom prst="rect">
            <a:avLst/>
          </a:prstGeom>
          <a:noFill/>
          <a:ln>
            <a:noFill/>
          </a:ln>
          <a:effectLst/>
        </p:spPr>
        <p:txBody>
          <a:bodyPr vert="horz" wrap="square" lIns="0" tIns="1143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defTabSz="829945">
              <a:lnSpc>
                <a:spcPct val="100000"/>
              </a:lnSpc>
              <a:spcBef>
                <a:spcPts val="90"/>
              </a:spcBef>
              <a:tabLst>
                <a:tab pos="1238250" algn="l"/>
                <a:tab pos="2962910" algn="l"/>
              </a:tabLst>
              <a:defRPr sz="1400" cap="none"/>
            </a:pPr>
            <a:r>
              <a:rPr b="1" cap="none">
                <a:latin typeface="Arial" pitchFamily="2" charset="0"/>
                <a:ea typeface="Calibri" pitchFamily="2" charset="0"/>
                <a:cs typeface="Arial" pitchFamily="2" charset="0"/>
              </a:rPr>
              <a:t>PROJECT NAME: STOCKSIGHT</a:t>
            </a:r>
            <a:endParaRPr b="1" cap="none">
              <a:latin typeface="Arial" pitchFamily="2" charset="0"/>
              <a:ea typeface="Calibri" pitchFamily="2" charset="0"/>
              <a:cs typeface="Arial" pitchFamily="2" charset="0"/>
            </a:endParaRPr>
          </a:p>
          <a:p>
            <a:pPr marL="11430" defTabSz="829945">
              <a:lnSpc>
                <a:spcPct val="100000"/>
              </a:lnSpc>
              <a:spcBef>
                <a:spcPts val="90"/>
              </a:spcBef>
              <a:tabLst>
                <a:tab pos="1238250" algn="l"/>
                <a:tab pos="2962910" algn="l"/>
              </a:tabLst>
              <a:defRPr sz="1400" cap="none">
                <a:latin typeface="Arial" pitchFamily="2" charset="0"/>
                <a:ea typeface="Calibri" pitchFamily="2" charset="0"/>
                <a:cs typeface="Arial" pitchFamily="2" charset="0"/>
              </a:defRPr>
            </a:pPr>
          </a:p>
          <a:p>
            <a:pPr marL="11430" defTabSz="829945">
              <a:lnSpc>
                <a:spcPct val="100000"/>
              </a:lnSpc>
              <a:tabLst>
                <a:tab pos="1256665" algn="l"/>
                <a:tab pos="2981325" algn="l"/>
              </a:tabLst>
              <a:defRPr sz="1400" cap="none"/>
            </a:pPr>
            <a:r>
              <a:rPr b="1" cap="none">
                <a:latin typeface="Arial" pitchFamily="2" charset="0"/>
                <a:ea typeface="Calibri" pitchFamily="2" charset="0"/>
                <a:cs typeface="Arial" pitchFamily="2" charset="0"/>
              </a:rPr>
              <a:t>SCHOOL NAME:</a:t>
            </a:r>
            <a:r>
              <a:rPr b="1" cap="none">
                <a:uFill>
                  <a:solidFill>
                    <a:srgbClr val="000000"/>
                  </a:solidFill>
                </a:uFill>
                <a:latin typeface="Arial" pitchFamily="2" charset="0"/>
                <a:ea typeface="Calibri" pitchFamily="2" charset="0"/>
                <a:cs typeface="Arial" pitchFamily="2" charset="0"/>
              </a:rPr>
              <a:t> SHIKSHAA PUBLIC SCHOOL</a:t>
            </a:r>
            <a:endParaRPr cap="none">
              <a:latin typeface="Arial" pitchFamily="2" charset="0"/>
              <a:ea typeface="Calibri" pitchFamily="2" charset="0"/>
              <a:cs typeface="Arial" pitchFamily="2" charset="0"/>
            </a:endParaRPr>
          </a:p>
        </p:txBody>
      </p:sp>
      <p:sp>
        <p:nvSpPr>
          <p:cNvPr id="5" name="object 4"/>
          <p:cNvSpPr>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BQUAAL8RAACkDAAApRIAABAAAAAmAAAACAAAAP//////////"/>
              </a:ext>
            </a:extLst>
          </p:cNvSpPr>
          <p:nvPr/>
        </p:nvSpPr>
        <p:spPr>
          <a:xfrm>
            <a:off x="815975" y="2884805"/>
            <a:ext cx="1238885" cy="146050"/>
          </a:xfrm>
          <a:prstGeom prst="rect">
            <a:avLst/>
          </a:prstGeom>
          <a:noFill/>
          <a:ln>
            <a:noFill/>
          </a:ln>
          <a:effectLst/>
        </p:spPr>
        <p:txBody>
          <a:bodyPr vert="horz" wrap="square" lIns="0" tIns="1143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0"/>
              </a:spcBef>
              <a:defRPr sz="1400" cap="none"/>
            </a:pPr>
            <a:r>
              <a:rPr b="1" cap="none">
                <a:latin typeface="Arial" pitchFamily="2" charset="0"/>
                <a:ea typeface="Calibri" pitchFamily="2" charset="0"/>
                <a:cs typeface="Arial" pitchFamily="2" charset="0"/>
              </a:rPr>
              <a:t>YEAR/CLASS:</a:t>
            </a:r>
            <a:endParaRPr lang="en-us" b="1" cap="none">
              <a:latin typeface="Arial" pitchFamily="2" charset="0"/>
              <a:ea typeface="Calibri" pitchFamily="2" charset="0"/>
              <a:cs typeface="Arial" pitchFamily="2" charset="0"/>
            </a:endParaRPr>
          </a:p>
        </p:txBody>
      </p:sp>
      <p:sp>
        <p:nvSpPr>
          <p:cNvPr id="6" name="object 5"/>
          <p:cNvSpPr>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rgwAAL8RAABwFwAAwBIAABAAAAAmAAAACAAAAP//////////"/>
              </a:ext>
            </a:extLst>
          </p:cNvSpPr>
          <p:nvPr/>
        </p:nvSpPr>
        <p:spPr>
          <a:xfrm>
            <a:off x="2061210" y="2884805"/>
            <a:ext cx="1748790" cy="163195"/>
          </a:xfrm>
          <a:prstGeom prst="rect">
            <a:avLst/>
          </a:prstGeom>
          <a:noFill/>
          <a:ln>
            <a:noFill/>
          </a:ln>
          <a:effectLst/>
        </p:spPr>
        <p:txBody>
          <a:bodyPr vert="horz" wrap="square" lIns="0" tIns="1143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defTabSz="829945">
              <a:lnSpc>
                <a:spcPct val="100000"/>
              </a:lnSpc>
              <a:spcBef>
                <a:spcPts val="90"/>
              </a:spcBef>
              <a:tabLst>
                <a:tab pos="1736725" algn="l"/>
              </a:tabLst>
              <a:defRPr sz="1400" cap="none"/>
            </a:pPr>
            <a:r>
              <a:rPr b="1" cap="none">
                <a:uFill>
                  <a:solidFill>
                    <a:srgbClr val="000000"/>
                  </a:solidFill>
                </a:uFill>
                <a:latin typeface="Arial" pitchFamily="2" charset="0"/>
                <a:ea typeface="Calibri" pitchFamily="2" charset="0"/>
                <a:cs typeface="Arial" pitchFamily="2" charset="0"/>
              </a:rPr>
              <a:t>XII ‘B’	</a:t>
            </a:r>
            <a:endParaRPr lang="en-us" cap="none">
              <a:latin typeface="Arial" pitchFamily="2" charset="0"/>
              <a:ea typeface="Calibri" pitchFamily="2" charset="0"/>
              <a:cs typeface="Arial" pitchFamily="2" charset="0"/>
            </a:endParaRPr>
          </a:p>
        </p:txBody>
      </p:sp>
      <p:sp>
        <p:nvSpPr>
          <p:cNvPr id="7" name="object 6"/>
          <p:cNvSpPr>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EAUAAGYUAADgHwAACBYAABAAAAAmAAAACAAAAP//////////"/>
              </a:ext>
            </a:extLst>
          </p:cNvSpPr>
          <p:nvPr/>
        </p:nvSpPr>
        <p:spPr>
          <a:xfrm>
            <a:off x="822960" y="3315970"/>
            <a:ext cx="4358640" cy="265430"/>
          </a:xfrm>
          <a:prstGeom prst="rect">
            <a:avLst/>
          </a:prstGeom>
          <a:noFill/>
          <a:ln>
            <a:noFill/>
          </a:ln>
          <a:effectLst/>
        </p:spPr>
        <p:txBody>
          <a:bodyPr vert="horz" wrap="square" lIns="0" tIns="1143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defTabSz="840740">
              <a:spcBef>
                <a:spcPts val="90"/>
              </a:spcBef>
              <a:tabLst>
                <a:tab pos="1256665" algn="l"/>
                <a:tab pos="2981325" algn="l"/>
              </a:tabLst>
              <a:defRPr sz="1400" cap="none"/>
            </a:pPr>
            <a:r>
              <a:rPr b="1" cap="none">
                <a:latin typeface="Arial" pitchFamily="2" charset="0"/>
                <a:ea typeface="Calibri" pitchFamily="2" charset="0"/>
                <a:cs typeface="Arial" pitchFamily="2" charset="0"/>
              </a:rPr>
              <a:t>PROJECT GUIDE:</a:t>
            </a:r>
            <a:r>
              <a:rPr lang="en-us" b="1" cap="none">
                <a:latin typeface="Arial" pitchFamily="2" charset="0"/>
                <a:ea typeface="Calibri" pitchFamily="2" charset="0"/>
                <a:cs typeface="Arial" pitchFamily="2" charset="0"/>
              </a:rPr>
              <a:t>     Mr. </a:t>
            </a:r>
            <a:r>
              <a:rPr b="1" cap="none">
                <a:uFill>
                  <a:solidFill>
                    <a:srgbClr val="000000"/>
                  </a:solidFill>
                </a:uFill>
                <a:latin typeface="Arial" pitchFamily="2" charset="0"/>
                <a:ea typeface="Calibri" pitchFamily="2" charset="0"/>
                <a:cs typeface="Arial" pitchFamily="2" charset="0"/>
              </a:rPr>
              <a:t>K.ANBUSELVAN</a:t>
            </a:r>
            <a:r>
              <a:rPr b="1" cap="none">
                <a:latin typeface="Arial" pitchFamily="2" charset="0"/>
                <a:ea typeface="Calibri" pitchFamily="2" charset="0"/>
                <a:cs typeface="Arial" pitchFamily="2" charset="0"/>
              </a:rPr>
              <a:t>, M.Tech</a:t>
            </a:r>
            <a:endParaRPr lang="en-us" b="1" cap="none">
              <a:latin typeface="Arial" pitchFamily="2" charset="0"/>
              <a:ea typeface="Calibri" pitchFamily="2" charset="0"/>
              <a:cs typeface="Arial" pitchFamily="2" charset="0"/>
            </a:endParaRPr>
          </a:p>
        </p:txBody>
      </p:sp>
      <p:sp>
        <p:nvSpPr>
          <p:cNvPr id="8" name="object 7"/>
          <p:cNvSpPr>
            <a:extLst>
              <a:ext uri="smNativeData">
                <pr:smNativeData xmlns:pr="smNativeData" xmlns="smNativeData" val="SMDATA_15_ReznaBMAAAAlAAAAZAAAAA0AAAAAAAAAABM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KAUAAPcZAACNEwAAkCQAAAAAAAAmAAAACAAAAP//////////"/>
              </a:ext>
            </a:extLst>
          </p:cNvSpPr>
          <p:nvPr/>
        </p:nvSpPr>
        <p:spPr>
          <a:xfrm>
            <a:off x="838200" y="4220845"/>
            <a:ext cx="2339975" cy="1722755"/>
          </a:xfrm>
          <a:prstGeom prst="rect">
            <a:avLst/>
          </a:prstGeom>
          <a:noFill/>
          <a:ln>
            <a:noFill/>
          </a:ln>
          <a:effectLst/>
        </p:spPr>
        <p:txBody>
          <a:bodyPr vert="horz" wrap="square" lIns="0" tIns="12065"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5"/>
              </a:spcBef>
              <a:defRPr sz="1200" cap="none"/>
            </a:pPr>
            <a:r>
              <a:rPr b="1" cap="none">
                <a:latin typeface="Arial" pitchFamily="2" charset="0"/>
                <a:ea typeface="Calibri" pitchFamily="2" charset="0"/>
                <a:cs typeface="Arial" pitchFamily="2" charset="0"/>
              </a:rPr>
              <a:t>TEAM MEMBERS:</a:t>
            </a:r>
            <a:endParaRPr lang="en-us" b="1" cap="none">
              <a:latin typeface="Arial" pitchFamily="2" charset="0"/>
              <a:ea typeface="Calibri" pitchFamily="2" charset="0"/>
              <a:cs typeface="Arial" pitchFamily="2" charset="0"/>
            </a:endParaRPr>
          </a:p>
        </p:txBody>
      </p:sp>
      <p:sp>
        <p:nvSpPr>
          <p:cNvPr id="9" name="object 10"/>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JiQAACw4AABfJQAANzkAABAAAAAmAAAACAAAADyQAAAAAAAA"/>
              </a:ext>
            </a:extLst>
          </p:cNvSpPr>
          <p:nvPr>
            <p:ph type="sldNum" sz="quarter" idx="12"/>
          </p:nvPr>
        </p:nvSpPr>
        <p:spPr/>
        <p:txBody>
          <a:bodyPr vert="horz" wrap="square" lIns="0" tIns="0" rIns="0" bIns="0" numCol="1" spcCol="215900" anchor="t">
            <a:prstTxWarp prst="textNoShape">
              <a:avLst/>
            </a:prstTxWarp>
          </a:bodyPr>
          <a:lstStyle>
            <a:lvl1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pPr>
            <a:fld id="{257CC577-39C8-2933-86C4-CF668B8A709A}" type="slidenum">
              <a:t>2</a:t>
            </a:fld>
          </a:p>
        </p:txBody>
      </p:sp>
      <p:graphicFrame>
        <p:nvGraphicFramePr>
          <p:cNvPr id="10" name=""/>
          <p:cNvGraphicFramePr>
            <a:graphicFrameLocks noGrp="1"/>
          </p:cNvGraphicFramePr>
          <p:nvPr/>
        </p:nvGraphicFramePr>
        <p:xfrm>
          <a:off x="817880" y="4724400"/>
          <a:ext cx="3068320" cy="1473200"/>
        </p:xfrm>
        <a:graphic>
          <a:graphicData uri="http://schemas.openxmlformats.org/drawingml/2006/table">
            <a:tbl>
              <a:tblPr>
                <a:noFill/>
              </a:tblPr>
              <a:tblGrid>
                <a:gridCol w="456565"/>
                <a:gridCol w="1529080"/>
                <a:gridCol w="1082675"/>
              </a:tblGrid>
              <a:tr h="336550">
                <a:tc>
                  <a:txBody>
                    <a:bodyPr wrap="square" numCol="1"/>
                    <a:lstStyle/>
                    <a:p>
                      <a:pPr marL="0" marR="0" indent="0" algn="l">
                        <a:buNone/>
                        <a:defRPr b="1" cap="none">
                          <a:solidFill>
                            <a:srgbClr val="FFFFFF"/>
                          </a:solidFill>
                        </a:defRPr>
                      </a:pPr>
                      <a:r>
                        <a:rPr lang="en-us" sz="1600" b="0" cap="none">
                          <a:solidFill>
                            <a:schemeClr val="tx1"/>
                          </a:solidFill>
                        </a:rPr>
                        <a:t>1</a:t>
                      </a:r>
                      <a:endParaRPr lang="en-us" sz="1600" b="0" cap="none">
                        <a:solidFill>
                          <a:schemeClr val="tx1"/>
                        </a:solidFill>
                      </a:endParaRPr>
                    </a:p>
                  </a:txBody>
                  <a:tcPr marL="83185" marR="83185" marT="41275" marB="4127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chemeClr val="bg1"/>
                    </a:solidFill>
                  </a:tcPr>
                </a:tc>
                <a:tc>
                  <a:txBody>
                    <a:bodyPr wrap="square" numCol="1"/>
                    <a:lstStyle/>
                    <a:p>
                      <a:pPr marL="0" marR="0" indent="0" algn="l">
                        <a:buNone/>
                        <a:defRPr b="1" cap="none">
                          <a:solidFill>
                            <a:srgbClr val="FFFFFF"/>
                          </a:solidFill>
                        </a:defRPr>
                      </a:pPr>
                      <a:r>
                        <a:rPr lang="en-us" sz="1600" b="0" cap="none">
                          <a:solidFill>
                            <a:schemeClr val="tx1"/>
                          </a:solidFill>
                        </a:rPr>
                        <a:t>M. SIDDHARTH</a:t>
                      </a:r>
                      <a:endParaRPr lang="en-us" sz="1600" b="0" cap="none">
                        <a:solidFill>
                          <a:schemeClr val="tx1"/>
                        </a:solidFill>
                      </a:endParaRPr>
                    </a:p>
                  </a:txBody>
                  <a:tcPr marL="83185" marR="83185" marT="41275" marB="4127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chemeClr val="bg1"/>
                    </a:solidFill>
                  </a:tcPr>
                </a:tc>
                <a:tc>
                  <a:txBody>
                    <a:bodyPr wrap="square" numCol="1"/>
                    <a:lstStyle/>
                    <a:p>
                      <a:pPr marL="0" marR="0" indent="0" algn="ctr">
                        <a:buNone/>
                        <a:defRPr b="1" cap="none">
                          <a:solidFill>
                            <a:srgbClr val="FFFFFF"/>
                          </a:solidFill>
                        </a:defRPr>
                      </a:pPr>
                      <a:r>
                        <a:rPr lang="en-us" sz="1600" b="0" cap="none">
                          <a:solidFill>
                            <a:schemeClr val="tx1"/>
                          </a:solidFill>
                        </a:rPr>
                        <a:t>XII </a:t>
                      </a:r>
                      <a:endParaRPr lang="en-us" sz="1600" b="0" cap="none">
                        <a:solidFill>
                          <a:schemeClr val="tx1"/>
                        </a:solidFill>
                      </a:endParaRPr>
                    </a:p>
                  </a:txBody>
                  <a:tcPr marL="83185" marR="83185" marT="41275" marB="4127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chemeClr val="bg1"/>
                    </a:solidFill>
                  </a:tcPr>
                </a:tc>
                <a:extLst>
                  <a:ext uri="smNativeData">
                    <pr:rowheight xmlns="" xmlns:pr="smNativeData" dt="1760029765" type="min" val="336550"/>
                  </a:ext>
                </a:extLst>
              </a:tr>
              <a:tr h="336550">
                <a:tc>
                  <a:txBody>
                    <a:bodyPr wrap="square" numCol="1"/>
                    <a:lstStyle/>
                    <a:p>
                      <a:pPr marL="0" marR="0" indent="0" algn="l">
                        <a:buNone/>
                        <a:defRPr cap="none">
                          <a:solidFill>
                            <a:srgbClr val="000000"/>
                          </a:solidFill>
                        </a:defRPr>
                      </a:pPr>
                      <a:r>
                        <a:rPr lang="en-us" sz="1600" cap="none">
                          <a:solidFill>
                            <a:schemeClr val="tx1"/>
                          </a:solidFill>
                        </a:rPr>
                        <a:t>2</a:t>
                      </a:r>
                      <a:endParaRPr lang="en-us" sz="1600" cap="none">
                        <a:solidFill>
                          <a:schemeClr val="tx1"/>
                        </a:solidFill>
                      </a:endParaRPr>
                    </a:p>
                  </a:txBody>
                  <a:tcPr marL="83185" marR="83185" marT="41275" marB="4127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chemeClr val="bg1"/>
                    </a:solidFill>
                  </a:tcPr>
                </a:tc>
                <a:tc>
                  <a:txBody>
                    <a:bodyPr wrap="square" numCol="1"/>
                    <a:lstStyle/>
                    <a:p>
                      <a:pPr marL="0" marR="0" indent="0" algn="l">
                        <a:buNone/>
                        <a:defRPr cap="none">
                          <a:solidFill>
                            <a:srgbClr val="000000"/>
                          </a:solidFill>
                        </a:defRPr>
                      </a:pPr>
                      <a:r>
                        <a:rPr lang="en-us" sz="1600" cap="none"/>
                        <a:t>P. NIDHEESH</a:t>
                      </a:r>
                      <a:endParaRPr lang="en-us" sz="1600" cap="none"/>
                    </a:p>
                  </a:txBody>
                  <a:tcPr marL="83185" marR="83185" marT="41275" marB="4127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chemeClr val="bg1"/>
                    </a:solidFill>
                  </a:tcPr>
                </a:tc>
                <a:tc>
                  <a:txBody>
                    <a:bodyPr wrap="square" numCol="1"/>
                    <a:lstStyle/>
                    <a:p>
                      <a:pPr marL="0" marR="0" indent="0" algn="ctr">
                        <a:buNone/>
                        <a:defRPr cap="none">
                          <a:solidFill>
                            <a:srgbClr val="000000"/>
                          </a:solidFill>
                        </a:defRPr>
                      </a:pPr>
                      <a:r>
                        <a:rPr lang="en-us" sz="1600" cap="none"/>
                        <a:t>XII </a:t>
                      </a:r>
                      <a:endParaRPr lang="en-us" sz="1600" cap="none"/>
                    </a:p>
                  </a:txBody>
                  <a:tcPr marL="83185" marR="83185" marT="41275" marB="4127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chemeClr val="bg1"/>
                    </a:solidFill>
                  </a:tcPr>
                </a:tc>
                <a:extLst>
                  <a:ext uri="smNativeData">
                    <pr:rowheight xmlns="" xmlns:pr="smNativeData" dt="1760029765" type="min" val="336550"/>
                  </a:ext>
                </a:extLst>
              </a:tr>
              <a:tr h="336550">
                <a:tc>
                  <a:txBody>
                    <a:bodyPr wrap="square" numCol="1"/>
                    <a:lstStyle/>
                    <a:p>
                      <a:pPr marL="0" marR="0" indent="0" algn="l">
                        <a:buNone/>
                        <a:defRPr cap="none">
                          <a:solidFill>
                            <a:srgbClr val="000000"/>
                          </a:solidFill>
                        </a:defRPr>
                      </a:pPr>
                      <a:r>
                        <a:rPr lang="en-us" sz="1600" cap="none"/>
                        <a:t>3</a:t>
                      </a:r>
                      <a:endParaRPr lang="en-us" sz="1600" cap="none"/>
                    </a:p>
                  </a:txBody>
                  <a:tcPr marL="83185" marR="83185" marT="41275" marB="4127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chemeClr val="bg1"/>
                    </a:solidFill>
                  </a:tcPr>
                </a:tc>
                <a:tc>
                  <a:txBody>
                    <a:bodyPr wrap="square" numCol="1"/>
                    <a:lstStyle/>
                    <a:p>
                      <a:pPr marL="0" marR="0" indent="0" algn="l">
                        <a:buNone/>
                        <a:defRPr cap="none">
                          <a:solidFill>
                            <a:srgbClr val="000000"/>
                          </a:solidFill>
                        </a:defRPr>
                      </a:pPr>
                      <a:r>
                        <a:rPr lang="en-us" sz="1600" cap="none"/>
                        <a:t>K. SANJAY</a:t>
                      </a:r>
                      <a:endParaRPr lang="en-us" sz="1600" cap="none"/>
                    </a:p>
                  </a:txBody>
                  <a:tcPr marL="83185" marR="83185" marT="41275" marB="4127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chemeClr val="bg1"/>
                    </a:solidFill>
                  </a:tcPr>
                </a:tc>
                <a:tc>
                  <a:txBody>
                    <a:bodyPr wrap="square" numCol="1"/>
                    <a:lstStyle/>
                    <a:p>
                      <a:pPr marL="0" marR="0" indent="0" algn="ctr">
                        <a:buNone/>
                        <a:defRPr cap="none">
                          <a:solidFill>
                            <a:srgbClr val="000000"/>
                          </a:solidFill>
                        </a:defRPr>
                      </a:pPr>
                      <a:r>
                        <a:rPr lang="en-us" sz="1600" cap="none"/>
                        <a:t>XII </a:t>
                      </a:r>
                      <a:endParaRPr lang="en-us" sz="1600" cap="none"/>
                    </a:p>
                  </a:txBody>
                  <a:tcPr marL="83185" marR="83185" marT="41275" marB="4127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chemeClr val="bg1"/>
                    </a:solidFill>
                  </a:tcPr>
                </a:tc>
                <a:extLst>
                  <a:ext uri="smNativeData">
                    <pr:rowheight xmlns="" xmlns:pr="smNativeData" dt="1760029765" type="min" val="336550"/>
                  </a:ext>
                </a:extLst>
              </a:tr>
              <a:tr h="336550">
                <a:tc>
                  <a:txBody>
                    <a:bodyPr wrap="square" numCol="1"/>
                    <a:lstStyle/>
                    <a:p>
                      <a:pPr marL="0" marR="0" indent="0" algn="l">
                        <a:buNone/>
                        <a:defRPr cap="none">
                          <a:solidFill>
                            <a:srgbClr val="000000"/>
                          </a:solidFill>
                        </a:defRPr>
                      </a:pPr>
                      <a:r>
                        <a:rPr lang="en-us" sz="1600" cap="none"/>
                        <a:t>4</a:t>
                      </a:r>
                      <a:endParaRPr lang="en-us" sz="1600" cap="none"/>
                    </a:p>
                  </a:txBody>
                  <a:tcPr marL="83185" marR="83185" marT="41275" marB="4127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chemeClr val="bg1"/>
                    </a:solidFill>
                  </a:tcPr>
                </a:tc>
                <a:tc>
                  <a:txBody>
                    <a:bodyPr wrap="square" numCol="1"/>
                    <a:lstStyle/>
                    <a:p>
                      <a:pPr marL="0" marR="0" indent="0" algn="l">
                        <a:buNone/>
                        <a:defRPr cap="none">
                          <a:solidFill>
                            <a:srgbClr val="000000"/>
                          </a:solidFill>
                        </a:defRPr>
                      </a:pPr>
                      <a:r>
                        <a:rPr lang="en-us" sz="1600" cap="none"/>
                        <a:t>K. GANESAN</a:t>
                      </a:r>
                      <a:endParaRPr lang="en-us" sz="1600" cap="none"/>
                    </a:p>
                  </a:txBody>
                  <a:tcPr marL="83185" marR="83185" marT="41275" marB="4127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chemeClr val="bg1"/>
                    </a:solidFill>
                  </a:tcPr>
                </a:tc>
                <a:tc>
                  <a:txBody>
                    <a:bodyPr wrap="square" numCol="1"/>
                    <a:lstStyle/>
                    <a:p>
                      <a:pPr marL="0" marR="0" indent="0" algn="ctr">
                        <a:buNone/>
                        <a:defRPr cap="none">
                          <a:solidFill>
                            <a:srgbClr val="000000"/>
                          </a:solidFill>
                        </a:defRPr>
                      </a:pPr>
                      <a:r>
                        <a:rPr lang="en-us" sz="1600" cap="none"/>
                        <a:t>XII </a:t>
                      </a:r>
                      <a:endParaRPr lang="en-us" sz="1600" cap="none"/>
                    </a:p>
                  </a:txBody>
                  <a:tcPr marL="83185" marR="83185" marT="41275" marB="4127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chemeClr val="bg1"/>
                    </a:solidFill>
                  </a:tcPr>
                </a:tc>
                <a:extLst>
                  <a:ext uri="smNativeData">
                    <pr:rowheight xmlns="" xmlns:pr="smNativeData" dt="1760029765" type="min" val="336550"/>
                  </a:ext>
                </a:extLst>
              </a:tr>
            </a:tbl>
          </a:graphicData>
        </a:graphic>
      </p:graphicFrame>
    </p:spTree>
  </p:cSld>
  <p:clrMapOvr>
    <a:masterClrMapping/>
  </p:clrMapOvr>
  <p:timing>
    <p:tnLst>
      <p:par>
        <p:cTn id="1" dur="indefinite" restart="never" nodeType="tmRoot"/>
      </p:par>
    </p:tnLst>
  </p:timing>
</p:sld>
</file>

<file path=ppt/slides/slide2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spLocks noGrp="1" noChangeArrowheads="1"/>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CQUAAGgDAAD4FAAAowUAABAAAAAmAAAACAAAADyQAAAAAAAA"/>
              </a:ext>
            </a:extLst>
          </p:cNvSpPr>
          <p:nvPr>
            <p:ph type="title"/>
          </p:nvPr>
        </p:nvSpPr>
        <p:spPr/>
        <p:txBody>
          <a:bodyPr vert="horz" wrap="square" lIns="0" tIns="11430" rIns="0" bIns="0" numCol="1" spcCol="215900" anchor="t">
            <a:prstTxWarp prst="textNoShape">
              <a:avLst/>
            </a:prstTxWarp>
          </a:bodyPr>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0"/>
              </a:spcBef>
            </a:pPr>
            <a:r>
              <a:rPr cap="none">
                <a:latin typeface="Arial MT" pitchFamily="0" charset="0"/>
                <a:ea typeface="Calibri" pitchFamily="2" charset="0"/>
                <a:cs typeface="Arial MT" pitchFamily="0" charset="0"/>
              </a:rPr>
              <a:t>8. Prototype</a:t>
            </a:r>
            <a:endParaRPr cap="none">
              <a:latin typeface="Arial MT" pitchFamily="0" charset="0"/>
              <a:ea typeface="Calibri" pitchFamily="2" charset="0"/>
              <a:cs typeface="Arial MT" pitchFamily="0" charset="0"/>
            </a:endParaRPr>
          </a:p>
        </p:txBody>
      </p:sp>
      <p:sp>
        <p:nvSpPr>
          <p:cNvPr id="3" name="object 3"/>
          <p:cNvSpPr>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CQUAAMgIAABGGgAA3AkAABAAAAAmAAAACAAAAP//////////"/>
              </a:ext>
            </a:extLst>
          </p:cNvSpPr>
          <p:nvPr/>
        </p:nvSpPr>
        <p:spPr>
          <a:xfrm>
            <a:off x="818515" y="1427480"/>
            <a:ext cx="3452495" cy="175260"/>
          </a:xfrm>
          <a:prstGeom prst="rect">
            <a:avLst/>
          </a:prstGeom>
          <a:noFill/>
          <a:ln>
            <a:noFill/>
          </a:ln>
          <a:effectLst/>
        </p:spPr>
        <p:txBody>
          <a:bodyPr vert="horz" wrap="square" lIns="0" tIns="1143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0"/>
              </a:spcBef>
            </a:pPr>
            <a:r>
              <a:rPr sz="995" b="1" cap="none">
                <a:latin typeface="Arial" pitchFamily="2" charset="0"/>
                <a:ea typeface="Calibri" pitchFamily="2" charset="0"/>
                <a:cs typeface="Arial" pitchFamily="2" charset="0"/>
              </a:rPr>
              <a:t>8.1 Which AI tool(s) will you use to build your prototype?</a:t>
            </a:r>
            <a:endParaRPr sz="995" cap="none">
              <a:latin typeface="Arial" pitchFamily="2" charset="0"/>
              <a:ea typeface="Calibri" pitchFamily="2" charset="0"/>
              <a:cs typeface="Arial" pitchFamily="2" charset="0"/>
            </a:endParaRPr>
          </a:p>
        </p:txBody>
      </p:sp>
      <p:sp>
        <p:nvSpPr>
          <p:cNvPr id="4" name="object 4"/>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EwUAAPwKAAC5JgAAPxEAABAAAAAmAAAACAAAAP//////////"/>
              </a:ext>
            </a:extLst>
          </p:cNvSpPr>
          <p:nvPr/>
        </p:nvSpPr>
        <p:spPr>
          <a:xfrm>
            <a:off x="824865" y="1785620"/>
            <a:ext cx="5469890" cy="1017905"/>
          </a:xfrm>
          <a:custGeom>
            <a:avLst/>
            <a:gdLst/>
            <a:ahLst/>
            <a:cxnLst/>
            <a:rect l="0" t="0" r="5469890" b="1017905"/>
            <a:pathLst>
              <a:path w="5469890" h="1017905">
                <a:moveTo>
                  <a:pt x="11052" y="998450"/>
                </a:moveTo>
                <a:lnTo>
                  <a:pt x="0" y="998450"/>
                </a:lnTo>
                <a:lnTo>
                  <a:pt x="0" y="1017314"/>
                </a:lnTo>
                <a:lnTo>
                  <a:pt x="11052" y="1017314"/>
                </a:lnTo>
                <a:lnTo>
                  <a:pt x="11052" y="998450"/>
                </a:lnTo>
                <a:close/>
              </a:path>
              <a:path w="5469890" h="1017905">
                <a:moveTo>
                  <a:pt x="11052" y="0"/>
                </a:moveTo>
                <a:lnTo>
                  <a:pt x="0" y="0"/>
                </a:lnTo>
                <a:lnTo>
                  <a:pt x="0" y="18882"/>
                </a:lnTo>
                <a:lnTo>
                  <a:pt x="0" y="118017"/>
                </a:lnTo>
                <a:lnTo>
                  <a:pt x="0" y="998432"/>
                </a:lnTo>
                <a:lnTo>
                  <a:pt x="11052" y="998432"/>
                </a:lnTo>
                <a:lnTo>
                  <a:pt x="11052" y="118017"/>
                </a:lnTo>
                <a:lnTo>
                  <a:pt x="11052" y="18882"/>
                </a:lnTo>
                <a:lnTo>
                  <a:pt x="11052" y="0"/>
                </a:lnTo>
                <a:close/>
              </a:path>
              <a:path w="5469890" h="1017905">
                <a:moveTo>
                  <a:pt x="5469601" y="998450"/>
                </a:moveTo>
                <a:lnTo>
                  <a:pt x="5458595" y="998450"/>
                </a:lnTo>
                <a:lnTo>
                  <a:pt x="11064" y="998450"/>
                </a:lnTo>
                <a:lnTo>
                  <a:pt x="11064" y="1017314"/>
                </a:lnTo>
                <a:lnTo>
                  <a:pt x="5458549" y="1017314"/>
                </a:lnTo>
                <a:lnTo>
                  <a:pt x="5469601" y="1017314"/>
                </a:lnTo>
                <a:lnTo>
                  <a:pt x="5469601" y="998450"/>
                </a:lnTo>
                <a:close/>
              </a:path>
              <a:path w="5469890" h="1017905">
                <a:moveTo>
                  <a:pt x="5469601" y="0"/>
                </a:moveTo>
                <a:lnTo>
                  <a:pt x="5458595" y="0"/>
                </a:lnTo>
                <a:lnTo>
                  <a:pt x="11064" y="0"/>
                </a:lnTo>
                <a:lnTo>
                  <a:pt x="11064" y="18882"/>
                </a:lnTo>
                <a:lnTo>
                  <a:pt x="5458549" y="18882"/>
                </a:lnTo>
                <a:lnTo>
                  <a:pt x="5458549" y="118017"/>
                </a:lnTo>
                <a:lnTo>
                  <a:pt x="5458549" y="998432"/>
                </a:lnTo>
                <a:lnTo>
                  <a:pt x="5469601" y="998432"/>
                </a:lnTo>
                <a:lnTo>
                  <a:pt x="5469601" y="118017"/>
                </a:lnTo>
                <a:lnTo>
                  <a:pt x="5469601" y="18882"/>
                </a:lnTo>
                <a:lnTo>
                  <a:pt x="5469601" y="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defRPr sz="1000" cap="none">
                <a:latin typeface="Arial MT" pitchFamily="0" charset="0"/>
                <a:ea typeface="Arial MT" pitchFamily="0" charset="0"/>
                <a:cs typeface="Arial MT" pitchFamily="0" charset="0"/>
              </a:defRPr>
            </a:pPr>
            <a:r>
              <a:rPr sz="905" cap="none"/>
              <a:t>Python – core language</a:t>
            </a:r>
            <a:br/>
            <a:r>
              <a:rPr sz="905" cap="none"/>
              <a:t>pandas/NumPy – data handling</a:t>
            </a:r>
            <a:br/>
            <a:r>
              <a:rPr sz="905" cap="none"/>
              <a:t>yfinance – news &amp; price fetch</a:t>
            </a:r>
            <a:br/>
            <a:r>
              <a:rPr sz="905" cap="none"/>
              <a:t>NLTK VADER – sentiment scoring</a:t>
            </a:r>
            <a:br/>
            <a:r>
              <a:rPr sz="905" cap="none"/>
              <a:t>scikit‑learn – RandomForestRegressor, MinMaxScaler, MAE</a:t>
            </a:r>
            <a:br/>
            <a:r>
              <a:rPr sz="905" cap="none"/>
              <a:t>dateparser – parsing human‑friendly dates</a:t>
            </a:r>
            <a:br/>
            <a:r>
              <a:rPr sz="905" cap="none"/>
              <a:t>matplotlib – charting results</a:t>
            </a:r>
            <a:endParaRPr sz="905" cap="none"/>
          </a:p>
        </p:txBody>
      </p:sp>
      <p:sp>
        <p:nvSpPr>
          <p:cNvPr id="5" name="object 5"/>
          <p:cNvSpPr>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RwUAAMwTAADzGQAA4RQAABAAAAAmAAAACAAAAP//////////"/>
              </a:ext>
            </a:extLst>
          </p:cNvSpPr>
          <p:nvPr/>
        </p:nvSpPr>
        <p:spPr>
          <a:xfrm>
            <a:off x="857885" y="3218180"/>
            <a:ext cx="3360420" cy="175895"/>
          </a:xfrm>
          <a:prstGeom prst="rect">
            <a:avLst/>
          </a:prstGeom>
          <a:noFill/>
          <a:ln>
            <a:noFill/>
          </a:ln>
          <a:effectLst/>
        </p:spPr>
        <p:txBody>
          <a:bodyPr vert="horz" wrap="square" lIns="0" tIns="1143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0"/>
              </a:spcBef>
            </a:pPr>
            <a:r>
              <a:rPr sz="995" b="1" cap="none">
                <a:latin typeface="Arial" pitchFamily="2" charset="0"/>
                <a:ea typeface="Calibri" pitchFamily="2" charset="0"/>
                <a:cs typeface="Arial" pitchFamily="2" charset="0"/>
              </a:rPr>
              <a:t>8.2 Which AI tool(s) will you use to build your solution?</a:t>
            </a:r>
            <a:endParaRPr sz="995" cap="none">
              <a:latin typeface="Arial" pitchFamily="2" charset="0"/>
              <a:ea typeface="Calibri" pitchFamily="2" charset="0"/>
              <a:cs typeface="Arial" pitchFamily="2" charset="0"/>
            </a:endParaRPr>
          </a:p>
        </p:txBody>
      </p:sp>
      <p:sp>
        <p:nvSpPr>
          <p:cNvPr id="6" name="object 6"/>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rgQAANIVAABVJgAAKB0AABAAAAAmAAAACAAAAP//////////"/>
              </a:ext>
            </a:extLst>
          </p:cNvSpPr>
          <p:nvPr/>
        </p:nvSpPr>
        <p:spPr>
          <a:xfrm>
            <a:off x="760730" y="3547110"/>
            <a:ext cx="5470525" cy="1192530"/>
          </a:xfrm>
          <a:custGeom>
            <a:avLst/>
            <a:gdLst/>
            <a:ahLst/>
            <a:cxnLst/>
            <a:rect l="0" t="0" r="5470525" b="1192530"/>
            <a:pathLst>
              <a:path w="5470525" h="1192530">
                <a:moveTo>
                  <a:pt x="11053" y="1179005"/>
                </a:moveTo>
                <a:lnTo>
                  <a:pt x="0" y="1179005"/>
                </a:lnTo>
                <a:lnTo>
                  <a:pt x="0" y="1192390"/>
                </a:lnTo>
                <a:lnTo>
                  <a:pt x="11053" y="1192390"/>
                </a:lnTo>
                <a:lnTo>
                  <a:pt x="11053" y="1179005"/>
                </a:lnTo>
                <a:close/>
              </a:path>
              <a:path w="5470525" h="1192530">
                <a:moveTo>
                  <a:pt x="11053" y="0"/>
                </a:moveTo>
                <a:lnTo>
                  <a:pt x="0" y="0"/>
                </a:lnTo>
                <a:lnTo>
                  <a:pt x="0" y="13397"/>
                </a:lnTo>
                <a:lnTo>
                  <a:pt x="0" y="83735"/>
                </a:lnTo>
                <a:lnTo>
                  <a:pt x="0" y="1178993"/>
                </a:lnTo>
                <a:lnTo>
                  <a:pt x="11053" y="1178993"/>
                </a:lnTo>
                <a:lnTo>
                  <a:pt x="11053" y="83735"/>
                </a:lnTo>
                <a:lnTo>
                  <a:pt x="11053" y="13397"/>
                </a:lnTo>
                <a:lnTo>
                  <a:pt x="11053" y="0"/>
                </a:lnTo>
                <a:close/>
              </a:path>
              <a:path w="5470525" h="1192530">
                <a:moveTo>
                  <a:pt x="5470236" y="1179005"/>
                </a:moveTo>
                <a:lnTo>
                  <a:pt x="5459228" y="1179005"/>
                </a:lnTo>
                <a:lnTo>
                  <a:pt x="11065" y="1179005"/>
                </a:lnTo>
                <a:lnTo>
                  <a:pt x="11065" y="1192390"/>
                </a:lnTo>
                <a:lnTo>
                  <a:pt x="5459182" y="1192390"/>
                </a:lnTo>
                <a:lnTo>
                  <a:pt x="5470236" y="1192390"/>
                </a:lnTo>
                <a:lnTo>
                  <a:pt x="5470236" y="1179005"/>
                </a:lnTo>
                <a:close/>
              </a:path>
              <a:path w="5470525" h="1192530">
                <a:moveTo>
                  <a:pt x="5470236" y="0"/>
                </a:moveTo>
                <a:lnTo>
                  <a:pt x="5459228" y="0"/>
                </a:lnTo>
                <a:lnTo>
                  <a:pt x="11065" y="0"/>
                </a:lnTo>
                <a:lnTo>
                  <a:pt x="11065" y="13397"/>
                </a:lnTo>
                <a:lnTo>
                  <a:pt x="5459182" y="13397"/>
                </a:lnTo>
                <a:lnTo>
                  <a:pt x="5459182" y="83735"/>
                </a:lnTo>
                <a:lnTo>
                  <a:pt x="5459182" y="1178993"/>
                </a:lnTo>
                <a:lnTo>
                  <a:pt x="5470236" y="1178993"/>
                </a:lnTo>
                <a:lnTo>
                  <a:pt x="5470236" y="83735"/>
                </a:lnTo>
                <a:lnTo>
                  <a:pt x="5470236" y="13397"/>
                </a:lnTo>
                <a:lnTo>
                  <a:pt x="5470236" y="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defRPr sz="1100" cap="none">
                <a:latin typeface="Arial MT" pitchFamily="0" charset="0"/>
                <a:ea typeface="Arial MT" pitchFamily="0" charset="0"/>
                <a:cs typeface="Arial MT" pitchFamily="0" charset="0"/>
              </a:defRPr>
            </a:pPr>
            <a:r>
              <a:rPr sz="995" cap="none"/>
              <a:t>Python – development platform</a:t>
            </a:r>
            <a:br/>
            <a:r>
              <a:rPr sz="995" cap="none"/>
              <a:t>pandas/NumPy – data processing &amp; feature engineering</a:t>
            </a:r>
            <a:br/>
            <a:r>
              <a:rPr sz="995" cap="none"/>
              <a:t>yfinance – live price &amp; news retrieval</a:t>
            </a:r>
            <a:br/>
            <a:r>
              <a:rPr sz="995" cap="none"/>
              <a:t>NLTK VADER – daily sentiment analysis</a:t>
            </a:r>
            <a:br/>
            <a:r>
              <a:rPr sz="995" cap="none"/>
              <a:t>scikit‑learn – RandomForestRegressor modeling, feature scaling, MAE calculation</a:t>
            </a:r>
            <a:br/>
            <a:r>
              <a:rPr sz="995" cap="none"/>
              <a:t>dateparser – flexible date interpretation</a:t>
            </a:r>
            <a:br/>
            <a:r>
              <a:rPr sz="995" cap="none"/>
              <a:t>matplotlib – visualization of history, forecasts, and confidence ranges</a:t>
            </a:r>
            <a:endParaRPr sz="995" cap="none"/>
          </a:p>
        </p:txBody>
      </p:sp>
      <p:sp>
        <p:nvSpPr>
          <p:cNvPr id="7" name="object 7"/>
          <p:cNvSpPr>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kwQAAAIeAACWJAAANiAAABAAAAAmAAAACAAAAP//////////"/>
              </a:ext>
            </a:extLst>
          </p:cNvSpPr>
          <p:nvPr/>
        </p:nvSpPr>
        <p:spPr>
          <a:xfrm>
            <a:off x="743585" y="4878070"/>
            <a:ext cx="5203825" cy="358140"/>
          </a:xfrm>
          <a:prstGeom prst="rect">
            <a:avLst/>
          </a:prstGeom>
          <a:noFill/>
          <a:ln>
            <a:noFill/>
          </a:ln>
          <a:effectLst/>
        </p:spPr>
        <p:txBody>
          <a:bodyPr vert="horz" wrap="square" lIns="0" tIns="1143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marR="4445">
              <a:lnSpc>
                <a:spcPct val="110000"/>
              </a:lnSpc>
              <a:spcBef>
                <a:spcPts val="90"/>
              </a:spcBef>
            </a:pPr>
            <a:r>
              <a:rPr sz="995" b="1" cap="none">
                <a:latin typeface="Arial" pitchFamily="2" charset="0"/>
                <a:ea typeface="Calibri" pitchFamily="2" charset="0"/>
                <a:cs typeface="Arial" pitchFamily="2" charset="0"/>
              </a:rPr>
              <a:t>8.3 What decisions or outputs will your tool generate and what further action needs to be taken after a decision is made?</a:t>
            </a:r>
            <a:endParaRPr sz="995" cap="none">
              <a:latin typeface="Arial" pitchFamily="2" charset="0"/>
              <a:ea typeface="Calibri" pitchFamily="2" charset="0"/>
              <a:cs typeface="Arial" pitchFamily="2" charset="0"/>
            </a:endParaRPr>
          </a:p>
        </p:txBody>
      </p:sp>
      <p:sp>
        <p:nvSpPr>
          <p:cNvPr id="8" name="object 8"/>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QQQAAEwhAADoJQAAnysAABAAAAAmAAAACAAAAP//////////"/>
              </a:ext>
            </a:extLst>
          </p:cNvSpPr>
          <p:nvPr/>
        </p:nvSpPr>
        <p:spPr>
          <a:xfrm>
            <a:off x="691515" y="5412740"/>
            <a:ext cx="5470525" cy="1678305"/>
          </a:xfrm>
          <a:custGeom>
            <a:avLst/>
            <a:gdLst/>
            <a:ahLst/>
            <a:cxnLst/>
            <a:rect l="0" t="0" r="5470525" b="1678305"/>
            <a:pathLst>
              <a:path w="5470525" h="1678305">
                <a:moveTo>
                  <a:pt x="11053" y="1667019"/>
                </a:moveTo>
                <a:lnTo>
                  <a:pt x="0" y="1667019"/>
                </a:lnTo>
                <a:lnTo>
                  <a:pt x="0" y="1678074"/>
                </a:lnTo>
                <a:lnTo>
                  <a:pt x="11053" y="1678074"/>
                </a:lnTo>
                <a:lnTo>
                  <a:pt x="11053" y="1667019"/>
                </a:lnTo>
                <a:close/>
              </a:path>
              <a:path w="5470525" h="1678305">
                <a:moveTo>
                  <a:pt x="11053" y="0"/>
                </a:moveTo>
                <a:lnTo>
                  <a:pt x="0" y="0"/>
                </a:lnTo>
                <a:lnTo>
                  <a:pt x="0" y="11065"/>
                </a:lnTo>
                <a:lnTo>
                  <a:pt x="0" y="69160"/>
                </a:lnTo>
                <a:lnTo>
                  <a:pt x="0" y="1667008"/>
                </a:lnTo>
                <a:lnTo>
                  <a:pt x="11053" y="1667008"/>
                </a:lnTo>
                <a:lnTo>
                  <a:pt x="11053" y="69160"/>
                </a:lnTo>
                <a:lnTo>
                  <a:pt x="11053" y="11065"/>
                </a:lnTo>
                <a:lnTo>
                  <a:pt x="11053" y="10"/>
                </a:lnTo>
                <a:close/>
              </a:path>
              <a:path w="5470525" h="1678305">
                <a:moveTo>
                  <a:pt x="5470236" y="1667019"/>
                </a:moveTo>
                <a:lnTo>
                  <a:pt x="5459228" y="1667019"/>
                </a:lnTo>
                <a:lnTo>
                  <a:pt x="11065" y="1667019"/>
                </a:lnTo>
                <a:lnTo>
                  <a:pt x="11065" y="1678074"/>
                </a:lnTo>
                <a:lnTo>
                  <a:pt x="5459182" y="1678074"/>
                </a:lnTo>
                <a:lnTo>
                  <a:pt x="5470236" y="1678074"/>
                </a:lnTo>
                <a:lnTo>
                  <a:pt x="5470236" y="1667019"/>
                </a:lnTo>
                <a:close/>
              </a:path>
              <a:path w="5470525" h="1678305">
                <a:moveTo>
                  <a:pt x="5470236" y="0"/>
                </a:moveTo>
                <a:lnTo>
                  <a:pt x="5459182" y="0"/>
                </a:lnTo>
                <a:lnTo>
                  <a:pt x="11065" y="0"/>
                </a:lnTo>
                <a:lnTo>
                  <a:pt x="11065" y="11065"/>
                </a:lnTo>
                <a:lnTo>
                  <a:pt x="5459182" y="11065"/>
                </a:lnTo>
                <a:lnTo>
                  <a:pt x="5459182" y="69160"/>
                </a:lnTo>
                <a:lnTo>
                  <a:pt x="5459182" y="1667008"/>
                </a:lnTo>
                <a:lnTo>
                  <a:pt x="5470236" y="1667008"/>
                </a:lnTo>
                <a:lnTo>
                  <a:pt x="5470236" y="69160"/>
                </a:lnTo>
                <a:lnTo>
                  <a:pt x="5470236" y="11065"/>
                </a:lnTo>
                <a:lnTo>
                  <a:pt x="5470236" y="1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defRPr sz="1100" cap="none">
                <a:latin typeface="Arial MT" pitchFamily="0" charset="0"/>
                <a:ea typeface="Arial MT" pitchFamily="0" charset="0"/>
                <a:cs typeface="Arial MT" pitchFamily="0" charset="0"/>
              </a:defRPr>
            </a:pPr>
            <a:r>
              <a:rPr sz="995" b="1" cap="none"/>
              <a:t>Decisions &amp; Next Steps</a:t>
            </a:r>
            <a:br/>
            <a:r>
              <a:rPr sz="995" b="1" cap="none"/>
              <a:t>Outputs:</a:t>
            </a:r>
            <a:br/>
            <a:r>
              <a:rPr sz="995" cap="none"/>
              <a:t>Point forecast for next‑day closing price</a:t>
            </a:r>
            <a:br/>
            <a:r>
              <a:rPr sz="995" cap="none"/>
              <a:t>Confidence range (± MAE)</a:t>
            </a:r>
            <a:br/>
            <a:br/>
            <a:r>
              <a:rPr sz="995" b="1" cap="none"/>
              <a:t>Actions:</a:t>
            </a:r>
            <a:br/>
            <a:r>
              <a:rPr sz="995" cap="none"/>
              <a:t>I</a:t>
            </a:r>
            <a:r>
              <a:rPr sz="995" b="1" cap="none"/>
              <a:t>nterpret: </a:t>
            </a:r>
            <a:r>
              <a:rPr sz="995" cap="none"/>
              <a:t>Use forecast and range to decide Buy, Hold, or Sell</a:t>
            </a:r>
            <a:br/>
            <a:r>
              <a:rPr sz="995" b="1" cap="none"/>
              <a:t>Validate</a:t>
            </a:r>
            <a:r>
              <a:rPr sz="995" cap="none"/>
              <a:t>: Check risk tolerance against the range</a:t>
            </a:r>
            <a:br/>
            <a:r>
              <a:rPr sz="995" b="1" cap="none"/>
              <a:t>Execute:</a:t>
            </a:r>
            <a:r>
              <a:rPr sz="995" cap="none"/>
              <a:t> Place orders or adjust positions</a:t>
            </a:r>
            <a:br/>
            <a:r>
              <a:rPr sz="995" b="1" cap="none"/>
              <a:t>Monitor</a:t>
            </a:r>
            <a:r>
              <a:rPr sz="995" cap="none"/>
              <a:t>: Rerun forecast as new data arrives</a:t>
            </a:r>
            <a:endParaRPr sz="995" cap="none"/>
          </a:p>
        </p:txBody>
      </p:sp>
      <p:sp>
        <p:nvSpPr>
          <p:cNvPr id="9" name="object 9"/>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9PT0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PT0AP///wEAAAAAAAAAAAAAAAAAAAAAAAAAAAAAAAAAAAAAAAAAAAAAAAJ/f38A7uzhA8zMzADAwP8Af39/AAAAAAAAAAAAAAAAAAAAAAAAAAAAIQAAABgAAAAUAAAAGwUAAHMvAABLJQAA9TYAABAAAAAmAAAACAAAAP//////////"/>
              </a:ext>
            </a:extLst>
          </p:cNvSpPr>
          <p:nvPr/>
        </p:nvSpPr>
        <p:spPr>
          <a:xfrm>
            <a:off x="829945" y="7713345"/>
            <a:ext cx="5232400" cy="1220470"/>
          </a:xfrm>
          <a:custGeom>
            <a:avLst/>
            <a:gdLst/>
            <a:ahLst/>
            <a:cxnLst/>
            <a:rect l="0" t="0" r="5232400" b="1220470"/>
            <a:pathLst>
              <a:path w="5232400" h="1220470">
                <a:moveTo>
                  <a:pt x="5231939" y="914500"/>
                </a:moveTo>
                <a:lnTo>
                  <a:pt x="0" y="914500"/>
                </a:lnTo>
                <a:lnTo>
                  <a:pt x="0" y="1066616"/>
                </a:lnTo>
                <a:lnTo>
                  <a:pt x="0" y="1220125"/>
                </a:lnTo>
                <a:lnTo>
                  <a:pt x="5231939" y="1220125"/>
                </a:lnTo>
                <a:lnTo>
                  <a:pt x="5231939" y="1066616"/>
                </a:lnTo>
                <a:lnTo>
                  <a:pt x="5231939" y="914500"/>
                </a:lnTo>
                <a:close/>
              </a:path>
              <a:path w="5232400" h="1220470">
                <a:moveTo>
                  <a:pt x="5231939" y="610247"/>
                </a:moveTo>
                <a:lnTo>
                  <a:pt x="0" y="610247"/>
                </a:lnTo>
                <a:lnTo>
                  <a:pt x="0" y="762362"/>
                </a:lnTo>
                <a:lnTo>
                  <a:pt x="0" y="914489"/>
                </a:lnTo>
                <a:lnTo>
                  <a:pt x="5231939" y="914489"/>
                </a:lnTo>
                <a:lnTo>
                  <a:pt x="5231939" y="762362"/>
                </a:lnTo>
                <a:lnTo>
                  <a:pt x="5231939" y="610247"/>
                </a:lnTo>
                <a:close/>
              </a:path>
              <a:path w="5232400" h="1220470">
                <a:moveTo>
                  <a:pt x="5231939" y="152196"/>
                </a:moveTo>
                <a:lnTo>
                  <a:pt x="0" y="152196"/>
                </a:lnTo>
                <a:lnTo>
                  <a:pt x="0" y="304599"/>
                </a:lnTo>
                <a:lnTo>
                  <a:pt x="0" y="458108"/>
                </a:lnTo>
                <a:lnTo>
                  <a:pt x="0" y="610236"/>
                </a:lnTo>
                <a:lnTo>
                  <a:pt x="5231939" y="610236"/>
                </a:lnTo>
                <a:lnTo>
                  <a:pt x="5231939" y="458108"/>
                </a:lnTo>
                <a:lnTo>
                  <a:pt x="5231939" y="304599"/>
                </a:lnTo>
                <a:lnTo>
                  <a:pt x="5231939" y="152196"/>
                </a:lnTo>
                <a:close/>
              </a:path>
              <a:path w="5232400" h="1220470">
                <a:moveTo>
                  <a:pt x="5231939" y="0"/>
                </a:moveTo>
                <a:lnTo>
                  <a:pt x="0" y="0"/>
                </a:lnTo>
                <a:lnTo>
                  <a:pt x="0" y="152127"/>
                </a:lnTo>
                <a:lnTo>
                  <a:pt x="5231939" y="152127"/>
                </a:lnTo>
                <a:lnTo>
                  <a:pt x="5231939" y="0"/>
                </a:lnTo>
                <a:close/>
              </a:path>
            </a:pathLst>
          </a:custGeom>
          <a:solidFill>
            <a:srgbClr val="F4F4F4"/>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10" name="object 10"/>
          <p:cNvSpPr>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wUAAHMvAABLJQAA9TYAABAAAAAmAAAACAAAAP//////////"/>
              </a:ext>
            </a:extLst>
          </p:cNvSpPr>
          <p:nvPr/>
        </p:nvSpPr>
        <p:spPr>
          <a:xfrm>
            <a:off x="829945" y="7713345"/>
            <a:ext cx="5232400" cy="1220470"/>
          </a:xfrm>
          <a:prstGeom prst="rect">
            <a:avLst/>
          </a:prstGeom>
          <a:no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5875">
              <a:lnSpc>
                <a:spcPts val="1020"/>
              </a:lnSpc>
            </a:pPr>
            <a:r>
              <a:rPr sz="905" b="1" cap="none">
                <a:latin typeface="Arial" pitchFamily="2" charset="0"/>
                <a:ea typeface="Calibri" pitchFamily="2" charset="0"/>
                <a:cs typeface="Arial" pitchFamily="2" charset="0"/>
              </a:rPr>
              <a:t>Rate yourself</a:t>
            </a:r>
            <a:endParaRPr sz="905" cap="none">
              <a:latin typeface="Arial" pitchFamily="2" charset="0"/>
              <a:ea typeface="Calibri" pitchFamily="2" charset="0"/>
              <a:cs typeface="Arial" pitchFamily="2" charset="0"/>
            </a:endParaRPr>
          </a:p>
          <a:p>
            <a:pPr>
              <a:lnSpc>
                <a:spcPct val="100000"/>
              </a:lnSpc>
              <a:spcBef>
                <a:spcPts val="260"/>
              </a:spcBef>
            </a:pPr>
            <a:endParaRPr sz="905" cap="none">
              <a:latin typeface="Arial" pitchFamily="2" charset="0"/>
              <a:ea typeface="Calibri" pitchFamily="2" charset="0"/>
              <a:cs typeface="Arial" pitchFamily="2" charset="0"/>
            </a:endParaRPr>
          </a:p>
          <a:p>
            <a:pPr marL="15875">
              <a:lnSpc>
                <a:spcPct val="100000"/>
              </a:lnSpc>
            </a:pPr>
            <a:r>
              <a:rPr sz="905" b="1" cap="none">
                <a:solidFill>
                  <a:srgbClr val="252525"/>
                </a:solidFill>
                <a:latin typeface="Arial" pitchFamily="2" charset="0"/>
                <a:ea typeface="Calibri" pitchFamily="2" charset="0"/>
                <a:cs typeface="Arial" pitchFamily="2" charset="0"/>
              </a:rPr>
              <a:t>Prototype</a:t>
            </a:r>
            <a:endParaRPr sz="905" cap="none">
              <a:latin typeface="Arial" pitchFamily="2" charset="0"/>
              <a:ea typeface="Calibri" pitchFamily="2" charset="0"/>
              <a:cs typeface="Arial" pitchFamily="2" charset="0"/>
            </a:endParaRPr>
          </a:p>
          <a:p>
            <a:pPr>
              <a:lnSpc>
                <a:spcPct val="100000"/>
              </a:lnSpc>
              <a:spcBef>
                <a:spcPts val="285"/>
              </a:spcBef>
            </a:pPr>
            <a:endParaRPr sz="905" cap="none">
              <a:latin typeface="Arial" pitchFamily="2" charset="0"/>
              <a:ea typeface="Calibri" pitchFamily="2" charset="0"/>
              <a:cs typeface="Arial" pitchFamily="2" charset="0"/>
            </a:endParaRPr>
          </a:p>
          <a:p>
            <a:pPr marL="110490" indent="-94615" defTabSz="829945">
              <a:lnSpc>
                <a:spcPct val="100000"/>
              </a:lnSpc>
              <a:buAutoNum type="arabicPlain"/>
              <a:tabLst>
                <a:tab pos="110490" algn="l"/>
              </a:tabLst>
            </a:pPr>
            <a:r>
              <a:rPr sz="905" cap="none">
                <a:solidFill>
                  <a:srgbClr val="252525"/>
                </a:solidFill>
                <a:latin typeface="Arial MT" pitchFamily="0" charset="0"/>
                <a:ea typeface="Calibri" pitchFamily="2" charset="0"/>
                <a:cs typeface="Arial MT" pitchFamily="0" charset="0"/>
              </a:rPr>
              <a:t>point – </a:t>
            </a:r>
            <a:r>
              <a:rPr sz="905" cap="none">
                <a:latin typeface="Arial MT" pitchFamily="0" charset="0"/>
                <a:ea typeface="Calibri" pitchFamily="2" charset="0"/>
                <a:cs typeface="Arial MT" pitchFamily="0" charset="0"/>
              </a:rPr>
              <a:t>A concept for a prototype shows how the AI model will work.</a:t>
            </a:r>
            <a:endParaRPr sz="905" cap="none">
              <a:latin typeface="Arial MT" pitchFamily="0" charset="0"/>
              <a:ea typeface="Calibri" pitchFamily="2" charset="0"/>
              <a:cs typeface="Arial MT" pitchFamily="0" charset="0"/>
            </a:endParaRPr>
          </a:p>
          <a:p>
            <a:pPr marL="110490" indent="-94615" defTabSz="829945">
              <a:lnSpc>
                <a:spcPct val="100000"/>
              </a:lnSpc>
              <a:spcBef>
                <a:spcPts val="105"/>
              </a:spcBef>
              <a:buAutoNum type="arabicPlain"/>
              <a:tabLst>
                <a:tab pos="110490" algn="l"/>
              </a:tabLst>
            </a:pPr>
            <a:r>
              <a:rPr sz="905" cap="none">
                <a:solidFill>
                  <a:srgbClr val="252525"/>
                </a:solidFill>
                <a:latin typeface="Arial MT" pitchFamily="0" charset="0"/>
                <a:ea typeface="Calibri" pitchFamily="2" charset="0"/>
                <a:cs typeface="Arial MT" pitchFamily="0" charset="0"/>
              </a:rPr>
              <a:t>points - </a:t>
            </a:r>
            <a:r>
              <a:rPr sz="905" cap="none">
                <a:latin typeface="Arial MT" pitchFamily="0" charset="0"/>
                <a:ea typeface="Calibri" pitchFamily="2" charset="0"/>
                <a:cs typeface="Arial MT" pitchFamily="0" charset="0"/>
              </a:rPr>
              <a:t>A prototype for the solution has been created and trained.</a:t>
            </a:r>
            <a:endParaRPr sz="905" cap="none">
              <a:latin typeface="Arial MT" pitchFamily="0" charset="0"/>
              <a:ea typeface="Calibri" pitchFamily="2" charset="0"/>
              <a:cs typeface="Arial MT" pitchFamily="0" charset="0"/>
            </a:endParaRPr>
          </a:p>
          <a:p>
            <a:pPr marL="15875" marR="386715" indent="94615" defTabSz="829945">
              <a:lnSpc>
                <a:spcPct val="110000"/>
              </a:lnSpc>
              <a:buAutoNum type="arabicPlain"/>
              <a:tabLst>
                <a:tab pos="110490" algn="l"/>
              </a:tabLst>
            </a:pPr>
            <a:r>
              <a:rPr sz="905" cap="none">
                <a:latin typeface="Arial MT" pitchFamily="0" charset="0"/>
                <a:ea typeface="Calibri" pitchFamily="2" charset="0"/>
                <a:cs typeface="Arial MT" pitchFamily="0" charset="0"/>
              </a:rPr>
              <a:t>points - A prototype for the solution has been created and successfully trained to meet users’ requirements.</a:t>
            </a:r>
            <a:endParaRPr sz="905" cap="none">
              <a:latin typeface="Arial MT" pitchFamily="0" charset="0"/>
              <a:ea typeface="Calibri" pitchFamily="2" charset="0"/>
              <a:cs typeface="Arial MT" pitchFamily="0" charset="0"/>
            </a:endParaRPr>
          </a:p>
        </p:txBody>
      </p:sp>
      <p:grpSp>
        <p:nvGrpSpPr>
          <p:cNvPr id="11" name="object 11"/>
          <p:cNvGrpSpPr>
            <a:extLst>
              <a:ext uri="smNativeData">
                <pr:smNativeData xmlns:pr="smNativeData" xmlns="smNativeData" val="SMDATA_6_ReznaBMAAAAlAAAAAQAAAA8BAAAAkAAAAEgAAACQAAAASAAAAAAAAAAAAAAAAAAAABcAAAAUAAAAAAAAAAAAAAD/fwAA/38AAAAAAAAJAAAABAAAAAYAAAAfAAAAVAAAAAAAAAAAAAAAAAAAAAAAAAAAAAAAAAAAAAAAAAAAAAAAAAAAAAAAAAAAAAAAAAAAAAAAAAAAAAAAAAAAAAAAAAAAAAAAAAAAAAAAAAAAAAAAAAAAACEAAAAYAAAAFAAAAEQKAAB3LwAAyQsAAMIwAAAQAAAAJgAAAAgAAAD/////AAAAAA=="/>
              </a:ext>
            </a:extLst>
          </p:cNvGrpSpPr>
          <p:nvPr/>
        </p:nvGrpSpPr>
        <p:grpSpPr>
          <a:xfrm>
            <a:off x="1668780" y="7715885"/>
            <a:ext cx="247015" cy="210185"/>
            <a:chOff x="1668780" y="7715885"/>
            <a:chExt cx="247015" cy="210185"/>
          </a:xfrm>
        </p:grpSpPr>
        <p:sp>
          <p:nvSpPr>
            <p:cNvPr id="13" name="object 12"/>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J/f38A7uzhA8zMzADAwP8Af39/AAAAAAAAAAAAAAAAAAAAAAAAAAAAIQAAABgAAAAUAAAASQoAAHwvAADECwAAvjAAAAAAAAAmAAAACAAAAP//////////"/>
                </a:ext>
              </a:extLst>
            </p:cNvSpPr>
            <p:nvPr/>
          </p:nvSpPr>
          <p:spPr>
            <a:xfrm>
              <a:off x="1671955" y="7719060"/>
              <a:ext cx="240665" cy="204470"/>
            </a:xfrm>
            <a:custGeom>
              <a:avLst/>
              <a:gdLst/>
              <a:ahLst/>
              <a:cxnLst/>
              <a:rect l="0" t="0" r="240665" b="204470"/>
              <a:pathLst>
                <a:path w="240665" h="204470">
                  <a:moveTo>
                    <a:pt x="240433" y="0"/>
                  </a:moveTo>
                  <a:lnTo>
                    <a:pt x="0" y="0"/>
                  </a:lnTo>
                  <a:lnTo>
                    <a:pt x="0" y="204011"/>
                  </a:lnTo>
                  <a:lnTo>
                    <a:pt x="240433" y="204011"/>
                  </a:lnTo>
                  <a:lnTo>
                    <a:pt x="240433" y="0"/>
                  </a:lnTo>
                  <a:close/>
                </a:path>
              </a:pathLst>
            </a:custGeom>
            <a:solidFill>
              <a:srgbClr val="FFFFFF"/>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12" name="object 13"/>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K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B/f38A7uzhA8zMzADAwP8Af39/AAAAAAAAAAAAAAAAAAAAAAAAAAAAIQAAABgAAAAUAAAASQoAAHwvAADECwAAvjAAAAAAAAAmAAAACAAAAP//////////"/>
                </a:ext>
              </a:extLst>
            </p:cNvSpPr>
            <p:nvPr/>
          </p:nvSpPr>
          <p:spPr>
            <a:xfrm>
              <a:off x="1671955" y="7719060"/>
              <a:ext cx="240665" cy="204470"/>
            </a:xfrm>
            <a:custGeom>
              <a:avLst/>
              <a:gdLst/>
              <a:ahLst/>
              <a:cxnLst/>
              <a:rect l="0" t="0" r="240665" b="204470"/>
              <a:pathLst>
                <a:path w="240665" h="204470">
                  <a:moveTo>
                    <a:pt x="0" y="204011"/>
                  </a:moveTo>
                  <a:lnTo>
                    <a:pt x="240433" y="204011"/>
                  </a:lnTo>
                  <a:lnTo>
                    <a:pt x="240433" y="0"/>
                  </a:lnTo>
                  <a:lnTo>
                    <a:pt x="0" y="0"/>
                  </a:lnTo>
                  <a:lnTo>
                    <a:pt x="0" y="204011"/>
                  </a:lnTo>
                  <a:close/>
                </a:path>
              </a:pathLst>
            </a:custGeom>
            <a:noFill/>
            <a:ln w="6350" cap="flat" cmpd="sng" algn="ctr">
              <a:solidFill>
                <a:srgbClr val="000000"/>
              </a:solidFill>
              <a:prstDash val="solid"/>
              <a:headEnd type="none"/>
              <a:tailEnd type="none"/>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lgn="ctr"/>
              <a:r>
                <a:rPr sz="1500" cap="none"/>
                <a:t>2</a:t>
              </a:r>
              <a:endParaRPr sz="1500" cap="none"/>
            </a:p>
          </p:txBody>
        </p:sp>
      </p:grpSp>
      <p:sp>
        <p:nvSpPr>
          <p:cNvPr id="14" name="object 14"/>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tAEAAFsCAAB+KAAAlzoAABAAAAAmAAAACAAAAP//////////"/>
              </a:ext>
            </a:extLst>
          </p:cNvSpPr>
          <p:nvPr/>
        </p:nvSpPr>
        <p:spPr>
          <a:xfrm>
            <a:off x="276860" y="382905"/>
            <a:ext cx="6305550" cy="9141460"/>
          </a:xfrm>
          <a:custGeom>
            <a:avLst/>
            <a:gdLst/>
            <a:ahLst/>
            <a:cxnLst/>
            <a:rect l="0" t="0" r="6305550" b="9141460"/>
            <a:pathLst>
              <a:path w="6305550" h="9141460">
                <a:moveTo>
                  <a:pt x="6305319" y="9135709"/>
                </a:moveTo>
                <a:lnTo>
                  <a:pt x="6299787" y="9135709"/>
                </a:lnTo>
                <a:lnTo>
                  <a:pt x="5532" y="9135709"/>
                </a:lnTo>
                <a:lnTo>
                  <a:pt x="0" y="9135709"/>
                </a:lnTo>
                <a:lnTo>
                  <a:pt x="0" y="9141229"/>
                </a:lnTo>
                <a:lnTo>
                  <a:pt x="5532" y="9141229"/>
                </a:lnTo>
                <a:lnTo>
                  <a:pt x="6299787" y="9141229"/>
                </a:lnTo>
                <a:lnTo>
                  <a:pt x="6305319" y="9141229"/>
                </a:lnTo>
                <a:lnTo>
                  <a:pt x="6305319" y="9135709"/>
                </a:lnTo>
                <a:close/>
              </a:path>
              <a:path w="6305550" h="9141460">
                <a:moveTo>
                  <a:pt x="6305319" y="0"/>
                </a:moveTo>
                <a:lnTo>
                  <a:pt x="6299787" y="0"/>
                </a:lnTo>
                <a:lnTo>
                  <a:pt x="5532" y="0"/>
                </a:lnTo>
                <a:lnTo>
                  <a:pt x="0" y="0"/>
                </a:lnTo>
                <a:lnTo>
                  <a:pt x="0" y="5533"/>
                </a:lnTo>
                <a:lnTo>
                  <a:pt x="0" y="9135697"/>
                </a:lnTo>
                <a:lnTo>
                  <a:pt x="5532" y="9135697"/>
                </a:lnTo>
                <a:lnTo>
                  <a:pt x="5532" y="5533"/>
                </a:lnTo>
                <a:lnTo>
                  <a:pt x="6299787" y="5533"/>
                </a:lnTo>
                <a:lnTo>
                  <a:pt x="6299787" y="9135697"/>
                </a:lnTo>
                <a:lnTo>
                  <a:pt x="6305319" y="9135697"/>
                </a:lnTo>
                <a:lnTo>
                  <a:pt x="6305319" y="5533"/>
                </a:lnTo>
                <a:lnTo>
                  <a:pt x="6305319" y="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15" name="object 15"/>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JiQAACw4AABfJQAANzkAABAAAAAmAAAACAAAADyQAAAAAAAA"/>
              </a:ext>
            </a:extLst>
          </p:cNvSpPr>
          <p:nvPr>
            <p:ph type="sldNum" sz="quarter" idx="12"/>
          </p:nvPr>
        </p:nvSpPr>
        <p:spPr/>
        <p:txBody>
          <a:bodyPr vert="horz" wrap="square" lIns="0" tIns="0" rIns="0" bIns="0" numCol="1" spcCol="215900" anchor="t">
            <a:prstTxWarp prst="textNoShape">
              <a:avLst/>
            </a:prstTxWarp>
          </a:bodyPr>
          <a:lstStyle>
            <a:lvl1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pPr>
            <a:fld id="{257CD17B-35C8-2927-86C4-C3729F8A7096}" type="slidenum">
              <a:t>20</a:t>
            </a:fld>
          </a:p>
        </p:txBody>
      </p:sp>
    </p:spTree>
  </p:cSld>
  <p:clrMapOvr>
    <a:masterClrMapping/>
  </p:clrMapOvr>
  <p:timing>
    <p:tnLst>
      <p:par>
        <p:cTn id="1" dur="indefinite" restart="never" nodeType="tmRoot"/>
      </p:par>
    </p:tnLst>
  </p:timing>
</p:sld>
</file>

<file path=ppt/slides/slide2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spLocks noGrp="1" noChangeArrowheads="1"/>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CQUAAGgDAAD4FAAAowUAABAAAAAmAAAACAAAADyQAAAAAAAA"/>
              </a:ext>
            </a:extLst>
          </p:cNvSpPr>
          <p:nvPr>
            <p:ph type="title"/>
          </p:nvPr>
        </p:nvSpPr>
        <p:spPr/>
        <p:txBody>
          <a:bodyPr vert="horz" wrap="square" lIns="0" tIns="11430" rIns="0" bIns="0" numCol="1" spcCol="215900" anchor="t">
            <a:prstTxWarp prst="textNoShape">
              <a:avLst/>
            </a:prstTxWarp>
          </a:bodyPr>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0"/>
              </a:spcBef>
            </a:pPr>
            <a:r>
              <a:rPr cap="none">
                <a:latin typeface="Arial MT" pitchFamily="0" charset="0"/>
                <a:ea typeface="Calibri" pitchFamily="2" charset="0"/>
                <a:cs typeface="Arial MT" pitchFamily="0" charset="0"/>
              </a:rPr>
              <a:t>9. Testing</a:t>
            </a:r>
            <a:endParaRPr cap="none">
              <a:latin typeface="Arial MT" pitchFamily="0" charset="0"/>
              <a:ea typeface="Calibri" pitchFamily="2" charset="0"/>
              <a:cs typeface="Arial MT" pitchFamily="0" charset="0"/>
            </a:endParaRPr>
          </a:p>
        </p:txBody>
      </p:sp>
      <p:sp>
        <p:nvSpPr>
          <p:cNvPr id="3" name="object 3"/>
          <p:cNvSpPr>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CQUAAL8HAAA2FwAA1AgAABAAAAAmAAAACAAAAP//////////"/>
              </a:ext>
            </a:extLst>
          </p:cNvSpPr>
          <p:nvPr/>
        </p:nvSpPr>
        <p:spPr>
          <a:xfrm>
            <a:off x="818515" y="1259205"/>
            <a:ext cx="2954655" cy="175895"/>
          </a:xfrm>
          <a:prstGeom prst="rect">
            <a:avLst/>
          </a:prstGeom>
          <a:noFill/>
          <a:ln>
            <a:noFill/>
          </a:ln>
          <a:effectLst/>
        </p:spPr>
        <p:txBody>
          <a:bodyPr vert="horz" wrap="square" lIns="0" tIns="1143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0"/>
              </a:spcBef>
            </a:pPr>
            <a:r>
              <a:rPr sz="995" b="1" cap="none">
                <a:latin typeface="Arial" pitchFamily="2" charset="0"/>
                <a:ea typeface="Calibri" pitchFamily="2" charset="0"/>
                <a:cs typeface="Arial" pitchFamily="2" charset="0"/>
              </a:rPr>
              <a:t>9.1 Who are the users who tested the prototype?</a:t>
            </a:r>
            <a:endParaRPr sz="995" cap="none">
              <a:latin typeface="Arial" pitchFamily="2" charset="0"/>
              <a:ea typeface="Calibri" pitchFamily="2" charset="0"/>
              <a:cs typeface="Arial" pitchFamily="2" charset="0"/>
            </a:endParaRPr>
          </a:p>
        </p:txBody>
      </p:sp>
      <p:sp>
        <p:nvSpPr>
          <p:cNvPr id="4" name="object 4"/>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GwUAAPIJAABeJgAAlBYAABAAAAAmAAAACAAAAP//////////"/>
              </a:ext>
            </a:extLst>
          </p:cNvSpPr>
          <p:nvPr/>
        </p:nvSpPr>
        <p:spPr>
          <a:xfrm>
            <a:off x="829945" y="1616710"/>
            <a:ext cx="5407025" cy="2053590"/>
          </a:xfrm>
          <a:custGeom>
            <a:avLst/>
            <a:gdLst/>
            <a:ahLst/>
            <a:cxnLst/>
            <a:rect l="0" t="0" r="5407025" b="2053590"/>
            <a:pathLst>
              <a:path w="5407025" h="2053590">
                <a:moveTo>
                  <a:pt x="11065" y="69279"/>
                </a:moveTo>
                <a:lnTo>
                  <a:pt x="0" y="69279"/>
                </a:lnTo>
                <a:lnTo>
                  <a:pt x="0" y="2042063"/>
                </a:lnTo>
                <a:lnTo>
                  <a:pt x="11065" y="2042063"/>
                </a:lnTo>
                <a:lnTo>
                  <a:pt x="11065" y="69279"/>
                </a:lnTo>
                <a:close/>
              </a:path>
              <a:path w="5407025" h="2053590">
                <a:moveTo>
                  <a:pt x="5406517" y="2042074"/>
                </a:moveTo>
                <a:lnTo>
                  <a:pt x="5395498" y="2042074"/>
                </a:lnTo>
                <a:lnTo>
                  <a:pt x="11065" y="2042074"/>
                </a:lnTo>
                <a:lnTo>
                  <a:pt x="0" y="2042074"/>
                </a:lnTo>
                <a:lnTo>
                  <a:pt x="0" y="2053129"/>
                </a:lnTo>
                <a:lnTo>
                  <a:pt x="11065" y="2053129"/>
                </a:lnTo>
                <a:lnTo>
                  <a:pt x="5395452" y="2053129"/>
                </a:lnTo>
                <a:lnTo>
                  <a:pt x="5406517" y="2053129"/>
                </a:lnTo>
                <a:lnTo>
                  <a:pt x="5406517" y="2042074"/>
                </a:lnTo>
                <a:close/>
              </a:path>
              <a:path w="5407025" h="2053590">
                <a:moveTo>
                  <a:pt x="5406517" y="69279"/>
                </a:moveTo>
                <a:lnTo>
                  <a:pt x="5395452" y="69279"/>
                </a:lnTo>
                <a:lnTo>
                  <a:pt x="5395452" y="2042063"/>
                </a:lnTo>
                <a:lnTo>
                  <a:pt x="5406517" y="2042063"/>
                </a:lnTo>
                <a:lnTo>
                  <a:pt x="5406517" y="69279"/>
                </a:lnTo>
                <a:close/>
              </a:path>
              <a:path w="5407025" h="2053590">
                <a:moveTo>
                  <a:pt x="5406517" y="0"/>
                </a:moveTo>
                <a:lnTo>
                  <a:pt x="5395498" y="0"/>
                </a:lnTo>
                <a:lnTo>
                  <a:pt x="11065" y="0"/>
                </a:lnTo>
                <a:lnTo>
                  <a:pt x="0" y="0"/>
                </a:lnTo>
                <a:lnTo>
                  <a:pt x="0" y="11066"/>
                </a:lnTo>
                <a:lnTo>
                  <a:pt x="0" y="69164"/>
                </a:lnTo>
                <a:lnTo>
                  <a:pt x="11065" y="69164"/>
                </a:lnTo>
                <a:lnTo>
                  <a:pt x="11065" y="11066"/>
                </a:lnTo>
                <a:lnTo>
                  <a:pt x="5395452" y="11066"/>
                </a:lnTo>
                <a:lnTo>
                  <a:pt x="5395452" y="69164"/>
                </a:lnTo>
                <a:lnTo>
                  <a:pt x="5406517" y="69164"/>
                </a:lnTo>
                <a:lnTo>
                  <a:pt x="5406517" y="11066"/>
                </a:lnTo>
                <a:lnTo>
                  <a:pt x="5406517" y="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r>
              <a:rPr sz="1500" cap="none"/>
              <a:t>Team members acting as initial testers</a:t>
            </a:r>
            <a:br/>
            <a:br/>
            <a:r>
              <a:rPr sz="1500" cap="none"/>
              <a:t>Local community investors (e.g., family members, friends)</a:t>
            </a:r>
            <a:endParaRPr sz="1500" cap="none"/>
          </a:p>
        </p:txBody>
      </p:sp>
      <p:sp>
        <p:nvSpPr>
          <p:cNvPr id="5" name="object 5"/>
          <p:cNvSpPr>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CQUAAHgXAADLHgAAjBgAABAAAAAmAAAACAAAAP//////////"/>
              </a:ext>
            </a:extLst>
          </p:cNvSpPr>
          <p:nvPr/>
        </p:nvSpPr>
        <p:spPr>
          <a:xfrm>
            <a:off x="818515" y="3815080"/>
            <a:ext cx="4187190" cy="175260"/>
          </a:xfrm>
          <a:prstGeom prst="rect">
            <a:avLst/>
          </a:prstGeom>
          <a:noFill/>
          <a:ln>
            <a:noFill/>
          </a:ln>
          <a:effectLst/>
        </p:spPr>
        <p:txBody>
          <a:bodyPr vert="horz" wrap="square" lIns="0" tIns="1143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0"/>
              </a:spcBef>
            </a:pPr>
            <a:r>
              <a:rPr sz="995" b="1" cap="none">
                <a:latin typeface="Arial" pitchFamily="2" charset="0"/>
                <a:ea typeface="Calibri" pitchFamily="2" charset="0"/>
                <a:cs typeface="Arial" pitchFamily="2" charset="0"/>
              </a:rPr>
              <a:t>9.2 List your observations of your users as they tested your solution.</a:t>
            </a:r>
            <a:endParaRPr sz="995" cap="none">
              <a:latin typeface="Arial" pitchFamily="2" charset="0"/>
              <a:ea typeface="Calibri" pitchFamily="2" charset="0"/>
              <a:cs typeface="Arial" pitchFamily="2" charset="0"/>
            </a:endParaRPr>
          </a:p>
        </p:txBody>
      </p:sp>
      <p:sp>
        <p:nvSpPr>
          <p:cNvPr id="6" name="object 6"/>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GwUAAKoZAABeJgAAUy0AABAAAAAmAAAACAAAAP//////////"/>
              </a:ext>
            </a:extLst>
          </p:cNvSpPr>
          <p:nvPr/>
        </p:nvSpPr>
        <p:spPr>
          <a:xfrm>
            <a:off x="829945" y="4171950"/>
            <a:ext cx="5407025" cy="3195955"/>
          </a:xfrm>
          <a:custGeom>
            <a:avLst/>
            <a:gdLst/>
            <a:ahLst/>
            <a:cxnLst/>
            <a:rect l="0" t="0" r="5407025" b="3195955"/>
            <a:pathLst>
              <a:path w="5407025" h="3195955">
                <a:moveTo>
                  <a:pt x="5406517" y="0"/>
                </a:moveTo>
                <a:lnTo>
                  <a:pt x="5395452" y="0"/>
                </a:lnTo>
                <a:lnTo>
                  <a:pt x="5395452" y="19572"/>
                </a:lnTo>
                <a:lnTo>
                  <a:pt x="5395452" y="122332"/>
                </a:lnTo>
                <a:lnTo>
                  <a:pt x="5395452" y="3176176"/>
                </a:lnTo>
                <a:lnTo>
                  <a:pt x="11065" y="3176176"/>
                </a:lnTo>
                <a:lnTo>
                  <a:pt x="11065" y="122332"/>
                </a:lnTo>
                <a:lnTo>
                  <a:pt x="11065" y="19572"/>
                </a:lnTo>
                <a:lnTo>
                  <a:pt x="5395452" y="19572"/>
                </a:lnTo>
                <a:lnTo>
                  <a:pt x="5395452" y="19"/>
                </a:lnTo>
                <a:lnTo>
                  <a:pt x="11065" y="19"/>
                </a:lnTo>
                <a:lnTo>
                  <a:pt x="0" y="19"/>
                </a:lnTo>
                <a:lnTo>
                  <a:pt x="0" y="19572"/>
                </a:lnTo>
                <a:lnTo>
                  <a:pt x="0" y="122332"/>
                </a:lnTo>
                <a:lnTo>
                  <a:pt x="0" y="3176176"/>
                </a:lnTo>
                <a:lnTo>
                  <a:pt x="0" y="3195750"/>
                </a:lnTo>
                <a:lnTo>
                  <a:pt x="11065" y="3195750"/>
                </a:lnTo>
                <a:lnTo>
                  <a:pt x="5395452" y="3195750"/>
                </a:lnTo>
                <a:lnTo>
                  <a:pt x="5406517" y="3195750"/>
                </a:lnTo>
                <a:lnTo>
                  <a:pt x="5406517" y="3176176"/>
                </a:lnTo>
                <a:lnTo>
                  <a:pt x="5406517" y="122332"/>
                </a:lnTo>
                <a:lnTo>
                  <a:pt x="5406517" y="19572"/>
                </a:lnTo>
                <a:lnTo>
                  <a:pt x="5406517" y="19"/>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defRPr sz="1200" cap="none">
                <a:latin typeface="Arial MT" pitchFamily="0" charset="0"/>
                <a:ea typeface="Arial MT" pitchFamily="0" charset="0"/>
                <a:cs typeface="Arial MT" pitchFamily="0" charset="0"/>
              </a:defRPr>
            </a:pPr>
            <a:r>
              <a:rPr sz="1085" b="1" cap="none"/>
              <a:t>Quick Insight Recognition:</a:t>
            </a:r>
            <a:r>
              <a:rPr sz="1085" cap="none"/>
              <a:t> Most testers immediately understood the chart showing historical prices and the forecast point, but some needed a brief explanation of the shaded confidence band.</a:t>
            </a:r>
            <a:br/>
            <a:br/>
            <a:r>
              <a:rPr sz="1085" b="1" cap="none"/>
              <a:t>Sentiment Score Clarity:</a:t>
            </a:r>
            <a:r>
              <a:rPr sz="1085" cap="none"/>
              <a:t> Users appreciated seeing the daily sentiment value alongside technical indicators, though they suggested labeling “positive” vs. “negative” more explicitly.</a:t>
            </a:r>
            <a:br/>
            <a:br/>
            <a:r>
              <a:rPr sz="1085" b="1" cap="none"/>
              <a:t>Performance Feedback::</a:t>
            </a:r>
            <a:r>
              <a:rPr sz="1085" cap="none"/>
              <a:t> On slower connections, the initial data fetch (especially news headlines) took 1–2 seconds longer than expected—users recommended a loading spinner or progress indicator.</a:t>
            </a:r>
            <a:br/>
            <a:br/>
            <a:r>
              <a:rPr sz="1085" b="1" cap="none"/>
              <a:t>Usability Notes:</a:t>
            </a:r>
            <a:r>
              <a:rPr sz="1085" cap="none"/>
              <a:t> A few testers tried entering dates in various formats (“June 10, 2025” vs. “next Wednesday”) and were pleased that dateparser handled most inputs correctly, but occasional invalid entries produced unclear error messages.</a:t>
            </a:r>
            <a:br/>
            <a:br/>
            <a:r>
              <a:rPr sz="1085" b="1" cap="none"/>
              <a:t>Actionable Output</a:t>
            </a:r>
            <a:r>
              <a:rPr sz="1085" cap="none"/>
              <a:t>: Users valued the Buy/Hold/Sell guidance implied by the forecast and range but requested a simple text recommendation (e.g., “Consider buying”) to accompany the numeric output.</a:t>
            </a:r>
            <a:endParaRPr sz="1085" cap="none"/>
          </a:p>
        </p:txBody>
      </p:sp>
      <p:sp>
        <p:nvSpPr>
          <p:cNvPr id="7" name="object 7"/>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tAEAAFsCAAB+KAAAlzoAABAAAAAmAAAACAAAAP//////////"/>
              </a:ext>
            </a:extLst>
          </p:cNvSpPr>
          <p:nvPr/>
        </p:nvSpPr>
        <p:spPr>
          <a:xfrm>
            <a:off x="276860" y="382905"/>
            <a:ext cx="6305550" cy="9141460"/>
          </a:xfrm>
          <a:custGeom>
            <a:avLst/>
            <a:gdLst/>
            <a:ahLst/>
            <a:cxnLst/>
            <a:rect l="0" t="0" r="6305550" b="9141460"/>
            <a:pathLst>
              <a:path w="6305550" h="9141460">
                <a:moveTo>
                  <a:pt x="6305319" y="9135709"/>
                </a:moveTo>
                <a:lnTo>
                  <a:pt x="6299787" y="9135709"/>
                </a:lnTo>
                <a:lnTo>
                  <a:pt x="5532" y="9135709"/>
                </a:lnTo>
                <a:lnTo>
                  <a:pt x="0" y="9135709"/>
                </a:lnTo>
                <a:lnTo>
                  <a:pt x="0" y="9141229"/>
                </a:lnTo>
                <a:lnTo>
                  <a:pt x="5532" y="9141229"/>
                </a:lnTo>
                <a:lnTo>
                  <a:pt x="6299787" y="9141229"/>
                </a:lnTo>
                <a:lnTo>
                  <a:pt x="6305319" y="9141229"/>
                </a:lnTo>
                <a:lnTo>
                  <a:pt x="6305319" y="9135709"/>
                </a:lnTo>
                <a:close/>
              </a:path>
              <a:path w="6305550" h="9141460">
                <a:moveTo>
                  <a:pt x="6305319" y="0"/>
                </a:moveTo>
                <a:lnTo>
                  <a:pt x="6299787" y="0"/>
                </a:lnTo>
                <a:lnTo>
                  <a:pt x="5532" y="0"/>
                </a:lnTo>
                <a:lnTo>
                  <a:pt x="0" y="0"/>
                </a:lnTo>
                <a:lnTo>
                  <a:pt x="0" y="5533"/>
                </a:lnTo>
                <a:lnTo>
                  <a:pt x="0" y="9135697"/>
                </a:lnTo>
                <a:lnTo>
                  <a:pt x="5532" y="9135697"/>
                </a:lnTo>
                <a:lnTo>
                  <a:pt x="5532" y="5533"/>
                </a:lnTo>
                <a:lnTo>
                  <a:pt x="6299787" y="5533"/>
                </a:lnTo>
                <a:lnTo>
                  <a:pt x="6299787" y="9135697"/>
                </a:lnTo>
                <a:lnTo>
                  <a:pt x="6305319" y="9135697"/>
                </a:lnTo>
                <a:lnTo>
                  <a:pt x="6305319" y="5533"/>
                </a:lnTo>
                <a:lnTo>
                  <a:pt x="6305319" y="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8" name="object 8"/>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JiQAACw4AABfJQAANzkAABAAAAAmAAAACAAAADyQAAAAAAAA"/>
              </a:ext>
            </a:extLst>
          </p:cNvSpPr>
          <p:nvPr>
            <p:ph type="sldNum" sz="quarter" idx="12"/>
          </p:nvPr>
        </p:nvSpPr>
        <p:spPr/>
        <p:txBody>
          <a:bodyPr vert="horz" wrap="square" lIns="0" tIns="0" rIns="0" bIns="0" numCol="1" spcCol="215900" anchor="t">
            <a:prstTxWarp prst="textNoShape">
              <a:avLst/>
            </a:prstTxWarp>
          </a:bodyPr>
          <a:lstStyle>
            <a:lvl1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pPr>
            <a:fld id="{257CC30B-45C8-2935-86C4-B3608D8A70E6}" type="slidenum">
              <a:t>21</a:t>
            </a:fld>
          </a:p>
        </p:txBody>
      </p:sp>
    </p:spTree>
  </p:cSld>
  <p:clrMapOvr>
    <a:masterClrMapping/>
  </p:clrMapOvr>
  <p:timing>
    <p:tnLst>
      <p:par>
        <p:cTn id="1" dur="indefinite" restart="never" nodeType="tmRoot"/>
      </p:par>
    </p:tnLst>
  </p:timing>
</p:sld>
</file>

<file path=ppt/slides/slide2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rgQAAJ0NAAA8EgAAsQ4AABAAAAAmAAAACAAAAP//////////"/>
              </a:ext>
            </a:extLst>
          </p:cNvSpPr>
          <p:nvPr/>
        </p:nvSpPr>
        <p:spPr>
          <a:xfrm>
            <a:off x="760730" y="2212975"/>
            <a:ext cx="2203450" cy="175260"/>
          </a:xfrm>
          <a:prstGeom prst="rect">
            <a:avLst/>
          </a:prstGeom>
          <a:noFill/>
          <a:ln>
            <a:noFill/>
          </a:ln>
          <a:effectLst/>
        </p:spPr>
        <p:txBody>
          <a:bodyPr vert="horz" wrap="square" lIns="0" tIns="1143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0"/>
              </a:spcBef>
            </a:pPr>
            <a:r>
              <a:rPr sz="995" b="1" cap="none">
                <a:latin typeface="Arial" pitchFamily="2" charset="0"/>
                <a:ea typeface="Calibri" pitchFamily="2" charset="0"/>
                <a:cs typeface="Arial" pitchFamily="2" charset="0"/>
              </a:rPr>
              <a:t>9.3 Complete the user feedback grid</a:t>
            </a:r>
            <a:endParaRPr sz="995" cap="none">
              <a:latin typeface="Arial" pitchFamily="2" charset="0"/>
              <a:ea typeface="Calibri" pitchFamily="2" charset="0"/>
              <a:cs typeface="Arial" pitchFamily="2" charset="0"/>
            </a:endParaRPr>
          </a:p>
        </p:txBody>
      </p:sp>
      <p:graphicFrame>
        <p:nvGraphicFramePr>
          <p:cNvPr id="3" name=""/>
          <p:cNvGraphicFramePr>
            <a:graphicFrameLocks noGrp="1"/>
          </p:cNvGraphicFramePr>
          <p:nvPr/>
        </p:nvGraphicFramePr>
        <p:xfrm>
          <a:off x="824230" y="2997200"/>
          <a:ext cx="5192395" cy="3453765"/>
        </p:xfrm>
        <a:graphic>
          <a:graphicData uri="http://schemas.openxmlformats.org/drawingml/2006/table">
            <a:tbl>
              <a:tblPr>
                <a:noFill/>
              </a:tblPr>
              <a:tblGrid>
                <a:gridCol w="2602230"/>
                <a:gridCol w="2590165"/>
              </a:tblGrid>
              <a:tr h="1701165">
                <a:tc>
                  <a:txBody>
                    <a:bodyPr wrap="square" numCol="1"/>
                    <a:lstStyle/>
                    <a:p>
                      <a:pPr marL="67945" marR="0" indent="0" algn="l">
                        <a:lnSpc>
                          <a:spcPts val="1150"/>
                        </a:lnSpc>
                        <a:buNone/>
                        <a:defRPr cap="none">
                          <a:solidFill>
                            <a:srgbClr val="000000"/>
                          </a:solidFill>
                        </a:defRPr>
                      </a:pPr>
                      <a:r>
                        <a:rPr sz="900" cap="none">
                          <a:latin typeface="Arial MT" pitchFamily="0" charset="0"/>
                          <a:ea typeface="Calibri" pitchFamily="2" charset="0"/>
                          <a:cs typeface="Arial MT" pitchFamily="0" charset="0"/>
                        </a:rPr>
                        <a:t>What works</a:t>
                      </a:r>
                      <a:endParaRPr sz="900" cap="none">
                        <a:latin typeface="Arial MT" pitchFamily="0" charset="0"/>
                        <a:ea typeface="Calibri" pitchFamily="2" charset="0"/>
                        <a:cs typeface="Arial MT" pitchFamily="0" charset="0"/>
                      </a:endParaRPr>
                    </a:p>
                    <a:p>
                      <a:pPr marL="67945" marR="0" indent="0" algn="l">
                        <a:lnSpc>
                          <a:spcPts val="1150"/>
                        </a:lnSpc>
                        <a:buNone/>
                        <a:defRPr sz="1000" cap="none">
                          <a:solidFill>
                            <a:srgbClr val="000000"/>
                          </a:solidFill>
                          <a:latin typeface="Arial MT" pitchFamily="0" charset="0"/>
                          <a:ea typeface="Calibri" pitchFamily="2" charset="0"/>
                          <a:cs typeface="Arial MT" pitchFamily="0" charset="0"/>
                        </a:defRPr>
                      </a:pPr>
                      <a:endParaRPr sz="900" cap="none"/>
                    </a:p>
                    <a:p>
                      <a:pPr marL="67945" marR="0" indent="0" algn="l">
                        <a:lnSpc>
                          <a:spcPts val="1150"/>
                        </a:lnSpc>
                        <a:buNone/>
                        <a:defRPr sz="1000" cap="none">
                          <a:solidFill>
                            <a:srgbClr val="000000"/>
                          </a:solidFill>
                          <a:latin typeface="Arial MT" pitchFamily="0" charset="0"/>
                          <a:ea typeface="Calibri" pitchFamily="2" charset="0"/>
                          <a:cs typeface="Arial MT" pitchFamily="0" charset="0"/>
                        </a:defRPr>
                      </a:pPr>
                      <a:r>
                        <a:rPr sz="900" cap="none"/>
                        <a:t> Historical price chart is clear and easy to read			</a:t>
                      </a:r>
                      <a:br/>
                      <a:r>
                        <a:rPr sz="900" cap="none"/>
                        <a:t>• Forecast point and shaded range convey both estimate and uncertainty			</a:t>
                      </a:r>
                      <a:br/>
                      <a:r>
                        <a:rPr sz="900" cap="none"/>
                        <a:t>• Sentiment score adds valuable context			</a:t>
                      </a:r>
                      <a:br/>
                      <a:r>
                        <a:rPr sz="900" cap="none"/>
                        <a:t>• Flexible date input (“next Friday,” “2025-06-10”)</a:t>
                      </a:r>
                      <a:endParaRPr sz="9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6675" marR="0" indent="0" algn="l">
                        <a:lnSpc>
                          <a:spcPts val="1150"/>
                        </a:lnSpc>
                        <a:buNone/>
                        <a:defRPr cap="none">
                          <a:solidFill>
                            <a:srgbClr val="000000"/>
                          </a:solidFill>
                        </a:defRPr>
                      </a:pPr>
                      <a:r>
                        <a:rPr sz="900" cap="none">
                          <a:latin typeface="Arial MT" pitchFamily="0" charset="0"/>
                          <a:ea typeface="Calibri" pitchFamily="2" charset="0"/>
                          <a:cs typeface="Arial MT" pitchFamily="0" charset="0"/>
                        </a:rPr>
                        <a:t>What needs to change</a:t>
                      </a:r>
                      <a:endParaRPr sz="900" cap="none">
                        <a:latin typeface="Arial MT" pitchFamily="0" charset="0"/>
                        <a:ea typeface="Calibri" pitchFamily="2" charset="0"/>
                        <a:cs typeface="Arial MT" pitchFamily="0" charset="0"/>
                      </a:endParaRPr>
                    </a:p>
                    <a:p>
                      <a:pPr marL="66675" marR="0" indent="0" algn="l">
                        <a:lnSpc>
                          <a:spcPts val="1150"/>
                        </a:lnSpc>
                        <a:buNone/>
                        <a:defRPr sz="1000" cap="none">
                          <a:solidFill>
                            <a:srgbClr val="000000"/>
                          </a:solidFill>
                          <a:latin typeface="Arial MT" pitchFamily="0" charset="0"/>
                          <a:ea typeface="Calibri" pitchFamily="2" charset="0"/>
                          <a:cs typeface="Arial MT" pitchFamily="0" charset="0"/>
                        </a:defRPr>
                      </a:pPr>
                      <a:endParaRPr sz="900" cap="none"/>
                    </a:p>
                    <a:p>
                      <a:pPr marL="66675" marR="0" indent="0" algn="l">
                        <a:lnSpc>
                          <a:spcPts val="1150"/>
                        </a:lnSpc>
                        <a:buFont typeface="Wingdings" pitchFamily="2" charset="2"/>
                        <a:buChar char=""/>
                        <a:defRPr sz="1000" cap="none">
                          <a:solidFill>
                            <a:srgbClr val="000000"/>
                          </a:solidFill>
                          <a:latin typeface="Arial MT" pitchFamily="0" charset="0"/>
                          <a:ea typeface="Calibri" pitchFamily="2" charset="0"/>
                          <a:cs typeface="Arial MT" pitchFamily="0" charset="0"/>
                        </a:defRPr>
                      </a:pPr>
                      <a:r>
                        <a:rPr sz="900" cap="none"/>
                        <a:t> Make error messages for invalid dates more descriptive</a:t>
                      </a:r>
                      <a:endParaRPr sz="900" cap="none"/>
                    </a:p>
                    <a:p>
                      <a:pPr marL="66675" marR="0" indent="0" algn="l">
                        <a:lnSpc>
                          <a:spcPts val="1150"/>
                        </a:lnSpc>
                        <a:buNone/>
                        <a:defRPr sz="1000" cap="none">
                          <a:solidFill>
                            <a:srgbClr val="000000"/>
                          </a:solidFill>
                          <a:latin typeface="Arial MT" pitchFamily="0" charset="0"/>
                          <a:ea typeface="Calibri" pitchFamily="2" charset="0"/>
                          <a:cs typeface="Arial MT" pitchFamily="0" charset="0"/>
                        </a:defRPr>
                      </a:pPr>
                      <a:r>
                        <a:rPr sz="900" cap="none"/>
                        <a:t>			</a:t>
                      </a:r>
                      <a:br/>
                      <a:r>
                        <a:rPr sz="900" cap="none"/>
                        <a:t>• Label sentiment as “Positive”/“Negative” alongside the numeric score</a:t>
                      </a:r>
                      <a:endParaRPr sz="9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1701165"/>
                  </a:ext>
                </a:extLst>
              </a:tr>
              <a:tr h="1701165">
                <a:tc>
                  <a:txBody>
                    <a:bodyPr wrap="square" numCol="1"/>
                    <a:lstStyle/>
                    <a:p>
                      <a:pPr marL="67945" marR="0" indent="0" algn="l">
                        <a:lnSpc>
                          <a:spcPts val="1150"/>
                        </a:lnSpc>
                        <a:buNone/>
                        <a:defRPr cap="none">
                          <a:solidFill>
                            <a:srgbClr val="000000"/>
                          </a:solidFill>
                        </a:defRPr>
                      </a:pPr>
                      <a:r>
                        <a:rPr sz="900" cap="none">
                          <a:latin typeface="Arial MT" pitchFamily="0" charset="0"/>
                          <a:ea typeface="Calibri" pitchFamily="2" charset="0"/>
                          <a:cs typeface="Arial MT" pitchFamily="0" charset="0"/>
                        </a:rPr>
                        <a:t>Questions?</a:t>
                      </a:r>
                      <a:endParaRPr sz="900" cap="none">
                        <a:latin typeface="Arial MT" pitchFamily="0" charset="0"/>
                        <a:ea typeface="Calibri" pitchFamily="2" charset="0"/>
                        <a:cs typeface="Arial MT" pitchFamily="0" charset="0"/>
                      </a:endParaRPr>
                    </a:p>
                    <a:p>
                      <a:pPr marL="67945" marR="0" indent="0" algn="l">
                        <a:lnSpc>
                          <a:spcPts val="1150"/>
                        </a:lnSpc>
                        <a:buNone/>
                        <a:defRPr sz="1000" cap="none">
                          <a:solidFill>
                            <a:srgbClr val="000000"/>
                          </a:solidFill>
                          <a:latin typeface="Arial MT" pitchFamily="0" charset="0"/>
                          <a:ea typeface="Calibri" pitchFamily="2" charset="0"/>
                          <a:cs typeface="Arial MT" pitchFamily="0" charset="0"/>
                        </a:defRPr>
                      </a:pPr>
                      <a:endParaRPr sz="900" cap="none"/>
                    </a:p>
                    <a:p>
                      <a:pPr marL="67945" marR="0" indent="0" algn="l">
                        <a:lnSpc>
                          <a:spcPts val="1150"/>
                        </a:lnSpc>
                        <a:buNone/>
                        <a:defRPr sz="1000" cap="none">
                          <a:solidFill>
                            <a:srgbClr val="000000"/>
                          </a:solidFill>
                          <a:latin typeface="Arial MT" pitchFamily="0" charset="0"/>
                          <a:ea typeface="Calibri" pitchFamily="2" charset="0"/>
                          <a:cs typeface="Arial MT" pitchFamily="0" charset="0"/>
                        </a:defRPr>
                      </a:pPr>
                      <a:r>
                        <a:rPr sz="900" cap="none"/>
                        <a:t>How frequently is the sentiment data refreshed?</a:t>
                      </a:r>
                      <a:endParaRPr sz="900" cap="none"/>
                    </a:p>
                    <a:p>
                      <a:pPr marL="67945" marR="0" indent="0" algn="l">
                        <a:lnSpc>
                          <a:spcPts val="1150"/>
                        </a:lnSpc>
                        <a:buNone/>
                        <a:defRPr sz="1000" cap="none">
                          <a:solidFill>
                            <a:srgbClr val="000000"/>
                          </a:solidFill>
                          <a:latin typeface="Arial MT" pitchFamily="0" charset="0"/>
                          <a:ea typeface="Calibri" pitchFamily="2" charset="0"/>
                          <a:cs typeface="Arial MT" pitchFamily="0" charset="0"/>
                        </a:defRPr>
                      </a:pPr>
                      <a:endParaRPr sz="900" cap="none"/>
                    </a:p>
                    <a:p>
                      <a:pPr marL="67945" marR="0" indent="0" algn="l">
                        <a:lnSpc>
                          <a:spcPts val="1150"/>
                        </a:lnSpc>
                        <a:buNone/>
                        <a:defRPr sz="1000" cap="none">
                          <a:solidFill>
                            <a:srgbClr val="000000"/>
                          </a:solidFill>
                          <a:latin typeface="Arial MT" pitchFamily="0" charset="0"/>
                          <a:ea typeface="Calibri" pitchFamily="2" charset="0"/>
                          <a:cs typeface="Arial MT" pitchFamily="0" charset="0"/>
                        </a:defRPr>
                      </a:pPr>
                      <a:r>
                        <a:rPr sz="900" cap="none"/>
                        <a:t>Can we drill into which headlines drove the score?</a:t>
                      </a:r>
                      <a:endParaRPr sz="900" cap="none"/>
                    </a:p>
                    <a:p>
                      <a:pPr marL="67945" marR="0" indent="0" algn="l">
                        <a:lnSpc>
                          <a:spcPts val="1150"/>
                        </a:lnSpc>
                        <a:buNone/>
                        <a:defRPr sz="1000" cap="none">
                          <a:solidFill>
                            <a:srgbClr val="000000"/>
                          </a:solidFill>
                          <a:latin typeface="Arial MT" pitchFamily="0" charset="0"/>
                          <a:ea typeface="Calibri" pitchFamily="2" charset="0"/>
                          <a:cs typeface="Arial MT" pitchFamily="0" charset="0"/>
                        </a:defRPr>
                      </a:pPr>
                      <a:endParaRPr sz="900" cap="none"/>
                    </a:p>
                    <a:p>
                      <a:pPr marL="67945" marR="0" indent="0" algn="l">
                        <a:lnSpc>
                          <a:spcPts val="1150"/>
                        </a:lnSpc>
                        <a:buNone/>
                        <a:defRPr sz="1000" cap="none">
                          <a:solidFill>
                            <a:srgbClr val="000000"/>
                          </a:solidFill>
                          <a:latin typeface="Arial MT" pitchFamily="0" charset="0"/>
                          <a:ea typeface="Calibri" pitchFamily="2" charset="0"/>
                          <a:cs typeface="Arial MT" pitchFamily="0" charset="0"/>
                        </a:defRPr>
                      </a:pPr>
                      <a:r>
                        <a:rPr sz="900" cap="none"/>
                        <a:t> Is the confidence range recalculated for each symbol?</a:t>
                      </a:r>
                      <a:endParaRPr sz="9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6675" marR="0" indent="0" algn="l">
                        <a:lnSpc>
                          <a:spcPts val="1150"/>
                        </a:lnSpc>
                        <a:buNone/>
                        <a:defRPr cap="none">
                          <a:solidFill>
                            <a:srgbClr val="000000"/>
                          </a:solidFill>
                        </a:defRPr>
                      </a:pPr>
                      <a:r>
                        <a:rPr sz="900" cap="none">
                          <a:latin typeface="Arial MT" pitchFamily="0" charset="0"/>
                          <a:ea typeface="Calibri" pitchFamily="2" charset="0"/>
                          <a:cs typeface="Arial MT" pitchFamily="0" charset="0"/>
                        </a:rPr>
                        <a:t>Ideas</a:t>
                      </a:r>
                      <a:endParaRPr sz="900" cap="none">
                        <a:latin typeface="Arial MT" pitchFamily="0" charset="0"/>
                        <a:ea typeface="Calibri" pitchFamily="2" charset="0"/>
                        <a:cs typeface="Arial MT" pitchFamily="0" charset="0"/>
                      </a:endParaRPr>
                    </a:p>
                    <a:p>
                      <a:pPr marL="66675" marR="0" indent="0" algn="l">
                        <a:lnSpc>
                          <a:spcPts val="1150"/>
                        </a:lnSpc>
                        <a:buNone/>
                        <a:defRPr sz="1000" cap="none">
                          <a:solidFill>
                            <a:srgbClr val="000000"/>
                          </a:solidFill>
                          <a:latin typeface="Arial MT" pitchFamily="0" charset="0"/>
                          <a:ea typeface="Calibri" pitchFamily="2" charset="0"/>
                          <a:cs typeface="Arial MT" pitchFamily="0" charset="0"/>
                        </a:defRPr>
                      </a:pPr>
                      <a:endParaRPr sz="900" cap="none"/>
                    </a:p>
                    <a:p>
                      <a:pPr marL="66675" marR="0" indent="0" algn="l">
                        <a:lnSpc>
                          <a:spcPts val="1150"/>
                        </a:lnSpc>
                        <a:buNone/>
                        <a:defRPr sz="1000" cap="none">
                          <a:solidFill>
                            <a:srgbClr val="000000"/>
                          </a:solidFill>
                          <a:latin typeface="Arial MT" pitchFamily="0" charset="0"/>
                          <a:ea typeface="Calibri" pitchFamily="2" charset="0"/>
                          <a:cs typeface="Arial MT" pitchFamily="0" charset="0"/>
                        </a:defRPr>
                      </a:pPr>
                      <a:r>
                        <a:rPr sz="900" cap="none"/>
                        <a:t>Provide a simple “Buy/Hold/Sell” suggestion based on forecast vs. current price	</a:t>
                      </a:r>
                      <a:endParaRPr sz="900" cap="none"/>
                    </a:p>
                    <a:p>
                      <a:pPr marL="66675" marR="0" indent="0" algn="l">
                        <a:lnSpc>
                          <a:spcPts val="1150"/>
                        </a:lnSpc>
                        <a:buNone/>
                        <a:defRPr sz="1000" cap="none">
                          <a:solidFill>
                            <a:srgbClr val="000000"/>
                          </a:solidFill>
                          <a:latin typeface="Arial MT" pitchFamily="0" charset="0"/>
                          <a:ea typeface="Calibri" pitchFamily="2" charset="0"/>
                          <a:cs typeface="Arial MT" pitchFamily="0" charset="0"/>
                        </a:defRPr>
                      </a:pPr>
                      <a:endParaRPr sz="900" cap="none"/>
                    </a:p>
                    <a:p>
                      <a:pPr marL="66675" marR="0" indent="0" algn="l">
                        <a:lnSpc>
                          <a:spcPts val="1150"/>
                        </a:lnSpc>
                        <a:buNone/>
                        <a:defRPr sz="1000" cap="none">
                          <a:solidFill>
                            <a:srgbClr val="000000"/>
                          </a:solidFill>
                          <a:latin typeface="Arial MT" pitchFamily="0" charset="0"/>
                          <a:ea typeface="Calibri" pitchFamily="2" charset="0"/>
                          <a:cs typeface="Arial MT" pitchFamily="0" charset="0"/>
                        </a:defRPr>
                      </a:pPr>
                      <a:r>
                        <a:rPr sz="900" cap="none"/>
                        <a:t> Allow users to toggle individual technical indicators on the chart</a:t>
                      </a:r>
                      <a:endParaRPr sz="900" cap="none"/>
                    </a:p>
                    <a:p>
                      <a:pPr marL="66675" marR="0" indent="0" algn="l">
                        <a:lnSpc>
                          <a:spcPts val="1150"/>
                        </a:lnSpc>
                        <a:buNone/>
                        <a:defRPr sz="1000" cap="none">
                          <a:solidFill>
                            <a:srgbClr val="000000"/>
                          </a:solidFill>
                          <a:latin typeface="Arial MT" pitchFamily="0" charset="0"/>
                          <a:ea typeface="Calibri" pitchFamily="2" charset="0"/>
                          <a:cs typeface="Arial MT" pitchFamily="0" charset="0"/>
                        </a:defRPr>
                      </a:pPr>
                      <a:endParaRPr sz="900" cap="none"/>
                    </a:p>
                    <a:p>
                      <a:pPr marL="66675" marR="0" indent="0" algn="l">
                        <a:lnSpc>
                          <a:spcPts val="1150"/>
                        </a:lnSpc>
                        <a:buNone/>
                        <a:defRPr sz="1000" cap="none">
                          <a:solidFill>
                            <a:srgbClr val="000000"/>
                          </a:solidFill>
                          <a:latin typeface="Arial MT" pitchFamily="0" charset="0"/>
                          <a:ea typeface="Calibri" pitchFamily="2" charset="0"/>
                          <a:cs typeface="Arial MT" pitchFamily="0" charset="0"/>
                        </a:defRPr>
                      </a:pPr>
                      <a:r>
                        <a:rPr sz="900" cap="none"/>
                        <a:t>Offer an “Explain Prediction” button that lists the top three features influencing the model’s output</a:t>
                      </a:r>
                      <a:endParaRPr sz="9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1701165"/>
                  </a:ext>
                </a:extLst>
              </a:tr>
            </a:tbl>
          </a:graphicData>
        </a:graphic>
      </p:graphicFrame>
      <p:sp>
        <p:nvSpPr>
          <p:cNvPr id="4" name="object 4"/>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tAEAAFsCAAB+KAAAlzoAABAAAAAmAAAACAAAAP//////////"/>
              </a:ext>
            </a:extLst>
          </p:cNvSpPr>
          <p:nvPr/>
        </p:nvSpPr>
        <p:spPr>
          <a:xfrm>
            <a:off x="276860" y="382905"/>
            <a:ext cx="6305550" cy="9141460"/>
          </a:xfrm>
          <a:custGeom>
            <a:avLst/>
            <a:gdLst/>
            <a:ahLst/>
            <a:cxnLst/>
            <a:rect l="0" t="0" r="6305550" b="9141460"/>
            <a:pathLst>
              <a:path w="6305550" h="9141460">
                <a:moveTo>
                  <a:pt x="6305319" y="9135709"/>
                </a:moveTo>
                <a:lnTo>
                  <a:pt x="6299787" y="9135709"/>
                </a:lnTo>
                <a:lnTo>
                  <a:pt x="5532" y="9135709"/>
                </a:lnTo>
                <a:lnTo>
                  <a:pt x="0" y="9135709"/>
                </a:lnTo>
                <a:lnTo>
                  <a:pt x="0" y="9141229"/>
                </a:lnTo>
                <a:lnTo>
                  <a:pt x="5532" y="9141229"/>
                </a:lnTo>
                <a:lnTo>
                  <a:pt x="6299787" y="9141229"/>
                </a:lnTo>
                <a:lnTo>
                  <a:pt x="6305319" y="9141229"/>
                </a:lnTo>
                <a:lnTo>
                  <a:pt x="6305319" y="9135709"/>
                </a:lnTo>
                <a:close/>
              </a:path>
              <a:path w="6305550" h="9141460">
                <a:moveTo>
                  <a:pt x="6305319" y="0"/>
                </a:moveTo>
                <a:lnTo>
                  <a:pt x="6299787" y="0"/>
                </a:lnTo>
                <a:lnTo>
                  <a:pt x="5532" y="0"/>
                </a:lnTo>
                <a:lnTo>
                  <a:pt x="0" y="0"/>
                </a:lnTo>
                <a:lnTo>
                  <a:pt x="0" y="5533"/>
                </a:lnTo>
                <a:lnTo>
                  <a:pt x="0" y="9135697"/>
                </a:lnTo>
                <a:lnTo>
                  <a:pt x="5532" y="9135697"/>
                </a:lnTo>
                <a:lnTo>
                  <a:pt x="5532" y="5533"/>
                </a:lnTo>
                <a:lnTo>
                  <a:pt x="6299787" y="5533"/>
                </a:lnTo>
                <a:lnTo>
                  <a:pt x="6299787" y="9135697"/>
                </a:lnTo>
                <a:lnTo>
                  <a:pt x="6305319" y="9135697"/>
                </a:lnTo>
                <a:lnTo>
                  <a:pt x="6305319" y="5533"/>
                </a:lnTo>
                <a:lnTo>
                  <a:pt x="6305319" y="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5" name="object 5"/>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JiQAACw4AABfJQAANzkAABAAAAAmAAAACAAAADyQAAAAAAAA"/>
              </a:ext>
            </a:extLst>
          </p:cNvSpPr>
          <p:nvPr>
            <p:ph type="sldNum" sz="quarter" idx="12"/>
          </p:nvPr>
        </p:nvSpPr>
        <p:spPr/>
        <p:txBody>
          <a:bodyPr vert="horz" wrap="square" lIns="0" tIns="0" rIns="0" bIns="0" numCol="1" spcCol="215900" anchor="t">
            <a:prstTxWarp prst="textNoShape">
              <a:avLst/>
            </a:prstTxWarp>
          </a:bodyPr>
          <a:lstStyle>
            <a:lvl1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pPr>
            <a:fld id="{257C810D-43C8-2977-86C4-B522CF8A70E0}" type="slidenum">
              <a:t>22</a:t>
            </a:fld>
          </a:p>
        </p:txBody>
      </p:sp>
    </p:spTree>
  </p:cSld>
  <p:clrMapOvr>
    <a:masterClrMapping/>
  </p:clrMapOvr>
  <p:timing>
    <p:tnLst>
      <p:par>
        <p:cTn id="1" dur="indefinite" restart="never" nodeType="tmRoot"/>
      </p:par>
    </p:tnLst>
  </p:timing>
</p:sld>
</file>

<file path=ppt/slides/slide2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CQUAAPMDAAAqJQAAJgYAABAAAAAmAAAACAAAAP//////////"/>
              </a:ext>
            </a:extLst>
          </p:cNvSpPr>
          <p:nvPr/>
        </p:nvSpPr>
        <p:spPr>
          <a:xfrm>
            <a:off x="818515" y="641985"/>
            <a:ext cx="5222875" cy="357505"/>
          </a:xfrm>
          <a:prstGeom prst="rect">
            <a:avLst/>
          </a:prstGeom>
          <a:noFill/>
          <a:ln>
            <a:noFill/>
          </a:ln>
          <a:effectLst/>
        </p:spPr>
        <p:txBody>
          <a:bodyPr vert="horz" wrap="square" lIns="0" tIns="1143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marR="4445">
              <a:lnSpc>
                <a:spcPct val="110000"/>
              </a:lnSpc>
              <a:spcBef>
                <a:spcPts val="90"/>
              </a:spcBef>
            </a:pPr>
            <a:r>
              <a:rPr sz="995" b="1" cap="none">
                <a:latin typeface="Arial" pitchFamily="2" charset="0"/>
                <a:ea typeface="Calibri" pitchFamily="2" charset="0"/>
                <a:cs typeface="Arial" pitchFamily="2" charset="0"/>
              </a:rPr>
              <a:t>9.4 Refining the prototype: Based on user testing, what needs to be acted on now so that the prototype can be used?</a:t>
            </a:r>
            <a:endParaRPr sz="995" cap="none">
              <a:latin typeface="Arial" pitchFamily="2" charset="0"/>
              <a:ea typeface="Calibri" pitchFamily="2" charset="0"/>
              <a:cs typeface="Arial" pitchFamily="2" charset="0"/>
            </a:endParaRPr>
          </a:p>
        </p:txBody>
      </p:sp>
      <p:sp>
        <p:nvSpPr>
          <p:cNvPr id="3" name="object 3"/>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EwUAAEcHAAC5JgAAzRQAABAAAAAmAAAACAAAAP//////////"/>
              </a:ext>
            </a:extLst>
          </p:cNvSpPr>
          <p:nvPr/>
        </p:nvSpPr>
        <p:spPr>
          <a:xfrm>
            <a:off x="824865" y="1183005"/>
            <a:ext cx="5469890" cy="2198370"/>
          </a:xfrm>
          <a:custGeom>
            <a:avLst/>
            <a:gdLst/>
            <a:ahLst/>
            <a:cxnLst/>
            <a:rect l="0" t="0" r="5469890" b="2198370"/>
            <a:pathLst>
              <a:path w="5469890" h="2198370">
                <a:moveTo>
                  <a:pt x="11052" y="69265"/>
                </a:moveTo>
                <a:lnTo>
                  <a:pt x="0" y="69265"/>
                </a:lnTo>
                <a:lnTo>
                  <a:pt x="0" y="2186845"/>
                </a:lnTo>
                <a:lnTo>
                  <a:pt x="0" y="2197909"/>
                </a:lnTo>
                <a:lnTo>
                  <a:pt x="11052" y="2197909"/>
                </a:lnTo>
                <a:lnTo>
                  <a:pt x="11052" y="2186845"/>
                </a:lnTo>
                <a:lnTo>
                  <a:pt x="11052" y="69265"/>
                </a:lnTo>
                <a:close/>
              </a:path>
              <a:path w="5469890" h="2198370">
                <a:moveTo>
                  <a:pt x="11052" y="0"/>
                </a:moveTo>
                <a:lnTo>
                  <a:pt x="0" y="0"/>
                </a:lnTo>
                <a:lnTo>
                  <a:pt x="0" y="11064"/>
                </a:lnTo>
                <a:lnTo>
                  <a:pt x="0" y="69149"/>
                </a:lnTo>
                <a:lnTo>
                  <a:pt x="11052" y="69149"/>
                </a:lnTo>
                <a:lnTo>
                  <a:pt x="11052" y="11064"/>
                </a:lnTo>
                <a:lnTo>
                  <a:pt x="11052" y="0"/>
                </a:lnTo>
                <a:close/>
              </a:path>
              <a:path w="5469890" h="2198370">
                <a:moveTo>
                  <a:pt x="5469601" y="69265"/>
                </a:moveTo>
                <a:lnTo>
                  <a:pt x="5458549" y="69265"/>
                </a:lnTo>
                <a:lnTo>
                  <a:pt x="5458549" y="2186845"/>
                </a:lnTo>
                <a:lnTo>
                  <a:pt x="11064" y="2186845"/>
                </a:lnTo>
                <a:lnTo>
                  <a:pt x="11064" y="2197909"/>
                </a:lnTo>
                <a:lnTo>
                  <a:pt x="5458549" y="2197909"/>
                </a:lnTo>
                <a:lnTo>
                  <a:pt x="5469601" y="2197909"/>
                </a:lnTo>
                <a:lnTo>
                  <a:pt x="5469601" y="2186845"/>
                </a:lnTo>
                <a:lnTo>
                  <a:pt x="5469601" y="69265"/>
                </a:lnTo>
                <a:close/>
              </a:path>
              <a:path w="5469890" h="2198370">
                <a:moveTo>
                  <a:pt x="5469601" y="0"/>
                </a:moveTo>
                <a:lnTo>
                  <a:pt x="5458595" y="0"/>
                </a:lnTo>
                <a:lnTo>
                  <a:pt x="11064" y="0"/>
                </a:lnTo>
                <a:lnTo>
                  <a:pt x="11064" y="11064"/>
                </a:lnTo>
                <a:lnTo>
                  <a:pt x="5458549" y="11064"/>
                </a:lnTo>
                <a:lnTo>
                  <a:pt x="5458549" y="69149"/>
                </a:lnTo>
                <a:lnTo>
                  <a:pt x="5469601" y="69149"/>
                </a:lnTo>
                <a:lnTo>
                  <a:pt x="5469601" y="11064"/>
                </a:lnTo>
                <a:lnTo>
                  <a:pt x="5469601" y="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defRPr sz="1000" cap="none">
                <a:latin typeface="Arial MT" pitchFamily="0" charset="0"/>
                <a:ea typeface="Arial MT" pitchFamily="0" charset="0"/>
                <a:cs typeface="Arial MT" pitchFamily="0" charset="0"/>
              </a:defRPr>
            </a:pPr>
            <a:r>
              <a:rPr sz="905" b="1" cap="none"/>
              <a:t>Loading Indicator:</a:t>
            </a:r>
            <a:br/>
            <a:r>
              <a:rPr sz="905" cap="none"/>
              <a:t>Show a spinner or progress bar while fetching historical prices and news sentiment.</a:t>
            </a:r>
            <a:br/>
            <a:r>
              <a:rPr sz="905" b="1" cap="none"/>
              <a:t>Enhanced Error Handling:</a:t>
            </a:r>
            <a:br/>
            <a:r>
              <a:rPr sz="905" cap="none"/>
              <a:t>Provide clear, user‑friendly messages when date parsing fails).</a:t>
            </a:r>
            <a:br/>
            <a:r>
              <a:rPr sz="905" b="1" cap="none"/>
              <a:t>Sentiment Labels:</a:t>
            </a:r>
            <a:br/>
            <a:r>
              <a:rPr sz="905" cap="none"/>
              <a:t>Display “Positive,” “Neutral,” or “Negative” alongside the numeric VADER score for instant clarity.</a:t>
            </a:r>
            <a:br/>
            <a:r>
              <a:rPr sz="905" b="1" cap="none"/>
              <a:t>Actionable Recommendation:</a:t>
            </a:r>
            <a:br/>
            <a:r>
              <a:rPr sz="905" cap="none"/>
              <a:t>Add a concise “Buy / Hold / Sell” suggestion based on the forecast point relative to the current price and confidence range.</a:t>
            </a:r>
            <a:br/>
            <a:r>
              <a:rPr sz="905" b="1" cap="none"/>
              <a:t>Headline Drill‑Down:</a:t>
            </a:r>
            <a:br/>
            <a:r>
              <a:rPr sz="905" cap="none"/>
              <a:t>Allow users to click or hover on the sentiment score to see the top 3 news headlines that influenced that day’s sentiment.</a:t>
            </a:r>
            <a:br/>
            <a:r>
              <a:rPr sz="905" b="1" cap="none"/>
              <a:t>Chart Controls:</a:t>
            </a:r>
            <a:br/>
            <a:r>
              <a:rPr sz="905" cap="none"/>
              <a:t>Introduce toggles to show or hide individual technical indicators (e.g., MACD, Bollinger Bands) for a cleaner view.</a:t>
            </a:r>
            <a:endParaRPr sz="905" cap="none"/>
          </a:p>
        </p:txBody>
      </p:sp>
      <p:sp>
        <p:nvSpPr>
          <p:cNvPr id="4" name="object 4"/>
          <p:cNvSpPr>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CQUAALoWAAA6FQAAzxcAABAAAAAmAAAACAAAAP//////////"/>
              </a:ext>
            </a:extLst>
          </p:cNvSpPr>
          <p:nvPr/>
        </p:nvSpPr>
        <p:spPr>
          <a:xfrm>
            <a:off x="818515" y="3694430"/>
            <a:ext cx="2632075" cy="175895"/>
          </a:xfrm>
          <a:prstGeom prst="rect">
            <a:avLst/>
          </a:prstGeom>
          <a:noFill/>
          <a:ln>
            <a:noFill/>
          </a:ln>
          <a:effectLst/>
        </p:spPr>
        <p:txBody>
          <a:bodyPr vert="horz" wrap="square" lIns="0" tIns="1143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0"/>
              </a:spcBef>
            </a:pPr>
            <a:r>
              <a:rPr sz="995" b="1" cap="none">
                <a:latin typeface="Arial" pitchFamily="2" charset="0"/>
                <a:ea typeface="Calibri" pitchFamily="2" charset="0"/>
                <a:cs typeface="Arial" pitchFamily="2" charset="0"/>
              </a:rPr>
              <a:t>9.5 What improvements can be made later?</a:t>
            </a:r>
            <a:endParaRPr sz="995" cap="none">
              <a:latin typeface="Arial" pitchFamily="2" charset="0"/>
              <a:ea typeface="Calibri" pitchFamily="2" charset="0"/>
              <a:cs typeface="Arial" pitchFamily="2" charset="0"/>
            </a:endParaRPr>
          </a:p>
        </p:txBody>
      </p:sp>
      <p:sp>
        <p:nvSpPr>
          <p:cNvPr id="5" name="object 5"/>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EwUAAO0YAAC5JgAAdSYAABAAAAAmAAAACAAAAP//////////"/>
              </a:ext>
            </a:extLst>
          </p:cNvSpPr>
          <p:nvPr/>
        </p:nvSpPr>
        <p:spPr>
          <a:xfrm>
            <a:off x="824865" y="4051935"/>
            <a:ext cx="5469890" cy="2199640"/>
          </a:xfrm>
          <a:custGeom>
            <a:avLst/>
            <a:gdLst/>
            <a:ahLst/>
            <a:cxnLst/>
            <a:rect l="0" t="0" r="5469890" b="2199640"/>
            <a:pathLst>
              <a:path w="5469890" h="2199640">
                <a:moveTo>
                  <a:pt x="11052" y="0"/>
                </a:moveTo>
                <a:lnTo>
                  <a:pt x="0" y="0"/>
                </a:lnTo>
                <a:lnTo>
                  <a:pt x="0" y="11064"/>
                </a:lnTo>
                <a:lnTo>
                  <a:pt x="0" y="69153"/>
                </a:lnTo>
                <a:lnTo>
                  <a:pt x="0" y="2188230"/>
                </a:lnTo>
                <a:lnTo>
                  <a:pt x="0" y="2199294"/>
                </a:lnTo>
                <a:lnTo>
                  <a:pt x="11052" y="2199294"/>
                </a:lnTo>
                <a:lnTo>
                  <a:pt x="11052" y="2188230"/>
                </a:lnTo>
                <a:lnTo>
                  <a:pt x="11052" y="69153"/>
                </a:lnTo>
                <a:lnTo>
                  <a:pt x="11052" y="11064"/>
                </a:lnTo>
                <a:lnTo>
                  <a:pt x="11052" y="0"/>
                </a:lnTo>
                <a:close/>
              </a:path>
              <a:path w="5469890" h="2199640">
                <a:moveTo>
                  <a:pt x="5469601" y="0"/>
                </a:moveTo>
                <a:lnTo>
                  <a:pt x="5458595" y="0"/>
                </a:lnTo>
                <a:lnTo>
                  <a:pt x="11064" y="0"/>
                </a:lnTo>
                <a:lnTo>
                  <a:pt x="11064" y="11064"/>
                </a:lnTo>
                <a:lnTo>
                  <a:pt x="5458549" y="11064"/>
                </a:lnTo>
                <a:lnTo>
                  <a:pt x="5458549" y="69153"/>
                </a:lnTo>
                <a:lnTo>
                  <a:pt x="5458549" y="2188230"/>
                </a:lnTo>
                <a:lnTo>
                  <a:pt x="11064" y="2188230"/>
                </a:lnTo>
                <a:lnTo>
                  <a:pt x="11064" y="2199294"/>
                </a:lnTo>
                <a:lnTo>
                  <a:pt x="5458549" y="2199294"/>
                </a:lnTo>
                <a:lnTo>
                  <a:pt x="5469601" y="2199294"/>
                </a:lnTo>
                <a:lnTo>
                  <a:pt x="5469601" y="2188230"/>
                </a:lnTo>
                <a:lnTo>
                  <a:pt x="5469601" y="69153"/>
                </a:lnTo>
                <a:lnTo>
                  <a:pt x="5469601" y="11064"/>
                </a:lnTo>
                <a:lnTo>
                  <a:pt x="5469601" y="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defRPr sz="1100" cap="none">
                <a:latin typeface="Arial MT" pitchFamily="0" charset="0"/>
                <a:ea typeface="Arial MT" pitchFamily="0" charset="0"/>
                <a:cs typeface="Arial MT" pitchFamily="0" charset="0"/>
              </a:defRPr>
            </a:pPr>
            <a:r>
              <a:rPr sz="995" cap="none"/>
              <a:t>Enhanced Models: Test XGBoost or LightGBM for better accuracy.</a:t>
            </a:r>
            <a:br/>
            <a:br/>
            <a:r>
              <a:rPr sz="995" cap="none"/>
              <a:t>Back‑Testing: Add a module to simulate historical strategy performance.</a:t>
            </a:r>
            <a:br/>
            <a:br/>
            <a:r>
              <a:rPr sz="995" cap="none"/>
              <a:t>Portfolio View: Support multi‑stock forecasts and asset allocation.</a:t>
            </a:r>
            <a:br/>
            <a:br/>
            <a:r>
              <a:rPr sz="995" cap="none"/>
              <a:t>Live Streaming: Upgrade to real‑time price and news feeds.</a:t>
            </a:r>
            <a:br/>
            <a:br/>
            <a:r>
              <a:rPr sz="995" cap="none"/>
              <a:t>Mobile Alerts: Push notifications for key prediction triggers.</a:t>
            </a:r>
            <a:endParaRPr sz="995" cap="none"/>
          </a:p>
        </p:txBody>
      </p:sp>
      <p:sp>
        <p:nvSpPr>
          <p:cNvPr id="6" name="object 6"/>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9PT0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PT0AP///wEAAAAAAAAAAAAAAAAAAAAAAAAAAAAAAAAAAAAAAAAAAAAAAAJ/f38A7uzhA8zMzADAwP8Af39/AAAAAAAAAAAAAAAAAAAAAAAAAAAAIQAAABgAAAAUAAAAAQUAAI0nAAAxJQAA7zAAABAAAAAmAAAACAAAAP//////////"/>
              </a:ext>
            </a:extLst>
          </p:cNvSpPr>
          <p:nvPr/>
        </p:nvSpPr>
        <p:spPr>
          <a:xfrm>
            <a:off x="813435" y="6429375"/>
            <a:ext cx="5232400" cy="1525270"/>
          </a:xfrm>
          <a:custGeom>
            <a:avLst/>
            <a:gdLst/>
            <a:ahLst/>
            <a:cxnLst/>
            <a:rect l="0" t="0" r="5232400" b="1525270"/>
            <a:pathLst>
              <a:path w="5232400" h="1525270">
                <a:moveTo>
                  <a:pt x="5231939" y="1219121"/>
                </a:moveTo>
                <a:lnTo>
                  <a:pt x="0" y="1219121"/>
                </a:lnTo>
                <a:lnTo>
                  <a:pt x="0" y="1371291"/>
                </a:lnTo>
                <a:lnTo>
                  <a:pt x="0" y="1524855"/>
                </a:lnTo>
                <a:lnTo>
                  <a:pt x="5231939" y="1524855"/>
                </a:lnTo>
                <a:lnTo>
                  <a:pt x="5231939" y="1371291"/>
                </a:lnTo>
                <a:lnTo>
                  <a:pt x="5231939" y="1219121"/>
                </a:lnTo>
                <a:close/>
              </a:path>
              <a:path w="5232400" h="1525270">
                <a:moveTo>
                  <a:pt x="5231939" y="914759"/>
                </a:moveTo>
                <a:lnTo>
                  <a:pt x="0" y="914759"/>
                </a:lnTo>
                <a:lnTo>
                  <a:pt x="0" y="1066928"/>
                </a:lnTo>
                <a:lnTo>
                  <a:pt x="0" y="1219109"/>
                </a:lnTo>
                <a:lnTo>
                  <a:pt x="5231939" y="1219109"/>
                </a:lnTo>
                <a:lnTo>
                  <a:pt x="5231939" y="1066928"/>
                </a:lnTo>
                <a:lnTo>
                  <a:pt x="5231939" y="914759"/>
                </a:lnTo>
                <a:close/>
              </a:path>
              <a:path w="5232400" h="1525270">
                <a:moveTo>
                  <a:pt x="5231939" y="456831"/>
                </a:moveTo>
                <a:lnTo>
                  <a:pt x="0" y="456831"/>
                </a:lnTo>
                <a:lnTo>
                  <a:pt x="0" y="609001"/>
                </a:lnTo>
                <a:lnTo>
                  <a:pt x="0" y="762565"/>
                </a:lnTo>
                <a:lnTo>
                  <a:pt x="0" y="914747"/>
                </a:lnTo>
                <a:lnTo>
                  <a:pt x="5231939" y="914747"/>
                </a:lnTo>
                <a:lnTo>
                  <a:pt x="5231939" y="762565"/>
                </a:lnTo>
                <a:lnTo>
                  <a:pt x="5231939" y="609001"/>
                </a:lnTo>
                <a:lnTo>
                  <a:pt x="5231939" y="456831"/>
                </a:lnTo>
                <a:close/>
              </a:path>
              <a:path w="5232400" h="1525270">
                <a:moveTo>
                  <a:pt x="5231939" y="0"/>
                </a:moveTo>
                <a:lnTo>
                  <a:pt x="0" y="0"/>
                </a:lnTo>
                <a:lnTo>
                  <a:pt x="0" y="152457"/>
                </a:lnTo>
                <a:lnTo>
                  <a:pt x="0" y="304638"/>
                </a:lnTo>
                <a:lnTo>
                  <a:pt x="0" y="456819"/>
                </a:lnTo>
                <a:lnTo>
                  <a:pt x="5231939" y="456819"/>
                </a:lnTo>
                <a:lnTo>
                  <a:pt x="5231939" y="304638"/>
                </a:lnTo>
                <a:lnTo>
                  <a:pt x="5231939" y="152457"/>
                </a:lnTo>
                <a:lnTo>
                  <a:pt x="5231939" y="0"/>
                </a:lnTo>
                <a:close/>
              </a:path>
            </a:pathLst>
          </a:custGeom>
          <a:solidFill>
            <a:srgbClr val="F4F4F4"/>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7" name="object 7"/>
          <p:cNvSpPr>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AQUAAI0nAAAxJQAA7zAAABAAAAAmAAAACAAAAP//////////"/>
              </a:ext>
            </a:extLst>
          </p:cNvSpPr>
          <p:nvPr/>
        </p:nvSpPr>
        <p:spPr>
          <a:xfrm>
            <a:off x="813435" y="6429375"/>
            <a:ext cx="5232400" cy="1525270"/>
          </a:xfrm>
          <a:prstGeom prst="rect">
            <a:avLst/>
          </a:prstGeom>
          <a:no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5875">
              <a:lnSpc>
                <a:spcPts val="1020"/>
              </a:lnSpc>
            </a:pPr>
            <a:r>
              <a:rPr sz="905" b="1" cap="none">
                <a:latin typeface="Arial" pitchFamily="2" charset="0"/>
                <a:ea typeface="Calibri" pitchFamily="2" charset="0"/>
                <a:cs typeface="Arial" pitchFamily="2" charset="0"/>
              </a:rPr>
              <a:t>Rate yourself</a:t>
            </a:r>
            <a:endParaRPr sz="905" cap="none">
              <a:latin typeface="Arial" pitchFamily="2" charset="0"/>
              <a:ea typeface="Calibri" pitchFamily="2" charset="0"/>
              <a:cs typeface="Arial" pitchFamily="2" charset="0"/>
            </a:endParaRPr>
          </a:p>
          <a:p>
            <a:pPr>
              <a:lnSpc>
                <a:spcPct val="100000"/>
              </a:lnSpc>
            </a:pPr>
            <a:endParaRPr sz="905" cap="none">
              <a:latin typeface="Arial" pitchFamily="2" charset="0"/>
              <a:ea typeface="Calibri" pitchFamily="2" charset="0"/>
              <a:cs typeface="Arial" pitchFamily="2" charset="0"/>
            </a:endParaRPr>
          </a:p>
          <a:p>
            <a:pPr>
              <a:lnSpc>
                <a:spcPct val="100000"/>
              </a:lnSpc>
              <a:spcBef>
                <a:spcPts val="410"/>
              </a:spcBef>
            </a:pPr>
            <a:endParaRPr sz="905" cap="none">
              <a:latin typeface="Arial" pitchFamily="2" charset="0"/>
              <a:ea typeface="Calibri" pitchFamily="2" charset="0"/>
              <a:cs typeface="Arial" pitchFamily="2" charset="0"/>
            </a:endParaRPr>
          </a:p>
          <a:p>
            <a:pPr marL="15875">
              <a:lnSpc>
                <a:spcPct val="100000"/>
              </a:lnSpc>
            </a:pPr>
            <a:r>
              <a:rPr sz="905" b="1" cap="none">
                <a:solidFill>
                  <a:srgbClr val="252525"/>
                </a:solidFill>
                <a:latin typeface="Arial" pitchFamily="2" charset="0"/>
                <a:ea typeface="Calibri" pitchFamily="2" charset="0"/>
                <a:cs typeface="Arial" pitchFamily="2" charset="0"/>
              </a:rPr>
              <a:t>Testing</a:t>
            </a:r>
            <a:endParaRPr sz="905" cap="none">
              <a:latin typeface="Arial" pitchFamily="2" charset="0"/>
              <a:ea typeface="Calibri" pitchFamily="2" charset="0"/>
              <a:cs typeface="Arial" pitchFamily="2" charset="0"/>
            </a:endParaRPr>
          </a:p>
          <a:p>
            <a:pPr>
              <a:lnSpc>
                <a:spcPct val="100000"/>
              </a:lnSpc>
              <a:spcBef>
                <a:spcPts val="285"/>
              </a:spcBef>
            </a:pPr>
            <a:endParaRPr sz="905" cap="none">
              <a:latin typeface="Arial" pitchFamily="2" charset="0"/>
              <a:ea typeface="Calibri" pitchFamily="2" charset="0"/>
              <a:cs typeface="Arial" pitchFamily="2" charset="0"/>
            </a:endParaRPr>
          </a:p>
          <a:p>
            <a:pPr marL="110490" indent="-94615" defTabSz="829945">
              <a:lnSpc>
                <a:spcPct val="100000"/>
              </a:lnSpc>
              <a:buAutoNum type="arabicPlain"/>
              <a:tabLst>
                <a:tab pos="110490" algn="l"/>
              </a:tabLst>
            </a:pPr>
            <a:r>
              <a:rPr sz="905" cap="none">
                <a:solidFill>
                  <a:srgbClr val="252525"/>
                </a:solidFill>
                <a:latin typeface="Arial MT" pitchFamily="0" charset="0"/>
                <a:ea typeface="Calibri" pitchFamily="2" charset="0"/>
                <a:cs typeface="Arial MT" pitchFamily="0" charset="0"/>
              </a:rPr>
              <a:t>point – </a:t>
            </a:r>
            <a:r>
              <a:rPr sz="905" cap="none">
                <a:latin typeface="Arial MT" pitchFamily="0" charset="0"/>
                <a:ea typeface="Calibri" pitchFamily="2" charset="0"/>
                <a:cs typeface="Arial MT" pitchFamily="0" charset="0"/>
              </a:rPr>
              <a:t>A concept for a prototype shows how it will be tested.</a:t>
            </a:r>
            <a:endParaRPr sz="905" cap="none">
              <a:latin typeface="Arial MT" pitchFamily="0" charset="0"/>
              <a:ea typeface="Calibri" pitchFamily="2" charset="0"/>
              <a:cs typeface="Arial MT" pitchFamily="0" charset="0"/>
            </a:endParaRPr>
          </a:p>
          <a:p>
            <a:pPr marL="15875" marR="252730" indent="94615" defTabSz="829945">
              <a:lnSpc>
                <a:spcPct val="110000"/>
              </a:lnSpc>
              <a:buAutoNum type="arabicPlain"/>
              <a:tabLst>
                <a:tab pos="110490" algn="l"/>
              </a:tabLst>
            </a:pPr>
            <a:r>
              <a:rPr sz="905" cap="none">
                <a:solidFill>
                  <a:srgbClr val="252525"/>
                </a:solidFill>
                <a:latin typeface="Arial MT" pitchFamily="0" charset="0"/>
                <a:ea typeface="Calibri" pitchFamily="2" charset="0"/>
                <a:cs typeface="Arial MT" pitchFamily="0" charset="0"/>
              </a:rPr>
              <a:t>points - </a:t>
            </a:r>
            <a:r>
              <a:rPr sz="905" cap="none">
                <a:latin typeface="Arial MT" pitchFamily="0" charset="0"/>
                <a:ea typeface="Calibri" pitchFamily="2" charset="0"/>
                <a:cs typeface="Arial MT" pitchFamily="0" charset="0"/>
              </a:rPr>
              <a:t>A prototype has been tested with users and improvements have been identified to meet user requirements.</a:t>
            </a:r>
            <a:endParaRPr sz="905" cap="none">
              <a:latin typeface="Arial MT" pitchFamily="0" charset="0"/>
              <a:ea typeface="Calibri" pitchFamily="2" charset="0"/>
              <a:cs typeface="Arial MT" pitchFamily="0" charset="0"/>
            </a:endParaRPr>
          </a:p>
          <a:p>
            <a:pPr marL="15875" marR="121920" indent="94615" defTabSz="829945">
              <a:lnSpc>
                <a:spcPct val="110000"/>
              </a:lnSpc>
              <a:buAutoNum type="arabicPlain"/>
              <a:tabLst>
                <a:tab pos="110490" algn="l"/>
              </a:tabLst>
            </a:pPr>
            <a:r>
              <a:rPr sz="905" cap="none">
                <a:latin typeface="Arial MT" pitchFamily="0" charset="0"/>
                <a:ea typeface="Calibri" pitchFamily="2" charset="0"/>
                <a:cs typeface="Arial MT" pitchFamily="0" charset="0"/>
              </a:rPr>
              <a:t>points - A prototype has been tested with a fair representation of users and all tasks in this section have been completed.</a:t>
            </a:r>
            <a:endParaRPr sz="905" cap="none">
              <a:latin typeface="Arial MT" pitchFamily="0" charset="0"/>
              <a:ea typeface="Calibri" pitchFamily="2" charset="0"/>
              <a:cs typeface="Arial MT" pitchFamily="0" charset="0"/>
            </a:endParaRPr>
          </a:p>
        </p:txBody>
      </p:sp>
      <p:grpSp>
        <p:nvGrpSpPr>
          <p:cNvPr id="8" name="object 8"/>
          <p:cNvGrpSpPr>
            <a:extLst>
              <a:ext uri="smNativeData">
                <pr:smNativeData xmlns:pr="smNativeData" xmlns="smNativeData" val="SMDATA_6_ReznaBMAAAAlAAAAAQAAAA8BAAAAkAAAAEgAAACQAAAASAAAAAAAAAAAAAAAAAAAABcAAAAUAAAAAAAAAAAAAAD/fwAA/38AAAAAAAAJAAAABAAAAAAAAAAfAAAAVAAAAAAAAAAAAAAAAAAAAAAAAAAAAAAAAAAAAAAAAAAAAAAAAAAAAAAAAAAAAAAAAAAAAAAAAAAAAAAAAAAAAAAAAAAAAAAAAAAAAAAAAAAAAAAAAAAAACEAAAAYAAAAFAAAAG4KAACQJwAA8gsAANsoAAAQAAAAJgAAAAgAAAD/////AAAAAA=="/>
              </a:ext>
            </a:extLst>
          </p:cNvGrpSpPr>
          <p:nvPr/>
        </p:nvGrpSpPr>
        <p:grpSpPr>
          <a:xfrm>
            <a:off x="1695450" y="6431280"/>
            <a:ext cx="246380" cy="210185"/>
            <a:chOff x="1695450" y="6431280"/>
            <a:chExt cx="246380" cy="210185"/>
          </a:xfrm>
        </p:grpSpPr>
        <p:sp>
          <p:nvSpPr>
            <p:cNvPr id="10" name="object 9"/>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J/f38A7uzhA8zMzADAwP8Af39/AAAAAAAAAAAAAAAAAAAAAAAAAAAAIQAAABgAAAAUAAAAcwoAAJUnAADtCwAA1ygAAAAAAAAmAAAACAAAAP//////////"/>
                </a:ext>
              </a:extLst>
            </p:cNvSpPr>
            <p:nvPr/>
          </p:nvSpPr>
          <p:spPr>
            <a:xfrm>
              <a:off x="1698625" y="6434455"/>
              <a:ext cx="240030" cy="204470"/>
            </a:xfrm>
            <a:custGeom>
              <a:avLst/>
              <a:gdLst/>
              <a:ahLst/>
              <a:cxnLst/>
              <a:rect l="0" t="0" r="240030" b="204470"/>
              <a:pathLst>
                <a:path w="240030" h="204470">
                  <a:moveTo>
                    <a:pt x="239799" y="0"/>
                  </a:moveTo>
                  <a:lnTo>
                    <a:pt x="0" y="0"/>
                  </a:lnTo>
                  <a:lnTo>
                    <a:pt x="0" y="204011"/>
                  </a:lnTo>
                  <a:lnTo>
                    <a:pt x="239799" y="204011"/>
                  </a:lnTo>
                  <a:lnTo>
                    <a:pt x="239799" y="0"/>
                  </a:lnTo>
                  <a:close/>
                </a:path>
              </a:pathLst>
            </a:custGeom>
            <a:solidFill>
              <a:srgbClr val="FFFFFF"/>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lgn="ctr"/>
              <a:endParaRPr sz="1500" cap="none"/>
            </a:p>
          </p:txBody>
        </p:sp>
        <p:sp>
          <p:nvSpPr>
            <p:cNvPr id="9" name="object 10"/>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K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B/f38A7uzhA8zMzADAwP8Af39/AAAAAAAAAAAAAAAAAAAAAAAAAAAAIQAAABgAAAAUAAAAcwoAAJUnAADtCwAA1ygAAAAAAAAmAAAACAAAAP//////////"/>
                </a:ext>
              </a:extLst>
            </p:cNvSpPr>
            <p:nvPr/>
          </p:nvSpPr>
          <p:spPr>
            <a:xfrm>
              <a:off x="1698625" y="6434455"/>
              <a:ext cx="240030" cy="204470"/>
            </a:xfrm>
            <a:custGeom>
              <a:avLst/>
              <a:gdLst/>
              <a:ahLst/>
              <a:cxnLst/>
              <a:rect l="0" t="0" r="240030" b="204470"/>
              <a:pathLst>
                <a:path w="240030" h="204470">
                  <a:moveTo>
                    <a:pt x="0" y="204011"/>
                  </a:moveTo>
                  <a:lnTo>
                    <a:pt x="239799" y="204011"/>
                  </a:lnTo>
                  <a:lnTo>
                    <a:pt x="239799" y="0"/>
                  </a:lnTo>
                  <a:lnTo>
                    <a:pt x="0" y="0"/>
                  </a:lnTo>
                  <a:lnTo>
                    <a:pt x="0" y="204011"/>
                  </a:lnTo>
                  <a:close/>
                </a:path>
              </a:pathLst>
            </a:custGeom>
            <a:noFill/>
            <a:ln w="6350" cap="flat" cmpd="sng" algn="ctr">
              <a:solidFill>
                <a:srgbClr val="000000"/>
              </a:solidFill>
              <a:prstDash val="solid"/>
              <a:headEnd type="none"/>
              <a:tailEnd type="none"/>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lgn="ctr"/>
              <a:r>
                <a:rPr sz="1500" cap="none"/>
                <a:t>3</a:t>
              </a:r>
              <a:endParaRPr sz="1500" cap="none"/>
            </a:p>
          </p:txBody>
        </p:sp>
      </p:grpSp>
      <p:sp>
        <p:nvSpPr>
          <p:cNvPr id="11" name="object 11"/>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tAEAAFsCAAB+KAAAlzoAABAAAAAmAAAACAAAAP//////////"/>
              </a:ext>
            </a:extLst>
          </p:cNvSpPr>
          <p:nvPr/>
        </p:nvSpPr>
        <p:spPr>
          <a:xfrm>
            <a:off x="276860" y="382905"/>
            <a:ext cx="6305550" cy="9141460"/>
          </a:xfrm>
          <a:custGeom>
            <a:avLst/>
            <a:gdLst/>
            <a:ahLst/>
            <a:cxnLst/>
            <a:rect l="0" t="0" r="6305550" b="9141460"/>
            <a:pathLst>
              <a:path w="6305550" h="9141460">
                <a:moveTo>
                  <a:pt x="6305319" y="9135709"/>
                </a:moveTo>
                <a:lnTo>
                  <a:pt x="6299787" y="9135709"/>
                </a:lnTo>
                <a:lnTo>
                  <a:pt x="5532" y="9135709"/>
                </a:lnTo>
                <a:lnTo>
                  <a:pt x="0" y="9135709"/>
                </a:lnTo>
                <a:lnTo>
                  <a:pt x="0" y="9141229"/>
                </a:lnTo>
                <a:lnTo>
                  <a:pt x="5532" y="9141229"/>
                </a:lnTo>
                <a:lnTo>
                  <a:pt x="6299787" y="9141229"/>
                </a:lnTo>
                <a:lnTo>
                  <a:pt x="6305319" y="9141229"/>
                </a:lnTo>
                <a:lnTo>
                  <a:pt x="6305319" y="9135709"/>
                </a:lnTo>
                <a:close/>
              </a:path>
              <a:path w="6305550" h="9141460">
                <a:moveTo>
                  <a:pt x="6305319" y="0"/>
                </a:moveTo>
                <a:lnTo>
                  <a:pt x="6299787" y="0"/>
                </a:lnTo>
                <a:lnTo>
                  <a:pt x="5532" y="0"/>
                </a:lnTo>
                <a:lnTo>
                  <a:pt x="0" y="0"/>
                </a:lnTo>
                <a:lnTo>
                  <a:pt x="0" y="5533"/>
                </a:lnTo>
                <a:lnTo>
                  <a:pt x="0" y="9135697"/>
                </a:lnTo>
                <a:lnTo>
                  <a:pt x="5532" y="9135697"/>
                </a:lnTo>
                <a:lnTo>
                  <a:pt x="5532" y="5533"/>
                </a:lnTo>
                <a:lnTo>
                  <a:pt x="6299787" y="5533"/>
                </a:lnTo>
                <a:lnTo>
                  <a:pt x="6299787" y="9135697"/>
                </a:lnTo>
                <a:lnTo>
                  <a:pt x="6305319" y="9135697"/>
                </a:lnTo>
                <a:lnTo>
                  <a:pt x="6305319" y="5533"/>
                </a:lnTo>
                <a:lnTo>
                  <a:pt x="6305319" y="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12" name="object 12"/>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JiQAACw4AABfJQAANzkAABAAAAAmAAAACAAAADyQAAAAAAAA"/>
              </a:ext>
            </a:extLst>
          </p:cNvSpPr>
          <p:nvPr>
            <p:ph type="sldNum" sz="quarter" idx="12"/>
          </p:nvPr>
        </p:nvSpPr>
        <p:spPr/>
        <p:txBody>
          <a:bodyPr vert="horz" wrap="square" lIns="0" tIns="0" rIns="0" bIns="0" numCol="1" spcCol="215900" anchor="t">
            <a:prstTxWarp prst="textNoShape">
              <a:avLst/>
            </a:prstTxWarp>
          </a:bodyPr>
          <a:lstStyle>
            <a:lvl1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pPr>
            <a:fld id="{257CE63D-73C8-2910-86C4-8545A88A70D0}" type="slidenum">
              <a:t>23</a:t>
            </a:fld>
          </a:p>
        </p:txBody>
      </p:sp>
    </p:spTree>
  </p:cSld>
  <p:clrMapOvr>
    <a:masterClrMapping/>
  </p:clrMapOvr>
  <p:timing>
    <p:tnLst>
      <p:par>
        <p:cTn id="1" dur="indefinite" restart="never" nodeType="tmRoot"/>
      </p:par>
    </p:tnLst>
  </p:timing>
</p:sld>
</file>

<file path=ppt/slides/slide2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spLocks noGrp="1" noChangeArrowheads="1"/>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CQUAAKoHAAB9FgAA2QkAABAAAAAmAAAACAAAAD2QAAAAAAAA"/>
              </a:ext>
            </a:extLst>
          </p:cNvSpPr>
          <p:nvPr>
            <p:ph type="title"/>
          </p:nvPr>
        </p:nvSpPr>
        <p:spPr>
          <a:xfrm>
            <a:off x="818515" y="1245870"/>
            <a:ext cx="2837180" cy="354965"/>
          </a:xfrm>
        </p:spPr>
        <p:txBody>
          <a:bodyPr vert="horz" wrap="square" lIns="0" tIns="11430" rIns="0" bIns="0" numCol="1" spcCol="215900" anchor="t">
            <a:prstTxWarp prst="textNoShape">
              <a:avLst/>
            </a:prstTxWarp>
          </a:bodyPr>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0"/>
              </a:spcBef>
            </a:pPr>
            <a:r>
              <a:rPr cap="none">
                <a:latin typeface="Arial MT" pitchFamily="0" charset="0"/>
                <a:ea typeface="Calibri" pitchFamily="2" charset="0"/>
                <a:cs typeface="Arial MT" pitchFamily="0" charset="0"/>
              </a:rPr>
              <a:t>10. Team collaboration</a:t>
            </a:r>
            <a:endParaRPr cap="none">
              <a:latin typeface="Arial MT" pitchFamily="0" charset="0"/>
              <a:ea typeface="Calibri" pitchFamily="2" charset="0"/>
              <a:cs typeface="Arial MT" pitchFamily="0" charset="0"/>
            </a:endParaRPr>
          </a:p>
        </p:txBody>
      </p:sp>
      <p:sp>
        <p:nvSpPr>
          <p:cNvPr id="3" name="object 3"/>
          <p:cNvSpPr>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CQUAAGsLAADLIgAAgAwAABAAAAAmAAAACAAAAP//////////"/>
              </a:ext>
            </a:extLst>
          </p:cNvSpPr>
          <p:nvPr/>
        </p:nvSpPr>
        <p:spPr>
          <a:xfrm>
            <a:off x="818515" y="1856105"/>
            <a:ext cx="4837430" cy="175895"/>
          </a:xfrm>
          <a:prstGeom prst="rect">
            <a:avLst/>
          </a:prstGeom>
          <a:noFill/>
          <a:ln>
            <a:noFill/>
          </a:ln>
          <a:effectLst/>
        </p:spPr>
        <p:txBody>
          <a:bodyPr vert="horz" wrap="square" lIns="0" tIns="1143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0"/>
              </a:spcBef>
            </a:pPr>
            <a:r>
              <a:rPr sz="995" b="1" cap="none">
                <a:latin typeface="Arial" pitchFamily="2" charset="0"/>
                <a:ea typeface="Calibri" pitchFamily="2" charset="0"/>
                <a:cs typeface="Arial" pitchFamily="2" charset="0"/>
              </a:rPr>
              <a:t>10.1 How did you actively work with others in your team and with stakeholders?</a:t>
            </a:r>
            <a:endParaRPr sz="995" cap="none">
              <a:latin typeface="Arial" pitchFamily="2" charset="0"/>
              <a:ea typeface="Calibri" pitchFamily="2" charset="0"/>
              <a:cs typeface="Arial" pitchFamily="2" charset="0"/>
            </a:endParaRPr>
          </a:p>
        </p:txBody>
      </p:sp>
      <p:sp>
        <p:nvSpPr>
          <p:cNvPr id="4" name="object 4"/>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EwUAAJ0NAAC5JgAAfiYAABAAAAAmAAAACAAAAP//////////"/>
              </a:ext>
            </a:extLst>
          </p:cNvSpPr>
          <p:nvPr/>
        </p:nvSpPr>
        <p:spPr>
          <a:xfrm>
            <a:off x="824865" y="2212975"/>
            <a:ext cx="5469890" cy="4044315"/>
          </a:xfrm>
          <a:custGeom>
            <a:avLst/>
            <a:gdLst/>
            <a:ahLst/>
            <a:cxnLst/>
            <a:rect l="0" t="0" r="5469890" b="4044315"/>
            <a:pathLst>
              <a:path w="5469890" h="4044315">
                <a:moveTo>
                  <a:pt x="11052" y="4032798"/>
                </a:moveTo>
                <a:lnTo>
                  <a:pt x="0" y="4032798"/>
                </a:lnTo>
                <a:lnTo>
                  <a:pt x="0" y="4043853"/>
                </a:lnTo>
                <a:lnTo>
                  <a:pt x="11052" y="4043853"/>
                </a:lnTo>
                <a:lnTo>
                  <a:pt x="11052" y="4032798"/>
                </a:lnTo>
                <a:close/>
              </a:path>
              <a:path w="5469890" h="4044315">
                <a:moveTo>
                  <a:pt x="11052" y="0"/>
                </a:moveTo>
                <a:lnTo>
                  <a:pt x="0" y="0"/>
                </a:lnTo>
                <a:lnTo>
                  <a:pt x="0" y="11066"/>
                </a:lnTo>
                <a:lnTo>
                  <a:pt x="0" y="69163"/>
                </a:lnTo>
                <a:lnTo>
                  <a:pt x="0" y="4032787"/>
                </a:lnTo>
                <a:lnTo>
                  <a:pt x="11052" y="4032787"/>
                </a:lnTo>
                <a:lnTo>
                  <a:pt x="11052" y="69163"/>
                </a:lnTo>
                <a:lnTo>
                  <a:pt x="11052" y="11066"/>
                </a:lnTo>
                <a:lnTo>
                  <a:pt x="11052" y="0"/>
                </a:lnTo>
                <a:close/>
              </a:path>
              <a:path w="5469890" h="4044315">
                <a:moveTo>
                  <a:pt x="5469601" y="4032798"/>
                </a:moveTo>
                <a:lnTo>
                  <a:pt x="5458595" y="4032798"/>
                </a:lnTo>
                <a:lnTo>
                  <a:pt x="11064" y="4032798"/>
                </a:lnTo>
                <a:lnTo>
                  <a:pt x="11064" y="4043853"/>
                </a:lnTo>
                <a:lnTo>
                  <a:pt x="5458549" y="4043853"/>
                </a:lnTo>
                <a:lnTo>
                  <a:pt x="5469601" y="4043853"/>
                </a:lnTo>
                <a:lnTo>
                  <a:pt x="5469601" y="4032798"/>
                </a:lnTo>
                <a:close/>
              </a:path>
              <a:path w="5469890" h="4044315">
                <a:moveTo>
                  <a:pt x="5469601" y="0"/>
                </a:moveTo>
                <a:lnTo>
                  <a:pt x="5458595" y="0"/>
                </a:lnTo>
                <a:lnTo>
                  <a:pt x="11064" y="0"/>
                </a:lnTo>
                <a:lnTo>
                  <a:pt x="11064" y="11066"/>
                </a:lnTo>
                <a:lnTo>
                  <a:pt x="5458549" y="11066"/>
                </a:lnTo>
                <a:lnTo>
                  <a:pt x="5458549" y="69163"/>
                </a:lnTo>
                <a:lnTo>
                  <a:pt x="5458549" y="4032787"/>
                </a:lnTo>
                <a:lnTo>
                  <a:pt x="5469601" y="4032787"/>
                </a:lnTo>
                <a:lnTo>
                  <a:pt x="5469601" y="69163"/>
                </a:lnTo>
                <a:lnTo>
                  <a:pt x="5469601" y="11066"/>
                </a:lnTo>
                <a:lnTo>
                  <a:pt x="5469601" y="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r>
              <a:rPr sz="1500" cap="none"/>
              <a:t>Throughout the project, we actively collaborated as a team by dividing tasks based on each member's strengths and responsibilities. Some team members focused on coding and model building, while others worked on data collection, visualization, and presentation preparation. We held regular discussions to share progress, resolve issues, and brainstorm improvements. Communication played a key role—we made sure to listen to each other’s inputs and incorporated suggestions to enhance the project. We also engaged with stakeholders such as users, teachers, and peers to understand what features would be most valuable for them. Their feedback was crucial in refining the tool’s usability and ensuring the output was relevant and easy to interpret. This constant loop of teamwork and real-world input helped us build a practical and reliable stock prediction solution.</a:t>
            </a:r>
            <a:endParaRPr sz="1500" cap="none"/>
          </a:p>
        </p:txBody>
      </p:sp>
      <p:sp>
        <p:nvSpPr>
          <p:cNvPr id="5" name="object 5"/>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9PT0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PT0AP///wEAAAAAAAAAAAAAAAAAAAAAAAAAAAAAAAAAAAAAAAAAAAAAAAJ/f38A7uzhA8zMzADAwP8Af39/AAAAAAAAAAAAAAAAAAAAAAAAAAAAIQAAABgAAAAUAAAAAQUAAJYpAAAxJQAABTIAABAAAAAmAAAACAAAAP//////////"/>
              </a:ext>
            </a:extLst>
          </p:cNvSpPr>
          <p:nvPr/>
        </p:nvSpPr>
        <p:spPr>
          <a:xfrm>
            <a:off x="813435" y="6760210"/>
            <a:ext cx="5232400" cy="1370965"/>
          </a:xfrm>
          <a:custGeom>
            <a:avLst/>
            <a:gdLst/>
            <a:ahLst/>
            <a:cxnLst/>
            <a:rect l="0" t="0" r="5232400" b="1370965"/>
            <a:pathLst>
              <a:path w="5232400" h="1370965">
                <a:moveTo>
                  <a:pt x="886332" y="0"/>
                </a:moveTo>
                <a:lnTo>
                  <a:pt x="0" y="0"/>
                </a:lnTo>
                <a:lnTo>
                  <a:pt x="0" y="152137"/>
                </a:lnTo>
                <a:lnTo>
                  <a:pt x="886332" y="152137"/>
                </a:lnTo>
                <a:lnTo>
                  <a:pt x="886332" y="0"/>
                </a:lnTo>
                <a:close/>
              </a:path>
              <a:path w="5232400" h="1370965">
                <a:moveTo>
                  <a:pt x="5231939" y="914218"/>
                </a:moveTo>
                <a:lnTo>
                  <a:pt x="0" y="914218"/>
                </a:lnTo>
                <a:lnTo>
                  <a:pt x="0" y="1066344"/>
                </a:lnTo>
                <a:lnTo>
                  <a:pt x="0" y="1218481"/>
                </a:lnTo>
                <a:lnTo>
                  <a:pt x="0" y="1370619"/>
                </a:lnTo>
                <a:lnTo>
                  <a:pt x="5231939" y="1370619"/>
                </a:lnTo>
                <a:lnTo>
                  <a:pt x="5231939" y="1218481"/>
                </a:lnTo>
                <a:lnTo>
                  <a:pt x="5231939" y="1066344"/>
                </a:lnTo>
                <a:lnTo>
                  <a:pt x="5231939" y="914218"/>
                </a:lnTo>
                <a:close/>
              </a:path>
              <a:path w="5232400" h="1370965">
                <a:moveTo>
                  <a:pt x="5231939" y="608560"/>
                </a:moveTo>
                <a:lnTo>
                  <a:pt x="0" y="608560"/>
                </a:lnTo>
                <a:lnTo>
                  <a:pt x="0" y="762068"/>
                </a:lnTo>
                <a:lnTo>
                  <a:pt x="0" y="914207"/>
                </a:lnTo>
                <a:lnTo>
                  <a:pt x="5231939" y="914207"/>
                </a:lnTo>
                <a:lnTo>
                  <a:pt x="5231939" y="762068"/>
                </a:lnTo>
                <a:lnTo>
                  <a:pt x="5231939" y="608560"/>
                </a:lnTo>
                <a:close/>
              </a:path>
              <a:path w="5232400" h="1370965">
                <a:moveTo>
                  <a:pt x="5231939" y="152148"/>
                </a:moveTo>
                <a:lnTo>
                  <a:pt x="0" y="152148"/>
                </a:lnTo>
                <a:lnTo>
                  <a:pt x="0" y="304273"/>
                </a:lnTo>
                <a:lnTo>
                  <a:pt x="0" y="456412"/>
                </a:lnTo>
                <a:lnTo>
                  <a:pt x="0" y="608549"/>
                </a:lnTo>
                <a:lnTo>
                  <a:pt x="5231939" y="608549"/>
                </a:lnTo>
                <a:lnTo>
                  <a:pt x="5231939" y="456412"/>
                </a:lnTo>
                <a:lnTo>
                  <a:pt x="5231939" y="304273"/>
                </a:lnTo>
                <a:lnTo>
                  <a:pt x="5231939" y="152148"/>
                </a:lnTo>
                <a:close/>
              </a:path>
              <a:path w="5232400" h="1370965">
                <a:moveTo>
                  <a:pt x="5231939" y="0"/>
                </a:moveTo>
                <a:lnTo>
                  <a:pt x="1126991" y="0"/>
                </a:lnTo>
                <a:lnTo>
                  <a:pt x="1126991" y="152137"/>
                </a:lnTo>
                <a:lnTo>
                  <a:pt x="5231939" y="152137"/>
                </a:lnTo>
                <a:lnTo>
                  <a:pt x="5231939" y="0"/>
                </a:lnTo>
                <a:close/>
              </a:path>
            </a:pathLst>
          </a:custGeom>
          <a:solidFill>
            <a:srgbClr val="F4F4F4"/>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6" name="object 6"/>
          <p:cNvSpPr>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AQUAAJYpAAAxJQAABTIAABAAAAAmAAAACAAAAP//////////"/>
              </a:ext>
            </a:extLst>
          </p:cNvSpPr>
          <p:nvPr/>
        </p:nvSpPr>
        <p:spPr>
          <a:xfrm>
            <a:off x="813435" y="6760210"/>
            <a:ext cx="5232400" cy="1370965"/>
          </a:xfrm>
          <a:prstGeom prst="rect">
            <a:avLst/>
          </a:prstGeom>
          <a:no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5875">
              <a:lnSpc>
                <a:spcPts val="1020"/>
              </a:lnSpc>
            </a:pPr>
            <a:r>
              <a:rPr sz="905" b="1" cap="none">
                <a:solidFill>
                  <a:srgbClr val="252525"/>
                </a:solidFill>
                <a:latin typeface="Arial" pitchFamily="2" charset="0"/>
                <a:ea typeface="Calibri" pitchFamily="2" charset="0"/>
                <a:cs typeface="Arial" pitchFamily="2" charset="0"/>
              </a:rPr>
              <a:t>Rate yourself</a:t>
            </a:r>
            <a:endParaRPr sz="905" cap="none">
              <a:latin typeface="Arial" pitchFamily="2" charset="0"/>
              <a:ea typeface="Calibri" pitchFamily="2" charset="0"/>
              <a:cs typeface="Arial" pitchFamily="2" charset="0"/>
            </a:endParaRPr>
          </a:p>
          <a:p>
            <a:pPr>
              <a:lnSpc>
                <a:spcPct val="100000"/>
              </a:lnSpc>
            </a:pPr>
            <a:endParaRPr sz="905" cap="none">
              <a:latin typeface="Arial" pitchFamily="2" charset="0"/>
              <a:ea typeface="Calibri" pitchFamily="2" charset="0"/>
              <a:cs typeface="Arial" pitchFamily="2" charset="0"/>
            </a:endParaRPr>
          </a:p>
          <a:p>
            <a:pPr>
              <a:lnSpc>
                <a:spcPct val="100000"/>
              </a:lnSpc>
              <a:spcBef>
                <a:spcPts val="410"/>
              </a:spcBef>
            </a:pPr>
            <a:endParaRPr sz="905" cap="none">
              <a:latin typeface="Arial" pitchFamily="2" charset="0"/>
              <a:ea typeface="Calibri" pitchFamily="2" charset="0"/>
              <a:cs typeface="Arial" pitchFamily="2" charset="0"/>
            </a:endParaRPr>
          </a:p>
          <a:p>
            <a:pPr marL="15875">
              <a:lnSpc>
                <a:spcPct val="100000"/>
              </a:lnSpc>
            </a:pPr>
            <a:r>
              <a:rPr sz="905" b="1" cap="none">
                <a:solidFill>
                  <a:srgbClr val="252525"/>
                </a:solidFill>
                <a:latin typeface="Arial" pitchFamily="2" charset="0"/>
                <a:ea typeface="Calibri" pitchFamily="2" charset="0"/>
                <a:cs typeface="Arial" pitchFamily="2" charset="0"/>
              </a:rPr>
              <a:t>Team collaboration</a:t>
            </a:r>
            <a:endParaRPr sz="905" cap="none">
              <a:latin typeface="Arial" pitchFamily="2" charset="0"/>
              <a:ea typeface="Calibri" pitchFamily="2" charset="0"/>
              <a:cs typeface="Arial" pitchFamily="2" charset="0"/>
            </a:endParaRPr>
          </a:p>
          <a:p>
            <a:pPr>
              <a:lnSpc>
                <a:spcPct val="100000"/>
              </a:lnSpc>
              <a:spcBef>
                <a:spcPts val="280"/>
              </a:spcBef>
            </a:pPr>
            <a:endParaRPr sz="905" cap="none">
              <a:latin typeface="Arial" pitchFamily="2" charset="0"/>
              <a:ea typeface="Calibri" pitchFamily="2" charset="0"/>
              <a:cs typeface="Arial" pitchFamily="2" charset="0"/>
            </a:endParaRPr>
          </a:p>
          <a:p>
            <a:pPr marL="110490" indent="-94615" defTabSz="829945">
              <a:lnSpc>
                <a:spcPct val="100000"/>
              </a:lnSpc>
              <a:spcBef>
                <a:spcPts val="5"/>
              </a:spcBef>
              <a:buAutoNum type="arabicPlain"/>
              <a:tabLst>
                <a:tab pos="110490" algn="l"/>
              </a:tabLst>
            </a:pPr>
            <a:r>
              <a:rPr sz="905" cap="none">
                <a:solidFill>
                  <a:srgbClr val="252525"/>
                </a:solidFill>
                <a:latin typeface="Arial MT" pitchFamily="0" charset="0"/>
                <a:ea typeface="Calibri" pitchFamily="2" charset="0"/>
                <a:cs typeface="Arial MT" pitchFamily="0" charset="0"/>
              </a:rPr>
              <a:t>point – </a:t>
            </a:r>
            <a:r>
              <a:rPr sz="905" cap="none">
                <a:latin typeface="Arial MT" pitchFamily="0" charset="0"/>
                <a:ea typeface="Calibri" pitchFamily="2" charset="0"/>
                <a:cs typeface="Arial MT" pitchFamily="0" charset="0"/>
              </a:rPr>
              <a:t>There is some evidence of team interactions among peers and stakeholders.</a:t>
            </a:r>
            <a:endParaRPr sz="905" cap="none">
              <a:latin typeface="Arial MT" pitchFamily="0" charset="0"/>
              <a:ea typeface="Calibri" pitchFamily="2" charset="0"/>
              <a:cs typeface="Arial MT" pitchFamily="0" charset="0"/>
            </a:endParaRPr>
          </a:p>
          <a:p>
            <a:pPr marL="110490" indent="-94615" defTabSz="829945">
              <a:lnSpc>
                <a:spcPct val="100000"/>
              </a:lnSpc>
              <a:spcBef>
                <a:spcPts val="105"/>
              </a:spcBef>
              <a:buAutoNum type="arabicPlain"/>
              <a:tabLst>
                <a:tab pos="110490" algn="l"/>
              </a:tabLst>
            </a:pPr>
            <a:r>
              <a:rPr sz="905" cap="none">
                <a:solidFill>
                  <a:srgbClr val="252525"/>
                </a:solidFill>
                <a:latin typeface="Arial MT" pitchFamily="0" charset="0"/>
                <a:ea typeface="Calibri" pitchFamily="2" charset="0"/>
                <a:cs typeface="Arial MT" pitchFamily="0" charset="0"/>
              </a:rPr>
              <a:t>points - </a:t>
            </a:r>
            <a:r>
              <a:rPr sz="905" cap="none">
                <a:latin typeface="Arial MT" pitchFamily="0" charset="0"/>
                <a:ea typeface="Calibri" pitchFamily="2" charset="0"/>
                <a:cs typeface="Arial MT" pitchFamily="0" charset="0"/>
              </a:rPr>
              <a:t>Team collaboration among peers and stakeholders is clearly documented in this section.</a:t>
            </a:r>
            <a:endParaRPr sz="905" cap="none">
              <a:latin typeface="Arial MT" pitchFamily="0" charset="0"/>
              <a:ea typeface="Calibri" pitchFamily="2" charset="0"/>
              <a:cs typeface="Arial MT" pitchFamily="0" charset="0"/>
            </a:endParaRPr>
          </a:p>
          <a:p>
            <a:pPr marL="15875" marR="163195" indent="94615" defTabSz="829945">
              <a:lnSpc>
                <a:spcPct val="110000"/>
              </a:lnSpc>
              <a:buAutoNum type="arabicPlain"/>
              <a:tabLst>
                <a:tab pos="110490" algn="l"/>
              </a:tabLst>
            </a:pPr>
            <a:r>
              <a:rPr sz="905" cap="none">
                <a:latin typeface="Arial MT" pitchFamily="0" charset="0"/>
                <a:ea typeface="Calibri" pitchFamily="2" charset="0"/>
                <a:cs typeface="Arial MT" pitchFamily="0" charset="0"/>
              </a:rPr>
              <a:t>points - Effective team collaboration and communication among peers and stakeholders is clearly documented in this section.</a:t>
            </a:r>
            <a:endParaRPr sz="905" cap="none">
              <a:latin typeface="Arial MT" pitchFamily="0" charset="0"/>
              <a:ea typeface="Calibri" pitchFamily="2" charset="0"/>
              <a:cs typeface="Arial MT" pitchFamily="0" charset="0"/>
            </a:endParaRPr>
          </a:p>
        </p:txBody>
      </p:sp>
      <p:grpSp>
        <p:nvGrpSpPr>
          <p:cNvPr id="7" name="object 7"/>
          <p:cNvGrpSpPr>
            <a:extLst>
              <a:ext uri="smNativeData">
                <pr:smNativeData xmlns:pr="smNativeData" xmlns="smNativeData" val="SMDATA_6_ReznaBMAAAAlAAAAAQAAAA8BAAAAkAAAAEgAAACQAAAASAAAAAAAAAAAAAAAAAAAABcAAAAUAAAAAAAAAAAAAAD/fwAA/38AAAAAAAAJAAAABAAAAPz///8fAAAAVAAAAAAAAAAAAAAAAAAAAAAAAAAAAAAAAAAAAAAAAAAAAAAAAAAAAAAAAAAAAAAAAAAAAAAAAAAAAAAAAAAAAAAAAAAAAAAAAAAAAAAAAAAAAAAAAAAAACEAAAAYAAAAFAAAAHEKAACFKQAA9QsAANMqAAAQAAAAJgAAAAgAAAD/////AAAAAA=="/>
              </a:ext>
            </a:extLst>
          </p:cNvGrpSpPr>
          <p:nvPr/>
        </p:nvGrpSpPr>
        <p:grpSpPr>
          <a:xfrm>
            <a:off x="1697355" y="6749415"/>
            <a:ext cx="246380" cy="212090"/>
            <a:chOff x="1697355" y="6749415"/>
            <a:chExt cx="246380" cy="212090"/>
          </a:xfrm>
        </p:grpSpPr>
        <p:sp>
          <p:nvSpPr>
            <p:cNvPr id="9" name="object 8"/>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J/f38A7uzhA8zMzADAwP8Af39/AAAAAAAAAAAAAAAAAAAAAAAAAAAAIQAAABgAAAAUAAAAdgoAAIopAADwCwAAzioAAAAAAAAmAAAACAAAAP//////////"/>
                </a:ext>
              </a:extLst>
            </p:cNvSpPr>
            <p:nvPr/>
          </p:nvSpPr>
          <p:spPr>
            <a:xfrm>
              <a:off x="1700530" y="6752590"/>
              <a:ext cx="240030" cy="205740"/>
            </a:xfrm>
            <a:custGeom>
              <a:avLst/>
              <a:gdLst/>
              <a:ahLst/>
              <a:cxnLst/>
              <a:rect l="0" t="0" r="240030" b="205740"/>
              <a:pathLst>
                <a:path w="240030" h="205740">
                  <a:moveTo>
                    <a:pt x="239799" y="0"/>
                  </a:moveTo>
                  <a:lnTo>
                    <a:pt x="0" y="0"/>
                  </a:lnTo>
                  <a:lnTo>
                    <a:pt x="0" y="205511"/>
                  </a:lnTo>
                  <a:lnTo>
                    <a:pt x="239799" y="205511"/>
                  </a:lnTo>
                  <a:lnTo>
                    <a:pt x="239799" y="0"/>
                  </a:lnTo>
                  <a:close/>
                </a:path>
              </a:pathLst>
            </a:custGeom>
            <a:solidFill>
              <a:srgbClr val="FFFFFF"/>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8" name="object 9"/>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K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B/f38A7uzhA8zMzADAwP8Af39/AAAAAAAAAAAAAAAAAAAAAAAAAAAAIQAAABgAAAAUAAAAdgoAAIopAADwCwAAzioAAAAAAAAmAAAACAAAAP//////////"/>
                </a:ext>
              </a:extLst>
            </p:cNvSpPr>
            <p:nvPr/>
          </p:nvSpPr>
          <p:spPr>
            <a:xfrm>
              <a:off x="1700530" y="6752590"/>
              <a:ext cx="240030" cy="205740"/>
            </a:xfrm>
            <a:custGeom>
              <a:avLst/>
              <a:gdLst/>
              <a:ahLst/>
              <a:cxnLst/>
              <a:rect l="0" t="0" r="240030" b="205740"/>
              <a:pathLst>
                <a:path w="240030" h="205740">
                  <a:moveTo>
                    <a:pt x="0" y="205511"/>
                  </a:moveTo>
                  <a:lnTo>
                    <a:pt x="239799" y="205511"/>
                  </a:lnTo>
                  <a:lnTo>
                    <a:pt x="239799" y="0"/>
                  </a:lnTo>
                  <a:lnTo>
                    <a:pt x="0" y="0"/>
                  </a:lnTo>
                  <a:lnTo>
                    <a:pt x="0" y="205511"/>
                  </a:lnTo>
                  <a:close/>
                </a:path>
              </a:pathLst>
            </a:custGeom>
            <a:noFill/>
            <a:ln w="6350" cap="flat" cmpd="sng" algn="ctr">
              <a:solidFill>
                <a:srgbClr val="000000"/>
              </a:solidFill>
              <a:prstDash val="solid"/>
              <a:headEnd type="none"/>
              <a:tailEnd type="none"/>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lgn="ctr"/>
              <a:r>
                <a:rPr sz="1500" cap="none"/>
                <a:t>3</a:t>
              </a:r>
              <a:endParaRPr sz="1500" cap="none"/>
            </a:p>
          </p:txBody>
        </p:sp>
      </p:grpSp>
      <p:sp>
        <p:nvSpPr>
          <p:cNvPr id="10" name="object 10"/>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tAEAAFsCAAB+KAAAlzoAABAAAAAmAAAACAAAAP//////////"/>
              </a:ext>
            </a:extLst>
          </p:cNvSpPr>
          <p:nvPr/>
        </p:nvSpPr>
        <p:spPr>
          <a:xfrm>
            <a:off x="276860" y="382905"/>
            <a:ext cx="6305550" cy="9141460"/>
          </a:xfrm>
          <a:custGeom>
            <a:avLst/>
            <a:gdLst/>
            <a:ahLst/>
            <a:cxnLst/>
            <a:rect l="0" t="0" r="6305550" b="9141460"/>
            <a:pathLst>
              <a:path w="6305550" h="9141460">
                <a:moveTo>
                  <a:pt x="6305319" y="9135709"/>
                </a:moveTo>
                <a:lnTo>
                  <a:pt x="6299787" y="9135709"/>
                </a:lnTo>
                <a:lnTo>
                  <a:pt x="5532" y="9135709"/>
                </a:lnTo>
                <a:lnTo>
                  <a:pt x="0" y="9135709"/>
                </a:lnTo>
                <a:lnTo>
                  <a:pt x="0" y="9141229"/>
                </a:lnTo>
                <a:lnTo>
                  <a:pt x="5532" y="9141229"/>
                </a:lnTo>
                <a:lnTo>
                  <a:pt x="6299787" y="9141229"/>
                </a:lnTo>
                <a:lnTo>
                  <a:pt x="6305319" y="9141229"/>
                </a:lnTo>
                <a:lnTo>
                  <a:pt x="6305319" y="9135709"/>
                </a:lnTo>
                <a:close/>
              </a:path>
              <a:path w="6305550" h="9141460">
                <a:moveTo>
                  <a:pt x="6305319" y="0"/>
                </a:moveTo>
                <a:lnTo>
                  <a:pt x="6299787" y="0"/>
                </a:lnTo>
                <a:lnTo>
                  <a:pt x="5532" y="0"/>
                </a:lnTo>
                <a:lnTo>
                  <a:pt x="0" y="0"/>
                </a:lnTo>
                <a:lnTo>
                  <a:pt x="0" y="5533"/>
                </a:lnTo>
                <a:lnTo>
                  <a:pt x="0" y="9135697"/>
                </a:lnTo>
                <a:lnTo>
                  <a:pt x="5532" y="9135697"/>
                </a:lnTo>
                <a:lnTo>
                  <a:pt x="5532" y="5533"/>
                </a:lnTo>
                <a:lnTo>
                  <a:pt x="6299787" y="5533"/>
                </a:lnTo>
                <a:lnTo>
                  <a:pt x="6299787" y="9135697"/>
                </a:lnTo>
                <a:lnTo>
                  <a:pt x="6305319" y="9135697"/>
                </a:lnTo>
                <a:lnTo>
                  <a:pt x="6305319" y="5533"/>
                </a:lnTo>
                <a:lnTo>
                  <a:pt x="6305319" y="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11" name="object 11"/>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JiQAACw4AABfJQAANzkAABAAAAAmAAAACAAAADyQAAAAAAAA"/>
              </a:ext>
            </a:extLst>
          </p:cNvSpPr>
          <p:nvPr>
            <p:ph type="sldNum" sz="quarter" idx="12"/>
          </p:nvPr>
        </p:nvSpPr>
        <p:spPr/>
        <p:txBody>
          <a:bodyPr vert="horz" wrap="square" lIns="0" tIns="0" rIns="0" bIns="0" numCol="1" spcCol="215900" anchor="t">
            <a:prstTxWarp prst="textNoShape">
              <a:avLst/>
            </a:prstTxWarp>
          </a:bodyPr>
          <a:lstStyle>
            <a:lvl1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pPr>
            <a:fld id="{257CD0F9-B7C8-2926-86C4-41739E8A7014}" type="slidenum">
              <a:t>24</a:t>
            </a:fld>
          </a:p>
        </p:txBody>
      </p:sp>
    </p:spTree>
  </p:cSld>
  <p:clrMapOvr>
    <a:masterClrMapping/>
  </p:clrMapOvr>
  <p:timing>
    <p:tnLst>
      <p:par>
        <p:cTn id="1" dur="indefinite" restart="never" nodeType="tmRoot"/>
      </p:par>
    </p:tnLst>
  </p:timing>
</p:sld>
</file>

<file path=ppt/slides/slide2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spLocks noGrp="1" noChangeArrowheads="1"/>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CQUAAKoHAAAdHQAA2QkAAAAAAAAmAAAACAAAAD2QAAAAAAAA"/>
              </a:ext>
            </a:extLst>
          </p:cNvSpPr>
          <p:nvPr>
            <p:ph type="title"/>
          </p:nvPr>
        </p:nvSpPr>
        <p:spPr>
          <a:xfrm>
            <a:off x="818515" y="1245870"/>
            <a:ext cx="3914140" cy="354965"/>
          </a:xfrm>
        </p:spPr>
        <p:txBody>
          <a:bodyPr vert="horz" wrap="square" lIns="0" tIns="11430" rIns="0" bIns="0" numCol="1" spcCol="215900" anchor="t">
            <a:prstTxWarp prst="textNoShape">
              <a:avLst/>
            </a:prstTxWarp>
          </a:bodyPr>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0"/>
              </a:spcBef>
              <a:defRPr cap="none">
                <a:solidFill>
                  <a:srgbClr val="548ED6"/>
                </a:solidFill>
              </a:defRPr>
            </a:pPr>
            <a:r>
              <a:rPr cap="none">
                <a:latin typeface="Arial MT" pitchFamily="0" charset="0"/>
                <a:ea typeface="Calibri" pitchFamily="2" charset="0"/>
                <a:cs typeface="Arial MT" pitchFamily="0" charset="0"/>
              </a:rPr>
              <a:t>11. Individual learning reflection</a:t>
            </a:r>
            <a:endParaRPr cap="none">
              <a:latin typeface="Arial MT" pitchFamily="0" charset="0"/>
              <a:ea typeface="Calibri" pitchFamily="2" charset="0"/>
              <a:cs typeface="Arial MT" pitchFamily="0" charset="0"/>
            </a:endParaRPr>
          </a:p>
        </p:txBody>
      </p:sp>
      <p:sp>
        <p:nvSpPr>
          <p:cNvPr id="3" name="object 3"/>
          <p:cNvSpPr>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CQUAAGsLAAArJQAAsBIAABAAAAAmAAAACAAAAP//////////"/>
              </a:ext>
            </a:extLst>
          </p:cNvSpPr>
          <p:nvPr/>
        </p:nvSpPr>
        <p:spPr>
          <a:xfrm>
            <a:off x="818515" y="1856105"/>
            <a:ext cx="5223510" cy="1181735"/>
          </a:xfrm>
          <a:prstGeom prst="rect">
            <a:avLst/>
          </a:prstGeom>
          <a:noFill/>
          <a:ln>
            <a:noFill/>
          </a:ln>
          <a:effectLst/>
        </p:spPr>
        <p:txBody>
          <a:bodyPr vert="horz" wrap="square" lIns="0" tIns="1143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0"/>
              </a:spcBef>
            </a:pPr>
            <a:r>
              <a:rPr sz="995" b="1" cap="none">
                <a:latin typeface="Arial" pitchFamily="2" charset="0"/>
                <a:ea typeface="Calibri" pitchFamily="2" charset="0"/>
                <a:cs typeface="Arial" pitchFamily="2" charset="0"/>
              </a:rPr>
              <a:t>11.1. Team Reflections</a:t>
            </a:r>
            <a:endParaRPr sz="995" cap="none">
              <a:latin typeface="Arial" pitchFamily="2" charset="0"/>
              <a:ea typeface="Calibri" pitchFamily="2" charset="0"/>
              <a:cs typeface="Arial" pitchFamily="2" charset="0"/>
            </a:endParaRPr>
          </a:p>
          <a:p>
            <a:pPr>
              <a:lnSpc>
                <a:spcPct val="100000"/>
              </a:lnSpc>
              <a:spcBef>
                <a:spcPts val="175"/>
              </a:spcBef>
            </a:pPr>
            <a:endParaRPr sz="995" cap="none">
              <a:latin typeface="Arial" pitchFamily="2" charset="0"/>
              <a:ea typeface="Calibri" pitchFamily="2" charset="0"/>
              <a:cs typeface="Arial" pitchFamily="2" charset="0"/>
            </a:endParaRPr>
          </a:p>
          <a:p>
            <a:pPr marL="11430" marR="4445" algn="just">
              <a:lnSpc>
                <a:spcPct val="110000"/>
              </a:lnSpc>
            </a:pPr>
            <a:r>
              <a:rPr sz="995" cap="none">
                <a:latin typeface="Arial MT" pitchFamily="0" charset="0"/>
                <a:ea typeface="Calibri" pitchFamily="2" charset="0"/>
                <a:cs typeface="Arial MT" pitchFamily="0" charset="0"/>
              </a:rPr>
              <a:t>A good way to identify what you have learned is to ask yourself what surprised you during the project. List the things that surprised you and any other thoughts you might have on issues in your local community.</a:t>
            </a:r>
            <a:endParaRPr sz="995" cap="none">
              <a:latin typeface="Arial MT" pitchFamily="0" charset="0"/>
              <a:ea typeface="Calibri" pitchFamily="2" charset="0"/>
              <a:cs typeface="Arial MT" pitchFamily="0" charset="0"/>
            </a:endParaRPr>
          </a:p>
          <a:p>
            <a:pPr>
              <a:lnSpc>
                <a:spcPct val="100000"/>
              </a:lnSpc>
              <a:spcBef>
                <a:spcPts val="280"/>
              </a:spcBef>
            </a:pPr>
            <a:endParaRPr sz="995" cap="none">
              <a:latin typeface="Arial MT" pitchFamily="0" charset="0"/>
              <a:ea typeface="Calibri" pitchFamily="2" charset="0"/>
              <a:cs typeface="Arial MT" pitchFamily="0" charset="0"/>
            </a:endParaRPr>
          </a:p>
          <a:p>
            <a:pPr marL="11430" algn="just">
              <a:lnSpc>
                <a:spcPct val="100000"/>
              </a:lnSpc>
            </a:pPr>
            <a:r>
              <a:rPr sz="995" b="1" cap="none">
                <a:latin typeface="Arial" pitchFamily="2" charset="0"/>
                <a:ea typeface="Calibri" pitchFamily="2" charset="0"/>
                <a:cs typeface="Arial" pitchFamily="2" charset="0"/>
              </a:rPr>
              <a:t>Team member name:</a:t>
            </a:r>
            <a:r>
              <a:rPr sz="995" cap="none">
                <a:latin typeface="Arial" pitchFamily="2" charset="0"/>
                <a:ea typeface="Calibri" pitchFamily="2" charset="0"/>
                <a:cs typeface="Arial" pitchFamily="2" charset="0"/>
              </a:rPr>
              <a:t> M.SIDDHARTH</a:t>
            </a:r>
            <a:endParaRPr sz="995" cap="none">
              <a:latin typeface="Arial" pitchFamily="2" charset="0"/>
              <a:ea typeface="Calibri" pitchFamily="2" charset="0"/>
              <a:cs typeface="Arial" pitchFamily="2" charset="0"/>
            </a:endParaRPr>
          </a:p>
        </p:txBody>
      </p:sp>
      <p:sp>
        <p:nvSpPr>
          <p:cNvPr id="4" name="object 4"/>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EwUAAMgSAAC5JgAAQBoAAAAAAAAmAAAACAAAAP//////////"/>
              </a:ext>
            </a:extLst>
          </p:cNvSpPr>
          <p:nvPr/>
        </p:nvSpPr>
        <p:spPr>
          <a:xfrm>
            <a:off x="824865" y="3053080"/>
            <a:ext cx="5469890" cy="1214120"/>
          </a:xfrm>
          <a:custGeom>
            <a:avLst/>
            <a:gdLst/>
            <a:ahLst/>
            <a:cxnLst/>
            <a:rect l="0" t="0" r="5469890" b="1214120"/>
            <a:pathLst>
              <a:path w="5469890" h="1214120">
                <a:moveTo>
                  <a:pt x="11052" y="1205224"/>
                </a:moveTo>
                <a:lnTo>
                  <a:pt x="0" y="1205224"/>
                </a:lnTo>
                <a:lnTo>
                  <a:pt x="0" y="1214028"/>
                </a:lnTo>
                <a:lnTo>
                  <a:pt x="11052" y="1214028"/>
                </a:lnTo>
                <a:lnTo>
                  <a:pt x="11052" y="1205224"/>
                </a:lnTo>
                <a:close/>
              </a:path>
              <a:path w="5469890" h="1214120">
                <a:moveTo>
                  <a:pt x="11052" y="0"/>
                </a:moveTo>
                <a:lnTo>
                  <a:pt x="0" y="0"/>
                </a:lnTo>
                <a:lnTo>
                  <a:pt x="0" y="8814"/>
                </a:lnTo>
                <a:lnTo>
                  <a:pt x="0" y="55083"/>
                </a:lnTo>
                <a:lnTo>
                  <a:pt x="0" y="1205215"/>
                </a:lnTo>
                <a:lnTo>
                  <a:pt x="11052" y="1205215"/>
                </a:lnTo>
                <a:lnTo>
                  <a:pt x="11052" y="55083"/>
                </a:lnTo>
                <a:lnTo>
                  <a:pt x="11052" y="8814"/>
                </a:lnTo>
                <a:lnTo>
                  <a:pt x="11052" y="0"/>
                </a:lnTo>
                <a:close/>
              </a:path>
              <a:path w="5469890" h="1214120">
                <a:moveTo>
                  <a:pt x="5469601" y="1205224"/>
                </a:moveTo>
                <a:lnTo>
                  <a:pt x="5458595" y="1205224"/>
                </a:lnTo>
                <a:lnTo>
                  <a:pt x="11064" y="1205224"/>
                </a:lnTo>
                <a:lnTo>
                  <a:pt x="11064" y="1214028"/>
                </a:lnTo>
                <a:lnTo>
                  <a:pt x="5458549" y="1214028"/>
                </a:lnTo>
                <a:lnTo>
                  <a:pt x="5469601" y="1214028"/>
                </a:lnTo>
                <a:lnTo>
                  <a:pt x="5469601" y="1205224"/>
                </a:lnTo>
                <a:close/>
              </a:path>
              <a:path w="5469890" h="1214120">
                <a:moveTo>
                  <a:pt x="5469601" y="0"/>
                </a:moveTo>
                <a:lnTo>
                  <a:pt x="5458595" y="0"/>
                </a:lnTo>
                <a:lnTo>
                  <a:pt x="11064" y="0"/>
                </a:lnTo>
                <a:lnTo>
                  <a:pt x="11064" y="8814"/>
                </a:lnTo>
                <a:lnTo>
                  <a:pt x="5458549" y="8814"/>
                </a:lnTo>
                <a:lnTo>
                  <a:pt x="5458549" y="55083"/>
                </a:lnTo>
                <a:lnTo>
                  <a:pt x="5458549" y="1205215"/>
                </a:lnTo>
                <a:lnTo>
                  <a:pt x="5469601" y="1205215"/>
                </a:lnTo>
                <a:lnTo>
                  <a:pt x="5469601" y="55083"/>
                </a:lnTo>
                <a:lnTo>
                  <a:pt x="5469601" y="8814"/>
                </a:lnTo>
                <a:lnTo>
                  <a:pt x="5469601" y="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defRPr sz="1100" cap="none">
                <a:latin typeface="Arial MT" pitchFamily="0" charset="0"/>
                <a:ea typeface="Arial MT" pitchFamily="0" charset="0"/>
                <a:cs typeface="Arial MT" pitchFamily="0" charset="0"/>
              </a:defRPr>
            </a:pPr>
            <a:r>
              <a:rPr sz="995" cap="none"/>
              <a:t>As the project leader, I took on the responsibility of guiding the entire project from planning to execution. At the same time, I had to manage the team, delegate tasks, and ensure that everyone stayed aligned with the project goals. It taught me how to balance technical work with leadership, communication, and decision-making. Collaborating with the team helped me see the value of diverse perspectives, and receiving feedback from users gave me a deeper understanding of how to make a solution truly useful. This project was a major learning experience—not just in terms of technology, but also in working with others toward a shared purpose.</a:t>
            </a:r>
            <a:endParaRPr sz="995" cap="none"/>
          </a:p>
        </p:txBody>
      </p:sp>
      <p:sp>
        <p:nvSpPr>
          <p:cNvPr id="5" name="object 5"/>
          <p:cNvSpPr>
            <a:extLst>
              <a:ext uri="smNativeData">
                <pr:smNativeData xmlns:pr="smNativeData" xmlns="smNativeData" val="SMDATA_15_ReznaBMAAAAlAAAAZAAAAA0AAAAAAAAAABM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CQUAAAwdAAC4EgAAAh4AABAAAAAmAAAACAAAAP//////////"/>
              </a:ext>
            </a:extLst>
          </p:cNvSpPr>
          <p:nvPr/>
        </p:nvSpPr>
        <p:spPr>
          <a:xfrm>
            <a:off x="818515" y="4721860"/>
            <a:ext cx="2224405" cy="156210"/>
          </a:xfrm>
          <a:prstGeom prst="rect">
            <a:avLst/>
          </a:prstGeom>
          <a:noFill/>
          <a:ln>
            <a:noFill/>
          </a:ln>
          <a:effectLst/>
        </p:spPr>
        <p:txBody>
          <a:bodyPr vert="horz" wrap="square" lIns="0" tIns="12065"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5"/>
              </a:spcBef>
            </a:pPr>
            <a:r>
              <a:rPr sz="995" b="1" cap="none">
                <a:latin typeface="Arial" pitchFamily="2" charset="0"/>
                <a:ea typeface="Calibri" pitchFamily="2" charset="0"/>
                <a:cs typeface="Arial" pitchFamily="2" charset="0"/>
              </a:rPr>
              <a:t>Team member name:</a:t>
            </a:r>
            <a:r>
              <a:rPr sz="995" cap="none">
                <a:latin typeface="Arial" pitchFamily="2" charset="0"/>
                <a:ea typeface="Calibri" pitchFamily="2" charset="0"/>
                <a:cs typeface="Arial" pitchFamily="2" charset="0"/>
              </a:rPr>
              <a:t> P. NIDHEESH</a:t>
            </a:r>
            <a:endParaRPr sz="995" cap="none">
              <a:latin typeface="Arial" pitchFamily="2" charset="0"/>
              <a:ea typeface="Calibri" pitchFamily="2" charset="0"/>
              <a:cs typeface="Arial" pitchFamily="2" charset="0"/>
            </a:endParaRPr>
          </a:p>
        </p:txBody>
      </p:sp>
      <p:sp>
        <p:nvSpPr>
          <p:cNvPr id="6" name="object 6"/>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EwUAADgeAAC5JgAAmCcAAAAAAAAmAAAACAAAAP//////////"/>
              </a:ext>
            </a:extLst>
          </p:cNvSpPr>
          <p:nvPr/>
        </p:nvSpPr>
        <p:spPr>
          <a:xfrm>
            <a:off x="824865" y="4912360"/>
            <a:ext cx="5469890" cy="1524000"/>
          </a:xfrm>
          <a:custGeom>
            <a:avLst/>
            <a:gdLst/>
            <a:ahLst/>
            <a:cxnLst/>
            <a:rect l="0" t="0" r="5469890" b="1524000"/>
            <a:pathLst>
              <a:path w="5469890" h="1524000">
                <a:moveTo>
                  <a:pt x="11052" y="0"/>
                </a:moveTo>
                <a:lnTo>
                  <a:pt x="0" y="0"/>
                </a:lnTo>
                <a:lnTo>
                  <a:pt x="0" y="11063"/>
                </a:lnTo>
                <a:lnTo>
                  <a:pt x="0" y="69142"/>
                </a:lnTo>
                <a:lnTo>
                  <a:pt x="0" y="1512822"/>
                </a:lnTo>
                <a:lnTo>
                  <a:pt x="0" y="1523885"/>
                </a:lnTo>
                <a:lnTo>
                  <a:pt x="11052" y="1523885"/>
                </a:lnTo>
                <a:lnTo>
                  <a:pt x="11052" y="1512822"/>
                </a:lnTo>
                <a:lnTo>
                  <a:pt x="11052" y="69142"/>
                </a:lnTo>
                <a:lnTo>
                  <a:pt x="11052" y="11063"/>
                </a:lnTo>
                <a:lnTo>
                  <a:pt x="11052" y="0"/>
                </a:lnTo>
                <a:close/>
              </a:path>
              <a:path w="5469890" h="1524000">
                <a:moveTo>
                  <a:pt x="5469601" y="0"/>
                </a:moveTo>
                <a:lnTo>
                  <a:pt x="5458595" y="0"/>
                </a:lnTo>
                <a:lnTo>
                  <a:pt x="11064" y="0"/>
                </a:lnTo>
                <a:lnTo>
                  <a:pt x="11064" y="11063"/>
                </a:lnTo>
                <a:lnTo>
                  <a:pt x="5458549" y="11063"/>
                </a:lnTo>
                <a:lnTo>
                  <a:pt x="5458549" y="69142"/>
                </a:lnTo>
                <a:lnTo>
                  <a:pt x="5458549" y="1512822"/>
                </a:lnTo>
                <a:lnTo>
                  <a:pt x="11064" y="1512822"/>
                </a:lnTo>
                <a:lnTo>
                  <a:pt x="11064" y="1523885"/>
                </a:lnTo>
                <a:lnTo>
                  <a:pt x="5458549" y="1523885"/>
                </a:lnTo>
                <a:lnTo>
                  <a:pt x="5469601" y="1523885"/>
                </a:lnTo>
                <a:lnTo>
                  <a:pt x="5469601" y="1512822"/>
                </a:lnTo>
                <a:lnTo>
                  <a:pt x="5469601" y="69142"/>
                </a:lnTo>
                <a:lnTo>
                  <a:pt x="5469601" y="11063"/>
                </a:lnTo>
                <a:lnTo>
                  <a:pt x="5469601" y="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defRPr sz="1100" cap="none">
                <a:latin typeface="Arial MT" pitchFamily="0" charset="0"/>
                <a:ea typeface="Arial MT" pitchFamily="0" charset="0"/>
                <a:cs typeface="Arial MT" pitchFamily="0" charset="0"/>
              </a:defRPr>
            </a:pPr>
            <a:r>
              <a:t>As the prototype builder and coder, I led the technical implementation—fetching and cleaning data, merging sentiment, engineering features, training the model, and producing the forecast + chart. I focused on making the code robust (handling missing values, date alignment, and environment issues) and on rapid iteration driven by tester and data-expert feedback. Working closely with the team improved usability (clearer errors, loading indicators, simple buy/hold hints) and taught me practical skills in shipping a reliable prototype quickly. Next steps I’ll take are modularizing the code, adding basic tests, and a short explainability summary for each prediction.</a:t>
            </a:r>
          </a:p>
        </p:txBody>
      </p:sp>
      <p:sp>
        <p:nvSpPr>
          <p:cNvPr id="7" name="object 7"/>
          <p:cNvSpPr>
            <a:extLst>
              <a:ext uri="smNativeData">
                <pr:smNativeData xmlns:pr="smNativeData" xmlns="smNativeData" val="SMDATA_15_ReznaBMAAAAlAAAAZAAAAA0AAAAAAAAAABM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PAUAAKUoAAAlEwAAfykAABAAAAAmAAAACAAAAP//////////"/>
              </a:ext>
            </a:extLst>
          </p:cNvSpPr>
          <p:nvPr/>
        </p:nvSpPr>
        <p:spPr>
          <a:xfrm>
            <a:off x="850900" y="6607175"/>
            <a:ext cx="2261235" cy="138430"/>
          </a:xfrm>
          <a:prstGeom prst="rect">
            <a:avLst/>
          </a:prstGeom>
          <a:noFill/>
          <a:ln>
            <a:noFill/>
          </a:ln>
          <a:effectLst/>
        </p:spPr>
        <p:txBody>
          <a:bodyPr vert="horz" wrap="square" lIns="0" tIns="12065"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5"/>
              </a:spcBef>
            </a:pPr>
            <a:r>
              <a:rPr sz="995" b="1" cap="none">
                <a:latin typeface="Arial" pitchFamily="2" charset="0"/>
                <a:ea typeface="Calibri" pitchFamily="2" charset="0"/>
                <a:cs typeface="Arial" pitchFamily="2" charset="0"/>
              </a:rPr>
              <a:t>Team member name:</a:t>
            </a:r>
            <a:r>
              <a:rPr sz="995" cap="none">
                <a:latin typeface="Arial" pitchFamily="2" charset="0"/>
                <a:ea typeface="Calibri" pitchFamily="2" charset="0"/>
                <a:cs typeface="Arial" pitchFamily="2" charset="0"/>
              </a:rPr>
              <a:t> K.SANJAY</a:t>
            </a:r>
            <a:endParaRPr sz="995" cap="none">
              <a:latin typeface="Arial" pitchFamily="2" charset="0"/>
              <a:ea typeface="Calibri" pitchFamily="2" charset="0"/>
              <a:cs typeface="Arial" pitchFamily="2" charset="0"/>
            </a:endParaRPr>
          </a:p>
        </p:txBody>
      </p:sp>
      <p:sp>
        <p:nvSpPr>
          <p:cNvPr id="8" name="object 8"/>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GwUAAKopAAC5JgAACzMAABAAAAAmAAAACAAAAP//////////"/>
              </a:ext>
            </a:extLst>
          </p:cNvSpPr>
          <p:nvPr/>
        </p:nvSpPr>
        <p:spPr>
          <a:xfrm>
            <a:off x="829945" y="6772910"/>
            <a:ext cx="5464810" cy="1524635"/>
          </a:xfrm>
          <a:custGeom>
            <a:avLst/>
            <a:gdLst/>
            <a:ahLst/>
            <a:cxnLst/>
            <a:rect l="0" t="0" r="5464810" b="1524635"/>
            <a:pathLst>
              <a:path w="5464810" h="1524635">
                <a:moveTo>
                  <a:pt x="11042" y="0"/>
                </a:moveTo>
                <a:lnTo>
                  <a:pt x="0" y="0"/>
                </a:lnTo>
                <a:lnTo>
                  <a:pt x="0" y="11067"/>
                </a:lnTo>
                <a:lnTo>
                  <a:pt x="0" y="69170"/>
                </a:lnTo>
                <a:lnTo>
                  <a:pt x="0" y="1513452"/>
                </a:lnTo>
                <a:lnTo>
                  <a:pt x="0" y="1524519"/>
                </a:lnTo>
                <a:lnTo>
                  <a:pt x="11042" y="1524519"/>
                </a:lnTo>
                <a:lnTo>
                  <a:pt x="11042" y="1513452"/>
                </a:lnTo>
                <a:lnTo>
                  <a:pt x="11042" y="69181"/>
                </a:lnTo>
                <a:lnTo>
                  <a:pt x="11042" y="11067"/>
                </a:lnTo>
                <a:lnTo>
                  <a:pt x="11042" y="0"/>
                </a:lnTo>
                <a:close/>
              </a:path>
              <a:path w="5464810" h="1524635">
                <a:moveTo>
                  <a:pt x="5464521" y="0"/>
                </a:moveTo>
                <a:lnTo>
                  <a:pt x="5453525" y="0"/>
                </a:lnTo>
                <a:lnTo>
                  <a:pt x="11054" y="0"/>
                </a:lnTo>
                <a:lnTo>
                  <a:pt x="11054" y="11067"/>
                </a:lnTo>
                <a:lnTo>
                  <a:pt x="5453479" y="11067"/>
                </a:lnTo>
                <a:lnTo>
                  <a:pt x="5453479" y="69170"/>
                </a:lnTo>
                <a:lnTo>
                  <a:pt x="5453479" y="1513452"/>
                </a:lnTo>
                <a:lnTo>
                  <a:pt x="11054" y="1513452"/>
                </a:lnTo>
                <a:lnTo>
                  <a:pt x="11054" y="1524519"/>
                </a:lnTo>
                <a:lnTo>
                  <a:pt x="5453479" y="1524519"/>
                </a:lnTo>
                <a:lnTo>
                  <a:pt x="5464521" y="1524519"/>
                </a:lnTo>
                <a:lnTo>
                  <a:pt x="5464521" y="1513452"/>
                </a:lnTo>
                <a:lnTo>
                  <a:pt x="5464521" y="69181"/>
                </a:lnTo>
                <a:lnTo>
                  <a:pt x="5464521" y="11067"/>
                </a:lnTo>
                <a:lnTo>
                  <a:pt x="5464521" y="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defRPr sz="1100" cap="none">
                <a:latin typeface="Arial MT" pitchFamily="0" charset="0"/>
                <a:ea typeface="Arial MT" pitchFamily="0" charset="0"/>
                <a:cs typeface="Arial MT" pitchFamily="0" charset="0"/>
              </a:defRPr>
            </a:pPr>
            <a:r>
              <a:rPr sz="995" cap="none"/>
              <a:t>As the film producer and video editor, my role was to visually capture the entire journey of our project—from brainstorming and discussions to development and testing. I was responsible for filming the team’s work, coordinating with members to schedule recordings, and editing the footage into a clear and engaging presentation. This experience taught me the importance of storytelling and how to communicate complex ideas visually. I also learned how to highlight key moments and teamwork in a way that is both informative and appealing to viewers. By reviewing our own activities through the editing process, I gained a better understanding of how much effort and collaboration went into each step of the project. Overall, I felt proud to present our hard work in a creative format and ensure that the final video reflected our dedication and progress.</a:t>
            </a:r>
            <a:endParaRPr sz="995" cap="none"/>
          </a:p>
        </p:txBody>
      </p:sp>
      <p:sp>
        <p:nvSpPr>
          <p:cNvPr id="9" name="object 9"/>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tAEAAFsCAAB+KAAAlzoAABAAAAAmAAAACAAAAP//////////"/>
              </a:ext>
            </a:extLst>
          </p:cNvSpPr>
          <p:nvPr/>
        </p:nvSpPr>
        <p:spPr>
          <a:xfrm>
            <a:off x="276860" y="382905"/>
            <a:ext cx="6305550" cy="9141460"/>
          </a:xfrm>
          <a:custGeom>
            <a:avLst/>
            <a:gdLst/>
            <a:ahLst/>
            <a:cxnLst/>
            <a:rect l="0" t="0" r="6305550" b="9141460"/>
            <a:pathLst>
              <a:path w="6305550" h="9141460">
                <a:moveTo>
                  <a:pt x="6305319" y="9135709"/>
                </a:moveTo>
                <a:lnTo>
                  <a:pt x="6299787" y="9135709"/>
                </a:lnTo>
                <a:lnTo>
                  <a:pt x="5532" y="9135709"/>
                </a:lnTo>
                <a:lnTo>
                  <a:pt x="0" y="9135709"/>
                </a:lnTo>
                <a:lnTo>
                  <a:pt x="0" y="9141229"/>
                </a:lnTo>
                <a:lnTo>
                  <a:pt x="5532" y="9141229"/>
                </a:lnTo>
                <a:lnTo>
                  <a:pt x="6299787" y="9141229"/>
                </a:lnTo>
                <a:lnTo>
                  <a:pt x="6305319" y="9141229"/>
                </a:lnTo>
                <a:lnTo>
                  <a:pt x="6305319" y="9135709"/>
                </a:lnTo>
                <a:close/>
              </a:path>
              <a:path w="6305550" h="9141460">
                <a:moveTo>
                  <a:pt x="6305319" y="0"/>
                </a:moveTo>
                <a:lnTo>
                  <a:pt x="6299787" y="0"/>
                </a:lnTo>
                <a:lnTo>
                  <a:pt x="5532" y="0"/>
                </a:lnTo>
                <a:lnTo>
                  <a:pt x="0" y="0"/>
                </a:lnTo>
                <a:lnTo>
                  <a:pt x="0" y="5533"/>
                </a:lnTo>
                <a:lnTo>
                  <a:pt x="0" y="9135697"/>
                </a:lnTo>
                <a:lnTo>
                  <a:pt x="5532" y="9135697"/>
                </a:lnTo>
                <a:lnTo>
                  <a:pt x="5532" y="5533"/>
                </a:lnTo>
                <a:lnTo>
                  <a:pt x="6299787" y="5533"/>
                </a:lnTo>
                <a:lnTo>
                  <a:pt x="6299787" y="9135697"/>
                </a:lnTo>
                <a:lnTo>
                  <a:pt x="6305319" y="9135697"/>
                </a:lnTo>
                <a:lnTo>
                  <a:pt x="6305319" y="5533"/>
                </a:lnTo>
                <a:lnTo>
                  <a:pt x="6305319" y="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10" name="object 10"/>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JiQAACw4AADYJwAAMDkAABAAAAAmAAAACAAAAD2QAAAAAAAA"/>
              </a:ext>
            </a:extLst>
          </p:cNvSpPr>
          <p:nvPr>
            <p:ph type="sldNum" sz="quarter" idx="12"/>
          </p:nvPr>
        </p:nvSpPr>
        <p:spPr>
          <a:xfrm>
            <a:off x="5876290" y="9131300"/>
            <a:ext cx="600710" cy="165100"/>
          </a:xfrm>
        </p:spPr>
        <p:txBody>
          <a:bodyPr vert="horz" wrap="square" lIns="0" tIns="0" rIns="0" bIns="0" numCol="1" spcCol="215900" anchor="t">
            <a:prstTxWarp prst="textNoShape">
              <a:avLst/>
            </a:prstTxWarp>
          </a:bodyPr>
          <a:lstStyle>
            <a:lvl1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pPr>
            <a:fld id="{257CABED-A3C8-295D-86C4-5508E58A7000}" type="slidenum">
              <a:t>25</a:t>
            </a:fld>
          </a:p>
        </p:txBody>
      </p:sp>
    </p:spTree>
  </p:cSld>
  <p:clrMapOvr>
    <a:masterClrMapping/>
  </p:clrMapOvr>
  <p:timing>
    <p:tnLst>
      <p:par>
        <p:cTn id="1" dur="indefinite" restart="never" nodeType="tmRoot"/>
      </p:par>
    </p:tnLst>
  </p:timing>
</p:sld>
</file>

<file path=ppt/slides/slide2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YwQAAJEMAABxEQAA2A0AABAAAAAmAAAACAAAAP//////////"/>
              </a:ext>
            </a:extLst>
          </p:cNvSpPr>
          <p:nvPr/>
        </p:nvSpPr>
        <p:spPr>
          <a:xfrm>
            <a:off x="713105" y="2042795"/>
            <a:ext cx="2122170" cy="207645"/>
          </a:xfrm>
          <a:prstGeom prst="rect">
            <a:avLst/>
          </a:prstGeom>
          <a:noFill/>
          <a:ln>
            <a:noFill/>
          </a:ln>
          <a:effectLst/>
        </p:spPr>
        <p:txBody>
          <a:bodyPr vert="horz" wrap="square" lIns="0" tIns="1143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0"/>
              </a:spcBef>
            </a:pPr>
            <a:r>
              <a:rPr sz="995" b="1" cap="none">
                <a:latin typeface="Arial" pitchFamily="2" charset="0"/>
                <a:ea typeface="Calibri" pitchFamily="2" charset="0"/>
                <a:cs typeface="Arial" pitchFamily="2" charset="0"/>
              </a:rPr>
              <a:t>Team member name:</a:t>
            </a:r>
            <a:r>
              <a:rPr sz="995" cap="none">
                <a:latin typeface="Arial" pitchFamily="2" charset="0"/>
                <a:ea typeface="Calibri" pitchFamily="2" charset="0"/>
                <a:cs typeface="Arial" pitchFamily="2" charset="0"/>
              </a:rPr>
              <a:t> K. GANESAN</a:t>
            </a:r>
            <a:endParaRPr sz="995" cap="none">
              <a:latin typeface="Arial" pitchFamily="2" charset="0"/>
              <a:ea typeface="Calibri" pitchFamily="2" charset="0"/>
              <a:cs typeface="Arial" pitchFamily="2" charset="0"/>
            </a:endParaRPr>
          </a:p>
        </p:txBody>
      </p:sp>
      <p:sp>
        <p:nvSpPr>
          <p:cNvPr id="3" name="object 3"/>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QQQAANINAADoJQAA5xgAABAAAAAmAAAACAAAAP//////////"/>
              </a:ext>
            </a:extLst>
          </p:cNvSpPr>
          <p:nvPr/>
        </p:nvSpPr>
        <p:spPr>
          <a:xfrm>
            <a:off x="691515" y="2246630"/>
            <a:ext cx="5470525" cy="1801495"/>
          </a:xfrm>
          <a:custGeom>
            <a:avLst/>
            <a:gdLst/>
            <a:ahLst/>
            <a:cxnLst/>
            <a:rect l="0" t="0" r="5470525" b="1801495"/>
            <a:pathLst>
              <a:path w="5470525" h="1801495">
                <a:moveTo>
                  <a:pt x="11053" y="0"/>
                </a:moveTo>
                <a:lnTo>
                  <a:pt x="0" y="0"/>
                </a:lnTo>
                <a:lnTo>
                  <a:pt x="0" y="13072"/>
                </a:lnTo>
                <a:lnTo>
                  <a:pt x="0" y="81700"/>
                </a:lnTo>
                <a:lnTo>
                  <a:pt x="0" y="1787878"/>
                </a:lnTo>
                <a:lnTo>
                  <a:pt x="0" y="1800950"/>
                </a:lnTo>
                <a:lnTo>
                  <a:pt x="11053" y="1800950"/>
                </a:lnTo>
                <a:lnTo>
                  <a:pt x="11053" y="1787878"/>
                </a:lnTo>
                <a:lnTo>
                  <a:pt x="11053" y="81700"/>
                </a:lnTo>
                <a:lnTo>
                  <a:pt x="11053" y="13072"/>
                </a:lnTo>
                <a:lnTo>
                  <a:pt x="11053" y="0"/>
                </a:lnTo>
                <a:close/>
              </a:path>
              <a:path w="5470525" h="1801495">
                <a:moveTo>
                  <a:pt x="5470236" y="0"/>
                </a:moveTo>
                <a:lnTo>
                  <a:pt x="5459228" y="0"/>
                </a:lnTo>
                <a:lnTo>
                  <a:pt x="11065" y="0"/>
                </a:lnTo>
                <a:lnTo>
                  <a:pt x="11065" y="13072"/>
                </a:lnTo>
                <a:lnTo>
                  <a:pt x="5459182" y="13072"/>
                </a:lnTo>
                <a:lnTo>
                  <a:pt x="5459182" y="81700"/>
                </a:lnTo>
                <a:lnTo>
                  <a:pt x="5459182" y="1787878"/>
                </a:lnTo>
                <a:lnTo>
                  <a:pt x="11065" y="1787878"/>
                </a:lnTo>
                <a:lnTo>
                  <a:pt x="11065" y="1800950"/>
                </a:lnTo>
                <a:lnTo>
                  <a:pt x="5459182" y="1800950"/>
                </a:lnTo>
                <a:lnTo>
                  <a:pt x="5470236" y="1800950"/>
                </a:lnTo>
                <a:lnTo>
                  <a:pt x="5470236" y="1787878"/>
                </a:lnTo>
                <a:lnTo>
                  <a:pt x="5470236" y="81700"/>
                </a:lnTo>
                <a:lnTo>
                  <a:pt x="5470236" y="13072"/>
                </a:lnTo>
                <a:lnTo>
                  <a:pt x="5470236" y="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defRPr sz="1100" cap="none">
                <a:latin typeface="Arial MT" pitchFamily="0" charset="0"/>
                <a:ea typeface="Arial MT" pitchFamily="0" charset="0"/>
                <a:cs typeface="Arial MT" pitchFamily="0" charset="0"/>
              </a:defRPr>
            </a:pPr>
            <a:r>
              <a:rPr sz="995" cap="none"/>
              <a:t>As the tester, my responsibility was to ensure that the prototype functioned correctly, met user expectations, and was practical in real-world usage. I worked closely with users to guide them through testing the features, gathered honest feedback, and noted any confusion, difficulties, or suggestions they had. It was important to observe how they interacted with the system and whether it truly helped them make better stock-related decisions. Once I confirmed that the core user requirements were met, I documented any issues and created an action plan for improvements. This included identifying what needed urgent fixing and what enhancements could be addressed later. Through this role, I learned to listen carefully, evaluate feedback constructively, and make informed decisions that balanced both user needs and development limitations. Testing made me realize that even a small bug or overlooked detail could impact the user experience, and I felt proud to contribute to making our solution more reliable and user-friendly.</a:t>
            </a:r>
            <a:endParaRPr sz="995" cap="none"/>
          </a:p>
        </p:txBody>
      </p:sp>
      <p:sp>
        <p:nvSpPr>
          <p:cNvPr id="4" name="object 9"/>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9PT0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PT0AP///wEAAAAAAAAAAAAAAAAAAAAAAAAAAAAAAAAAAAAAAAAAAAAAAAJ/f38A7uzhA8zMzADAwP8Af39/AAAAAAAAAAAAAAAAAAAAAAAAAAAAIQAAABgAAAAUAAAA0wQAAM0cAAADJQAAPSUAABAAAAAmAAAACAAAAP//////////"/>
              </a:ext>
            </a:extLst>
          </p:cNvSpPr>
          <p:nvPr/>
        </p:nvSpPr>
        <p:spPr>
          <a:xfrm>
            <a:off x="784225" y="4681855"/>
            <a:ext cx="5232400" cy="1371600"/>
          </a:xfrm>
          <a:custGeom>
            <a:avLst/>
            <a:gdLst/>
            <a:ahLst/>
            <a:cxnLst/>
            <a:rect l="0" t="0" r="5232400" b="1371600"/>
            <a:pathLst>
              <a:path w="5232400" h="1371600">
                <a:moveTo>
                  <a:pt x="5231939" y="1218033"/>
                </a:moveTo>
                <a:lnTo>
                  <a:pt x="0" y="1218033"/>
                </a:lnTo>
                <a:lnTo>
                  <a:pt x="0" y="1371485"/>
                </a:lnTo>
                <a:lnTo>
                  <a:pt x="5231939" y="1371485"/>
                </a:lnTo>
                <a:lnTo>
                  <a:pt x="5231939" y="1218033"/>
                </a:lnTo>
                <a:close/>
              </a:path>
              <a:path w="5232400" h="1371600">
                <a:moveTo>
                  <a:pt x="5231939" y="913873"/>
                </a:moveTo>
                <a:lnTo>
                  <a:pt x="0" y="913873"/>
                </a:lnTo>
                <a:lnTo>
                  <a:pt x="0" y="1065942"/>
                </a:lnTo>
                <a:lnTo>
                  <a:pt x="0" y="1218022"/>
                </a:lnTo>
                <a:lnTo>
                  <a:pt x="5231939" y="1218022"/>
                </a:lnTo>
                <a:lnTo>
                  <a:pt x="5231939" y="1065942"/>
                </a:lnTo>
                <a:lnTo>
                  <a:pt x="5231939" y="913873"/>
                </a:lnTo>
                <a:close/>
              </a:path>
              <a:path w="5232400" h="1371600">
                <a:moveTo>
                  <a:pt x="5231939" y="456251"/>
                </a:moveTo>
                <a:lnTo>
                  <a:pt x="0" y="456251"/>
                </a:lnTo>
                <a:lnTo>
                  <a:pt x="0" y="609702"/>
                </a:lnTo>
                <a:lnTo>
                  <a:pt x="0" y="761782"/>
                </a:lnTo>
                <a:lnTo>
                  <a:pt x="0" y="913862"/>
                </a:lnTo>
                <a:lnTo>
                  <a:pt x="5231939" y="913862"/>
                </a:lnTo>
                <a:lnTo>
                  <a:pt x="5231939" y="761782"/>
                </a:lnTo>
                <a:lnTo>
                  <a:pt x="5231939" y="609702"/>
                </a:lnTo>
                <a:lnTo>
                  <a:pt x="5231939" y="456251"/>
                </a:lnTo>
                <a:close/>
              </a:path>
              <a:path w="5232400" h="1371600">
                <a:moveTo>
                  <a:pt x="5231939" y="0"/>
                </a:moveTo>
                <a:lnTo>
                  <a:pt x="0" y="0"/>
                </a:lnTo>
                <a:lnTo>
                  <a:pt x="0" y="152080"/>
                </a:lnTo>
                <a:lnTo>
                  <a:pt x="0" y="304160"/>
                </a:lnTo>
                <a:lnTo>
                  <a:pt x="0" y="456240"/>
                </a:lnTo>
                <a:lnTo>
                  <a:pt x="5231939" y="456240"/>
                </a:lnTo>
                <a:lnTo>
                  <a:pt x="5231939" y="304160"/>
                </a:lnTo>
                <a:lnTo>
                  <a:pt x="5231939" y="152080"/>
                </a:lnTo>
                <a:lnTo>
                  <a:pt x="5231939" y="0"/>
                </a:lnTo>
                <a:close/>
              </a:path>
            </a:pathLst>
          </a:custGeom>
          <a:solidFill>
            <a:srgbClr val="F4F4F4"/>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5" name="object 10"/>
          <p:cNvSpPr>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0wQAAM0cAAADJQAAPSUAABAAAAAmAAAACAAAAP//////////"/>
              </a:ext>
            </a:extLst>
          </p:cNvSpPr>
          <p:nvPr/>
        </p:nvSpPr>
        <p:spPr>
          <a:xfrm>
            <a:off x="784225" y="4681855"/>
            <a:ext cx="5232400" cy="1371600"/>
          </a:xfrm>
          <a:prstGeom prst="rect">
            <a:avLst/>
          </a:prstGeom>
          <a:no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5875">
              <a:lnSpc>
                <a:spcPts val="1020"/>
              </a:lnSpc>
            </a:pPr>
            <a:r>
              <a:rPr sz="905" b="1" cap="none">
                <a:latin typeface="Arial" pitchFamily="2" charset="0"/>
                <a:ea typeface="Calibri" pitchFamily="2" charset="0"/>
                <a:cs typeface="Arial" pitchFamily="2" charset="0"/>
              </a:rPr>
              <a:t>Rate yourself</a:t>
            </a:r>
            <a:endParaRPr sz="905" cap="none">
              <a:latin typeface="Arial" pitchFamily="2" charset="0"/>
              <a:ea typeface="Calibri" pitchFamily="2" charset="0"/>
              <a:cs typeface="Arial" pitchFamily="2" charset="0"/>
            </a:endParaRPr>
          </a:p>
          <a:p>
            <a:pPr>
              <a:lnSpc>
                <a:spcPct val="100000"/>
              </a:lnSpc>
            </a:pPr>
            <a:endParaRPr sz="905" cap="none">
              <a:latin typeface="Arial" pitchFamily="2" charset="0"/>
              <a:ea typeface="Calibri" pitchFamily="2" charset="0"/>
              <a:cs typeface="Arial" pitchFamily="2" charset="0"/>
            </a:endParaRPr>
          </a:p>
          <a:p>
            <a:pPr>
              <a:lnSpc>
                <a:spcPct val="100000"/>
              </a:lnSpc>
              <a:spcBef>
                <a:spcPts val="410"/>
              </a:spcBef>
            </a:pPr>
            <a:endParaRPr sz="905" cap="none">
              <a:latin typeface="Arial" pitchFamily="2" charset="0"/>
              <a:ea typeface="Calibri" pitchFamily="2" charset="0"/>
              <a:cs typeface="Arial" pitchFamily="2" charset="0"/>
            </a:endParaRPr>
          </a:p>
          <a:p>
            <a:pPr marL="15875">
              <a:lnSpc>
                <a:spcPct val="100000"/>
              </a:lnSpc>
            </a:pPr>
            <a:r>
              <a:rPr sz="905" b="1" cap="none">
                <a:solidFill>
                  <a:srgbClr val="252525"/>
                </a:solidFill>
                <a:latin typeface="Arial" pitchFamily="2" charset="0"/>
                <a:ea typeface="Calibri" pitchFamily="2" charset="0"/>
                <a:cs typeface="Arial" pitchFamily="2" charset="0"/>
              </a:rPr>
              <a:t>Individual Learning Reflection</a:t>
            </a:r>
            <a:endParaRPr sz="905" cap="none">
              <a:latin typeface="Arial" pitchFamily="2" charset="0"/>
              <a:ea typeface="Calibri" pitchFamily="2" charset="0"/>
              <a:cs typeface="Arial" pitchFamily="2" charset="0"/>
            </a:endParaRPr>
          </a:p>
          <a:p>
            <a:pPr>
              <a:lnSpc>
                <a:spcPct val="100000"/>
              </a:lnSpc>
              <a:spcBef>
                <a:spcPts val="280"/>
              </a:spcBef>
            </a:pPr>
            <a:endParaRPr sz="905" cap="none">
              <a:latin typeface="Arial" pitchFamily="2" charset="0"/>
              <a:ea typeface="Calibri" pitchFamily="2" charset="0"/>
              <a:cs typeface="Arial" pitchFamily="2" charset="0"/>
            </a:endParaRPr>
          </a:p>
          <a:p>
            <a:pPr marL="110490" indent="-94615" defTabSz="829945">
              <a:lnSpc>
                <a:spcPct val="100000"/>
              </a:lnSpc>
              <a:spcBef>
                <a:spcPts val="5"/>
              </a:spcBef>
              <a:buAutoNum type="arabicPlain"/>
              <a:tabLst>
                <a:tab pos="110490" algn="l"/>
              </a:tabLst>
            </a:pPr>
            <a:r>
              <a:rPr sz="905" cap="none">
                <a:solidFill>
                  <a:srgbClr val="252525"/>
                </a:solidFill>
                <a:latin typeface="Arial MT" pitchFamily="0" charset="0"/>
                <a:ea typeface="Calibri" pitchFamily="2" charset="0"/>
                <a:cs typeface="Arial MT" pitchFamily="0" charset="0"/>
              </a:rPr>
              <a:t>point – </a:t>
            </a:r>
            <a:r>
              <a:rPr sz="905" cap="none">
                <a:latin typeface="Arial MT" pitchFamily="0" charset="0"/>
                <a:ea typeface="Calibri" pitchFamily="2" charset="0"/>
                <a:cs typeface="Arial MT" pitchFamily="0" charset="0"/>
              </a:rPr>
              <a:t>Some team members present an account of their learning during the project.</a:t>
            </a:r>
            <a:endParaRPr sz="905" cap="none">
              <a:latin typeface="Arial MT" pitchFamily="0" charset="0"/>
              <a:ea typeface="Calibri" pitchFamily="2" charset="0"/>
              <a:cs typeface="Arial MT" pitchFamily="0" charset="0"/>
            </a:endParaRPr>
          </a:p>
          <a:p>
            <a:pPr marL="110490" indent="-94615" defTabSz="829945">
              <a:lnSpc>
                <a:spcPct val="100000"/>
              </a:lnSpc>
              <a:spcBef>
                <a:spcPts val="105"/>
              </a:spcBef>
              <a:buAutoNum type="arabicPlain"/>
              <a:tabLst>
                <a:tab pos="110490" algn="l"/>
              </a:tabLst>
            </a:pPr>
            <a:r>
              <a:rPr sz="905" cap="none">
                <a:solidFill>
                  <a:srgbClr val="252525"/>
                </a:solidFill>
                <a:latin typeface="Arial MT" pitchFamily="0" charset="0"/>
                <a:ea typeface="Calibri" pitchFamily="2" charset="0"/>
                <a:cs typeface="Arial MT" pitchFamily="0" charset="0"/>
              </a:rPr>
              <a:t>points - E</a:t>
            </a:r>
            <a:r>
              <a:rPr sz="905" cap="none">
                <a:latin typeface="Arial MT" pitchFamily="0" charset="0"/>
                <a:ea typeface="Calibri" pitchFamily="2" charset="0"/>
                <a:cs typeface="Arial MT" pitchFamily="0" charset="0"/>
              </a:rPr>
              <a:t>ach team presents an account of their learning during the project.</a:t>
            </a:r>
            <a:endParaRPr sz="905" cap="none">
              <a:latin typeface="Arial MT" pitchFamily="0" charset="0"/>
              <a:ea typeface="Calibri" pitchFamily="2" charset="0"/>
              <a:cs typeface="Arial MT" pitchFamily="0" charset="0"/>
            </a:endParaRPr>
          </a:p>
          <a:p>
            <a:pPr marL="15875" marR="120015" indent="94615" defTabSz="829945">
              <a:lnSpc>
                <a:spcPct val="110000"/>
              </a:lnSpc>
              <a:buAutoNum type="arabicPlain"/>
              <a:tabLst>
                <a:tab pos="110490" algn="l"/>
              </a:tabLst>
            </a:pPr>
            <a:r>
              <a:rPr sz="905" cap="none">
                <a:latin typeface="Arial MT" pitchFamily="0" charset="0"/>
                <a:ea typeface="Calibri" pitchFamily="2" charset="0"/>
                <a:cs typeface="Arial MT" pitchFamily="0" charset="0"/>
              </a:rPr>
              <a:t>points - Each team member presents a reflective and insightful account of their learning during the project.</a:t>
            </a:r>
            <a:endParaRPr sz="905" cap="none">
              <a:latin typeface="Arial MT" pitchFamily="0" charset="0"/>
              <a:ea typeface="Calibri" pitchFamily="2" charset="0"/>
              <a:cs typeface="Arial MT" pitchFamily="0" charset="0"/>
            </a:endParaRPr>
          </a:p>
        </p:txBody>
      </p:sp>
      <p:grpSp>
        <p:nvGrpSpPr>
          <p:cNvPr id="6" name="object 11"/>
          <p:cNvGrpSpPr>
            <a:extLst>
              <a:ext uri="smNativeData">
                <pr:smNativeData xmlns:pr="smNativeData" xmlns="smNativeData" val="SMDATA_6_ReznaBMAAAAlAAAAAQAAAA8BAAAAkAAAAEgAAACQAAAASAAAAAAAAAAAAAAAAAAAABcAAAAUAAAAAAAAAAAAAAD/fwAA/38AAAAAAAAJAAAABAAAAPz///8fAAAAVAAAAAAAAAAAAAAAAAAAAAAAAAAAAAAAAAAAAAAAAAAAAAAAAAAAAAAAAAAAAAAAAAAAAAAAAAAAAAAAAAAAAAAAAAAAAAAAAAAAAAAAAAAAAAAAAAAAACEAAAAYAAAAFAAAABQKAADOHAAAmgsAABoeAAAQAAAAJgAAAAgAAAD/////AAAAAA=="/>
              </a:ext>
            </a:extLst>
          </p:cNvGrpSpPr>
          <p:nvPr/>
        </p:nvGrpSpPr>
        <p:grpSpPr>
          <a:xfrm>
            <a:off x="1638300" y="4682490"/>
            <a:ext cx="247650" cy="210820"/>
            <a:chOff x="1638300" y="4682490"/>
            <a:chExt cx="247650" cy="210820"/>
          </a:xfrm>
        </p:grpSpPr>
        <p:sp>
          <p:nvSpPr>
            <p:cNvPr id="8" name="object 12"/>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J/f38A7uzhA8zMzADAwP8Af39/AAAAAAAAAAAAAAAAAAAAAAAAAAAAIQAAABgAAAAUAAAAGQoAANMcAACVCwAAFh4AAAAAAAAmAAAACAAAAP//////////"/>
                </a:ext>
              </a:extLst>
            </p:cNvSpPr>
            <p:nvPr/>
          </p:nvSpPr>
          <p:spPr>
            <a:xfrm>
              <a:off x="1641475" y="4685665"/>
              <a:ext cx="241300" cy="205105"/>
            </a:xfrm>
            <a:custGeom>
              <a:avLst/>
              <a:gdLst/>
              <a:ahLst/>
              <a:cxnLst/>
              <a:rect l="0" t="0" r="241300" b="205105"/>
              <a:pathLst>
                <a:path w="241300" h="205105">
                  <a:moveTo>
                    <a:pt x="241300" y="0"/>
                  </a:moveTo>
                  <a:lnTo>
                    <a:pt x="0" y="0"/>
                  </a:lnTo>
                  <a:lnTo>
                    <a:pt x="0" y="204644"/>
                  </a:lnTo>
                  <a:lnTo>
                    <a:pt x="241300" y="204644"/>
                  </a:lnTo>
                  <a:lnTo>
                    <a:pt x="241300" y="0"/>
                  </a:lnTo>
                  <a:close/>
                </a:path>
              </a:pathLst>
            </a:custGeom>
            <a:solidFill>
              <a:srgbClr val="FFFFFF"/>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7" name="object 13"/>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K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B/f38A7uzhA8zMzADAwP8Af39/AAAAAAAAAAAAAAAAAAAAAAAAAAAAIQAAABgAAAAUAAAAGQoAANMcAACVCwAAFh4AAAAAAAAmAAAACAAAAP//////////"/>
                </a:ext>
              </a:extLst>
            </p:cNvSpPr>
            <p:nvPr/>
          </p:nvSpPr>
          <p:spPr>
            <a:xfrm>
              <a:off x="1641475" y="4685665"/>
              <a:ext cx="241300" cy="205105"/>
            </a:xfrm>
            <a:custGeom>
              <a:avLst/>
              <a:gdLst/>
              <a:ahLst/>
              <a:cxnLst/>
              <a:rect l="0" t="0" r="241300" b="205105"/>
              <a:pathLst>
                <a:path w="241300" h="205105">
                  <a:moveTo>
                    <a:pt x="0" y="204644"/>
                  </a:moveTo>
                  <a:lnTo>
                    <a:pt x="241300" y="204644"/>
                  </a:lnTo>
                  <a:lnTo>
                    <a:pt x="241300" y="0"/>
                  </a:lnTo>
                  <a:lnTo>
                    <a:pt x="0" y="0"/>
                  </a:lnTo>
                  <a:lnTo>
                    <a:pt x="0" y="204644"/>
                  </a:lnTo>
                  <a:close/>
                </a:path>
              </a:pathLst>
            </a:custGeom>
            <a:noFill/>
            <a:ln w="6350" cap="flat" cmpd="sng" algn="ctr">
              <a:solidFill>
                <a:srgbClr val="000000"/>
              </a:solidFill>
              <a:prstDash val="solid"/>
              <a:headEnd type="none"/>
              <a:tailEnd type="none"/>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lgn="ctr"/>
              <a:r>
                <a:rPr sz="1500" cap="none"/>
                <a:t>3</a:t>
              </a:r>
              <a:endParaRPr sz="1500" cap="none"/>
            </a:p>
          </p:txBody>
        </p:sp>
      </p:grpSp>
      <p:sp>
        <p:nvSpPr>
          <p:cNvPr id="9" name="object 14"/>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tAEAAFsCAAB+KAAAlzoAABAAAAAmAAAACAAAAP//////////"/>
              </a:ext>
            </a:extLst>
          </p:cNvSpPr>
          <p:nvPr/>
        </p:nvSpPr>
        <p:spPr>
          <a:xfrm>
            <a:off x="276860" y="382905"/>
            <a:ext cx="6305550" cy="9141460"/>
          </a:xfrm>
          <a:custGeom>
            <a:avLst/>
            <a:gdLst/>
            <a:ahLst/>
            <a:cxnLst/>
            <a:rect l="0" t="0" r="6305550" b="9141460"/>
            <a:pathLst>
              <a:path w="6305550" h="9141460">
                <a:moveTo>
                  <a:pt x="6305319" y="9135709"/>
                </a:moveTo>
                <a:lnTo>
                  <a:pt x="6299787" y="9135709"/>
                </a:lnTo>
                <a:lnTo>
                  <a:pt x="5532" y="9135709"/>
                </a:lnTo>
                <a:lnTo>
                  <a:pt x="0" y="9135709"/>
                </a:lnTo>
                <a:lnTo>
                  <a:pt x="0" y="9141229"/>
                </a:lnTo>
                <a:lnTo>
                  <a:pt x="5532" y="9141229"/>
                </a:lnTo>
                <a:lnTo>
                  <a:pt x="6299787" y="9141229"/>
                </a:lnTo>
                <a:lnTo>
                  <a:pt x="6305319" y="9141229"/>
                </a:lnTo>
                <a:lnTo>
                  <a:pt x="6305319" y="9135709"/>
                </a:lnTo>
                <a:close/>
              </a:path>
              <a:path w="6305550" h="9141460">
                <a:moveTo>
                  <a:pt x="6305319" y="0"/>
                </a:moveTo>
                <a:lnTo>
                  <a:pt x="6299787" y="0"/>
                </a:lnTo>
                <a:lnTo>
                  <a:pt x="5532" y="0"/>
                </a:lnTo>
                <a:lnTo>
                  <a:pt x="0" y="0"/>
                </a:lnTo>
                <a:lnTo>
                  <a:pt x="0" y="5533"/>
                </a:lnTo>
                <a:lnTo>
                  <a:pt x="0" y="9135697"/>
                </a:lnTo>
                <a:lnTo>
                  <a:pt x="5532" y="9135697"/>
                </a:lnTo>
                <a:lnTo>
                  <a:pt x="5532" y="5533"/>
                </a:lnTo>
                <a:lnTo>
                  <a:pt x="6299787" y="5533"/>
                </a:lnTo>
                <a:lnTo>
                  <a:pt x="6299787" y="9135697"/>
                </a:lnTo>
                <a:lnTo>
                  <a:pt x="6305319" y="9135697"/>
                </a:lnTo>
                <a:lnTo>
                  <a:pt x="6305319" y="5533"/>
                </a:lnTo>
                <a:lnTo>
                  <a:pt x="6305319" y="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10" name="object 15"/>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JiQAACw4AABfJQAANzkAABAAAAAmAAAACAAAADyQAAAAAAAA"/>
              </a:ext>
            </a:extLst>
          </p:cNvSpPr>
          <p:nvPr>
            <p:ph type="sldNum" sz="quarter" idx="12"/>
          </p:nvPr>
        </p:nvSpPr>
        <p:spPr/>
        <p:txBody>
          <a:bodyPr vert="horz" wrap="square" lIns="0" tIns="0" rIns="0" bIns="0" numCol="1" spcCol="215900" anchor="t">
            <a:prstTxWarp prst="textNoShape">
              <a:avLst/>
            </a:prstTxWarp>
          </a:bodyPr>
          <a:lstStyle>
            <a:lvl1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pPr>
            <a:fld id="{257CACA6-E8C8-295A-86C4-1E0FE28A704B}" type="slidenum">
              <a:t>26</a:t>
            </a:fld>
          </a:p>
        </p:txBody>
      </p:sp>
    </p:spTree>
  </p:cSld>
  <p:clrMapOvr>
    <a:masterClrMapping/>
  </p:clrMapOvr>
  <p:timing>
    <p:tnLst>
      <p:par>
        <p:cTn id="1" dur="indefinite" restart="never" nodeType="tmRoot"/>
      </p:par>
    </p:tnLst>
  </p:timing>
</p:sld>
</file>

<file path=ppt/slides/slide2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4"/>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tAEAAFsCAAB+KAAAlzoAABAAAAAmAAAACAAAAP//////////"/>
              </a:ext>
            </a:extLst>
          </p:cNvSpPr>
          <p:nvPr/>
        </p:nvSpPr>
        <p:spPr>
          <a:xfrm>
            <a:off x="276860" y="382905"/>
            <a:ext cx="6305550" cy="9141460"/>
          </a:xfrm>
          <a:custGeom>
            <a:avLst/>
            <a:gdLst/>
            <a:ahLst/>
            <a:cxnLst/>
            <a:rect l="0" t="0" r="6305550" b="9141460"/>
            <a:pathLst>
              <a:path w="6305550" h="9141460">
                <a:moveTo>
                  <a:pt x="6305319" y="9135709"/>
                </a:moveTo>
                <a:lnTo>
                  <a:pt x="6299787" y="9135709"/>
                </a:lnTo>
                <a:lnTo>
                  <a:pt x="5532" y="9135709"/>
                </a:lnTo>
                <a:lnTo>
                  <a:pt x="0" y="9135709"/>
                </a:lnTo>
                <a:lnTo>
                  <a:pt x="0" y="9141229"/>
                </a:lnTo>
                <a:lnTo>
                  <a:pt x="5532" y="9141229"/>
                </a:lnTo>
                <a:lnTo>
                  <a:pt x="6299787" y="9141229"/>
                </a:lnTo>
                <a:lnTo>
                  <a:pt x="6305319" y="9141229"/>
                </a:lnTo>
                <a:lnTo>
                  <a:pt x="6305319" y="9135709"/>
                </a:lnTo>
                <a:close/>
              </a:path>
              <a:path w="6305550" h="9141460">
                <a:moveTo>
                  <a:pt x="6305319" y="0"/>
                </a:moveTo>
                <a:lnTo>
                  <a:pt x="6299787" y="0"/>
                </a:lnTo>
                <a:lnTo>
                  <a:pt x="5532" y="0"/>
                </a:lnTo>
                <a:lnTo>
                  <a:pt x="0" y="0"/>
                </a:lnTo>
                <a:lnTo>
                  <a:pt x="0" y="5533"/>
                </a:lnTo>
                <a:lnTo>
                  <a:pt x="0" y="9135697"/>
                </a:lnTo>
                <a:lnTo>
                  <a:pt x="5532" y="9135697"/>
                </a:lnTo>
                <a:lnTo>
                  <a:pt x="5532" y="5533"/>
                </a:lnTo>
                <a:lnTo>
                  <a:pt x="6299787" y="5533"/>
                </a:lnTo>
                <a:lnTo>
                  <a:pt x="6299787" y="9135697"/>
                </a:lnTo>
                <a:lnTo>
                  <a:pt x="6305319" y="9135697"/>
                </a:lnTo>
                <a:lnTo>
                  <a:pt x="6305319" y="5533"/>
                </a:lnTo>
                <a:lnTo>
                  <a:pt x="6305319" y="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3" name="object 2"/>
          <p:cNvSpPr>
            <a:spLocks noGrp="1" noChangeArrowheads="1"/>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hgMAAMkGAADhDQAA+AgAABAAAAAmAAAACAAAAD2QAAAAAAAA"/>
              </a:ext>
            </a:extLst>
          </p:cNvSpPr>
          <p:nvPr>
            <p:ph type="title"/>
          </p:nvPr>
        </p:nvSpPr>
        <p:spPr>
          <a:xfrm>
            <a:off x="572770" y="1102995"/>
            <a:ext cx="1683385" cy="354965"/>
          </a:xfrm>
        </p:spPr>
        <p:txBody>
          <a:bodyPr vert="horz" wrap="square" lIns="0" tIns="11430" rIns="0" bIns="0" numCol="1" spcCol="215900" anchor="t">
            <a:prstTxWarp prst="textNoShape">
              <a:avLst/>
            </a:prstTxWarp>
          </a:bodyPr>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0"/>
              </a:spcBef>
            </a:pPr>
            <a:r>
              <a:rPr cap="none">
                <a:solidFill>
                  <a:srgbClr val="548ED6"/>
                </a:solidFill>
                <a:latin typeface="Arial MT" pitchFamily="0" charset="0"/>
                <a:ea typeface="Calibri" pitchFamily="2" charset="0"/>
                <a:cs typeface="Arial MT" pitchFamily="0" charset="0"/>
              </a:rPr>
              <a:t>12. Video link</a:t>
            </a:r>
            <a:endParaRPr lang="en-us" cap="none">
              <a:solidFill>
                <a:srgbClr val="548ED6"/>
              </a:solidFill>
              <a:latin typeface="Arial MT" pitchFamily="0" charset="0"/>
              <a:ea typeface="Calibri" pitchFamily="2" charset="0"/>
              <a:cs typeface="Calibri" pitchFamily="2" charset="0"/>
            </a:endParaRPr>
          </a:p>
        </p:txBody>
      </p:sp>
      <p:sp>
        <p:nvSpPr>
          <p:cNvPr id="4" name="object 3"/>
          <p:cNvSpPr>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hgMAAAUJAACSLQAAxgsAABAAAAAmAAAACAAAAP//////////"/>
              </a:ext>
            </a:extLst>
          </p:cNvSpPr>
          <p:nvPr/>
        </p:nvSpPr>
        <p:spPr>
          <a:xfrm>
            <a:off x="572770" y="1466215"/>
            <a:ext cx="6835140" cy="447675"/>
          </a:xfrm>
          <a:prstGeom prst="rect">
            <a:avLst/>
          </a:prstGeom>
          <a:noFill/>
          <a:ln>
            <a:noFill/>
          </a:ln>
          <a:effectLst/>
        </p:spPr>
        <p:txBody>
          <a:bodyPr vert="horz" wrap="square" lIns="0" tIns="1143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spcBef>
                <a:spcPts val="90"/>
              </a:spcBef>
            </a:pPr>
            <a:r>
              <a:rPr sz="950" b="1" cap="none">
                <a:latin typeface="Arial" pitchFamily="2" charset="0"/>
                <a:ea typeface="Calibri" pitchFamily="2" charset="0"/>
                <a:cs typeface="Arial" pitchFamily="2" charset="0"/>
              </a:rPr>
              <a:t>Enter the URL of your team</a:t>
            </a:r>
            <a:r>
              <a:rPr lang="en-us" sz="950" b="1" cap="none">
                <a:latin typeface="Arial" pitchFamily="2" charset="0"/>
                <a:ea typeface="Calibri" pitchFamily="2" charset="0"/>
                <a:cs typeface="Arial" pitchFamily="2" charset="0"/>
              </a:rPr>
              <a:t> </a:t>
            </a:r>
            <a:r>
              <a:rPr sz="950" b="1" cap="none">
                <a:latin typeface="Arial" pitchFamily="2" charset="0"/>
                <a:ea typeface="Calibri" pitchFamily="2" charset="0"/>
                <a:cs typeface="Arial" pitchFamily="2" charset="0"/>
              </a:rPr>
              <a:t>video:</a:t>
            </a:r>
            <a:r>
              <a:rPr lang="en-us" sz="950" b="1" cap="none">
                <a:latin typeface="Arial" pitchFamily="2" charset="0"/>
                <a:ea typeface="Calibri" pitchFamily="2" charset="0"/>
                <a:cs typeface="Arial" pitchFamily="2" charset="0"/>
              </a:rPr>
              <a:t> </a:t>
            </a:r>
            <a:r>
              <a:rPr lang="en-us" sz="950" cap="none"/>
              <a:t>https://www.canva.com/design/DAGxp-_y0vs/SmMWMR01tUI5RqPrcB28vw/edit?utm_content=DAGxp-_y0vs&amp;utm_campaign=designshare&amp;utm_medium=link2&amp;utm_source=sharebutton</a:t>
            </a:r>
            <a:endParaRPr lang="en-us" sz="900" cap="none"/>
          </a:p>
          <a:p>
            <a:pPr>
              <a:lnSpc>
                <a:spcPct val="100000"/>
              </a:lnSpc>
              <a:spcBef>
                <a:spcPts val="300"/>
              </a:spcBef>
            </a:pPr>
            <a:endParaRPr sz="995" cap="none">
              <a:latin typeface="Arial" pitchFamily="2" charset="0"/>
              <a:ea typeface="Calibri" pitchFamily="2" charset="0"/>
              <a:cs typeface="Arial" pitchFamily="2" charset="0"/>
            </a:endParaRPr>
          </a:p>
          <a:p>
            <a:pPr marL="11430">
              <a:lnSpc>
                <a:spcPct val="100000"/>
              </a:lnSpc>
            </a:pPr>
            <a:r>
              <a:rPr sz="950" b="1" cap="none">
                <a:latin typeface="Arial" pitchFamily="2" charset="0"/>
                <a:ea typeface="Calibri" pitchFamily="2" charset="0"/>
                <a:cs typeface="Arial" pitchFamily="2" charset="0"/>
              </a:rPr>
              <a:t>Enter the password (if any):</a:t>
            </a:r>
            <a:endParaRPr sz="950" cap="none">
              <a:latin typeface="Arial" pitchFamily="2" charset="0"/>
              <a:ea typeface="Calibri" pitchFamily="2" charset="0"/>
              <a:cs typeface="Arial" pitchFamily="2" charset="0"/>
            </a:endParaRPr>
          </a:p>
        </p:txBody>
      </p:sp>
      <p:sp>
        <p:nvSpPr>
          <p:cNvPr id="5" name="object 5"/>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JiQAACw4AADYJwAAqDkAABAAAAAmAAAACAAAAD2QAAAAAAAA"/>
              </a:ext>
            </a:extLst>
          </p:cNvSpPr>
          <p:nvPr>
            <p:ph type="sldNum" sz="quarter" idx="12"/>
          </p:nvPr>
        </p:nvSpPr>
        <p:spPr>
          <a:xfrm>
            <a:off x="5876290" y="9131300"/>
            <a:ext cx="600710" cy="241300"/>
          </a:xfrm>
        </p:spPr>
        <p:txBody>
          <a:bodyPr vert="horz" wrap="square" lIns="0" tIns="0" rIns="0" bIns="0" numCol="1" spcCol="215900" anchor="t">
            <a:prstTxWarp prst="textNoShape">
              <a:avLst/>
            </a:prstTxWarp>
          </a:bodyPr>
          <a:lstStyle>
            <a:lvl1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pPr>
            <a:fld id="{257CA105-4BC8-2957-86C4-BD02EF8A70E8}" type="slidenum">
              <a:t>27</a:t>
            </a:fld>
          </a:p>
        </p:txBody>
      </p:sp>
      <p:sp>
        <p:nvSpPr>
          <p:cNvPr id="6" name="TextBox 5"/>
          <p:cNvSpPr>
            <a:extLst>
              <a:ext uri="smNativeData">
                <pr:smNativeData xmlns:pr="smNativeData" xmlns="smNativeData" val="SMDATA_15_Rezna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B/f38A7uzhA8zMzADAwP8Af39/AAAAAAAAAAAAAAAAAAAAAAAAAAAAIQAAABgAAAAUAAAA6AIAADUPAACIDgAASBIAABAAAAAmAAAACAAAAP//////////"/>
              </a:ext>
            </a:extLst>
          </p:cNvSpPr>
          <p:nvPr/>
        </p:nvSpPr>
        <p:spPr>
          <a:xfrm>
            <a:off x="472440" y="2472055"/>
            <a:ext cx="1889760" cy="499745"/>
          </a:xfrm>
          <a:prstGeom prst="rect">
            <a:avLst/>
          </a:prstGeom>
          <a:noFill/>
          <a:ln>
            <a:noFill/>
          </a:ln>
          <a:effectLst/>
        </p:spPr>
        <p:txBody>
          <a:bodyPr vert="horz" wrap="square" lIns="91440" tIns="45720" rIns="91440" bIns="45720" numCol="1" spcCol="215900" anchor="t"/>
          <a:lstStyle/>
          <a:p>
            <a:pPr/>
            <a:r>
              <a:rPr lang="en-us" sz="1650" cap="none">
                <a:solidFill>
                  <a:srgbClr val="548ED6"/>
                </a:solidFill>
                <a:latin typeface="Arial MT" pitchFamily="0" charset="0"/>
                <a:ea typeface="Calibri" pitchFamily="2" charset="0"/>
                <a:cs typeface="Calibri" pitchFamily="2" charset="0"/>
              </a:rPr>
              <a:t>13. Project link</a:t>
            </a:r>
            <a:endParaRPr lang="en-us" sz="1650" cap="none">
              <a:solidFill>
                <a:srgbClr val="548ED6"/>
              </a:solidFill>
              <a:latin typeface="Arial MT" pitchFamily="0" charset="0"/>
              <a:ea typeface="Calibri" pitchFamily="2" charset="0"/>
              <a:cs typeface="Calibri" pitchFamily="2" charset="0"/>
            </a:endParaRPr>
          </a:p>
        </p:txBody>
      </p:sp>
      <p:sp>
        <p:nvSpPr>
          <p:cNvPr id="7" name="TextBox 6"/>
          <p:cNvSpPr>
            <a:extLst>
              <a:ext uri="smNativeData">
                <pr:smNativeData xmlns:pr="smNativeData" xmlns="smNativeData" val="SMDATA_15_ReznaBMAAAAlAAAAZAAAAE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D0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B/f38A7uzhA8zMzADAwP8Af39/AAAAAAAAAAAAAAAAAAAAAAAAAAAAIQAAABgAAAAUAAAA6AIAAN8SAADIEwAAYxQAABAgAAAmAAAACAAAAP//////////"/>
              </a:ext>
            </a:extLst>
          </p:cNvSpPr>
          <p:nvPr/>
        </p:nvSpPr>
        <p:spPr>
          <a:xfrm>
            <a:off x="472440" y="3067685"/>
            <a:ext cx="2743200" cy="246380"/>
          </a:xfrm>
          <a:prstGeom prst="rect">
            <a:avLst/>
          </a:prstGeom>
          <a:noFill/>
          <a:ln>
            <a:noFill/>
          </a:ln>
          <a:effectLst/>
        </p:spPr>
        <p:txBody>
          <a:bodyPr vert="horz" wrap="square" lIns="91440" tIns="45720" rIns="91440" bIns="45720" numCol="1" spcCol="215900" anchor="t"/>
          <a:lstStyle/>
          <a:p>
            <a:pPr/>
            <a:r>
              <a:rPr lang="en-us" sz="1000" b="1" cap="none">
                <a:latin typeface="Arial" pitchFamily="2" charset="0"/>
                <a:ea typeface="Calibri" pitchFamily="2" charset="0"/>
                <a:cs typeface="Arial" pitchFamily="2" charset="0"/>
              </a:rPr>
              <a:t>Enter the URL of your team project: </a:t>
            </a:r>
            <a:endParaRPr lang="en-us" cap="none"/>
          </a:p>
        </p:txBody>
      </p:sp>
    </p:spTree>
  </p:cSld>
  <p:clrMapOvr>
    <a:masterClrMapping/>
  </p:clrMapOvr>
  <p:timing>
    <p:tnLst>
      <p:par>
        <p:cTn id="1" dur="indefinite" restart="never" nodeType="tmRoot"/>
      </p:par>
    </p:tnLst>
  </p:timing>
</p:sld>
</file>

<file path=ppt/slides/slide2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spLocks noGrp="1" noChangeArrowheads="1"/>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CQUAAGgDAAD4FAAAowUAABAAAAAmAAAACAAAADyQAAAAAAAA"/>
              </a:ext>
            </a:extLst>
          </p:cNvSpPr>
          <p:nvPr>
            <p:ph type="title"/>
          </p:nvPr>
        </p:nvSpPr>
        <p:spPr/>
        <p:txBody>
          <a:bodyPr vert="horz" wrap="square" lIns="0" tIns="11430" rIns="0" bIns="0" numCol="1" spcCol="215900" anchor="t">
            <a:prstTxWarp prst="textNoShape">
              <a:avLst/>
            </a:prstTxWarp>
          </a:bodyPr>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0"/>
              </a:spcBef>
            </a:pPr>
            <a:r>
              <a:t>Appendix</a:t>
            </a:r>
          </a:p>
        </p:txBody>
      </p:sp>
      <p:sp>
        <p:nvSpPr>
          <p:cNvPr id="3" name="object 3"/>
          <p:cNvSpPr>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CQUAANAGAAB2IwAAYwsAABAAAAAmAAAACAAAAP//////////"/>
              </a:ext>
            </a:extLst>
          </p:cNvSpPr>
          <p:nvPr/>
        </p:nvSpPr>
        <p:spPr>
          <a:xfrm>
            <a:off x="818515" y="1107440"/>
            <a:ext cx="4946015" cy="743585"/>
          </a:xfrm>
          <a:prstGeom prst="rect">
            <a:avLst/>
          </a:prstGeom>
          <a:noFill/>
          <a:ln>
            <a:noFill/>
          </a:ln>
          <a:effectLst/>
        </p:spPr>
        <p:txBody>
          <a:bodyPr vert="horz" wrap="square" lIns="0" tIns="1143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0"/>
              </a:spcBef>
            </a:pPr>
            <a:r>
              <a:rPr sz="1500" b="1" cap="none">
                <a:latin typeface="Arial" pitchFamily="2" charset="0"/>
                <a:ea typeface="Calibri" pitchFamily="2" charset="0"/>
                <a:cs typeface="Arial" pitchFamily="2" charset="0"/>
              </a:rPr>
              <a:t>Recommended Assessment Rubric (for Teachers)</a:t>
            </a:r>
            <a:endParaRPr sz="1500" cap="none">
              <a:latin typeface="Arial" pitchFamily="2" charset="0"/>
              <a:ea typeface="Calibri" pitchFamily="2" charset="0"/>
              <a:cs typeface="Arial" pitchFamily="2" charset="0"/>
            </a:endParaRPr>
          </a:p>
          <a:p>
            <a:pPr>
              <a:lnSpc>
                <a:spcPct val="100000"/>
              </a:lnSpc>
              <a:spcBef>
                <a:spcPts val="85"/>
              </a:spcBef>
            </a:pPr>
            <a:endParaRPr sz="1500" cap="none">
              <a:latin typeface="Arial" pitchFamily="2" charset="0"/>
              <a:ea typeface="Calibri" pitchFamily="2" charset="0"/>
              <a:cs typeface="Arial" pitchFamily="2" charset="0"/>
            </a:endParaRPr>
          </a:p>
          <a:p>
            <a:pPr marL="11430">
              <a:lnSpc>
                <a:spcPct val="100000"/>
              </a:lnSpc>
            </a:pPr>
            <a:r>
              <a:rPr sz="1450" b="1" cap="none">
                <a:latin typeface="Arial" pitchFamily="2" charset="0"/>
                <a:ea typeface="Calibri" pitchFamily="2" charset="0"/>
                <a:cs typeface="Arial" pitchFamily="2" charset="0"/>
              </a:rPr>
              <a:t>LOGBOOK AND VIDEO CONTENT</a:t>
            </a:r>
            <a:endParaRPr sz="1450" cap="none">
              <a:latin typeface="Arial" pitchFamily="2" charset="0"/>
              <a:ea typeface="Calibri" pitchFamily="2" charset="0"/>
              <a:cs typeface="Arial" pitchFamily="2" charset="0"/>
            </a:endParaRPr>
          </a:p>
        </p:txBody>
      </p:sp>
      <p:graphicFrame>
        <p:nvGraphicFramePr>
          <p:cNvPr id="4" name=""/>
          <p:cNvGraphicFramePr>
            <a:graphicFrameLocks noGrp="1"/>
          </p:cNvGraphicFramePr>
          <p:nvPr/>
        </p:nvGraphicFramePr>
        <p:xfrm>
          <a:off x="827405" y="1966595"/>
          <a:ext cx="5474335" cy="6399530"/>
        </p:xfrm>
        <a:graphic>
          <a:graphicData uri="http://schemas.openxmlformats.org/drawingml/2006/table">
            <a:tbl>
              <a:tblPr>
                <a:noFill/>
              </a:tblPr>
              <a:tblGrid>
                <a:gridCol w="813435"/>
                <a:gridCol w="1461770"/>
                <a:gridCol w="1380490"/>
                <a:gridCol w="1219835"/>
                <a:gridCol w="598805"/>
              </a:tblGrid>
              <a:tr h="299720">
                <a:tc>
                  <a:txBody>
                    <a:bodyPr wrap="square" numCol="1"/>
                    <a:lstStyle/>
                    <a:p>
                      <a:pPr marL="68580" marR="0" indent="0" algn="l">
                        <a:lnSpc>
                          <a:spcPts val="1250"/>
                        </a:lnSpc>
                        <a:buNone/>
                        <a:defRPr cap="none">
                          <a:solidFill>
                            <a:srgbClr val="000000"/>
                          </a:solidFill>
                        </a:defRPr>
                      </a:pPr>
                      <a:r>
                        <a:rPr sz="1000" b="1" cap="none">
                          <a:solidFill>
                            <a:srgbClr val="FFFFFF"/>
                          </a:solidFill>
                          <a:latin typeface="Arial" pitchFamily="2" charset="0"/>
                          <a:ea typeface="Calibri" pitchFamily="2" charset="0"/>
                          <a:cs typeface="Arial" pitchFamily="2" charset="0"/>
                        </a:rPr>
                        <a:t>Steps</a:t>
                      </a:r>
                      <a:endParaRPr sz="10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585858"/>
                    </a:solidFill>
                  </a:tcPr>
                </a:tc>
                <a:tc>
                  <a:txBody>
                    <a:bodyPr wrap="square" numCol="1"/>
                    <a:lstStyle/>
                    <a:p>
                      <a:pPr marL="66675" marR="0" indent="0" algn="l">
                        <a:lnSpc>
                          <a:spcPts val="1250"/>
                        </a:lnSpc>
                        <a:buNone/>
                        <a:defRPr cap="none">
                          <a:solidFill>
                            <a:srgbClr val="000000"/>
                          </a:solidFill>
                        </a:defRPr>
                      </a:pPr>
                      <a:r>
                        <a:rPr sz="1000" b="1" cap="none">
                          <a:solidFill>
                            <a:srgbClr val="FFFFFF"/>
                          </a:solidFill>
                          <a:latin typeface="Arial" pitchFamily="2" charset="0"/>
                          <a:ea typeface="Calibri" pitchFamily="2" charset="0"/>
                          <a:cs typeface="Arial" pitchFamily="2" charset="0"/>
                        </a:rPr>
                        <a:t>3 points</a:t>
                      </a:r>
                      <a:endParaRPr sz="10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585858"/>
                    </a:solidFill>
                  </a:tcPr>
                </a:tc>
                <a:tc>
                  <a:txBody>
                    <a:bodyPr wrap="square" numCol="1"/>
                    <a:lstStyle/>
                    <a:p>
                      <a:pPr marL="68580" marR="0" indent="0" algn="l">
                        <a:lnSpc>
                          <a:spcPts val="1250"/>
                        </a:lnSpc>
                        <a:buNone/>
                        <a:defRPr cap="none">
                          <a:solidFill>
                            <a:srgbClr val="000000"/>
                          </a:solidFill>
                        </a:defRPr>
                      </a:pPr>
                      <a:r>
                        <a:rPr sz="1000" b="1" cap="none">
                          <a:solidFill>
                            <a:srgbClr val="FFFFFF"/>
                          </a:solidFill>
                          <a:latin typeface="Arial" pitchFamily="2" charset="0"/>
                          <a:ea typeface="Calibri" pitchFamily="2" charset="0"/>
                          <a:cs typeface="Arial" pitchFamily="2" charset="0"/>
                        </a:rPr>
                        <a:t>2 points</a:t>
                      </a:r>
                      <a:endParaRPr sz="10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585858"/>
                    </a:solidFill>
                  </a:tcPr>
                </a:tc>
                <a:tc>
                  <a:txBody>
                    <a:bodyPr wrap="square" numCol="1"/>
                    <a:lstStyle/>
                    <a:p>
                      <a:pPr marL="67945" marR="0" indent="0" algn="l">
                        <a:lnSpc>
                          <a:spcPts val="1250"/>
                        </a:lnSpc>
                        <a:buNone/>
                        <a:defRPr cap="none">
                          <a:solidFill>
                            <a:srgbClr val="000000"/>
                          </a:solidFill>
                        </a:defRPr>
                      </a:pPr>
                      <a:r>
                        <a:rPr sz="1000" b="1" cap="none">
                          <a:solidFill>
                            <a:srgbClr val="FFFFFF"/>
                          </a:solidFill>
                          <a:latin typeface="Arial" pitchFamily="2" charset="0"/>
                          <a:ea typeface="Calibri" pitchFamily="2" charset="0"/>
                          <a:cs typeface="Arial" pitchFamily="2" charset="0"/>
                        </a:rPr>
                        <a:t>1 point</a:t>
                      </a:r>
                      <a:endParaRPr sz="10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585858"/>
                    </a:solidFill>
                  </a:tcPr>
                </a:tc>
                <a:tc>
                  <a:txBody>
                    <a:bodyPr wrap="square" numCol="1"/>
                    <a:lstStyle/>
                    <a:p>
                      <a:pPr marL="68580" marR="155575" indent="0" algn="l">
                        <a:lnSpc>
                          <a:spcPts val="1260"/>
                        </a:lnSpc>
                        <a:buNone/>
                        <a:defRPr cap="none">
                          <a:solidFill>
                            <a:srgbClr val="000000"/>
                          </a:solidFill>
                        </a:defRPr>
                      </a:pPr>
                      <a:r>
                        <a:rPr sz="1000" b="1" cap="none">
                          <a:solidFill>
                            <a:srgbClr val="FFFFFF"/>
                          </a:solidFill>
                          <a:latin typeface="Arial" pitchFamily="2" charset="0"/>
                          <a:ea typeface="Calibri" pitchFamily="2" charset="0"/>
                          <a:cs typeface="Arial" pitchFamily="2" charset="0"/>
                        </a:rPr>
                        <a:t>Points Given</a:t>
                      </a:r>
                      <a:endParaRPr sz="10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585858"/>
                    </a:solidFill>
                  </a:tcPr>
                </a:tc>
                <a:extLst>
                  <a:ext uri="smNativeData">
                    <pr:rowheight xmlns="" xmlns:pr="smNativeData" dt="1760029765" type="min" val="299720"/>
                  </a:ext>
                </a:extLst>
              </a:tr>
              <a:tr h="641985">
                <a:tc>
                  <a:txBody>
                    <a:bodyPr wrap="square" numCol="1"/>
                    <a:lstStyle/>
                    <a:p>
                      <a:pPr marL="0" marR="0" indent="0" algn="l">
                        <a:lnSpc>
                          <a:spcPct val="100000"/>
                        </a:lnSpc>
                        <a:spcBef>
                          <a:spcPts val="30"/>
                        </a:spcBef>
                        <a:buNone/>
                        <a:defRPr cap="none">
                          <a:solidFill>
                            <a:srgbClr val="000000"/>
                          </a:solidFill>
                        </a:defRPr>
                      </a:pPr>
                      <a:endParaRPr sz="700" cap="none">
                        <a:latin typeface="Times New Roman" pitchFamily="0" charset="0"/>
                        <a:ea typeface="Calibri" pitchFamily="2" charset="0"/>
                        <a:cs typeface="Times New Roman" pitchFamily="0" charset="0"/>
                      </a:endParaRPr>
                    </a:p>
                    <a:p>
                      <a:pPr marL="68580" marR="410845" indent="0" algn="l">
                        <a:lnSpc>
                          <a:spcPts val="910"/>
                        </a:lnSpc>
                        <a:buNone/>
                        <a:defRPr cap="none">
                          <a:solidFill>
                            <a:srgbClr val="000000"/>
                          </a:solidFill>
                        </a:defRPr>
                      </a:pPr>
                      <a:r>
                        <a:rPr sz="700" u="sng" cap="none">
                          <a:solidFill>
                            <a:srgbClr val="0000FF"/>
                          </a:solidFill>
                          <a:uFill>
                            <a:solidFill>
                              <a:srgbClr val="0000FF"/>
                            </a:solidFill>
                          </a:uFill>
                          <a:latin typeface="Arial MT" pitchFamily="0" charset="0"/>
                          <a:ea typeface="Calibri" pitchFamily="2" charset="0"/>
                          <a:cs typeface="Arial MT" pitchFamily="0" charset="0"/>
                          <a:hlinkClick r:id="rId2" action="ppaction://hlinksldjump"/>
                        </a:rPr>
                        <a:t>Problem</a:t>
                      </a:r>
                      <a:r>
                        <a:rPr sz="700" cap="none">
                          <a:solidFill>
                            <a:srgbClr val="0000FF"/>
                          </a:solidFill>
                          <a:latin typeface="Arial MT" pitchFamily="0" charset="0"/>
                          <a:ea typeface="Calibri" pitchFamily="2" charset="0"/>
                          <a:cs typeface="Arial MT" pitchFamily="0" charset="0"/>
                        </a:rPr>
                        <a:t> </a:t>
                      </a:r>
                      <a:r>
                        <a:rPr sz="700" u="sng" cap="none">
                          <a:solidFill>
                            <a:srgbClr val="0000FF"/>
                          </a:solidFill>
                          <a:uFill>
                            <a:solidFill>
                              <a:srgbClr val="0000FF"/>
                            </a:solidFill>
                          </a:uFill>
                          <a:latin typeface="Arial MT" pitchFamily="0" charset="0"/>
                          <a:ea typeface="Calibri" pitchFamily="2" charset="0"/>
                          <a:cs typeface="Arial MT" pitchFamily="0" charset="0"/>
                          <a:hlinkClick r:id="rId2" action="ppaction://hlinksldjump"/>
                        </a:rPr>
                        <a:t>definition</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p>
                      <a:pPr marL="66675" marR="186055" indent="0" algn="l">
                        <a:lnSpc>
                          <a:spcPct val="95000"/>
                        </a:lnSpc>
                        <a:buNone/>
                        <a:defRPr cap="none">
                          <a:solidFill>
                            <a:srgbClr val="000000"/>
                          </a:solidFill>
                        </a:defRPr>
                      </a:pPr>
                      <a:r>
                        <a:rPr sz="700" cap="none">
                          <a:latin typeface="Arial MT" pitchFamily="0" charset="0"/>
                          <a:ea typeface="Calibri" pitchFamily="2" charset="0"/>
                          <a:cs typeface="Arial MT" pitchFamily="0" charset="0"/>
                        </a:rPr>
                        <a:t>A local problem which has not been fully solved before is explained in detail with supporting research.</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p>
                      <a:pPr marL="68580" marR="94615" indent="0" algn="l">
                        <a:lnSpc>
                          <a:spcPct val="95000"/>
                        </a:lnSpc>
                        <a:buNone/>
                        <a:defRPr cap="none">
                          <a:solidFill>
                            <a:srgbClr val="000000"/>
                          </a:solidFill>
                        </a:defRPr>
                      </a:pPr>
                      <a:r>
                        <a:rPr sz="700" cap="none">
                          <a:latin typeface="Arial MT" pitchFamily="0" charset="0"/>
                          <a:ea typeface="Calibri" pitchFamily="2" charset="0"/>
                          <a:cs typeface="Arial MT" pitchFamily="0" charset="0"/>
                        </a:rPr>
                        <a:t>A local problem which has not been fully solved before is described.</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spcBef>
                          <a:spcPts val="30"/>
                        </a:spcBef>
                        <a:buNone/>
                        <a:defRPr cap="none">
                          <a:solidFill>
                            <a:srgbClr val="000000"/>
                          </a:solidFill>
                        </a:defRPr>
                      </a:pPr>
                      <a:endParaRPr sz="700" cap="none">
                        <a:latin typeface="Times New Roman" pitchFamily="0" charset="0"/>
                        <a:ea typeface="Calibri" pitchFamily="2" charset="0"/>
                        <a:cs typeface="Times New Roman" pitchFamily="0" charset="0"/>
                      </a:endParaRPr>
                    </a:p>
                    <a:p>
                      <a:pPr marL="67945" marR="466090" indent="0" algn="l">
                        <a:lnSpc>
                          <a:spcPts val="910"/>
                        </a:lnSpc>
                        <a:buNone/>
                        <a:defRPr cap="none">
                          <a:solidFill>
                            <a:srgbClr val="000000"/>
                          </a:solidFill>
                        </a:defRPr>
                      </a:pPr>
                      <a:r>
                        <a:rPr sz="700" cap="none">
                          <a:latin typeface="Arial MT" pitchFamily="0" charset="0"/>
                          <a:ea typeface="Calibri" pitchFamily="2" charset="0"/>
                          <a:cs typeface="Arial MT" pitchFamily="0" charset="0"/>
                        </a:rPr>
                        <a:t>A local problem is described</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641985"/>
                  </a:ext>
                </a:extLst>
              </a:tr>
              <a:tr h="641350">
                <a:tc>
                  <a:txBody>
                    <a:bodyPr wrap="square" numCol="1"/>
                    <a:lstStyle/>
                    <a:p>
                      <a:pPr marL="68580" marR="0" indent="0" algn="l">
                        <a:lnSpc>
                          <a:spcPts val="915"/>
                        </a:lnSpc>
                        <a:buNone/>
                        <a:defRPr cap="none">
                          <a:solidFill>
                            <a:srgbClr val="000000"/>
                          </a:solidFill>
                        </a:defRPr>
                      </a:pPr>
                      <a:r>
                        <a:rPr sz="700" u="sng" cap="none">
                          <a:solidFill>
                            <a:srgbClr val="0000FF"/>
                          </a:solidFill>
                          <a:uFill>
                            <a:solidFill>
                              <a:srgbClr val="0000FF"/>
                            </a:solidFill>
                          </a:uFill>
                          <a:latin typeface="Arial MT" pitchFamily="0" charset="0"/>
                          <a:ea typeface="Calibri" pitchFamily="2" charset="0"/>
                          <a:cs typeface="Arial MT" pitchFamily="0" charset="0"/>
                          <a:hlinkClick r:id="rId3" action="ppaction://hlinksldjump"/>
                        </a:rPr>
                        <a:t>The Users</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6675" marR="0" indent="0" algn="l">
                        <a:lnSpc>
                          <a:spcPts val="900"/>
                        </a:lnSpc>
                        <a:buNone/>
                        <a:defRPr cap="none">
                          <a:solidFill>
                            <a:srgbClr val="000000"/>
                          </a:solidFill>
                        </a:defRPr>
                      </a:pPr>
                      <a:r>
                        <a:rPr sz="700" cap="none">
                          <a:latin typeface="Arial MT" pitchFamily="0" charset="0"/>
                          <a:ea typeface="Calibri" pitchFamily="2" charset="0"/>
                          <a:cs typeface="Arial MT" pitchFamily="0" charset="0"/>
                        </a:rPr>
                        <a:t>Understanding of the user group</a:t>
                      </a:r>
                      <a:endParaRPr sz="700" cap="none">
                        <a:latin typeface="Arial MT" pitchFamily="0" charset="0"/>
                        <a:ea typeface="Calibri" pitchFamily="2" charset="0"/>
                        <a:cs typeface="Arial MT" pitchFamily="0" charset="0"/>
                      </a:endParaRPr>
                    </a:p>
                    <a:p>
                      <a:pPr marL="66675" marR="73025" indent="0" algn="l">
                        <a:lnSpc>
                          <a:spcPct val="95000"/>
                        </a:lnSpc>
                        <a:spcBef>
                          <a:spcPts val="20"/>
                        </a:spcBef>
                        <a:buNone/>
                        <a:defRPr cap="none">
                          <a:solidFill>
                            <a:srgbClr val="000000"/>
                          </a:solidFill>
                        </a:defRPr>
                      </a:pPr>
                      <a:r>
                        <a:rPr sz="700" cap="none">
                          <a:latin typeface="Arial MT" pitchFamily="0" charset="0"/>
                          <a:ea typeface="Calibri" pitchFamily="2" charset="0"/>
                          <a:cs typeface="Arial MT" pitchFamily="0" charset="0"/>
                        </a:rPr>
                        <a:t>is evidenced by completion of all of the steps in </a:t>
                      </a:r>
                      <a:r>
                        <a:rPr sz="700" i="1" cap="none">
                          <a:latin typeface="Arial" pitchFamily="2" charset="0"/>
                          <a:ea typeface="Calibri" pitchFamily="2" charset="0"/>
                          <a:cs typeface="Arial" pitchFamily="2" charset="0"/>
                        </a:rPr>
                        <a:t>Section 4 The Users </a:t>
                      </a:r>
                      <a:r>
                        <a:rPr sz="700" cap="none">
                          <a:latin typeface="Arial MT" pitchFamily="0" charset="0"/>
                          <a:ea typeface="Calibri" pitchFamily="2" charset="0"/>
                          <a:cs typeface="Arial MT" pitchFamily="0" charset="0"/>
                        </a:rPr>
                        <a:t>and thorough investigation.</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0" indent="0" algn="l">
                        <a:lnSpc>
                          <a:spcPts val="900"/>
                        </a:lnSpc>
                        <a:buNone/>
                        <a:defRPr cap="none">
                          <a:solidFill>
                            <a:srgbClr val="000000"/>
                          </a:solidFill>
                        </a:defRPr>
                      </a:pPr>
                      <a:r>
                        <a:rPr sz="700" cap="none">
                          <a:latin typeface="Arial MT" pitchFamily="0" charset="0"/>
                          <a:ea typeface="Calibri" pitchFamily="2" charset="0"/>
                          <a:cs typeface="Arial MT" pitchFamily="0" charset="0"/>
                        </a:rPr>
                        <a:t>Understanding of the user</a:t>
                      </a:r>
                      <a:endParaRPr sz="700" cap="none">
                        <a:latin typeface="Arial MT" pitchFamily="0" charset="0"/>
                        <a:ea typeface="Calibri" pitchFamily="2" charset="0"/>
                        <a:cs typeface="Arial MT" pitchFamily="0" charset="0"/>
                      </a:endParaRPr>
                    </a:p>
                    <a:p>
                      <a:pPr marL="68580" marR="116205" indent="0" algn="l">
                        <a:lnSpc>
                          <a:spcPct val="95000"/>
                        </a:lnSpc>
                        <a:spcBef>
                          <a:spcPts val="25"/>
                        </a:spcBef>
                        <a:buNone/>
                        <a:defRPr cap="none">
                          <a:solidFill>
                            <a:srgbClr val="000000"/>
                          </a:solidFill>
                        </a:defRPr>
                      </a:pPr>
                      <a:r>
                        <a:rPr sz="700" cap="none">
                          <a:latin typeface="Arial MT" pitchFamily="0" charset="0"/>
                          <a:ea typeface="Calibri" pitchFamily="2" charset="0"/>
                          <a:cs typeface="Arial MT" pitchFamily="0" charset="0"/>
                        </a:rPr>
                        <a:t>group is evidenced by completion of most of the steps in </a:t>
                      </a:r>
                      <a:r>
                        <a:rPr sz="700" i="1" cap="none">
                          <a:latin typeface="Arial" pitchFamily="2" charset="0"/>
                          <a:ea typeface="Calibri" pitchFamily="2" charset="0"/>
                          <a:cs typeface="Arial" pitchFamily="2" charset="0"/>
                        </a:rPr>
                        <a:t>Section 4 The Users</a:t>
                      </a:r>
                      <a:r>
                        <a:rPr sz="700" cap="none">
                          <a:latin typeface="Arial MT" pitchFamily="0" charset="0"/>
                          <a:ea typeface="Calibri" pitchFamily="2" charset="0"/>
                          <a:cs typeface="Arial MT" pitchFamily="0" charset="0"/>
                        </a:rPr>
                        <a:t>.</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7945" marR="0" indent="0" algn="l">
                        <a:lnSpc>
                          <a:spcPts val="900"/>
                        </a:lnSpc>
                        <a:buNone/>
                        <a:defRPr cap="none">
                          <a:solidFill>
                            <a:srgbClr val="000000"/>
                          </a:solidFill>
                        </a:defRPr>
                      </a:pPr>
                      <a:r>
                        <a:rPr sz="700" cap="none">
                          <a:latin typeface="Arial MT" pitchFamily="0" charset="0"/>
                          <a:ea typeface="Calibri" pitchFamily="2" charset="0"/>
                          <a:cs typeface="Arial MT" pitchFamily="0" charset="0"/>
                        </a:rPr>
                        <a:t>The user group is</a:t>
                      </a:r>
                      <a:endParaRPr sz="700" cap="none">
                        <a:latin typeface="Arial MT" pitchFamily="0" charset="0"/>
                        <a:ea typeface="Calibri" pitchFamily="2" charset="0"/>
                        <a:cs typeface="Arial MT" pitchFamily="0" charset="0"/>
                      </a:endParaRPr>
                    </a:p>
                    <a:p>
                      <a:pPr marL="67945" marR="114935" indent="0" algn="l">
                        <a:lnSpc>
                          <a:spcPct val="95000"/>
                        </a:lnSpc>
                        <a:spcBef>
                          <a:spcPts val="25"/>
                        </a:spcBef>
                        <a:buNone/>
                        <a:defRPr cap="none">
                          <a:solidFill>
                            <a:srgbClr val="000000"/>
                          </a:solidFill>
                        </a:defRPr>
                      </a:pPr>
                      <a:r>
                        <a:rPr sz="700" cap="none">
                          <a:latin typeface="Arial MT" pitchFamily="0" charset="0"/>
                          <a:ea typeface="Calibri" pitchFamily="2" charset="0"/>
                          <a:cs typeface="Arial MT" pitchFamily="0" charset="0"/>
                        </a:rPr>
                        <a:t>described but it is unclear how they are affected by the problem.</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641350"/>
                  </a:ext>
                </a:extLst>
              </a:tr>
              <a:tr h="748030">
                <a:tc>
                  <a:txBody>
                    <a:bodyPr wrap="square" numCol="1"/>
                    <a:lstStyle/>
                    <a:p>
                      <a:pPr marL="68580" marR="0" indent="0" algn="l">
                        <a:lnSpc>
                          <a:spcPts val="915"/>
                        </a:lnSpc>
                        <a:buNone/>
                        <a:defRPr cap="none">
                          <a:solidFill>
                            <a:srgbClr val="000000"/>
                          </a:solidFill>
                        </a:defRPr>
                      </a:pPr>
                      <a:r>
                        <a:rPr sz="700" u="sng" cap="none">
                          <a:solidFill>
                            <a:srgbClr val="0000FF"/>
                          </a:solidFill>
                          <a:uFill>
                            <a:solidFill>
                              <a:srgbClr val="0000FF"/>
                            </a:solidFill>
                          </a:uFill>
                          <a:latin typeface="Arial MT" pitchFamily="0" charset="0"/>
                          <a:ea typeface="Calibri" pitchFamily="2" charset="0"/>
                          <a:cs typeface="Arial MT" pitchFamily="0" charset="0"/>
                          <a:hlinkClick r:id="rId4" action="ppaction://hlinksldjump"/>
                        </a:rPr>
                        <a:t>Brainstorming</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6675" marR="0" indent="0" algn="l">
                        <a:lnSpc>
                          <a:spcPts val="900"/>
                        </a:lnSpc>
                        <a:buNone/>
                        <a:defRPr cap="none">
                          <a:solidFill>
                            <a:srgbClr val="000000"/>
                          </a:solidFill>
                        </a:defRPr>
                      </a:pPr>
                      <a:r>
                        <a:rPr sz="700" cap="none">
                          <a:latin typeface="Arial MT" pitchFamily="0" charset="0"/>
                          <a:ea typeface="Calibri" pitchFamily="2" charset="0"/>
                          <a:cs typeface="Arial MT" pitchFamily="0" charset="0"/>
                        </a:rPr>
                        <a:t>A brainstorming session was</a:t>
                      </a:r>
                      <a:endParaRPr sz="700" cap="none">
                        <a:latin typeface="Arial MT" pitchFamily="0" charset="0"/>
                        <a:ea typeface="Calibri" pitchFamily="2" charset="0"/>
                        <a:cs typeface="Arial MT" pitchFamily="0" charset="0"/>
                      </a:endParaRPr>
                    </a:p>
                    <a:p>
                      <a:pPr marL="66675" marR="213995" indent="0" algn="l">
                        <a:lnSpc>
                          <a:spcPct val="95000"/>
                        </a:lnSpc>
                        <a:spcBef>
                          <a:spcPts val="25"/>
                        </a:spcBef>
                        <a:buNone/>
                        <a:defRPr cap="none">
                          <a:solidFill>
                            <a:srgbClr val="000000"/>
                          </a:solidFill>
                        </a:defRPr>
                      </a:pPr>
                      <a:r>
                        <a:rPr sz="700" cap="none">
                          <a:latin typeface="Arial MT" pitchFamily="0" charset="0"/>
                          <a:ea typeface="Calibri" pitchFamily="2" charset="0"/>
                          <a:cs typeface="Arial MT" pitchFamily="0" charset="0"/>
                        </a:rPr>
                        <a:t>conducted using creative and critical thinking. A compelling solution was selected with supporting arguments from </a:t>
                      </a:r>
                      <a:r>
                        <a:rPr sz="700" i="1" cap="none">
                          <a:latin typeface="Arial" pitchFamily="2" charset="0"/>
                          <a:ea typeface="Calibri" pitchFamily="2" charset="0"/>
                          <a:cs typeface="Arial" pitchFamily="2" charset="0"/>
                        </a:rPr>
                        <a:t>Section 5 Brainstorming.</a:t>
                      </a:r>
                      <a:endParaRPr sz="7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0" indent="28575" algn="l">
                        <a:lnSpc>
                          <a:spcPts val="900"/>
                        </a:lnSpc>
                        <a:buNone/>
                        <a:defRPr cap="none">
                          <a:solidFill>
                            <a:srgbClr val="000000"/>
                          </a:solidFill>
                        </a:defRPr>
                      </a:pPr>
                      <a:r>
                        <a:rPr sz="700" cap="none">
                          <a:latin typeface="Arial MT" pitchFamily="0" charset="0"/>
                          <a:ea typeface="Calibri" pitchFamily="2" charset="0"/>
                          <a:cs typeface="Arial MT" pitchFamily="0" charset="0"/>
                        </a:rPr>
                        <a:t>A brainstorming session was</a:t>
                      </a:r>
                      <a:endParaRPr sz="700" cap="none">
                        <a:latin typeface="Arial MT" pitchFamily="0" charset="0"/>
                        <a:ea typeface="Calibri" pitchFamily="2" charset="0"/>
                        <a:cs typeface="Arial MT" pitchFamily="0" charset="0"/>
                      </a:endParaRPr>
                    </a:p>
                    <a:p>
                      <a:pPr marL="68580" marR="67310" indent="0" algn="l">
                        <a:lnSpc>
                          <a:spcPct val="95000"/>
                        </a:lnSpc>
                        <a:spcBef>
                          <a:spcPts val="25"/>
                        </a:spcBef>
                        <a:buNone/>
                        <a:defRPr cap="none">
                          <a:solidFill>
                            <a:srgbClr val="000000"/>
                          </a:solidFill>
                        </a:defRPr>
                      </a:pPr>
                      <a:r>
                        <a:rPr sz="700" cap="none">
                          <a:latin typeface="Arial MT" pitchFamily="0" charset="0"/>
                          <a:ea typeface="Calibri" pitchFamily="2" charset="0"/>
                          <a:cs typeface="Arial MT" pitchFamily="0" charset="0"/>
                        </a:rPr>
                        <a:t>conducted using creative and critical thinking. A solution was selected with supporting arguments in </a:t>
                      </a:r>
                      <a:r>
                        <a:rPr sz="700" i="1" cap="none">
                          <a:latin typeface="Arial" pitchFamily="2" charset="0"/>
                          <a:ea typeface="Calibri" pitchFamily="2" charset="0"/>
                          <a:cs typeface="Arial" pitchFamily="2" charset="0"/>
                        </a:rPr>
                        <a:t>Section 5 Brainstorming.</a:t>
                      </a:r>
                      <a:endParaRPr sz="7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7945" marR="0" indent="0" algn="l">
                        <a:lnSpc>
                          <a:spcPts val="900"/>
                        </a:lnSpc>
                        <a:buNone/>
                        <a:defRPr cap="none">
                          <a:solidFill>
                            <a:srgbClr val="000000"/>
                          </a:solidFill>
                        </a:defRPr>
                      </a:pPr>
                      <a:r>
                        <a:rPr sz="700" cap="none">
                          <a:latin typeface="Arial MT" pitchFamily="0" charset="0"/>
                          <a:ea typeface="Calibri" pitchFamily="2" charset="0"/>
                          <a:cs typeface="Arial MT" pitchFamily="0" charset="0"/>
                        </a:rPr>
                        <a:t>A brainstorming session</a:t>
                      </a:r>
                      <a:endParaRPr sz="700" cap="none">
                        <a:latin typeface="Arial MT" pitchFamily="0" charset="0"/>
                        <a:ea typeface="Calibri" pitchFamily="2" charset="0"/>
                        <a:cs typeface="Arial MT" pitchFamily="0" charset="0"/>
                      </a:endParaRPr>
                    </a:p>
                    <a:p>
                      <a:pPr marL="67945" marR="86995" indent="0" algn="l">
                        <a:lnSpc>
                          <a:spcPts val="910"/>
                        </a:lnSpc>
                        <a:spcBef>
                          <a:spcPts val="50"/>
                        </a:spcBef>
                        <a:buNone/>
                        <a:defRPr cap="none">
                          <a:solidFill>
                            <a:srgbClr val="000000"/>
                          </a:solidFill>
                        </a:defRPr>
                      </a:pPr>
                      <a:r>
                        <a:rPr sz="700" cap="none">
                          <a:latin typeface="Arial MT" pitchFamily="0" charset="0"/>
                          <a:ea typeface="Calibri" pitchFamily="2" charset="0"/>
                          <a:cs typeface="Arial MT" pitchFamily="0" charset="0"/>
                        </a:rPr>
                        <a:t>was conducted. A solution was selected.</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748030"/>
                  </a:ext>
                </a:extLst>
              </a:tr>
              <a:tr h="641350">
                <a:tc>
                  <a:txBody>
                    <a:bodyPr wrap="square" numCol="1"/>
                    <a:lstStyle/>
                    <a:p>
                      <a:pPr marL="68580" marR="0" indent="0" algn="l">
                        <a:lnSpc>
                          <a:spcPts val="915"/>
                        </a:lnSpc>
                        <a:buNone/>
                        <a:defRPr cap="none">
                          <a:solidFill>
                            <a:srgbClr val="000000"/>
                          </a:solidFill>
                        </a:defRPr>
                      </a:pPr>
                      <a:r>
                        <a:rPr sz="700" u="sng" cap="none">
                          <a:solidFill>
                            <a:srgbClr val="0000FF"/>
                          </a:solidFill>
                          <a:uFill>
                            <a:solidFill>
                              <a:srgbClr val="0000FF"/>
                            </a:solidFill>
                          </a:uFill>
                          <a:latin typeface="Arial MT" pitchFamily="0" charset="0"/>
                          <a:ea typeface="Calibri" pitchFamily="2" charset="0"/>
                          <a:cs typeface="Arial MT" pitchFamily="0" charset="0"/>
                          <a:hlinkClick r:id="rId5" action="ppaction://hlinksldjump"/>
                        </a:rPr>
                        <a:t>Design</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6675" marR="0" indent="0" algn="l">
                        <a:lnSpc>
                          <a:spcPts val="900"/>
                        </a:lnSpc>
                        <a:buNone/>
                        <a:defRPr cap="none">
                          <a:solidFill>
                            <a:srgbClr val="000000"/>
                          </a:solidFill>
                        </a:defRPr>
                      </a:pPr>
                      <a:r>
                        <a:rPr sz="700" cap="none">
                          <a:latin typeface="Arial MT" pitchFamily="0" charset="0"/>
                          <a:ea typeface="Calibri" pitchFamily="2" charset="0"/>
                          <a:cs typeface="Arial MT" pitchFamily="0" charset="0"/>
                        </a:rPr>
                        <a:t>The use of AI is a good fit for the</a:t>
                      </a:r>
                      <a:endParaRPr sz="700" cap="none">
                        <a:latin typeface="Arial MT" pitchFamily="0" charset="0"/>
                        <a:ea typeface="Calibri" pitchFamily="2" charset="0"/>
                        <a:cs typeface="Arial MT" pitchFamily="0" charset="0"/>
                      </a:endParaRPr>
                    </a:p>
                    <a:p>
                      <a:pPr marL="66675" marR="85725" indent="0" algn="l">
                        <a:lnSpc>
                          <a:spcPct val="95000"/>
                        </a:lnSpc>
                        <a:buNone/>
                        <a:defRPr cap="none">
                          <a:solidFill>
                            <a:srgbClr val="000000"/>
                          </a:solidFill>
                        </a:defRPr>
                      </a:pPr>
                      <a:r>
                        <a:rPr sz="700" cap="none">
                          <a:latin typeface="Arial MT" pitchFamily="0" charset="0"/>
                          <a:ea typeface="Calibri" pitchFamily="2" charset="0"/>
                          <a:cs typeface="Arial MT" pitchFamily="0" charset="0"/>
                        </a:rPr>
                        <a:t>solution. The new user experience is clearly documented showing how users will be better served than they are today.</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0" indent="0" algn="l">
                        <a:lnSpc>
                          <a:spcPts val="900"/>
                        </a:lnSpc>
                        <a:buNone/>
                        <a:defRPr cap="none">
                          <a:solidFill>
                            <a:srgbClr val="000000"/>
                          </a:solidFill>
                        </a:defRPr>
                      </a:pPr>
                      <a:r>
                        <a:rPr sz="700" cap="none">
                          <a:latin typeface="Arial MT" pitchFamily="0" charset="0"/>
                          <a:ea typeface="Calibri" pitchFamily="2" charset="0"/>
                          <a:cs typeface="Arial MT" pitchFamily="0" charset="0"/>
                        </a:rPr>
                        <a:t>The use of AI is a good fit for</a:t>
                      </a:r>
                      <a:endParaRPr sz="700" cap="none">
                        <a:latin typeface="Arial MT" pitchFamily="0" charset="0"/>
                        <a:ea typeface="Calibri" pitchFamily="2" charset="0"/>
                        <a:cs typeface="Arial MT" pitchFamily="0" charset="0"/>
                      </a:endParaRPr>
                    </a:p>
                    <a:p>
                      <a:pPr marL="68580" marR="89535" indent="0" algn="l">
                        <a:lnSpc>
                          <a:spcPct val="95000"/>
                        </a:lnSpc>
                        <a:spcBef>
                          <a:spcPts val="25"/>
                        </a:spcBef>
                        <a:buNone/>
                        <a:defRPr cap="none">
                          <a:solidFill>
                            <a:srgbClr val="000000"/>
                          </a:solidFill>
                        </a:defRPr>
                      </a:pPr>
                      <a:r>
                        <a:rPr sz="700" cap="none">
                          <a:latin typeface="Arial MT" pitchFamily="0" charset="0"/>
                          <a:ea typeface="Calibri" pitchFamily="2" charset="0"/>
                          <a:cs typeface="Arial MT" pitchFamily="0" charset="0"/>
                        </a:rPr>
                        <a:t>the solution and there is some documentation about how it meets the needs of users.</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7945" marR="116205" indent="0" algn="l">
                        <a:lnSpc>
                          <a:spcPts val="915"/>
                        </a:lnSpc>
                        <a:spcBef>
                          <a:spcPts val="20"/>
                        </a:spcBef>
                        <a:buNone/>
                        <a:defRPr cap="none">
                          <a:solidFill>
                            <a:srgbClr val="000000"/>
                          </a:solidFill>
                        </a:defRPr>
                      </a:pPr>
                      <a:r>
                        <a:rPr sz="700" cap="none">
                          <a:latin typeface="Arial MT" pitchFamily="0" charset="0"/>
                          <a:ea typeface="Calibri" pitchFamily="2" charset="0"/>
                          <a:cs typeface="Arial MT" pitchFamily="0" charset="0"/>
                        </a:rPr>
                        <a:t>The use of AI is a good fit for the solution.</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641350"/>
                  </a:ext>
                </a:extLst>
              </a:tr>
              <a:tr h="839470">
                <a:tc>
                  <a:txBody>
                    <a:bodyPr wrap="square" numCol="1"/>
                    <a:lstStyle/>
                    <a:p>
                      <a:pPr marL="68580" marR="0" indent="0" algn="l">
                        <a:lnSpc>
                          <a:spcPts val="915"/>
                        </a:lnSpc>
                        <a:buNone/>
                        <a:defRPr cap="none">
                          <a:solidFill>
                            <a:srgbClr val="000000"/>
                          </a:solidFill>
                        </a:defRPr>
                      </a:pPr>
                      <a:r>
                        <a:rPr sz="700" u="sng" cap="none">
                          <a:solidFill>
                            <a:srgbClr val="0000FF"/>
                          </a:solidFill>
                          <a:uFill>
                            <a:solidFill>
                              <a:srgbClr val="0000FF"/>
                            </a:solidFill>
                          </a:uFill>
                          <a:latin typeface="Arial MT" pitchFamily="0" charset="0"/>
                          <a:ea typeface="Calibri" pitchFamily="2" charset="0"/>
                          <a:cs typeface="Arial MT" pitchFamily="0" charset="0"/>
                          <a:hlinkClick r:id="rId6" action="ppaction://hlinksldjump"/>
                        </a:rPr>
                        <a:t>Data</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6675" marR="0" indent="0" algn="l">
                        <a:lnSpc>
                          <a:spcPts val="900"/>
                        </a:lnSpc>
                        <a:buNone/>
                        <a:defRPr cap="none">
                          <a:solidFill>
                            <a:srgbClr val="000000"/>
                          </a:solidFill>
                        </a:defRPr>
                      </a:pPr>
                      <a:r>
                        <a:rPr sz="700" cap="none">
                          <a:latin typeface="Arial MT" pitchFamily="0" charset="0"/>
                          <a:ea typeface="Calibri" pitchFamily="2" charset="0"/>
                          <a:cs typeface="Arial MT" pitchFamily="0" charset="0"/>
                        </a:rPr>
                        <a:t>Relevant data to train the AI</a:t>
                      </a:r>
                      <a:endParaRPr sz="700" cap="none">
                        <a:latin typeface="Arial MT" pitchFamily="0" charset="0"/>
                        <a:ea typeface="Calibri" pitchFamily="2" charset="0"/>
                        <a:cs typeface="Arial MT" pitchFamily="0" charset="0"/>
                      </a:endParaRPr>
                    </a:p>
                    <a:p>
                      <a:pPr marL="66675" marR="158750" indent="0" algn="l">
                        <a:lnSpc>
                          <a:spcPct val="95000"/>
                        </a:lnSpc>
                        <a:buNone/>
                        <a:defRPr cap="none">
                          <a:solidFill>
                            <a:srgbClr val="000000"/>
                          </a:solidFill>
                        </a:defRPr>
                      </a:pPr>
                      <a:r>
                        <a:rPr sz="700" cap="none">
                          <a:latin typeface="Arial MT" pitchFamily="0" charset="0"/>
                          <a:ea typeface="Calibri" pitchFamily="2" charset="0"/>
                          <a:cs typeface="Arial MT" pitchFamily="0" charset="0"/>
                        </a:rPr>
                        <a:t>model have been identified as well as how the data will be sourced or collected. There is evidence that the dataset is balanced, and that safety and privacy have been considered.</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0" indent="0" algn="l">
                        <a:lnSpc>
                          <a:spcPts val="900"/>
                        </a:lnSpc>
                        <a:buNone/>
                        <a:defRPr cap="none">
                          <a:solidFill>
                            <a:srgbClr val="000000"/>
                          </a:solidFill>
                        </a:defRPr>
                      </a:pPr>
                      <a:r>
                        <a:rPr sz="700" cap="none">
                          <a:latin typeface="Arial MT" pitchFamily="0" charset="0"/>
                          <a:ea typeface="Calibri" pitchFamily="2" charset="0"/>
                          <a:cs typeface="Arial MT" pitchFamily="0" charset="0"/>
                        </a:rPr>
                        <a:t>Relevant data to train the AI</a:t>
                      </a:r>
                      <a:endParaRPr sz="700" cap="none">
                        <a:latin typeface="Arial MT" pitchFamily="0" charset="0"/>
                        <a:ea typeface="Calibri" pitchFamily="2" charset="0"/>
                        <a:cs typeface="Arial MT" pitchFamily="0" charset="0"/>
                      </a:endParaRPr>
                    </a:p>
                    <a:p>
                      <a:pPr marL="68580" marR="94615" indent="0" algn="l">
                        <a:lnSpc>
                          <a:spcPct val="95000"/>
                        </a:lnSpc>
                        <a:spcBef>
                          <a:spcPts val="25"/>
                        </a:spcBef>
                        <a:buNone/>
                        <a:defRPr cap="none">
                          <a:solidFill>
                            <a:srgbClr val="000000"/>
                          </a:solidFill>
                        </a:defRPr>
                      </a:pPr>
                      <a:r>
                        <a:rPr sz="700" cap="none">
                          <a:latin typeface="Arial MT" pitchFamily="0" charset="0"/>
                          <a:ea typeface="Calibri" pitchFamily="2" charset="0"/>
                          <a:cs typeface="Arial MT" pitchFamily="0" charset="0"/>
                        </a:rPr>
                        <a:t>model have been identified as well as how the data will be sourced or collected. There is evidence that the dataset is balanced.</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7945" marR="0" indent="0" algn="l">
                        <a:lnSpc>
                          <a:spcPts val="900"/>
                        </a:lnSpc>
                        <a:buNone/>
                        <a:defRPr cap="none">
                          <a:solidFill>
                            <a:srgbClr val="000000"/>
                          </a:solidFill>
                        </a:defRPr>
                      </a:pPr>
                      <a:r>
                        <a:rPr sz="700" cap="none">
                          <a:latin typeface="Arial MT" pitchFamily="0" charset="0"/>
                          <a:ea typeface="Calibri" pitchFamily="2" charset="0"/>
                          <a:cs typeface="Arial MT" pitchFamily="0" charset="0"/>
                        </a:rPr>
                        <a:t>Relevant data to train the</a:t>
                      </a:r>
                      <a:endParaRPr sz="700" cap="none">
                        <a:latin typeface="Arial MT" pitchFamily="0" charset="0"/>
                        <a:ea typeface="Calibri" pitchFamily="2" charset="0"/>
                        <a:cs typeface="Arial MT" pitchFamily="0" charset="0"/>
                      </a:endParaRPr>
                    </a:p>
                    <a:p>
                      <a:pPr marL="67945" marR="81915" indent="0" algn="l">
                        <a:lnSpc>
                          <a:spcPct val="95000"/>
                        </a:lnSpc>
                        <a:spcBef>
                          <a:spcPts val="20"/>
                        </a:spcBef>
                        <a:buNone/>
                        <a:defRPr cap="none">
                          <a:solidFill>
                            <a:srgbClr val="000000"/>
                          </a:solidFill>
                        </a:defRPr>
                      </a:pPr>
                      <a:r>
                        <a:rPr sz="700" cap="none">
                          <a:latin typeface="Arial MT" pitchFamily="0" charset="0"/>
                          <a:ea typeface="Calibri" pitchFamily="2" charset="0"/>
                          <a:cs typeface="Arial MT" pitchFamily="0" charset="0"/>
                        </a:rPr>
                        <a:t>AI model have been identified as well as how the data will be sourced or collected.</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839470"/>
                  </a:ext>
                </a:extLst>
              </a:tr>
              <a:tr h="429895">
                <a:tc>
                  <a:txBody>
                    <a:bodyPr wrap="square" numCol="1"/>
                    <a:lstStyle/>
                    <a:p>
                      <a:pPr marL="68580" marR="0" indent="0" algn="l">
                        <a:lnSpc>
                          <a:spcPts val="915"/>
                        </a:lnSpc>
                        <a:buNone/>
                        <a:defRPr cap="none">
                          <a:solidFill>
                            <a:srgbClr val="000000"/>
                          </a:solidFill>
                        </a:defRPr>
                      </a:pPr>
                      <a:r>
                        <a:rPr sz="700" u="sng" cap="none">
                          <a:solidFill>
                            <a:srgbClr val="0000FF"/>
                          </a:solidFill>
                          <a:uFill>
                            <a:solidFill>
                              <a:srgbClr val="0000FF"/>
                            </a:solidFill>
                          </a:uFill>
                          <a:latin typeface="Arial MT" pitchFamily="0" charset="0"/>
                          <a:ea typeface="Calibri" pitchFamily="2" charset="0"/>
                          <a:cs typeface="Arial MT" pitchFamily="0" charset="0"/>
                          <a:hlinkClick r:id="rId7" action="ppaction://hlinksldjump"/>
                        </a:rPr>
                        <a:t>Prototype</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6675" marR="0" indent="0" algn="l">
                        <a:lnSpc>
                          <a:spcPts val="900"/>
                        </a:lnSpc>
                        <a:buNone/>
                        <a:defRPr cap="none">
                          <a:solidFill>
                            <a:srgbClr val="000000"/>
                          </a:solidFill>
                        </a:defRPr>
                      </a:pPr>
                      <a:r>
                        <a:rPr sz="700" cap="none">
                          <a:latin typeface="Arial MT" pitchFamily="0" charset="0"/>
                          <a:ea typeface="Calibri" pitchFamily="2" charset="0"/>
                          <a:cs typeface="Arial MT" pitchFamily="0" charset="0"/>
                        </a:rPr>
                        <a:t>A prototype for the solution has</a:t>
                      </a:r>
                      <a:endParaRPr sz="700" cap="none">
                        <a:latin typeface="Arial MT" pitchFamily="0" charset="0"/>
                        <a:ea typeface="Calibri" pitchFamily="2" charset="0"/>
                        <a:cs typeface="Arial MT" pitchFamily="0" charset="0"/>
                      </a:endParaRPr>
                    </a:p>
                    <a:p>
                      <a:pPr marL="66675" marR="168275" indent="0" algn="l">
                        <a:lnSpc>
                          <a:spcPct val="95000"/>
                        </a:lnSpc>
                        <a:buNone/>
                        <a:defRPr cap="none">
                          <a:solidFill>
                            <a:srgbClr val="000000"/>
                          </a:solidFill>
                        </a:defRPr>
                      </a:pPr>
                      <a:r>
                        <a:rPr sz="700" cap="none">
                          <a:latin typeface="Arial MT" pitchFamily="0" charset="0"/>
                          <a:ea typeface="Calibri" pitchFamily="2" charset="0"/>
                          <a:cs typeface="Arial MT" pitchFamily="0" charset="0"/>
                        </a:rPr>
                        <a:t>been created and successfully trained to meet users’ requirements.</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94615" indent="0" algn="l">
                        <a:lnSpc>
                          <a:spcPts val="915"/>
                        </a:lnSpc>
                        <a:spcBef>
                          <a:spcPts val="20"/>
                        </a:spcBef>
                        <a:buNone/>
                        <a:defRPr cap="none">
                          <a:solidFill>
                            <a:srgbClr val="000000"/>
                          </a:solidFill>
                        </a:defRPr>
                      </a:pPr>
                      <a:r>
                        <a:rPr sz="700" cap="none">
                          <a:latin typeface="Arial MT" pitchFamily="0" charset="0"/>
                          <a:ea typeface="Calibri" pitchFamily="2" charset="0"/>
                          <a:cs typeface="Arial MT" pitchFamily="0" charset="0"/>
                        </a:rPr>
                        <a:t>A prototype for the solution has been created and trained.</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7945" marR="0" indent="0" algn="l">
                        <a:lnSpc>
                          <a:spcPts val="900"/>
                        </a:lnSpc>
                        <a:buNone/>
                        <a:defRPr cap="none">
                          <a:solidFill>
                            <a:srgbClr val="000000"/>
                          </a:solidFill>
                        </a:defRPr>
                      </a:pPr>
                      <a:r>
                        <a:rPr sz="700" cap="none">
                          <a:latin typeface="Arial MT" pitchFamily="0" charset="0"/>
                          <a:ea typeface="Calibri" pitchFamily="2" charset="0"/>
                          <a:cs typeface="Arial MT" pitchFamily="0" charset="0"/>
                        </a:rPr>
                        <a:t>A concept for a prototype</a:t>
                      </a:r>
                      <a:endParaRPr sz="700" cap="none">
                        <a:latin typeface="Arial MT" pitchFamily="0" charset="0"/>
                        <a:ea typeface="Calibri" pitchFamily="2" charset="0"/>
                        <a:cs typeface="Arial MT" pitchFamily="0" charset="0"/>
                      </a:endParaRPr>
                    </a:p>
                    <a:p>
                      <a:pPr marL="67945" marR="165735" indent="0" algn="l">
                        <a:lnSpc>
                          <a:spcPts val="910"/>
                        </a:lnSpc>
                        <a:spcBef>
                          <a:spcPts val="55"/>
                        </a:spcBef>
                        <a:buNone/>
                        <a:defRPr cap="none">
                          <a:solidFill>
                            <a:srgbClr val="000000"/>
                          </a:solidFill>
                        </a:defRPr>
                      </a:pPr>
                      <a:r>
                        <a:rPr sz="700" cap="none">
                          <a:latin typeface="Arial MT" pitchFamily="0" charset="0"/>
                          <a:ea typeface="Calibri" pitchFamily="2" charset="0"/>
                          <a:cs typeface="Arial MT" pitchFamily="0" charset="0"/>
                        </a:rPr>
                        <a:t>shows how the AI model will work</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429895"/>
                  </a:ext>
                </a:extLst>
              </a:tr>
              <a:tr h="428625">
                <a:tc>
                  <a:txBody>
                    <a:bodyPr wrap="square" numCol="1"/>
                    <a:lstStyle/>
                    <a:p>
                      <a:pPr marL="68580" marR="0" indent="0" algn="l">
                        <a:lnSpc>
                          <a:spcPts val="915"/>
                        </a:lnSpc>
                        <a:buNone/>
                        <a:defRPr cap="none">
                          <a:solidFill>
                            <a:srgbClr val="000000"/>
                          </a:solidFill>
                        </a:defRPr>
                      </a:pPr>
                      <a:r>
                        <a:rPr sz="700" u="sng" cap="none">
                          <a:solidFill>
                            <a:srgbClr val="0000FF"/>
                          </a:solidFill>
                          <a:uFill>
                            <a:solidFill>
                              <a:srgbClr val="0000FF"/>
                            </a:solidFill>
                          </a:uFill>
                          <a:latin typeface="Arial MT" pitchFamily="0" charset="0"/>
                          <a:ea typeface="Calibri" pitchFamily="2" charset="0"/>
                          <a:cs typeface="Arial MT" pitchFamily="0" charset="0"/>
                          <a:hlinkClick r:id="rId8" action="ppaction://hlinksldjump"/>
                        </a:rPr>
                        <a:t>Testing</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6675" marR="264795" indent="0" algn="l">
                        <a:lnSpc>
                          <a:spcPts val="910"/>
                        </a:lnSpc>
                        <a:spcBef>
                          <a:spcPts val="25"/>
                        </a:spcBef>
                        <a:buNone/>
                        <a:defRPr cap="none">
                          <a:solidFill>
                            <a:srgbClr val="000000"/>
                          </a:solidFill>
                        </a:defRPr>
                      </a:pPr>
                      <a:r>
                        <a:rPr sz="700" cap="none">
                          <a:latin typeface="Arial MT" pitchFamily="0" charset="0"/>
                          <a:ea typeface="Calibri" pitchFamily="2" charset="0"/>
                          <a:cs typeface="Arial MT" pitchFamily="0" charset="0"/>
                        </a:rPr>
                        <a:t>A prototype has been tested with a fair representation of</a:t>
                      </a:r>
                      <a:endParaRPr sz="700" cap="none">
                        <a:latin typeface="Arial MT" pitchFamily="0" charset="0"/>
                        <a:ea typeface="Calibri" pitchFamily="2" charset="0"/>
                        <a:cs typeface="Arial MT" pitchFamily="0" charset="0"/>
                      </a:endParaRPr>
                    </a:p>
                    <a:p>
                      <a:pPr marL="66675" marR="133350" indent="0" algn="l">
                        <a:lnSpc>
                          <a:spcPts val="915"/>
                        </a:lnSpc>
                        <a:buNone/>
                        <a:defRPr cap="none">
                          <a:solidFill>
                            <a:srgbClr val="000000"/>
                          </a:solidFill>
                        </a:defRPr>
                      </a:pPr>
                      <a:r>
                        <a:rPr sz="700" cap="none">
                          <a:latin typeface="Arial MT" pitchFamily="0" charset="0"/>
                          <a:ea typeface="Calibri" pitchFamily="2" charset="0"/>
                          <a:cs typeface="Arial MT" pitchFamily="0" charset="0"/>
                        </a:rPr>
                        <a:t>users and all tasks in </a:t>
                      </a:r>
                      <a:r>
                        <a:rPr sz="700" i="1" cap="none">
                          <a:latin typeface="Arial" pitchFamily="2" charset="0"/>
                          <a:ea typeface="Calibri" pitchFamily="2" charset="0"/>
                          <a:cs typeface="Arial" pitchFamily="2" charset="0"/>
                        </a:rPr>
                        <a:t>Section 9 Testing </a:t>
                      </a:r>
                      <a:r>
                        <a:rPr sz="700" cap="none">
                          <a:latin typeface="Arial MT" pitchFamily="0" charset="0"/>
                          <a:ea typeface="Calibri" pitchFamily="2" charset="0"/>
                          <a:cs typeface="Arial MT" pitchFamily="0" charset="0"/>
                        </a:rPr>
                        <a:t>have been completed.</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123825" indent="0" algn="l">
                        <a:lnSpc>
                          <a:spcPts val="910"/>
                        </a:lnSpc>
                        <a:spcBef>
                          <a:spcPts val="25"/>
                        </a:spcBef>
                        <a:buNone/>
                        <a:defRPr cap="none">
                          <a:solidFill>
                            <a:srgbClr val="000000"/>
                          </a:solidFill>
                        </a:defRPr>
                      </a:pPr>
                      <a:r>
                        <a:rPr sz="700" cap="none">
                          <a:latin typeface="Arial MT" pitchFamily="0" charset="0"/>
                          <a:ea typeface="Calibri" pitchFamily="2" charset="0"/>
                          <a:cs typeface="Arial MT" pitchFamily="0" charset="0"/>
                        </a:rPr>
                        <a:t>A prototype has been tested with users and improvements</a:t>
                      </a:r>
                      <a:endParaRPr sz="700" cap="none">
                        <a:latin typeface="Arial MT" pitchFamily="0" charset="0"/>
                        <a:ea typeface="Calibri" pitchFamily="2" charset="0"/>
                        <a:cs typeface="Arial MT" pitchFamily="0" charset="0"/>
                      </a:endParaRPr>
                    </a:p>
                    <a:p>
                      <a:pPr marL="68580" marR="167640" indent="0" algn="l">
                        <a:lnSpc>
                          <a:spcPts val="915"/>
                        </a:lnSpc>
                        <a:buNone/>
                        <a:defRPr cap="none">
                          <a:solidFill>
                            <a:srgbClr val="000000"/>
                          </a:solidFill>
                        </a:defRPr>
                      </a:pPr>
                      <a:r>
                        <a:rPr sz="700" cap="none">
                          <a:latin typeface="Arial MT" pitchFamily="0" charset="0"/>
                          <a:ea typeface="Calibri" pitchFamily="2" charset="0"/>
                          <a:cs typeface="Arial MT" pitchFamily="0" charset="0"/>
                        </a:rPr>
                        <a:t>have been identified to meet user requirements.</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7945" marR="133350" indent="0" algn="l">
                        <a:lnSpc>
                          <a:spcPts val="910"/>
                        </a:lnSpc>
                        <a:spcBef>
                          <a:spcPts val="25"/>
                        </a:spcBef>
                        <a:buNone/>
                        <a:defRPr cap="none">
                          <a:solidFill>
                            <a:srgbClr val="000000"/>
                          </a:solidFill>
                        </a:defRPr>
                      </a:pPr>
                      <a:r>
                        <a:rPr sz="700" cap="none">
                          <a:latin typeface="Arial MT" pitchFamily="0" charset="0"/>
                          <a:ea typeface="Calibri" pitchFamily="2" charset="0"/>
                          <a:cs typeface="Arial MT" pitchFamily="0" charset="0"/>
                        </a:rPr>
                        <a:t>A concept for a prototype shows how it will be</a:t>
                      </a:r>
                      <a:endParaRPr sz="700" cap="none">
                        <a:latin typeface="Arial MT" pitchFamily="0" charset="0"/>
                        <a:ea typeface="Calibri" pitchFamily="2" charset="0"/>
                        <a:cs typeface="Arial MT" pitchFamily="0" charset="0"/>
                      </a:endParaRPr>
                    </a:p>
                    <a:p>
                      <a:pPr marL="67945" marR="0" indent="0" algn="l">
                        <a:lnSpc>
                          <a:spcPts val="905"/>
                        </a:lnSpc>
                        <a:buNone/>
                        <a:defRPr cap="none">
                          <a:solidFill>
                            <a:srgbClr val="000000"/>
                          </a:solidFill>
                        </a:defRPr>
                      </a:pPr>
                      <a:r>
                        <a:rPr sz="700" cap="none">
                          <a:latin typeface="Arial MT" pitchFamily="0" charset="0"/>
                          <a:ea typeface="Calibri" pitchFamily="2" charset="0"/>
                          <a:cs typeface="Arial MT" pitchFamily="0" charset="0"/>
                        </a:rPr>
                        <a:t>tested.</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428625"/>
                  </a:ext>
                </a:extLst>
              </a:tr>
              <a:tr h="536575">
                <a:tc>
                  <a:txBody>
                    <a:bodyPr wrap="square" numCol="1"/>
                    <a:lstStyle/>
                    <a:p>
                      <a:pPr marL="68580" marR="241935" indent="0" algn="l">
                        <a:lnSpc>
                          <a:spcPts val="915"/>
                        </a:lnSpc>
                        <a:spcBef>
                          <a:spcPts val="20"/>
                        </a:spcBef>
                        <a:buNone/>
                        <a:defRPr cap="none">
                          <a:solidFill>
                            <a:srgbClr val="000000"/>
                          </a:solidFill>
                        </a:defRPr>
                      </a:pPr>
                      <a:r>
                        <a:rPr sz="700" u="sng" cap="none">
                          <a:solidFill>
                            <a:srgbClr val="0000FF"/>
                          </a:solidFill>
                          <a:uFill>
                            <a:solidFill>
                              <a:srgbClr val="0000FF"/>
                            </a:solidFill>
                          </a:uFill>
                          <a:latin typeface="Arial MT" pitchFamily="0" charset="0"/>
                          <a:ea typeface="Calibri" pitchFamily="2" charset="0"/>
                          <a:cs typeface="Arial MT" pitchFamily="0" charset="0"/>
                          <a:hlinkClick r:id="rId9" action="ppaction://hlinksldjump"/>
                        </a:rPr>
                        <a:t>Team</a:t>
                      </a:r>
                      <a:r>
                        <a:rPr sz="700" cap="none">
                          <a:solidFill>
                            <a:srgbClr val="0000FF"/>
                          </a:solidFill>
                          <a:latin typeface="Arial MT" pitchFamily="0" charset="0"/>
                          <a:ea typeface="Calibri" pitchFamily="2" charset="0"/>
                          <a:cs typeface="Arial MT" pitchFamily="0" charset="0"/>
                        </a:rPr>
                        <a:t> </a:t>
                      </a:r>
                      <a:r>
                        <a:rPr sz="700" u="sng" cap="none">
                          <a:solidFill>
                            <a:srgbClr val="0000FF"/>
                          </a:solidFill>
                          <a:uFill>
                            <a:solidFill>
                              <a:srgbClr val="0000FF"/>
                            </a:solidFill>
                          </a:uFill>
                          <a:latin typeface="Arial MT" pitchFamily="0" charset="0"/>
                          <a:ea typeface="Calibri" pitchFamily="2" charset="0"/>
                          <a:cs typeface="Arial MT" pitchFamily="0" charset="0"/>
                          <a:hlinkClick r:id="rId9" action="ppaction://hlinksldjump"/>
                        </a:rPr>
                        <a:t>collaboration</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6675" marR="71755" indent="0" algn="l">
                        <a:lnSpc>
                          <a:spcPct val="95000"/>
                        </a:lnSpc>
                        <a:buNone/>
                        <a:defRPr cap="none">
                          <a:solidFill>
                            <a:srgbClr val="000000"/>
                          </a:solidFill>
                        </a:defRPr>
                      </a:pPr>
                      <a:r>
                        <a:rPr sz="700" cap="none">
                          <a:latin typeface="Arial MT" pitchFamily="0" charset="0"/>
                          <a:ea typeface="Calibri" pitchFamily="2" charset="0"/>
                          <a:cs typeface="Arial MT" pitchFamily="0" charset="0"/>
                        </a:rPr>
                        <a:t>Effective team collaboration and communication among peers and stakeholders is clearly documented in </a:t>
                      </a:r>
                      <a:r>
                        <a:rPr sz="700" i="1" cap="none">
                          <a:latin typeface="Arial" pitchFamily="2" charset="0"/>
                          <a:ea typeface="Calibri" pitchFamily="2" charset="0"/>
                          <a:cs typeface="Arial" pitchFamily="2" charset="0"/>
                        </a:rPr>
                        <a:t>Section 10 Team</a:t>
                      </a:r>
                      <a:endParaRPr sz="700" cap="none">
                        <a:latin typeface="Arial" pitchFamily="2" charset="0"/>
                        <a:ea typeface="Calibri" pitchFamily="2" charset="0"/>
                        <a:cs typeface="Arial" pitchFamily="2" charset="0"/>
                      </a:endParaRPr>
                    </a:p>
                    <a:p>
                      <a:pPr marL="66675" marR="0" indent="0" algn="l">
                        <a:lnSpc>
                          <a:spcPts val="880"/>
                        </a:lnSpc>
                        <a:buNone/>
                        <a:defRPr cap="none">
                          <a:solidFill>
                            <a:srgbClr val="000000"/>
                          </a:solidFill>
                        </a:defRPr>
                      </a:pPr>
                      <a:r>
                        <a:rPr sz="700" i="1" cap="none">
                          <a:latin typeface="Arial" pitchFamily="2" charset="0"/>
                          <a:ea typeface="Calibri" pitchFamily="2" charset="0"/>
                          <a:cs typeface="Arial" pitchFamily="2" charset="0"/>
                        </a:rPr>
                        <a:t>collaboration</a:t>
                      </a:r>
                      <a:r>
                        <a:rPr sz="700" cap="none">
                          <a:latin typeface="Arial MT" pitchFamily="0" charset="0"/>
                          <a:ea typeface="Calibri" pitchFamily="2" charset="0"/>
                          <a:cs typeface="Arial MT" pitchFamily="0" charset="0"/>
                        </a:rPr>
                        <a:t>.</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87630" indent="0" algn="l">
                        <a:lnSpc>
                          <a:spcPct val="95000"/>
                        </a:lnSpc>
                        <a:buNone/>
                        <a:defRPr cap="none">
                          <a:solidFill>
                            <a:srgbClr val="000000"/>
                          </a:solidFill>
                        </a:defRPr>
                      </a:pPr>
                      <a:r>
                        <a:rPr sz="700" cap="none">
                          <a:latin typeface="Arial MT" pitchFamily="0" charset="0"/>
                          <a:ea typeface="Calibri" pitchFamily="2" charset="0"/>
                          <a:cs typeface="Arial MT" pitchFamily="0" charset="0"/>
                        </a:rPr>
                        <a:t>Team collaboration among peers and stakeholders is clearly documented in </a:t>
                      </a:r>
                      <a:r>
                        <a:rPr sz="700" i="1" cap="none">
                          <a:latin typeface="Arial" pitchFamily="2" charset="0"/>
                          <a:ea typeface="Calibri" pitchFamily="2" charset="0"/>
                          <a:cs typeface="Arial" pitchFamily="2" charset="0"/>
                        </a:rPr>
                        <a:t>Section 10 Team collaboration</a:t>
                      </a:r>
                      <a:r>
                        <a:rPr sz="700" cap="none">
                          <a:latin typeface="Arial MT" pitchFamily="0" charset="0"/>
                          <a:ea typeface="Calibri" pitchFamily="2" charset="0"/>
                          <a:cs typeface="Arial MT" pitchFamily="0" charset="0"/>
                        </a:rPr>
                        <a:t>.</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7945" marR="74930" indent="0" algn="l">
                        <a:lnSpc>
                          <a:spcPts val="915"/>
                        </a:lnSpc>
                        <a:spcBef>
                          <a:spcPts val="20"/>
                        </a:spcBef>
                        <a:buNone/>
                        <a:defRPr cap="none">
                          <a:solidFill>
                            <a:srgbClr val="000000"/>
                          </a:solidFill>
                        </a:defRPr>
                      </a:pPr>
                      <a:r>
                        <a:rPr sz="700" cap="none">
                          <a:latin typeface="Arial MT" pitchFamily="0" charset="0"/>
                          <a:ea typeface="Calibri" pitchFamily="2" charset="0"/>
                          <a:cs typeface="Arial MT" pitchFamily="0" charset="0"/>
                        </a:rPr>
                        <a:t>There is some evidence of team interactions among peers and stakeholders.</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536575"/>
                  </a:ext>
                </a:extLst>
              </a:tr>
              <a:tr h="654050">
                <a:tc>
                  <a:txBody>
                    <a:bodyPr wrap="square" numCol="1"/>
                    <a:lstStyle/>
                    <a:p>
                      <a:pPr marL="68580" marR="389890" indent="0" algn="l">
                        <a:lnSpc>
                          <a:spcPts val="915"/>
                        </a:lnSpc>
                        <a:spcBef>
                          <a:spcPts val="20"/>
                        </a:spcBef>
                        <a:buNone/>
                        <a:defRPr cap="none">
                          <a:solidFill>
                            <a:srgbClr val="000000"/>
                          </a:solidFill>
                        </a:defRPr>
                      </a:pPr>
                      <a:r>
                        <a:rPr sz="700" u="sng" cap="none">
                          <a:solidFill>
                            <a:srgbClr val="0000FF"/>
                          </a:solidFill>
                          <a:uFill>
                            <a:solidFill>
                              <a:srgbClr val="0000FF"/>
                            </a:solidFill>
                          </a:uFill>
                          <a:latin typeface="Arial MT" pitchFamily="0" charset="0"/>
                          <a:ea typeface="Calibri" pitchFamily="2" charset="0"/>
                          <a:cs typeface="Arial MT" pitchFamily="0" charset="0"/>
                          <a:hlinkClick r:id="rId10" action="ppaction://hlinksldjump"/>
                        </a:rPr>
                        <a:t>Individua</a:t>
                      </a:r>
                      <a:r>
                        <a:rPr sz="700" cap="none">
                          <a:solidFill>
                            <a:srgbClr val="0000FF"/>
                          </a:solidFill>
                          <a:latin typeface="Arial MT" pitchFamily="0" charset="0"/>
                          <a:ea typeface="Calibri" pitchFamily="2" charset="0"/>
                          <a:cs typeface="Arial MT" pitchFamily="0" charset="0"/>
                          <a:hlinkClick r:id="rId10" action="ppaction://hlinksldjump"/>
                        </a:rPr>
                        <a:t>l</a:t>
                      </a:r>
                      <a:r>
                        <a:rPr sz="700" cap="none">
                          <a:solidFill>
                            <a:srgbClr val="0000FF"/>
                          </a:solidFill>
                          <a:latin typeface="Arial MT" pitchFamily="0" charset="0"/>
                          <a:ea typeface="Calibri" pitchFamily="2" charset="0"/>
                          <a:cs typeface="Arial MT" pitchFamily="0" charset="0"/>
                        </a:rPr>
                        <a:t> </a:t>
                      </a:r>
                      <a:r>
                        <a:rPr sz="700" u="sng" cap="none">
                          <a:solidFill>
                            <a:srgbClr val="0000FF"/>
                          </a:solidFill>
                          <a:uFill>
                            <a:solidFill>
                              <a:srgbClr val="0000FF"/>
                            </a:solidFill>
                          </a:uFill>
                          <a:latin typeface="Arial MT" pitchFamily="0" charset="0"/>
                          <a:ea typeface="Calibri" pitchFamily="2" charset="0"/>
                          <a:cs typeface="Arial MT" pitchFamily="0" charset="0"/>
                          <a:hlinkClick r:id="rId10" action="ppaction://hlinksldjump"/>
                        </a:rPr>
                        <a:t>learning</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6675" marR="0" indent="0" algn="l">
                        <a:lnSpc>
                          <a:spcPts val="900"/>
                        </a:lnSpc>
                        <a:buNone/>
                        <a:defRPr cap="none">
                          <a:solidFill>
                            <a:srgbClr val="000000"/>
                          </a:solidFill>
                        </a:defRPr>
                      </a:pPr>
                      <a:r>
                        <a:rPr sz="700" cap="none">
                          <a:latin typeface="Arial MT" pitchFamily="0" charset="0"/>
                          <a:ea typeface="Calibri" pitchFamily="2" charset="0"/>
                          <a:cs typeface="Arial MT" pitchFamily="0" charset="0"/>
                        </a:rPr>
                        <a:t>Each team member presents a</a:t>
                      </a:r>
                      <a:endParaRPr sz="700" cap="none">
                        <a:latin typeface="Arial MT" pitchFamily="0" charset="0"/>
                        <a:ea typeface="Calibri" pitchFamily="2" charset="0"/>
                        <a:cs typeface="Arial MT" pitchFamily="0" charset="0"/>
                      </a:endParaRPr>
                    </a:p>
                    <a:p>
                      <a:pPr marL="66675" marR="118745" indent="0" algn="l">
                        <a:lnSpc>
                          <a:spcPct val="95000"/>
                        </a:lnSpc>
                        <a:spcBef>
                          <a:spcPts val="25"/>
                        </a:spcBef>
                        <a:buNone/>
                        <a:defRPr cap="none">
                          <a:solidFill>
                            <a:srgbClr val="000000"/>
                          </a:solidFill>
                        </a:defRPr>
                      </a:pPr>
                      <a:r>
                        <a:rPr sz="700" cap="none">
                          <a:latin typeface="Arial MT" pitchFamily="0" charset="0"/>
                          <a:ea typeface="Calibri" pitchFamily="2" charset="0"/>
                          <a:cs typeface="Arial MT" pitchFamily="0" charset="0"/>
                        </a:rPr>
                        <a:t>reflective and insightful account of their learning during the project.</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0" indent="0" algn="l">
                        <a:lnSpc>
                          <a:spcPts val="900"/>
                        </a:lnSpc>
                        <a:buNone/>
                        <a:defRPr cap="none">
                          <a:solidFill>
                            <a:srgbClr val="000000"/>
                          </a:solidFill>
                        </a:defRPr>
                      </a:pPr>
                      <a:r>
                        <a:rPr sz="700" cap="none">
                          <a:latin typeface="Arial MT" pitchFamily="0" charset="0"/>
                          <a:ea typeface="Calibri" pitchFamily="2" charset="0"/>
                          <a:cs typeface="Arial MT" pitchFamily="0" charset="0"/>
                        </a:rPr>
                        <a:t>Each team presents an</a:t>
                      </a:r>
                      <a:endParaRPr sz="700" cap="none">
                        <a:latin typeface="Arial MT" pitchFamily="0" charset="0"/>
                        <a:ea typeface="Calibri" pitchFamily="2" charset="0"/>
                        <a:cs typeface="Arial MT" pitchFamily="0" charset="0"/>
                      </a:endParaRPr>
                    </a:p>
                    <a:p>
                      <a:pPr marL="68580" marR="358775" indent="0" algn="l">
                        <a:lnSpc>
                          <a:spcPts val="910"/>
                        </a:lnSpc>
                        <a:spcBef>
                          <a:spcPts val="50"/>
                        </a:spcBef>
                        <a:buNone/>
                        <a:defRPr cap="none">
                          <a:solidFill>
                            <a:srgbClr val="000000"/>
                          </a:solidFill>
                        </a:defRPr>
                      </a:pPr>
                      <a:r>
                        <a:rPr sz="700" cap="none">
                          <a:latin typeface="Arial MT" pitchFamily="0" charset="0"/>
                          <a:ea typeface="Calibri" pitchFamily="2" charset="0"/>
                          <a:cs typeface="Arial MT" pitchFamily="0" charset="0"/>
                        </a:rPr>
                        <a:t>account of their learning during the project.</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7945" marR="0" indent="0" algn="l">
                        <a:lnSpc>
                          <a:spcPts val="900"/>
                        </a:lnSpc>
                        <a:buNone/>
                        <a:defRPr cap="none">
                          <a:solidFill>
                            <a:srgbClr val="000000"/>
                          </a:solidFill>
                        </a:defRPr>
                      </a:pPr>
                      <a:r>
                        <a:rPr sz="700" cap="none">
                          <a:latin typeface="Arial MT" pitchFamily="0" charset="0"/>
                          <a:ea typeface="Calibri" pitchFamily="2" charset="0"/>
                          <a:cs typeface="Arial MT" pitchFamily="0" charset="0"/>
                        </a:rPr>
                        <a:t>Some team members</a:t>
                      </a:r>
                      <a:endParaRPr sz="700" cap="none">
                        <a:latin typeface="Arial MT" pitchFamily="0" charset="0"/>
                        <a:ea typeface="Calibri" pitchFamily="2" charset="0"/>
                        <a:cs typeface="Arial MT" pitchFamily="0" charset="0"/>
                      </a:endParaRPr>
                    </a:p>
                    <a:p>
                      <a:pPr marL="67945" marR="64770" indent="0" algn="l">
                        <a:lnSpc>
                          <a:spcPts val="910"/>
                        </a:lnSpc>
                        <a:spcBef>
                          <a:spcPts val="50"/>
                        </a:spcBef>
                        <a:buNone/>
                        <a:defRPr cap="none">
                          <a:solidFill>
                            <a:srgbClr val="000000"/>
                          </a:solidFill>
                        </a:defRPr>
                      </a:pPr>
                      <a:r>
                        <a:rPr sz="700" cap="none">
                          <a:latin typeface="Arial MT" pitchFamily="0" charset="0"/>
                          <a:ea typeface="Calibri" pitchFamily="2" charset="0"/>
                          <a:cs typeface="Arial MT" pitchFamily="0" charset="0"/>
                        </a:rPr>
                        <a:t>present an account of their learning during the project.</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654050"/>
                  </a:ext>
                </a:extLst>
              </a:tr>
              <a:tr h="323215">
                <a:tc gridSpan="4">
                  <a:txBody>
                    <a:bodyPr wrap="square" numCol="1"/>
                    <a:lstStyle/>
                    <a:p>
                      <a:pPr marL="68580" marR="0" indent="0" algn="l">
                        <a:lnSpc>
                          <a:spcPct val="100000"/>
                        </a:lnSpc>
                        <a:spcBef>
                          <a:spcPts val="880"/>
                        </a:spcBef>
                        <a:buNone/>
                        <a:defRPr cap="none">
                          <a:solidFill>
                            <a:srgbClr val="000000"/>
                          </a:solidFill>
                        </a:defRPr>
                      </a:pPr>
                      <a:r>
                        <a:rPr sz="700" cap="none">
                          <a:latin typeface="Arial MT" pitchFamily="0" charset="0"/>
                          <a:ea typeface="Calibri" pitchFamily="2" charset="0"/>
                          <a:cs typeface="Arial MT" pitchFamily="0" charset="0"/>
                        </a:rPr>
                        <a:t>Total points</a:t>
                      </a:r>
                      <a:endParaRPr sz="700" cap="none">
                        <a:latin typeface="Arial MT" pitchFamily="0" charset="0"/>
                        <a:ea typeface="Calibri" pitchFamily="2" charset="0"/>
                        <a:cs typeface="Arial MT" pitchFamily="0" charset="0"/>
                      </a:endParaRPr>
                    </a:p>
                  </a:txBody>
                  <a:tcPr marL="83185" marR="83185" marT="41275" marB="4127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hMerge="1">
                  <a:txBody>
                    <a:bodyPr/>
                    <a:lstStyle/>
                    <a:p/>
                  </a:txBody>
                  <a:tcPr/>
                </a:tc>
                <a:tc hMerge="1">
                  <a:txBody>
                    <a:bodyPr/>
                    <a:lstStyle/>
                    <a:p/>
                  </a:txBody>
                  <a:tcPr/>
                </a:tc>
                <a:tc hMerge="1">
                  <a:txBody>
                    <a:bodyPr/>
                    <a:lstStyle/>
                    <a:p/>
                  </a:txBody>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323215"/>
                  </a:ext>
                </a:extLst>
              </a:tr>
            </a:tbl>
          </a:graphicData>
        </a:graphic>
      </p:graphicFrame>
      <p:sp>
        <p:nvSpPr>
          <p:cNvPr id="5" name="object 5"/>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tAEAAFsCAAB+KAAAlzoAABAAAAAmAAAACAAAAP//////////"/>
              </a:ext>
            </a:extLst>
          </p:cNvSpPr>
          <p:nvPr/>
        </p:nvSpPr>
        <p:spPr>
          <a:xfrm>
            <a:off x="276860" y="382905"/>
            <a:ext cx="6305550" cy="9141460"/>
          </a:xfrm>
          <a:custGeom>
            <a:avLst/>
            <a:gdLst/>
            <a:ahLst/>
            <a:cxnLst/>
            <a:rect l="0" t="0" r="6305550" b="9141460"/>
            <a:pathLst>
              <a:path w="6305550" h="9141460">
                <a:moveTo>
                  <a:pt x="6305319" y="9135709"/>
                </a:moveTo>
                <a:lnTo>
                  <a:pt x="6299787" y="9135709"/>
                </a:lnTo>
                <a:lnTo>
                  <a:pt x="5532" y="9135709"/>
                </a:lnTo>
                <a:lnTo>
                  <a:pt x="0" y="9135709"/>
                </a:lnTo>
                <a:lnTo>
                  <a:pt x="0" y="9141229"/>
                </a:lnTo>
                <a:lnTo>
                  <a:pt x="5532" y="9141229"/>
                </a:lnTo>
                <a:lnTo>
                  <a:pt x="6299787" y="9141229"/>
                </a:lnTo>
                <a:lnTo>
                  <a:pt x="6305319" y="9141229"/>
                </a:lnTo>
                <a:lnTo>
                  <a:pt x="6305319" y="9135709"/>
                </a:lnTo>
                <a:close/>
              </a:path>
              <a:path w="6305550" h="9141460">
                <a:moveTo>
                  <a:pt x="6305319" y="0"/>
                </a:moveTo>
                <a:lnTo>
                  <a:pt x="6299787" y="0"/>
                </a:lnTo>
                <a:lnTo>
                  <a:pt x="5532" y="0"/>
                </a:lnTo>
                <a:lnTo>
                  <a:pt x="0" y="0"/>
                </a:lnTo>
                <a:lnTo>
                  <a:pt x="0" y="5533"/>
                </a:lnTo>
                <a:lnTo>
                  <a:pt x="0" y="9135697"/>
                </a:lnTo>
                <a:lnTo>
                  <a:pt x="5532" y="9135697"/>
                </a:lnTo>
                <a:lnTo>
                  <a:pt x="5532" y="5533"/>
                </a:lnTo>
                <a:lnTo>
                  <a:pt x="6299787" y="5533"/>
                </a:lnTo>
                <a:lnTo>
                  <a:pt x="6299787" y="9135697"/>
                </a:lnTo>
                <a:lnTo>
                  <a:pt x="6305319" y="9135697"/>
                </a:lnTo>
                <a:lnTo>
                  <a:pt x="6305319" y="5533"/>
                </a:lnTo>
                <a:lnTo>
                  <a:pt x="6305319" y="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6" name="object 6"/>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JiQAACw4AABfJQAANzkAABAAAAAmAAAACAAAADyQAAAAAAAA"/>
              </a:ext>
            </a:extLst>
          </p:cNvSpPr>
          <p:nvPr>
            <p:ph type="sldNum" sz="quarter" idx="12"/>
          </p:nvPr>
        </p:nvSpPr>
        <p:spPr/>
        <p:txBody>
          <a:bodyPr vert="horz" wrap="square" lIns="0" tIns="0" rIns="0" bIns="0" numCol="1" spcCol="215900" anchor="t">
            <a:prstTxWarp prst="textNoShape">
              <a:avLst/>
            </a:prstTxWarp>
          </a:bodyPr>
          <a:lstStyle>
            <a:lvl1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pPr>
            <a:fld id="{257CD094-DAC8-2926-86C4-2C739E8A7079}" type="slidenum">
              <a:t>28</a:t>
            </a:fld>
          </a:p>
        </p:txBody>
      </p:sp>
    </p:spTree>
  </p:cSld>
  <p:clrMapOvr>
    <a:masterClrMapping/>
  </p:clrMapOvr>
  <p:timing>
    <p:tnLst>
      <p:par>
        <p:cTn id="1" dur="indefinite" restart="never" nodeType="tmRoot"/>
      </p:par>
    </p:tnLst>
  </p:timing>
</p:sld>
</file>

<file path=ppt/slides/slide2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extLst>
              <a:ext uri="smNativeData">
                <pr:smNativeData xmlns:pr="smNativeData" xmlns="smNativeData" val="SMDATA_15_ReznaBMAAAAlAAAAZAAAAA0AAAAAAAAAABE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CQUAAOgGAADkEQAAaQgAABAAAAAmAAAACAAAAP//////////"/>
              </a:ext>
            </a:extLst>
          </p:cNvSpPr>
          <p:nvPr/>
        </p:nvSpPr>
        <p:spPr>
          <a:xfrm>
            <a:off x="818515" y="1122680"/>
            <a:ext cx="2089785" cy="244475"/>
          </a:xfrm>
          <a:prstGeom prst="rect">
            <a:avLst/>
          </a:prstGeom>
          <a:noFill/>
          <a:ln>
            <a:noFill/>
          </a:ln>
          <a:effectLst/>
        </p:spPr>
        <p:txBody>
          <a:bodyPr vert="horz" wrap="square" lIns="0" tIns="10795"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85"/>
              </a:spcBef>
            </a:pPr>
            <a:r>
              <a:rPr sz="1450" b="1" cap="none">
                <a:latin typeface="Arial" pitchFamily="2" charset="0"/>
                <a:ea typeface="Calibri" pitchFamily="2" charset="0"/>
                <a:cs typeface="Arial" pitchFamily="2" charset="0"/>
              </a:rPr>
              <a:t>VIDEO PRESENTATION</a:t>
            </a:r>
            <a:endParaRPr sz="1450" cap="none">
              <a:latin typeface="Arial" pitchFamily="2" charset="0"/>
              <a:ea typeface="Calibri" pitchFamily="2" charset="0"/>
              <a:cs typeface="Arial" pitchFamily="2" charset="0"/>
            </a:endParaRPr>
          </a:p>
        </p:txBody>
      </p:sp>
      <p:graphicFrame>
        <p:nvGraphicFramePr>
          <p:cNvPr id="3" name=""/>
          <p:cNvGraphicFramePr>
            <a:graphicFrameLocks noGrp="1"/>
          </p:cNvGraphicFramePr>
          <p:nvPr/>
        </p:nvGraphicFramePr>
        <p:xfrm>
          <a:off x="827405" y="1529715"/>
          <a:ext cx="5476875" cy="4866640"/>
        </p:xfrm>
        <a:graphic>
          <a:graphicData uri="http://schemas.openxmlformats.org/drawingml/2006/table">
            <a:tbl>
              <a:tblPr>
                <a:noFill/>
              </a:tblPr>
              <a:tblGrid>
                <a:gridCol w="925830"/>
                <a:gridCol w="3589020"/>
                <a:gridCol w="962025"/>
              </a:tblGrid>
              <a:tr h="680085">
                <a:tc gridSpan="2">
                  <a:txBody>
                    <a:bodyPr wrap="square" numCol="1"/>
                    <a:lstStyle/>
                    <a:p>
                      <a:pPr marL="0" marR="0" indent="0" algn="l">
                        <a:lnSpc>
                          <a:spcPct val="100000"/>
                        </a:lnSpc>
                        <a:buNone/>
                        <a:defRPr cap="none">
                          <a:solidFill>
                            <a:srgbClr val="000000"/>
                          </a:solidFill>
                        </a:defRPr>
                      </a:pPr>
                      <a:endParaRPr sz="1000" cap="none">
                        <a:latin typeface="Times New Roman" pitchFamily="0" charset="0"/>
                        <a:ea typeface="Calibri" pitchFamily="2" charset="0"/>
                        <a:cs typeface="Times New Roman" pitchFamily="0" charset="0"/>
                      </a:endParaRPr>
                    </a:p>
                    <a:p>
                      <a:pPr marL="0" marR="0" indent="0" algn="l">
                        <a:lnSpc>
                          <a:spcPct val="100000"/>
                        </a:lnSpc>
                        <a:spcBef>
                          <a:spcPts val="110"/>
                        </a:spcBef>
                        <a:buNone/>
                        <a:defRPr cap="none">
                          <a:solidFill>
                            <a:srgbClr val="000000"/>
                          </a:solidFill>
                        </a:defRPr>
                      </a:pPr>
                      <a:endParaRPr sz="1000" cap="none">
                        <a:latin typeface="Times New Roman" pitchFamily="0" charset="0"/>
                        <a:ea typeface="Calibri" pitchFamily="2" charset="0"/>
                        <a:cs typeface="Times New Roman" pitchFamily="0" charset="0"/>
                      </a:endParaRPr>
                    </a:p>
                    <a:p>
                      <a:pPr marL="68580" marR="0" indent="0" algn="l">
                        <a:lnSpc>
                          <a:spcPct val="100000"/>
                        </a:lnSpc>
                        <a:spcBef>
                          <a:spcPts val="5"/>
                        </a:spcBef>
                        <a:buNone/>
                        <a:defRPr cap="none">
                          <a:solidFill>
                            <a:srgbClr val="000000"/>
                          </a:solidFill>
                        </a:defRPr>
                      </a:pPr>
                      <a:r>
                        <a:rPr sz="1000" b="1" cap="none">
                          <a:solidFill>
                            <a:srgbClr val="FFFFFF"/>
                          </a:solidFill>
                          <a:latin typeface="Corbel" pitchFamily="2" charset="0"/>
                          <a:ea typeface="Calibri" pitchFamily="2" charset="0"/>
                          <a:cs typeface="Corbel" pitchFamily="2" charset="0"/>
                        </a:rPr>
                        <a:t>Criteria</a:t>
                      </a:r>
                      <a:endParaRPr sz="1000" cap="none">
                        <a:latin typeface="Corbel" pitchFamily="2" charset="0"/>
                        <a:ea typeface="Calibri" pitchFamily="2" charset="0"/>
                        <a:cs typeface="Corbel" pitchFamily="2" charset="0"/>
                      </a:endParaRPr>
                    </a:p>
                  </a:txBody>
                  <a:tcPr marL="83185" marR="83185" marT="41275" marB="4127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585858"/>
                    </a:solidFill>
                  </a:tcPr>
                </a:tc>
                <a:tc hMerge="1">
                  <a:txBody>
                    <a:bodyPr/>
                    <a:lstStyle/>
                    <a:p/>
                  </a:txBody>
                  <a:tcPr/>
                </a:tc>
                <a:tc>
                  <a:txBody>
                    <a:bodyPr wrap="square" numCol="1"/>
                    <a:lstStyle/>
                    <a:p>
                      <a:pPr marL="68580" marR="0" indent="0" algn="l">
                        <a:lnSpc>
                          <a:spcPts val="1275"/>
                        </a:lnSpc>
                        <a:buNone/>
                        <a:defRPr cap="none">
                          <a:solidFill>
                            <a:srgbClr val="000000"/>
                          </a:solidFill>
                        </a:defRPr>
                      </a:pPr>
                      <a:r>
                        <a:rPr sz="1000" b="1" cap="none">
                          <a:solidFill>
                            <a:srgbClr val="FFFFFF"/>
                          </a:solidFill>
                          <a:latin typeface="Corbel" pitchFamily="2" charset="0"/>
                          <a:ea typeface="Calibri" pitchFamily="2" charset="0"/>
                          <a:cs typeface="Corbel" pitchFamily="2" charset="0"/>
                        </a:rPr>
                        <a:t>Points Given</a:t>
                      </a:r>
                      <a:endParaRPr sz="1000" cap="none">
                        <a:latin typeface="Corbel" pitchFamily="2" charset="0"/>
                        <a:ea typeface="Calibri" pitchFamily="2" charset="0"/>
                        <a:cs typeface="Corbel" pitchFamily="2" charset="0"/>
                      </a:endParaRPr>
                    </a:p>
                    <a:p>
                      <a:pPr marL="68580" marR="422910" indent="0" algn="l">
                        <a:lnSpc>
                          <a:spcPct val="101000"/>
                        </a:lnSpc>
                        <a:spcBef>
                          <a:spcPts val="645"/>
                        </a:spcBef>
                        <a:buNone/>
                        <a:defRPr cap="none">
                          <a:solidFill>
                            <a:srgbClr val="000000"/>
                          </a:solidFill>
                        </a:defRPr>
                      </a:pPr>
                      <a:r>
                        <a:rPr sz="700" cap="none">
                          <a:solidFill>
                            <a:srgbClr val="FFFFFF"/>
                          </a:solidFill>
                          <a:latin typeface="Corbel" pitchFamily="2" charset="0"/>
                          <a:ea typeface="Calibri" pitchFamily="2" charset="0"/>
                          <a:cs typeface="Corbel" pitchFamily="2" charset="0"/>
                        </a:rPr>
                        <a:t>3 – excellent 2 – very good</a:t>
                      </a:r>
                      <a:endParaRPr sz="700" cap="none">
                        <a:latin typeface="Corbel" pitchFamily="2" charset="0"/>
                        <a:ea typeface="Calibri" pitchFamily="2" charset="0"/>
                        <a:cs typeface="Corbel" pitchFamily="2" charset="0"/>
                      </a:endParaRPr>
                    </a:p>
                    <a:p>
                      <a:pPr marL="68580" marR="0" indent="0" algn="l">
                        <a:lnSpc>
                          <a:spcPct val="100000"/>
                        </a:lnSpc>
                        <a:spcBef>
                          <a:spcPts val="15"/>
                        </a:spcBef>
                        <a:buNone/>
                        <a:defRPr cap="none">
                          <a:solidFill>
                            <a:srgbClr val="000000"/>
                          </a:solidFill>
                        </a:defRPr>
                      </a:pPr>
                      <a:r>
                        <a:rPr sz="700" cap="none">
                          <a:solidFill>
                            <a:srgbClr val="FFFFFF"/>
                          </a:solidFill>
                          <a:latin typeface="Corbel" pitchFamily="2" charset="0"/>
                          <a:ea typeface="Calibri" pitchFamily="2" charset="0"/>
                          <a:cs typeface="Corbel" pitchFamily="2" charset="0"/>
                        </a:rPr>
                        <a:t>1 – satisfactory</a:t>
                      </a:r>
                      <a:endParaRPr sz="700" cap="none">
                        <a:latin typeface="Corbel" pitchFamily="2" charset="0"/>
                        <a:ea typeface="Calibri" pitchFamily="2" charset="0"/>
                        <a:cs typeface="Corbe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solidFill>
                      <a:srgbClr val="585858"/>
                    </a:solidFill>
                  </a:tcPr>
                </a:tc>
                <a:extLst>
                  <a:ext uri="smNativeData">
                    <pr:rowheight xmlns="" xmlns:pr="smNativeData" dt="1760029765" type="min" val="680085"/>
                  </a:ext>
                </a:extLst>
              </a:tr>
              <a:tr h="720090">
                <a:tc>
                  <a:txBody>
                    <a:bodyPr wrap="square" numCol="1"/>
                    <a:lstStyle/>
                    <a:p>
                      <a:pPr marL="0" marR="0" indent="0" algn="l">
                        <a:lnSpc>
                          <a:spcPct val="100000"/>
                        </a:lnSpc>
                        <a:buNone/>
                        <a:defRPr cap="none">
                          <a:solidFill>
                            <a:srgbClr val="000000"/>
                          </a:solidFill>
                        </a:defRPr>
                      </a:pPr>
                      <a:endParaRPr sz="900" cap="none">
                        <a:latin typeface="Times New Roman" pitchFamily="0" charset="0"/>
                        <a:ea typeface="Calibri" pitchFamily="2" charset="0"/>
                        <a:cs typeface="Times New Roman" pitchFamily="0" charset="0"/>
                      </a:endParaRPr>
                    </a:p>
                    <a:p>
                      <a:pPr marL="0" marR="0" indent="0" algn="l">
                        <a:lnSpc>
                          <a:spcPct val="100000"/>
                        </a:lnSpc>
                        <a:spcBef>
                          <a:spcPts val="165"/>
                        </a:spcBef>
                        <a:buNone/>
                        <a:defRPr cap="none">
                          <a:solidFill>
                            <a:srgbClr val="000000"/>
                          </a:solidFill>
                        </a:defRPr>
                      </a:pPr>
                      <a:endParaRPr sz="900" cap="none">
                        <a:latin typeface="Times New Roman" pitchFamily="0" charset="0"/>
                        <a:ea typeface="Calibri" pitchFamily="2" charset="0"/>
                        <a:cs typeface="Times New Roman" pitchFamily="0" charset="0"/>
                      </a:endParaRPr>
                    </a:p>
                    <a:p>
                      <a:pPr marL="68580" marR="0" indent="0" algn="l">
                        <a:lnSpc>
                          <a:spcPct val="100000"/>
                        </a:lnSpc>
                        <a:buNone/>
                        <a:defRPr cap="none">
                          <a:solidFill>
                            <a:srgbClr val="000000"/>
                          </a:solidFill>
                        </a:defRPr>
                      </a:pPr>
                      <a:r>
                        <a:rPr sz="900" cap="none">
                          <a:latin typeface="Arial MT" pitchFamily="0" charset="0"/>
                          <a:ea typeface="Calibri" pitchFamily="2" charset="0"/>
                          <a:cs typeface="Arial MT" pitchFamily="0" charset="0"/>
                        </a:rPr>
                        <a:t>Communication</a:t>
                      </a:r>
                      <a:endParaRPr sz="9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spcBef>
                          <a:spcPts val="1240"/>
                        </a:spcBef>
                        <a:buNone/>
                        <a:defRPr cap="none">
                          <a:solidFill>
                            <a:srgbClr val="000000"/>
                          </a:solidFill>
                        </a:defRPr>
                      </a:pPr>
                      <a:endParaRPr sz="1000" cap="none">
                        <a:latin typeface="Times New Roman" pitchFamily="0" charset="0"/>
                        <a:ea typeface="Calibri" pitchFamily="2" charset="0"/>
                        <a:cs typeface="Times New Roman" pitchFamily="0" charset="0"/>
                      </a:endParaRPr>
                    </a:p>
                    <a:p>
                      <a:pPr marL="67945" marR="118745" indent="0" algn="l">
                        <a:lnSpc>
                          <a:spcPts val="1260"/>
                        </a:lnSpc>
                        <a:buNone/>
                        <a:defRPr cap="none">
                          <a:solidFill>
                            <a:srgbClr val="000000"/>
                          </a:solidFill>
                        </a:defRPr>
                      </a:pPr>
                      <a:r>
                        <a:rPr sz="1000" cap="none">
                          <a:latin typeface="Arial MT" pitchFamily="0" charset="0"/>
                          <a:ea typeface="Calibri" pitchFamily="2" charset="0"/>
                          <a:cs typeface="Arial MT" pitchFamily="0" charset="0"/>
                        </a:rPr>
                        <a:t>The video is well-paced and communicated, following a clear and logical sequence.</a:t>
                      </a:r>
                      <a:endParaRPr sz="10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9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720090"/>
                  </a:ext>
                </a:extLst>
              </a:tr>
              <a:tr h="588010">
                <a:tc>
                  <a:txBody>
                    <a:bodyPr wrap="square" numCol="1"/>
                    <a:lstStyle/>
                    <a:p>
                      <a:pPr marL="0" marR="0" indent="0" algn="l">
                        <a:lnSpc>
                          <a:spcPct val="100000"/>
                        </a:lnSpc>
                        <a:spcBef>
                          <a:spcPts val="750"/>
                        </a:spcBef>
                        <a:buNone/>
                        <a:defRPr cap="none">
                          <a:solidFill>
                            <a:srgbClr val="000000"/>
                          </a:solidFill>
                        </a:defRPr>
                      </a:pPr>
                      <a:endParaRPr sz="900" cap="none">
                        <a:latin typeface="Times New Roman" pitchFamily="0" charset="0"/>
                        <a:ea typeface="Calibri" pitchFamily="2" charset="0"/>
                        <a:cs typeface="Times New Roman" pitchFamily="0" charset="0"/>
                      </a:endParaRPr>
                    </a:p>
                    <a:p>
                      <a:pPr marL="68580" marR="0" indent="0" algn="l">
                        <a:lnSpc>
                          <a:spcPct val="100000"/>
                        </a:lnSpc>
                        <a:spcBef>
                          <a:spcPts val="5"/>
                        </a:spcBef>
                        <a:buNone/>
                        <a:defRPr cap="none">
                          <a:solidFill>
                            <a:srgbClr val="000000"/>
                          </a:solidFill>
                        </a:defRPr>
                      </a:pPr>
                      <a:r>
                        <a:rPr sz="900" cap="none">
                          <a:latin typeface="Arial MT" pitchFamily="0" charset="0"/>
                          <a:ea typeface="Calibri" pitchFamily="2" charset="0"/>
                          <a:cs typeface="Arial MT" pitchFamily="0" charset="0"/>
                        </a:rPr>
                        <a:t>Illustrative</a:t>
                      </a:r>
                      <a:endParaRPr sz="9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spcBef>
                          <a:spcPts val="20"/>
                        </a:spcBef>
                        <a:buNone/>
                        <a:defRPr cap="none">
                          <a:solidFill>
                            <a:srgbClr val="000000"/>
                          </a:solidFill>
                        </a:defRPr>
                      </a:pPr>
                      <a:endParaRPr sz="1000" cap="none">
                        <a:latin typeface="Times New Roman" pitchFamily="0" charset="0"/>
                        <a:ea typeface="Calibri" pitchFamily="2" charset="0"/>
                        <a:cs typeface="Times New Roman" pitchFamily="0" charset="0"/>
                      </a:endParaRPr>
                    </a:p>
                    <a:p>
                      <a:pPr marL="67945" marR="702310" indent="0" algn="l">
                        <a:lnSpc>
                          <a:spcPts val="1270"/>
                        </a:lnSpc>
                        <a:buNone/>
                        <a:defRPr cap="none">
                          <a:solidFill>
                            <a:srgbClr val="000000"/>
                          </a:solidFill>
                        </a:defRPr>
                      </a:pPr>
                      <a:r>
                        <a:rPr sz="1000" cap="none">
                          <a:latin typeface="Arial MT" pitchFamily="0" charset="0"/>
                          <a:ea typeface="Calibri" pitchFamily="2" charset="0"/>
                          <a:cs typeface="Arial MT" pitchFamily="0" charset="0"/>
                        </a:rPr>
                        <a:t>Demonstrations and/or visuals are used to illustrate examples, where appropriate.</a:t>
                      </a:r>
                      <a:endParaRPr sz="10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9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588010"/>
                  </a:ext>
                </a:extLst>
              </a:tr>
              <a:tr h="589280">
                <a:tc>
                  <a:txBody>
                    <a:bodyPr wrap="square" numCol="1"/>
                    <a:lstStyle/>
                    <a:p>
                      <a:pPr marL="0" marR="0" indent="0" algn="l">
                        <a:lnSpc>
                          <a:spcPct val="100000"/>
                        </a:lnSpc>
                        <a:spcBef>
                          <a:spcPts val="250"/>
                        </a:spcBef>
                        <a:buNone/>
                        <a:defRPr cap="none">
                          <a:solidFill>
                            <a:srgbClr val="000000"/>
                          </a:solidFill>
                        </a:defRPr>
                      </a:pPr>
                      <a:endParaRPr sz="900" cap="none">
                        <a:latin typeface="Times New Roman" pitchFamily="0" charset="0"/>
                        <a:ea typeface="Calibri" pitchFamily="2" charset="0"/>
                        <a:cs typeface="Times New Roman" pitchFamily="0" charset="0"/>
                      </a:endParaRPr>
                    </a:p>
                    <a:p>
                      <a:pPr marL="68580" marR="421640" indent="0" algn="l">
                        <a:lnSpc>
                          <a:spcPts val="1150"/>
                        </a:lnSpc>
                        <a:buNone/>
                        <a:defRPr cap="none">
                          <a:solidFill>
                            <a:srgbClr val="000000"/>
                          </a:solidFill>
                        </a:defRPr>
                      </a:pPr>
                      <a:r>
                        <a:rPr sz="900" cap="none">
                          <a:latin typeface="Arial MT" pitchFamily="0" charset="0"/>
                          <a:ea typeface="Calibri" pitchFamily="2" charset="0"/>
                          <a:cs typeface="Arial MT" pitchFamily="0" charset="0"/>
                        </a:rPr>
                        <a:t>Accurate language</a:t>
                      </a:r>
                      <a:endParaRPr sz="9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spcBef>
                          <a:spcPts val="40"/>
                        </a:spcBef>
                        <a:buNone/>
                        <a:defRPr cap="none">
                          <a:solidFill>
                            <a:srgbClr val="000000"/>
                          </a:solidFill>
                        </a:defRPr>
                      </a:pPr>
                      <a:endParaRPr sz="1000" cap="none">
                        <a:latin typeface="Times New Roman" pitchFamily="0" charset="0"/>
                        <a:ea typeface="Calibri" pitchFamily="2" charset="0"/>
                        <a:cs typeface="Times New Roman" pitchFamily="0" charset="0"/>
                      </a:endParaRPr>
                    </a:p>
                    <a:p>
                      <a:pPr marL="67945" marR="342900" indent="0" algn="l">
                        <a:lnSpc>
                          <a:spcPts val="1260"/>
                        </a:lnSpc>
                        <a:buNone/>
                        <a:defRPr cap="none">
                          <a:solidFill>
                            <a:srgbClr val="000000"/>
                          </a:solidFill>
                        </a:defRPr>
                      </a:pPr>
                      <a:r>
                        <a:rPr sz="1000" cap="none">
                          <a:latin typeface="Arial MT" pitchFamily="0" charset="0"/>
                          <a:ea typeface="Calibri" pitchFamily="2" charset="0"/>
                          <a:cs typeface="Arial MT" pitchFamily="0" charset="0"/>
                        </a:rPr>
                        <a:t>The video presents accurate science and technology and uses appropriate language.</a:t>
                      </a:r>
                      <a:endParaRPr sz="10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9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589280"/>
                  </a:ext>
                </a:extLst>
              </a:tr>
              <a:tr h="589280">
                <a:tc>
                  <a:txBody>
                    <a:bodyPr wrap="square" numCol="1"/>
                    <a:lstStyle/>
                    <a:p>
                      <a:pPr marL="0" marR="0" indent="0" algn="l">
                        <a:lnSpc>
                          <a:spcPct val="100000"/>
                        </a:lnSpc>
                        <a:spcBef>
                          <a:spcPts val="750"/>
                        </a:spcBef>
                        <a:buNone/>
                        <a:defRPr cap="none">
                          <a:solidFill>
                            <a:srgbClr val="000000"/>
                          </a:solidFill>
                        </a:defRPr>
                      </a:pPr>
                      <a:endParaRPr sz="900" cap="none">
                        <a:latin typeface="Times New Roman" pitchFamily="0" charset="0"/>
                        <a:ea typeface="Calibri" pitchFamily="2" charset="0"/>
                        <a:cs typeface="Times New Roman" pitchFamily="0" charset="0"/>
                      </a:endParaRPr>
                    </a:p>
                    <a:p>
                      <a:pPr marL="68580" marR="0" indent="0" algn="l">
                        <a:lnSpc>
                          <a:spcPct val="100000"/>
                        </a:lnSpc>
                        <a:spcBef>
                          <a:spcPts val="5"/>
                        </a:spcBef>
                        <a:buNone/>
                        <a:defRPr cap="none">
                          <a:solidFill>
                            <a:srgbClr val="000000"/>
                          </a:solidFill>
                        </a:defRPr>
                      </a:pPr>
                      <a:r>
                        <a:rPr sz="900" cap="none">
                          <a:latin typeface="Arial MT" pitchFamily="0" charset="0"/>
                          <a:ea typeface="Calibri" pitchFamily="2" charset="0"/>
                          <a:cs typeface="Arial MT" pitchFamily="0" charset="0"/>
                        </a:rPr>
                        <a:t>Passion</a:t>
                      </a:r>
                      <a:endParaRPr sz="9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spcBef>
                          <a:spcPts val="40"/>
                        </a:spcBef>
                        <a:buNone/>
                        <a:defRPr cap="none">
                          <a:solidFill>
                            <a:srgbClr val="000000"/>
                          </a:solidFill>
                        </a:defRPr>
                      </a:pPr>
                      <a:endParaRPr sz="1000" cap="none">
                        <a:latin typeface="Times New Roman" pitchFamily="0" charset="0"/>
                        <a:ea typeface="Calibri" pitchFamily="2" charset="0"/>
                        <a:cs typeface="Times New Roman" pitchFamily="0" charset="0"/>
                      </a:endParaRPr>
                    </a:p>
                    <a:p>
                      <a:pPr marL="67945" marR="182245" indent="0" algn="l">
                        <a:lnSpc>
                          <a:spcPts val="1260"/>
                        </a:lnSpc>
                        <a:buNone/>
                        <a:defRPr cap="none">
                          <a:solidFill>
                            <a:srgbClr val="000000"/>
                          </a:solidFill>
                        </a:defRPr>
                      </a:pPr>
                      <a:r>
                        <a:rPr sz="1000" cap="none">
                          <a:latin typeface="Arial MT" pitchFamily="0" charset="0"/>
                          <a:ea typeface="Calibri" pitchFamily="2" charset="0"/>
                          <a:cs typeface="Arial MT" pitchFamily="0" charset="0"/>
                        </a:rPr>
                        <a:t>The video demonstrates passion from team members about their chosen topic/idea.</a:t>
                      </a:r>
                      <a:endParaRPr sz="10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9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589280"/>
                  </a:ext>
                </a:extLst>
              </a:tr>
              <a:tr h="535305">
                <a:tc>
                  <a:txBody>
                    <a:bodyPr wrap="square" numCol="1"/>
                    <a:lstStyle/>
                    <a:p>
                      <a:pPr marL="0" marR="0" indent="0" algn="l">
                        <a:lnSpc>
                          <a:spcPct val="100000"/>
                        </a:lnSpc>
                        <a:spcBef>
                          <a:spcPts val="30"/>
                        </a:spcBef>
                        <a:buNone/>
                        <a:defRPr cap="none">
                          <a:solidFill>
                            <a:srgbClr val="000000"/>
                          </a:solidFill>
                        </a:defRPr>
                      </a:pPr>
                      <a:endParaRPr sz="900" cap="none">
                        <a:latin typeface="Times New Roman" pitchFamily="0" charset="0"/>
                        <a:ea typeface="Calibri" pitchFamily="2" charset="0"/>
                        <a:cs typeface="Times New Roman" pitchFamily="0" charset="0"/>
                      </a:endParaRPr>
                    </a:p>
                    <a:p>
                      <a:pPr marL="68580" marR="194310" indent="0" algn="l">
                        <a:lnSpc>
                          <a:spcPts val="1150"/>
                        </a:lnSpc>
                        <a:buNone/>
                        <a:defRPr cap="none">
                          <a:solidFill>
                            <a:srgbClr val="000000"/>
                          </a:solidFill>
                        </a:defRPr>
                      </a:pPr>
                      <a:r>
                        <a:rPr sz="900" cap="none">
                          <a:latin typeface="Arial MT" pitchFamily="0" charset="0"/>
                          <a:ea typeface="Calibri" pitchFamily="2" charset="0"/>
                          <a:cs typeface="Arial MT" pitchFamily="0" charset="0"/>
                        </a:rPr>
                        <a:t>Sound and image quality</a:t>
                      </a:r>
                      <a:endParaRPr sz="9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spcBef>
                          <a:spcPts val="345"/>
                        </a:spcBef>
                        <a:buNone/>
                        <a:defRPr cap="none">
                          <a:solidFill>
                            <a:srgbClr val="000000"/>
                          </a:solidFill>
                        </a:defRPr>
                      </a:pPr>
                      <a:endParaRPr sz="1000" cap="none">
                        <a:latin typeface="Times New Roman" pitchFamily="0" charset="0"/>
                        <a:ea typeface="Calibri" pitchFamily="2" charset="0"/>
                        <a:cs typeface="Times New Roman" pitchFamily="0" charset="0"/>
                      </a:endParaRPr>
                    </a:p>
                    <a:p>
                      <a:pPr marL="67945" marR="0" indent="0" algn="l">
                        <a:lnSpc>
                          <a:spcPct val="100000"/>
                        </a:lnSpc>
                        <a:spcBef>
                          <a:spcPts val="5"/>
                        </a:spcBef>
                        <a:buNone/>
                        <a:defRPr cap="none">
                          <a:solidFill>
                            <a:srgbClr val="000000"/>
                          </a:solidFill>
                        </a:defRPr>
                      </a:pPr>
                      <a:r>
                        <a:rPr sz="1000" cap="none">
                          <a:latin typeface="Arial MT" pitchFamily="0" charset="0"/>
                          <a:ea typeface="Calibri" pitchFamily="2" charset="0"/>
                          <a:cs typeface="Arial MT" pitchFamily="0" charset="0"/>
                        </a:rPr>
                        <a:t>The video demonstrates good sound and image quality.</a:t>
                      </a:r>
                      <a:endParaRPr sz="10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9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535305"/>
                  </a:ext>
                </a:extLst>
              </a:tr>
              <a:tr h="589280">
                <a:tc>
                  <a:txBody>
                    <a:bodyPr wrap="square" numCol="1"/>
                    <a:lstStyle/>
                    <a:p>
                      <a:pPr marL="0" marR="0" indent="0" algn="l">
                        <a:lnSpc>
                          <a:spcPct val="100000"/>
                        </a:lnSpc>
                        <a:spcBef>
                          <a:spcPts val="750"/>
                        </a:spcBef>
                        <a:buNone/>
                        <a:defRPr cap="none">
                          <a:solidFill>
                            <a:srgbClr val="000000"/>
                          </a:solidFill>
                        </a:defRPr>
                      </a:pPr>
                      <a:endParaRPr sz="900" cap="none">
                        <a:latin typeface="Times New Roman" pitchFamily="0" charset="0"/>
                        <a:ea typeface="Calibri" pitchFamily="2" charset="0"/>
                        <a:cs typeface="Times New Roman" pitchFamily="0" charset="0"/>
                      </a:endParaRPr>
                    </a:p>
                    <a:p>
                      <a:pPr marL="68580" marR="0" indent="0" algn="l">
                        <a:lnSpc>
                          <a:spcPct val="100000"/>
                        </a:lnSpc>
                        <a:spcBef>
                          <a:spcPts val="5"/>
                        </a:spcBef>
                        <a:buNone/>
                        <a:defRPr cap="none">
                          <a:solidFill>
                            <a:srgbClr val="000000"/>
                          </a:solidFill>
                        </a:defRPr>
                      </a:pPr>
                      <a:r>
                        <a:rPr sz="900" cap="none">
                          <a:latin typeface="Arial MT" pitchFamily="0" charset="0"/>
                          <a:ea typeface="Calibri" pitchFamily="2" charset="0"/>
                          <a:cs typeface="Arial MT" pitchFamily="0" charset="0"/>
                        </a:rPr>
                        <a:t>Length</a:t>
                      </a:r>
                      <a:endParaRPr sz="9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spcBef>
                          <a:spcPts val="40"/>
                        </a:spcBef>
                        <a:buNone/>
                        <a:defRPr cap="none">
                          <a:solidFill>
                            <a:srgbClr val="000000"/>
                          </a:solidFill>
                        </a:defRPr>
                      </a:pPr>
                      <a:endParaRPr sz="1000" cap="none">
                        <a:latin typeface="Times New Roman" pitchFamily="0" charset="0"/>
                        <a:ea typeface="Calibri" pitchFamily="2" charset="0"/>
                        <a:cs typeface="Times New Roman" pitchFamily="0" charset="0"/>
                      </a:endParaRPr>
                    </a:p>
                    <a:p>
                      <a:pPr marL="67945" marR="490855" indent="0" algn="l">
                        <a:lnSpc>
                          <a:spcPts val="1260"/>
                        </a:lnSpc>
                        <a:buNone/>
                        <a:defRPr cap="none">
                          <a:solidFill>
                            <a:srgbClr val="000000"/>
                          </a:solidFill>
                        </a:defRPr>
                      </a:pPr>
                      <a:r>
                        <a:rPr sz="1000" cap="none">
                          <a:latin typeface="Arial MT" pitchFamily="0" charset="0"/>
                          <a:ea typeface="Calibri" pitchFamily="2" charset="0"/>
                          <a:cs typeface="Arial MT" pitchFamily="0" charset="0"/>
                        </a:rPr>
                        <a:t>The content is presented in the video within a 3-minute timeframe.</a:t>
                      </a:r>
                      <a:endParaRPr sz="10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9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589280"/>
                  </a:ext>
                </a:extLst>
              </a:tr>
              <a:tr h="403225">
                <a:tc gridSpan="2">
                  <a:txBody>
                    <a:bodyPr wrap="square" numCol="1"/>
                    <a:lstStyle/>
                    <a:p>
                      <a:pPr marL="68580" marR="0" indent="0" algn="l">
                        <a:lnSpc>
                          <a:spcPct val="100000"/>
                        </a:lnSpc>
                        <a:spcBef>
                          <a:spcPts val="1100"/>
                        </a:spcBef>
                        <a:buNone/>
                        <a:defRPr cap="none">
                          <a:solidFill>
                            <a:srgbClr val="000000"/>
                          </a:solidFill>
                        </a:defRPr>
                      </a:pPr>
                      <a:r>
                        <a:rPr sz="900" cap="none">
                          <a:latin typeface="Arial MT" pitchFamily="0" charset="0"/>
                          <a:ea typeface="Calibri" pitchFamily="2" charset="0"/>
                          <a:cs typeface="Arial MT" pitchFamily="0" charset="0"/>
                        </a:rPr>
                        <a:t>Total points</a:t>
                      </a:r>
                      <a:endParaRPr sz="900" cap="none">
                        <a:latin typeface="Arial MT" pitchFamily="0" charset="0"/>
                        <a:ea typeface="Calibri" pitchFamily="2" charset="0"/>
                        <a:cs typeface="Arial MT" pitchFamily="0" charset="0"/>
                      </a:endParaRPr>
                    </a:p>
                  </a:txBody>
                  <a:tcPr marL="83185" marR="83185" marT="41275" marB="4127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hMerge="1">
                  <a:txBody>
                    <a:bodyPr/>
                    <a:lstStyle/>
                    <a:p/>
                  </a:txBody>
                  <a:tcPr/>
                </a:tc>
                <a:tc>
                  <a:txBody>
                    <a:bodyPr wrap="square" numCol="1"/>
                    <a:lstStyle/>
                    <a:p>
                      <a:pPr marL="0" marR="0" indent="0" algn="l">
                        <a:lnSpc>
                          <a:spcPct val="100000"/>
                        </a:lnSpc>
                        <a:buNone/>
                        <a:defRPr cap="none">
                          <a:solidFill>
                            <a:srgbClr val="000000"/>
                          </a:solidFill>
                        </a:defRPr>
                      </a:pPr>
                      <a:endParaRPr sz="9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403225"/>
                  </a:ext>
                </a:extLst>
              </a:tr>
            </a:tbl>
          </a:graphicData>
        </a:graphic>
      </p:graphicFrame>
      <p:sp>
        <p:nvSpPr>
          <p:cNvPr id="4" name="object 4"/>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tAEAAFsCAAB+KAAAlzoAABAAAAAmAAAACAAAAP//////////"/>
              </a:ext>
            </a:extLst>
          </p:cNvSpPr>
          <p:nvPr/>
        </p:nvSpPr>
        <p:spPr>
          <a:xfrm>
            <a:off x="276860" y="382905"/>
            <a:ext cx="6305550" cy="9141460"/>
          </a:xfrm>
          <a:custGeom>
            <a:avLst/>
            <a:gdLst/>
            <a:ahLst/>
            <a:cxnLst/>
            <a:rect l="0" t="0" r="6305550" b="9141460"/>
            <a:pathLst>
              <a:path w="6305550" h="9141460">
                <a:moveTo>
                  <a:pt x="6305319" y="9135709"/>
                </a:moveTo>
                <a:lnTo>
                  <a:pt x="6299787" y="9135709"/>
                </a:lnTo>
                <a:lnTo>
                  <a:pt x="5532" y="9135709"/>
                </a:lnTo>
                <a:lnTo>
                  <a:pt x="0" y="9135709"/>
                </a:lnTo>
                <a:lnTo>
                  <a:pt x="0" y="9141229"/>
                </a:lnTo>
                <a:lnTo>
                  <a:pt x="5532" y="9141229"/>
                </a:lnTo>
                <a:lnTo>
                  <a:pt x="6299787" y="9141229"/>
                </a:lnTo>
                <a:lnTo>
                  <a:pt x="6305319" y="9141229"/>
                </a:lnTo>
                <a:lnTo>
                  <a:pt x="6305319" y="9135709"/>
                </a:lnTo>
                <a:close/>
              </a:path>
              <a:path w="6305550" h="9141460">
                <a:moveTo>
                  <a:pt x="6305319" y="0"/>
                </a:moveTo>
                <a:lnTo>
                  <a:pt x="6299787" y="0"/>
                </a:lnTo>
                <a:lnTo>
                  <a:pt x="5532" y="0"/>
                </a:lnTo>
                <a:lnTo>
                  <a:pt x="0" y="0"/>
                </a:lnTo>
                <a:lnTo>
                  <a:pt x="0" y="5533"/>
                </a:lnTo>
                <a:lnTo>
                  <a:pt x="0" y="9135697"/>
                </a:lnTo>
                <a:lnTo>
                  <a:pt x="5532" y="9135697"/>
                </a:lnTo>
                <a:lnTo>
                  <a:pt x="5532" y="5533"/>
                </a:lnTo>
                <a:lnTo>
                  <a:pt x="6299787" y="5533"/>
                </a:lnTo>
                <a:lnTo>
                  <a:pt x="6299787" y="9135697"/>
                </a:lnTo>
                <a:lnTo>
                  <a:pt x="6305319" y="9135697"/>
                </a:lnTo>
                <a:lnTo>
                  <a:pt x="6305319" y="5533"/>
                </a:lnTo>
                <a:lnTo>
                  <a:pt x="6305319" y="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5" name="object 5"/>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JiQAACw4AABfJQAANzkAABAAAAAmAAAACAAAADyQAAAAAAAA"/>
              </a:ext>
            </a:extLst>
          </p:cNvSpPr>
          <p:nvPr>
            <p:ph type="sldNum" sz="quarter" idx="12"/>
          </p:nvPr>
        </p:nvSpPr>
        <p:spPr/>
        <p:txBody>
          <a:bodyPr vert="horz" wrap="square" lIns="0" tIns="0" rIns="0" bIns="0" numCol="1" spcCol="215900" anchor="t">
            <a:prstTxWarp prst="textNoShape">
              <a:avLst/>
            </a:prstTxWarp>
          </a:bodyPr>
          <a:lstStyle>
            <a:lvl1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pPr>
            <a:fld id="{257C97A2-ECC8-2961-86C4-1A34D98A704F}" type="slidenum">
              <a:t>29</a:t>
            </a:fld>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6"/>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tAEAAFsCAAB+KAAAlzoAABAAAAAmAAAACAAAAP//////////"/>
              </a:ext>
            </a:extLst>
          </p:cNvSpPr>
          <p:nvPr/>
        </p:nvSpPr>
        <p:spPr>
          <a:xfrm>
            <a:off x="276860" y="382905"/>
            <a:ext cx="6305550" cy="9141460"/>
          </a:xfrm>
          <a:custGeom>
            <a:avLst/>
            <a:gdLst/>
            <a:ahLst/>
            <a:cxnLst/>
            <a:rect l="0" t="0" r="6305550" b="9141460"/>
            <a:pathLst>
              <a:path w="6305550" h="9141460">
                <a:moveTo>
                  <a:pt x="6305319" y="9135709"/>
                </a:moveTo>
                <a:lnTo>
                  <a:pt x="6299787" y="9135709"/>
                </a:lnTo>
                <a:lnTo>
                  <a:pt x="5532" y="9135709"/>
                </a:lnTo>
                <a:lnTo>
                  <a:pt x="0" y="9135709"/>
                </a:lnTo>
                <a:lnTo>
                  <a:pt x="0" y="9141229"/>
                </a:lnTo>
                <a:lnTo>
                  <a:pt x="5532" y="9141229"/>
                </a:lnTo>
                <a:lnTo>
                  <a:pt x="6299787" y="9141229"/>
                </a:lnTo>
                <a:lnTo>
                  <a:pt x="6305319" y="9141229"/>
                </a:lnTo>
                <a:lnTo>
                  <a:pt x="6305319" y="9135709"/>
                </a:lnTo>
                <a:close/>
              </a:path>
              <a:path w="6305550" h="9141460">
                <a:moveTo>
                  <a:pt x="6305319" y="0"/>
                </a:moveTo>
                <a:lnTo>
                  <a:pt x="6299787" y="0"/>
                </a:lnTo>
                <a:lnTo>
                  <a:pt x="5532" y="0"/>
                </a:lnTo>
                <a:lnTo>
                  <a:pt x="0" y="0"/>
                </a:lnTo>
                <a:lnTo>
                  <a:pt x="0" y="5533"/>
                </a:lnTo>
                <a:lnTo>
                  <a:pt x="0" y="9135697"/>
                </a:lnTo>
                <a:lnTo>
                  <a:pt x="5532" y="9135697"/>
                </a:lnTo>
                <a:lnTo>
                  <a:pt x="5532" y="5533"/>
                </a:lnTo>
                <a:lnTo>
                  <a:pt x="6299787" y="5533"/>
                </a:lnTo>
                <a:lnTo>
                  <a:pt x="6299787" y="9135697"/>
                </a:lnTo>
                <a:lnTo>
                  <a:pt x="6305319" y="9135697"/>
                </a:lnTo>
                <a:lnTo>
                  <a:pt x="6305319" y="5533"/>
                </a:lnTo>
                <a:lnTo>
                  <a:pt x="6305319" y="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3" name="object 2"/>
          <p:cNvSpPr>
            <a:spLocks noGrp="1" noChangeArrowheads="1"/>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CQUAAGgDAAD4FAAAowUAABAAAAAmAAAACAAAADyQAAAAAAAA"/>
              </a:ext>
            </a:extLst>
          </p:cNvSpPr>
          <p:nvPr>
            <p:ph type="title"/>
          </p:nvPr>
        </p:nvSpPr>
        <p:spPr/>
        <p:txBody>
          <a:bodyPr vert="horz" wrap="square" lIns="0" tIns="11430" rIns="0" bIns="0" numCol="1" spcCol="215900" anchor="t">
            <a:prstTxWarp prst="textNoShape">
              <a:avLst/>
            </a:prstTxWarp>
          </a:bodyPr>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0"/>
              </a:spcBef>
              <a:defRPr cap="none">
                <a:solidFill>
                  <a:schemeClr val="tx2"/>
                </a:solidFill>
              </a:defRPr>
            </a:pPr>
            <a:r>
              <a:rPr cap="none">
                <a:latin typeface="Arial MT" pitchFamily="0" charset="0"/>
                <a:ea typeface="Calibri" pitchFamily="2" charset="0"/>
                <a:cs typeface="Arial MT" pitchFamily="0" charset="0"/>
              </a:rPr>
              <a:t>1. Introduction</a:t>
            </a:r>
            <a:endParaRPr cap="none">
              <a:latin typeface="Arial MT" pitchFamily="0" charset="0"/>
              <a:ea typeface="Calibri" pitchFamily="2" charset="0"/>
              <a:cs typeface="Arial MT" pitchFamily="0" charset="0"/>
            </a:endParaRPr>
          </a:p>
        </p:txBody>
      </p:sp>
      <p:sp>
        <p:nvSpPr>
          <p:cNvPr id="4" name="object 3"/>
          <p:cNvSpPr>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CQUAAKYHAAAqJQAAFREAABAAAAAmAAAACAAAAP//////////"/>
              </a:ext>
            </a:extLst>
          </p:cNvSpPr>
          <p:nvPr/>
        </p:nvSpPr>
        <p:spPr>
          <a:xfrm>
            <a:off x="818515" y="1243330"/>
            <a:ext cx="5222875" cy="1533525"/>
          </a:xfrm>
          <a:prstGeom prst="rect">
            <a:avLst/>
          </a:prstGeom>
          <a:noFill/>
          <a:ln>
            <a:noFill/>
          </a:ln>
          <a:effectLst/>
        </p:spPr>
        <p:txBody>
          <a:bodyPr vert="horz" wrap="square" lIns="0" tIns="1143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marR="4445" algn="just">
              <a:lnSpc>
                <a:spcPct val="110000"/>
              </a:lnSpc>
              <a:spcBef>
                <a:spcPts val="90"/>
              </a:spcBef>
            </a:pPr>
            <a:r>
              <a:rPr sz="995" cap="none">
                <a:latin typeface="Arial MT" pitchFamily="0" charset="0"/>
                <a:ea typeface="Calibri" pitchFamily="2" charset="0"/>
                <a:cs typeface="Arial MT" pitchFamily="0" charset="0"/>
              </a:rPr>
              <a:t>This document is your </a:t>
            </a:r>
            <a:r>
              <a:rPr sz="995" b="1" cap="none">
                <a:latin typeface="Arial" pitchFamily="2" charset="0"/>
                <a:ea typeface="Calibri" pitchFamily="2" charset="0"/>
                <a:cs typeface="Arial" pitchFamily="2" charset="0"/>
              </a:rPr>
              <a:t>Project Logbook</a:t>
            </a:r>
            <a:r>
              <a:rPr sz="995" cap="none">
                <a:latin typeface="Arial MT" pitchFamily="0" charset="0"/>
                <a:ea typeface="Calibri" pitchFamily="2" charset="0"/>
                <a:cs typeface="Arial MT" pitchFamily="0" charset="0"/>
              </a:rPr>
              <a:t>, and it will be where you record your ideas, thoughts and answers as you work to solve a local problem using AI.</a:t>
            </a:r>
            <a:endParaRPr sz="995" cap="none">
              <a:latin typeface="Arial MT" pitchFamily="0" charset="0"/>
              <a:ea typeface="Calibri" pitchFamily="2" charset="0"/>
              <a:cs typeface="Arial MT" pitchFamily="0" charset="0"/>
            </a:endParaRPr>
          </a:p>
          <a:p>
            <a:pPr>
              <a:lnSpc>
                <a:spcPct val="100000"/>
              </a:lnSpc>
              <a:spcBef>
                <a:spcPts val="175"/>
              </a:spcBef>
            </a:pPr>
            <a:endParaRPr sz="995" cap="none">
              <a:latin typeface="Arial MT" pitchFamily="0" charset="0"/>
              <a:ea typeface="Calibri" pitchFamily="2" charset="0"/>
              <a:cs typeface="Arial MT" pitchFamily="0" charset="0"/>
            </a:endParaRPr>
          </a:p>
          <a:p>
            <a:pPr marL="11430" marR="7620" algn="just">
              <a:lnSpc>
                <a:spcPct val="110000"/>
              </a:lnSpc>
            </a:pPr>
            <a:r>
              <a:rPr sz="995" cap="none">
                <a:latin typeface="Arial MT" pitchFamily="0" charset="0"/>
                <a:ea typeface="Calibri" pitchFamily="2" charset="0"/>
                <a:cs typeface="Arial MT" pitchFamily="0" charset="0"/>
              </a:rPr>
              <a:t>Make a copy of the document in your shared drive and work through it digitally with your team. You can also print a copy of the document and submit a scanned copy once you have completed the Project Logbook. Feel free to add pages and any other supporting material to this document.</a:t>
            </a:r>
            <a:endParaRPr sz="995" cap="none">
              <a:latin typeface="Arial MT" pitchFamily="0" charset="0"/>
              <a:ea typeface="Calibri" pitchFamily="2" charset="0"/>
              <a:cs typeface="Arial MT" pitchFamily="0" charset="0"/>
            </a:endParaRPr>
          </a:p>
          <a:p>
            <a:pPr>
              <a:lnSpc>
                <a:spcPct val="100000"/>
              </a:lnSpc>
              <a:spcBef>
                <a:spcPts val="290"/>
              </a:spcBef>
            </a:pPr>
            <a:endParaRPr sz="995" cap="none">
              <a:latin typeface="Arial MT" pitchFamily="0" charset="0"/>
              <a:ea typeface="Calibri" pitchFamily="2" charset="0"/>
              <a:cs typeface="Arial MT" pitchFamily="0" charset="0"/>
            </a:endParaRPr>
          </a:p>
          <a:p>
            <a:pPr marL="11430" algn="just">
              <a:lnSpc>
                <a:spcPct val="100000"/>
              </a:lnSpc>
            </a:pPr>
            <a:r>
              <a:rPr sz="995" cap="none">
                <a:latin typeface="Arial MT" pitchFamily="0" charset="0"/>
                <a:ea typeface="Calibri" pitchFamily="2" charset="0"/>
                <a:cs typeface="Arial MT" pitchFamily="0" charset="0"/>
              </a:rPr>
              <a:t>Refer to the </a:t>
            </a:r>
            <a:r>
              <a:rPr sz="995" b="1" cap="none">
                <a:latin typeface="Arial" pitchFamily="2" charset="0"/>
                <a:ea typeface="Calibri" pitchFamily="2" charset="0"/>
                <a:cs typeface="Arial" pitchFamily="2" charset="0"/>
              </a:rPr>
              <a:t>AI Project Guide </a:t>
            </a:r>
            <a:r>
              <a:rPr sz="995" cap="none">
                <a:latin typeface="Arial MT" pitchFamily="0" charset="0"/>
                <a:ea typeface="Calibri" pitchFamily="2" charset="0"/>
                <a:cs typeface="Arial MT" pitchFamily="0" charset="0"/>
              </a:rPr>
              <a:t>for more details about what to do at each step of your project.</a:t>
            </a:r>
            <a:endParaRPr sz="995" cap="none">
              <a:latin typeface="Arial MT" pitchFamily="0" charset="0"/>
              <a:ea typeface="Calibri" pitchFamily="2" charset="0"/>
              <a:cs typeface="Arial MT" pitchFamily="0" charset="0"/>
            </a:endParaRPr>
          </a:p>
        </p:txBody>
      </p:sp>
      <p:sp>
        <p:nvSpPr>
          <p:cNvPr id="5" name="object 4"/>
          <p:cNvSpPr>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CQUAAG8TAABYFwAARRgAABAAAAAmAAAACAAAAP//////////"/>
              </a:ext>
            </a:extLst>
          </p:cNvSpPr>
          <p:nvPr/>
        </p:nvSpPr>
        <p:spPr>
          <a:xfrm>
            <a:off x="818515" y="3159125"/>
            <a:ext cx="2976245" cy="786130"/>
          </a:xfrm>
          <a:prstGeom prst="rect">
            <a:avLst/>
          </a:prstGeom>
          <a:noFill/>
          <a:ln>
            <a:noFill/>
          </a:ln>
          <a:effectLst/>
        </p:spPr>
        <p:txBody>
          <a:bodyPr vert="horz" wrap="square" lIns="0" tIns="1143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318770" indent="-307340" defTabSz="829945">
              <a:lnSpc>
                <a:spcPct val="100000"/>
              </a:lnSpc>
              <a:spcBef>
                <a:spcPts val="90"/>
              </a:spcBef>
              <a:buAutoNum type="arabicPeriod" startAt="2"/>
              <a:tabLst>
                <a:tab pos="318770" algn="l"/>
              </a:tabLst>
            </a:pPr>
            <a:r>
              <a:rPr sz="2175" cap="none">
                <a:solidFill>
                  <a:srgbClr val="4F81BC"/>
                </a:solidFill>
                <a:latin typeface="Arial MT" pitchFamily="0" charset="0"/>
                <a:ea typeface="Calibri" pitchFamily="2" charset="0"/>
                <a:cs typeface="Arial MT" pitchFamily="0" charset="0"/>
              </a:rPr>
              <a:t>Team Roles</a:t>
            </a:r>
            <a:endParaRPr sz="2175" cap="none">
              <a:latin typeface="Arial MT" pitchFamily="0" charset="0"/>
              <a:ea typeface="Calibri" pitchFamily="2" charset="0"/>
              <a:cs typeface="Arial MT" pitchFamily="0" charset="0"/>
            </a:endParaRPr>
          </a:p>
          <a:p>
            <a:pPr lvl="1" marL="221615" indent="-210185" defTabSz="829945">
              <a:lnSpc>
                <a:spcPct val="100000"/>
              </a:lnSpc>
              <a:spcBef>
                <a:spcPts val="2190"/>
              </a:spcBef>
              <a:buAutoNum type="arabicPeriod"/>
              <a:tabLst>
                <a:tab pos="221615" algn="l"/>
              </a:tabLst>
            </a:pPr>
            <a:r>
              <a:rPr sz="995" b="1" cap="none">
                <a:latin typeface="Arial" pitchFamily="2" charset="0"/>
                <a:ea typeface="Calibri" pitchFamily="2" charset="0"/>
                <a:cs typeface="Arial" pitchFamily="2" charset="0"/>
              </a:rPr>
              <a:t>Who is in your team and what are their roles?</a:t>
            </a:r>
            <a:endParaRPr sz="995" cap="none">
              <a:latin typeface="Arial" pitchFamily="2" charset="0"/>
              <a:ea typeface="Calibri" pitchFamily="2" charset="0"/>
              <a:cs typeface="Arial" pitchFamily="2" charset="0"/>
            </a:endParaRPr>
          </a:p>
        </p:txBody>
      </p:sp>
      <p:graphicFrame>
        <p:nvGraphicFramePr>
          <p:cNvPr id="6" name=""/>
          <p:cNvGraphicFramePr>
            <a:graphicFrameLocks noGrp="1"/>
          </p:cNvGraphicFramePr>
          <p:nvPr/>
        </p:nvGraphicFramePr>
        <p:xfrm>
          <a:off x="829945" y="4127500"/>
          <a:ext cx="5441315" cy="3812540"/>
        </p:xfrm>
        <a:graphic>
          <a:graphicData uri="http://schemas.openxmlformats.org/drawingml/2006/table">
            <a:tbl>
              <a:tblPr>
                <a:noFill/>
              </a:tblPr>
              <a:tblGrid>
                <a:gridCol w="1397635"/>
                <a:gridCol w="2228850"/>
                <a:gridCol w="1814830"/>
              </a:tblGrid>
              <a:tr h="361950">
                <a:tc>
                  <a:txBody>
                    <a:bodyPr wrap="square" numCol="1"/>
                    <a:lstStyle/>
                    <a:p>
                      <a:pPr marL="0" marR="0" indent="0" algn="ctr">
                        <a:lnSpc>
                          <a:spcPts val="1210"/>
                        </a:lnSpc>
                        <a:buNone/>
                        <a:defRPr cap="none">
                          <a:solidFill>
                            <a:srgbClr val="000000"/>
                          </a:solidFill>
                        </a:defRPr>
                      </a:pPr>
                      <a:r>
                        <a:rPr sz="1000" cap="none">
                          <a:latin typeface="Arial MT" pitchFamily="0" charset="0"/>
                          <a:ea typeface="Calibri" pitchFamily="2" charset="0"/>
                          <a:cs typeface="Arial MT" pitchFamily="0" charset="0"/>
                        </a:rPr>
                        <a:t>Role</a:t>
                      </a:r>
                      <a:endParaRPr sz="10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69925" marR="0" indent="0" algn="l">
                        <a:lnSpc>
                          <a:spcPts val="1210"/>
                        </a:lnSpc>
                        <a:buNone/>
                        <a:defRPr cap="none">
                          <a:solidFill>
                            <a:srgbClr val="000000"/>
                          </a:solidFill>
                        </a:defRPr>
                      </a:pPr>
                      <a:r>
                        <a:rPr sz="1000" cap="none">
                          <a:latin typeface="Arial MT" pitchFamily="0" charset="0"/>
                          <a:ea typeface="Calibri" pitchFamily="2" charset="0"/>
                          <a:cs typeface="Arial MT" pitchFamily="0" charset="0"/>
                        </a:rPr>
                        <a:t>Role description</a:t>
                      </a:r>
                      <a:endParaRPr sz="10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294005" marR="0" indent="0" algn="l">
                        <a:lnSpc>
                          <a:spcPts val="1210"/>
                        </a:lnSpc>
                        <a:buNone/>
                        <a:defRPr cap="none">
                          <a:solidFill>
                            <a:srgbClr val="000000"/>
                          </a:solidFill>
                        </a:defRPr>
                      </a:pPr>
                      <a:r>
                        <a:rPr sz="1000" cap="none">
                          <a:latin typeface="Arial MT" pitchFamily="0" charset="0"/>
                          <a:ea typeface="Calibri" pitchFamily="2" charset="0"/>
                          <a:cs typeface="Arial MT" pitchFamily="0" charset="0"/>
                        </a:rPr>
                        <a:t>Team Member Name</a:t>
                      </a:r>
                      <a:endParaRPr sz="10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361950"/>
                  </a:ext>
                </a:extLst>
              </a:tr>
              <a:tr h="713740">
                <a:tc>
                  <a:txBody>
                    <a:bodyPr wrap="square" numCol="1"/>
                    <a:lstStyle/>
                    <a:p>
                      <a:pPr marL="0" marR="0" indent="0" algn="ctr">
                        <a:lnSpc>
                          <a:spcPct val="100000"/>
                        </a:lnSpc>
                        <a:buNone/>
                        <a:defRPr cap="none">
                          <a:solidFill>
                            <a:srgbClr val="000000"/>
                          </a:solidFill>
                        </a:defRPr>
                      </a:pPr>
                      <a:r>
                        <a:rPr lang="en-us" sz="1000" cap="none">
                          <a:latin typeface="Times New Roman" pitchFamily="0" charset="0"/>
                          <a:ea typeface="Calibri" pitchFamily="2" charset="0"/>
                          <a:cs typeface="Times New Roman" pitchFamily="0" charset="0"/>
                        </a:rPr>
                        <a:t>Project</a:t>
                      </a:r>
                      <a:r>
                        <a:rPr sz="1000" cap="none">
                          <a:latin typeface="Times New Roman" pitchFamily="0" charset="0"/>
                          <a:ea typeface="Calibri" pitchFamily="2" charset="0"/>
                          <a:cs typeface="Times New Roman" pitchFamily="0" charset="0"/>
                        </a:rPr>
                        <a:t> leader</a:t>
                      </a:r>
                      <a:endParaRPr sz="10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buNone/>
                        <a:defRPr sz="1100" cap="none">
                          <a:solidFill>
                            <a:srgbClr val="000000"/>
                          </a:solidFill>
                          <a:latin typeface="Times New Roman" pitchFamily="0" charset="0"/>
                          <a:ea typeface="Calibri" pitchFamily="2" charset="0"/>
                          <a:cs typeface="Times New Roman" pitchFamily="0" charset="0"/>
                        </a:defRPr>
                      </a:pPr>
                      <a:r>
                        <a:t>• Schedules and allocates tasks among the team</a:t>
                      </a:r>
                    </a:p>
                    <a:p>
                      <a:pPr marL="0" marR="0" indent="0" algn="l">
                        <a:buNone/>
                        <a:defRPr sz="1100" cap="none">
                          <a:solidFill>
                            <a:srgbClr val="000000"/>
                          </a:solidFill>
                          <a:latin typeface="Times New Roman" pitchFamily="0" charset="0"/>
                          <a:ea typeface="Calibri" pitchFamily="2" charset="0"/>
                          <a:cs typeface="Times New Roman" pitchFamily="0" charset="0"/>
                        </a:defRPr>
                      </a:pPr>
                      <a:r>
                        <a:t>• Ensures tasks are completed on time</a:t>
                      </a:r>
                    </a:p>
                    <a:p>
                      <a:pPr marL="0" marR="0" indent="0" algn="l">
                        <a:buNone/>
                        <a:defRPr sz="1100" cap="none">
                          <a:solidFill>
                            <a:srgbClr val="000000"/>
                          </a:solidFill>
                          <a:latin typeface="Times New Roman" pitchFamily="0" charset="0"/>
                          <a:ea typeface="Calibri" pitchFamily="2" charset="0"/>
                          <a:cs typeface="Times New Roman" pitchFamily="0" charset="0"/>
                        </a:defRPr>
                      </a:pPr>
                      <a:r>
                        <a:t>• Acts as the point of contact between the team and the teacher, users and stakeholders</a:t>
                      </a:r>
                    </a:p>
                    <a:p>
                      <a:pPr marL="0" marR="0" indent="0" algn="l">
                        <a:buNone/>
                        <a:defRPr sz="1100" cap="none">
                          <a:solidFill>
                            <a:srgbClr val="000000"/>
                          </a:solidFill>
                          <a:latin typeface="Times New Roman" pitchFamily="0" charset="0"/>
                          <a:ea typeface="Calibri" pitchFamily="2" charset="0"/>
                          <a:cs typeface="Times New Roman" pitchFamily="0" charset="0"/>
                        </a:defRPr>
                      </a:pPr>
                      <a:r>
                        <a:t>• Resolves team issues</a:t>
                      </a: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r>
                        <a:rPr sz="1000" cap="none">
                          <a:latin typeface="Times New Roman" pitchFamily="0" charset="0"/>
                          <a:ea typeface="Calibri" pitchFamily="2" charset="0"/>
                          <a:cs typeface="Times New Roman" pitchFamily="0" charset="0"/>
                        </a:rPr>
                        <a:t> M. Siddharth</a:t>
                      </a:r>
                      <a:endParaRPr sz="10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713740"/>
                  </a:ext>
                </a:extLst>
              </a:tr>
              <a:tr h="496570">
                <a:tc>
                  <a:txBody>
                    <a:bodyPr wrap="square" numCol="1"/>
                    <a:lstStyle/>
                    <a:p>
                      <a:pPr marL="0" marR="0" indent="0" algn="ctr">
                        <a:lnSpc>
                          <a:spcPct val="100000"/>
                        </a:lnSpc>
                        <a:buNone/>
                        <a:defRPr sz="1100" cap="none">
                          <a:solidFill>
                            <a:srgbClr val="000000"/>
                          </a:solidFill>
                          <a:latin typeface="Times New Roman" pitchFamily="0" charset="0"/>
                          <a:ea typeface="Calibri" pitchFamily="2" charset="0"/>
                          <a:cs typeface="Times New Roman" pitchFamily="0" charset="0"/>
                        </a:defRPr>
                      </a:pPr>
                      <a:r>
                        <a:rPr sz="1000" cap="none"/>
                        <a:t>Prototype builder/coder</a:t>
                      </a:r>
                      <a:endParaRPr sz="10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buNone/>
                        <a:defRPr sz="1100" cap="none">
                          <a:solidFill>
                            <a:srgbClr val="000000"/>
                          </a:solidFill>
                          <a:latin typeface="Times New Roman" pitchFamily="0" charset="0"/>
                          <a:ea typeface="Calibri" pitchFamily="2" charset="0"/>
                          <a:cs typeface="Times New Roman" pitchFamily="0" charset="0"/>
                        </a:defRPr>
                      </a:pPr>
                      <a:r>
                        <a:rPr sz="1000" cap="none"/>
                        <a:t>• Creates the prototype and codes</a:t>
                      </a:r>
                      <a:endParaRPr sz="10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buNone/>
                        <a:defRPr sz="1100" cap="none">
                          <a:solidFill>
                            <a:srgbClr val="000000"/>
                          </a:solidFill>
                          <a:latin typeface="Times New Roman" pitchFamily="0" charset="0"/>
                          <a:ea typeface="Calibri" pitchFamily="2" charset="0"/>
                          <a:cs typeface="Times New Roman" pitchFamily="0" charset="0"/>
                        </a:defRPr>
                      </a:pPr>
                      <a:r>
                        <a:rPr sz="1000" cap="none"/>
                        <a:t>P. Nidheesh</a:t>
                      </a:r>
                      <a:endParaRPr sz="10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496570"/>
                  </a:ext>
                </a:extLst>
              </a:tr>
              <a:tr h="713740">
                <a:tc>
                  <a:txBody>
                    <a:bodyPr wrap="square" numCol="1"/>
                    <a:lstStyle/>
                    <a:p>
                      <a:pPr marL="0" marR="0" indent="0" algn="ctr">
                        <a:buNone/>
                        <a:defRPr sz="1100" cap="none">
                          <a:solidFill>
                            <a:srgbClr val="000000"/>
                          </a:solidFill>
                          <a:latin typeface="Times New Roman" pitchFamily="0" charset="0"/>
                          <a:ea typeface="Calibri" pitchFamily="2" charset="0"/>
                          <a:cs typeface="Times New Roman" pitchFamily="0" charset="0"/>
                        </a:defRPr>
                      </a:pPr>
                      <a:r>
                        <a:rPr sz="1000" cap="none"/>
                        <a:t>Video producer/ video editor</a:t>
                      </a:r>
                      <a:endParaRPr sz="10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buNone/>
                        <a:defRPr sz="1100" cap="none">
                          <a:solidFill>
                            <a:srgbClr val="000000"/>
                          </a:solidFill>
                          <a:latin typeface="Times New Roman" pitchFamily="0" charset="0"/>
                          <a:ea typeface="Calibri" pitchFamily="2" charset="0"/>
                          <a:cs typeface="Times New Roman" pitchFamily="0" charset="0"/>
                        </a:defRPr>
                      </a:pPr>
                      <a:r>
                        <a:rPr sz="1000" cap="none"/>
                        <a:t>• Films the activities of the team and edits these into a presentation for submission</a:t>
                      </a:r>
                      <a:endParaRPr sz="10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buNone/>
                        <a:defRPr sz="1100" cap="none">
                          <a:solidFill>
                            <a:srgbClr val="000000"/>
                          </a:solidFill>
                          <a:latin typeface="Times New Roman" pitchFamily="0" charset="0"/>
                          <a:ea typeface="Calibri" pitchFamily="2" charset="0"/>
                          <a:cs typeface="Times New Roman" pitchFamily="0" charset="0"/>
                        </a:defRPr>
                      </a:pPr>
                      <a:r>
                        <a:rPr sz="1000" cap="none"/>
                        <a:t>K. Sanjay</a:t>
                      </a:r>
                      <a:endParaRPr sz="10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713740"/>
                  </a:ext>
                </a:extLst>
              </a:tr>
              <a:tr h="713740">
                <a:tc>
                  <a:txBody>
                    <a:bodyPr wrap="square" numCol="1"/>
                    <a:lstStyle/>
                    <a:p>
                      <a:pPr marL="0" marR="0" indent="0" algn="ctr">
                        <a:buNone/>
                        <a:defRPr sz="1100" cap="none">
                          <a:solidFill>
                            <a:srgbClr val="000000"/>
                          </a:solidFill>
                          <a:latin typeface="Times New Roman" pitchFamily="0" charset="0"/>
                          <a:ea typeface="Calibri" pitchFamily="2" charset="0"/>
                          <a:cs typeface="Times New Roman" pitchFamily="0" charset="0"/>
                        </a:defRPr>
                      </a:pPr>
                      <a:r>
                        <a:rPr sz="1000" cap="none"/>
                        <a:t>Tester</a:t>
                      </a:r>
                      <a:endParaRPr sz="10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buNone/>
                        <a:defRPr sz="1100" cap="none">
                          <a:solidFill>
                            <a:srgbClr val="000000"/>
                          </a:solidFill>
                          <a:latin typeface="Times New Roman" pitchFamily="0" charset="0"/>
                          <a:ea typeface="Calibri" pitchFamily="2" charset="0"/>
                          <a:cs typeface="Times New Roman" pitchFamily="0" charset="0"/>
                        </a:defRPr>
                      </a:pPr>
                      <a:r>
                        <a:rPr sz="1000" cap="none"/>
                        <a:t>• Works with users to tests the prototype</a:t>
                      </a:r>
                      <a:endParaRPr sz="1000" cap="none"/>
                    </a:p>
                    <a:p>
                      <a:pPr marL="0" marR="0" indent="0" algn="l">
                        <a:buNone/>
                        <a:defRPr sz="1100" cap="none">
                          <a:solidFill>
                            <a:srgbClr val="000000"/>
                          </a:solidFill>
                          <a:latin typeface="Times New Roman" pitchFamily="0" charset="0"/>
                          <a:ea typeface="Calibri" pitchFamily="2" charset="0"/>
                          <a:cs typeface="Times New Roman" pitchFamily="0" charset="0"/>
                        </a:defRPr>
                      </a:pPr>
                      <a:r>
                        <a:rPr sz="1000" cap="none"/>
                        <a:t>• Gets feedback from users and user sign-off when the prototype has met user requirements</a:t>
                      </a:r>
                      <a:endParaRPr sz="1000" cap="none"/>
                    </a:p>
                    <a:p>
                      <a:pPr marL="0" marR="0" indent="0" algn="l">
                        <a:buNone/>
                        <a:defRPr sz="1100" cap="none">
                          <a:solidFill>
                            <a:srgbClr val="000000"/>
                          </a:solidFill>
                          <a:latin typeface="Times New Roman" pitchFamily="0" charset="0"/>
                          <a:ea typeface="Calibri" pitchFamily="2" charset="0"/>
                          <a:cs typeface="Times New Roman" pitchFamily="0" charset="0"/>
                        </a:defRPr>
                      </a:pPr>
                      <a:r>
                        <a:rPr sz="1000" cap="none"/>
                        <a:t>• Creates an action plan on what needs to be fixed and prioritizes requests for future improvements</a:t>
                      </a:r>
                      <a:endParaRPr sz="10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buNone/>
                        <a:defRPr sz="1100" cap="none">
                          <a:solidFill>
                            <a:srgbClr val="000000"/>
                          </a:solidFill>
                          <a:latin typeface="Times New Roman" pitchFamily="0" charset="0"/>
                          <a:ea typeface="Calibri" pitchFamily="2" charset="0"/>
                          <a:cs typeface="Times New Roman" pitchFamily="0" charset="0"/>
                        </a:defRPr>
                      </a:pPr>
                      <a:r>
                        <a:rPr sz="1000" cap="none"/>
                        <a:t>K. Ganesan</a:t>
                      </a:r>
                      <a:endParaRPr sz="10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713740"/>
                  </a:ext>
                </a:extLst>
              </a:tr>
            </a:tbl>
          </a:graphicData>
        </a:graphic>
      </p:graphicFrame>
      <p:sp>
        <p:nvSpPr>
          <p:cNvPr id="7" name="object 7"/>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JiQAACw4AABfJQAANzkAABAAAAAmAAAACAAAADyQAAAAAAAA"/>
              </a:ext>
            </a:extLst>
          </p:cNvSpPr>
          <p:nvPr>
            <p:ph type="sldNum" sz="quarter" idx="12"/>
          </p:nvPr>
        </p:nvSpPr>
        <p:spPr/>
        <p:txBody>
          <a:bodyPr vert="horz" wrap="square" lIns="0" tIns="0" rIns="0" bIns="0" numCol="1" spcCol="215900" anchor="t">
            <a:prstTxWarp prst="textNoShape">
              <a:avLst/>
            </a:prstTxWarp>
          </a:bodyPr>
          <a:lstStyle>
            <a:lvl1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pPr>
            <a:fld id="{257CA80F-41C8-295E-86C4-B70BE68A70E2}" type="slidenum">
              <a:t>3</a:t>
            </a:fld>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CQUAABEFAAAqJQAAUQsAABAAAAAmAAAACAAAAP//////////"/>
              </a:ext>
            </a:extLst>
          </p:cNvSpPr>
          <p:nvPr/>
        </p:nvSpPr>
        <p:spPr>
          <a:xfrm>
            <a:off x="818515" y="823595"/>
            <a:ext cx="5222875" cy="1016000"/>
          </a:xfrm>
          <a:prstGeom prst="rect">
            <a:avLst/>
          </a:prstGeom>
          <a:noFill/>
          <a:ln>
            <a:noFill/>
          </a:ln>
          <a:effectLst/>
        </p:spPr>
        <p:txBody>
          <a:bodyPr vert="horz" wrap="square" lIns="0" tIns="1143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0"/>
              </a:spcBef>
            </a:pPr>
            <a:r>
              <a:rPr sz="995" b="1" cap="none">
                <a:latin typeface="Arial" pitchFamily="2" charset="0"/>
                <a:ea typeface="Calibri" pitchFamily="2" charset="0"/>
                <a:cs typeface="Arial" pitchFamily="2" charset="0"/>
              </a:rPr>
              <a:t>2.2 Project plan</a:t>
            </a:r>
            <a:endParaRPr sz="995" cap="none">
              <a:latin typeface="Arial" pitchFamily="2" charset="0"/>
              <a:ea typeface="Calibri" pitchFamily="2" charset="0"/>
              <a:cs typeface="Arial" pitchFamily="2" charset="0"/>
            </a:endParaRPr>
          </a:p>
          <a:p>
            <a:pPr>
              <a:lnSpc>
                <a:spcPct val="100000"/>
              </a:lnSpc>
              <a:spcBef>
                <a:spcPts val="195"/>
              </a:spcBef>
            </a:pPr>
            <a:endParaRPr sz="995" cap="none">
              <a:latin typeface="Arial" pitchFamily="2" charset="0"/>
              <a:ea typeface="Calibri" pitchFamily="2" charset="0"/>
              <a:cs typeface="Arial" pitchFamily="2" charset="0"/>
            </a:endParaRPr>
          </a:p>
          <a:p>
            <a:pPr marL="11430" marR="4445" algn="just">
              <a:lnSpc>
                <a:spcPct val="110000"/>
              </a:lnSpc>
            </a:pPr>
            <a:r>
              <a:rPr sz="995" cap="none">
                <a:latin typeface="Arial MT" pitchFamily="0" charset="0"/>
                <a:ea typeface="Calibri" pitchFamily="2" charset="0"/>
                <a:cs typeface="Arial MT" pitchFamily="0" charset="0"/>
              </a:rPr>
              <a:t>The following table is a guide for your project plan. You may use this or create your own version using a spreadsheet which you can paste into this section. You can expand the ‘Notes’ section to add reminders, things that you need to follow up on, problems that need to be fixed urgently, etc.</a:t>
            </a:r>
            <a:endParaRPr sz="995" cap="none">
              <a:latin typeface="Arial MT" pitchFamily="0" charset="0"/>
              <a:ea typeface="Calibri" pitchFamily="2" charset="0"/>
              <a:cs typeface="Arial MT" pitchFamily="0" charset="0"/>
            </a:endParaRPr>
          </a:p>
        </p:txBody>
      </p:sp>
      <p:graphicFrame>
        <p:nvGraphicFramePr>
          <p:cNvPr id="3" name=""/>
          <p:cNvGraphicFramePr>
            <a:graphicFrameLocks noGrp="1"/>
          </p:cNvGraphicFramePr>
          <p:nvPr/>
        </p:nvGraphicFramePr>
        <p:xfrm>
          <a:off x="412115" y="2020570"/>
          <a:ext cx="6062345" cy="8180070"/>
        </p:xfrm>
        <a:graphic>
          <a:graphicData uri="http://schemas.openxmlformats.org/drawingml/2006/table">
            <a:tbl>
              <a:tblPr>
                <a:noFill/>
              </a:tblPr>
              <a:tblGrid>
                <a:gridCol w="774700"/>
                <a:gridCol w="677545"/>
                <a:gridCol w="484505"/>
                <a:gridCol w="483235"/>
                <a:gridCol w="510540"/>
                <a:gridCol w="494665"/>
                <a:gridCol w="571500"/>
                <a:gridCol w="570230"/>
                <a:gridCol w="675640"/>
                <a:gridCol w="819785"/>
              </a:tblGrid>
              <a:tr h="429895">
                <a:tc>
                  <a:txBody>
                    <a:bodyPr wrap="square" numCol="1"/>
                    <a:lstStyle/>
                    <a:p>
                      <a:pPr marL="67945" marR="0" indent="0" algn="l">
                        <a:lnSpc>
                          <a:spcPts val="905"/>
                        </a:lnSpc>
                        <a:buNone/>
                        <a:defRPr cap="none">
                          <a:solidFill>
                            <a:srgbClr val="000000"/>
                          </a:solidFill>
                        </a:defRPr>
                      </a:pPr>
                      <a:r>
                        <a:rPr sz="700" b="1" cap="none">
                          <a:latin typeface="Arial" pitchFamily="2" charset="0"/>
                          <a:ea typeface="Calibri" pitchFamily="2" charset="0"/>
                          <a:cs typeface="Arial" pitchFamily="2" charset="0"/>
                        </a:rPr>
                        <a:t>Phase</a:t>
                      </a:r>
                      <a:endParaRPr sz="7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0" indent="0" algn="l">
                        <a:lnSpc>
                          <a:spcPts val="905"/>
                        </a:lnSpc>
                        <a:buNone/>
                        <a:defRPr cap="none">
                          <a:solidFill>
                            <a:srgbClr val="000000"/>
                          </a:solidFill>
                        </a:defRPr>
                      </a:pPr>
                      <a:r>
                        <a:rPr sz="700" b="1" cap="none">
                          <a:latin typeface="Arial" pitchFamily="2" charset="0"/>
                          <a:ea typeface="Calibri" pitchFamily="2" charset="0"/>
                          <a:cs typeface="Arial" pitchFamily="2" charset="0"/>
                        </a:rPr>
                        <a:t>Task</a:t>
                      </a:r>
                      <a:endParaRPr sz="7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7945" marR="0" indent="0" algn="l">
                        <a:lnSpc>
                          <a:spcPts val="885"/>
                        </a:lnSpc>
                        <a:buNone/>
                        <a:defRPr cap="none">
                          <a:solidFill>
                            <a:srgbClr val="000000"/>
                          </a:solidFill>
                        </a:defRPr>
                      </a:pPr>
                      <a:r>
                        <a:rPr sz="700" b="1" cap="none">
                          <a:latin typeface="Arial" pitchFamily="2" charset="0"/>
                          <a:ea typeface="Calibri" pitchFamily="2" charset="0"/>
                          <a:cs typeface="Arial" pitchFamily="2" charset="0"/>
                        </a:rPr>
                        <a:t>Planned</a:t>
                      </a:r>
                      <a:endParaRPr sz="700" cap="none">
                        <a:latin typeface="Arial" pitchFamily="2" charset="0"/>
                        <a:ea typeface="Calibri" pitchFamily="2" charset="0"/>
                        <a:cs typeface="Arial" pitchFamily="2" charset="0"/>
                      </a:endParaRPr>
                    </a:p>
                    <a:p>
                      <a:pPr marL="67945" marR="237490" indent="0" algn="l">
                        <a:lnSpc>
                          <a:spcPts val="910"/>
                        </a:lnSpc>
                        <a:spcBef>
                          <a:spcPts val="50"/>
                        </a:spcBef>
                        <a:buNone/>
                        <a:defRPr cap="none">
                          <a:solidFill>
                            <a:srgbClr val="000000"/>
                          </a:solidFill>
                        </a:defRPr>
                      </a:pPr>
                      <a:r>
                        <a:rPr sz="700" b="1" cap="none">
                          <a:latin typeface="Arial" pitchFamily="2" charset="0"/>
                          <a:ea typeface="Calibri" pitchFamily="2" charset="0"/>
                          <a:cs typeface="Arial" pitchFamily="2" charset="0"/>
                        </a:rPr>
                        <a:t>start date</a:t>
                      </a:r>
                      <a:endParaRPr sz="7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7945" marR="0" indent="0" algn="l">
                        <a:lnSpc>
                          <a:spcPts val="885"/>
                        </a:lnSpc>
                        <a:buNone/>
                        <a:defRPr cap="none">
                          <a:solidFill>
                            <a:srgbClr val="000000"/>
                          </a:solidFill>
                        </a:defRPr>
                      </a:pPr>
                      <a:r>
                        <a:rPr sz="700" b="1" cap="none">
                          <a:latin typeface="Arial" pitchFamily="2" charset="0"/>
                          <a:ea typeface="Calibri" pitchFamily="2" charset="0"/>
                          <a:cs typeface="Arial" pitchFamily="2" charset="0"/>
                        </a:rPr>
                        <a:t>Planned</a:t>
                      </a:r>
                      <a:endParaRPr sz="700" cap="none">
                        <a:latin typeface="Arial" pitchFamily="2" charset="0"/>
                        <a:ea typeface="Calibri" pitchFamily="2" charset="0"/>
                        <a:cs typeface="Arial" pitchFamily="2" charset="0"/>
                      </a:endParaRPr>
                    </a:p>
                    <a:p>
                      <a:pPr marL="67945" marR="246380" indent="0" algn="l">
                        <a:lnSpc>
                          <a:spcPts val="910"/>
                        </a:lnSpc>
                        <a:spcBef>
                          <a:spcPts val="50"/>
                        </a:spcBef>
                        <a:buNone/>
                        <a:defRPr cap="none">
                          <a:solidFill>
                            <a:srgbClr val="000000"/>
                          </a:solidFill>
                        </a:defRPr>
                      </a:pPr>
                      <a:r>
                        <a:rPr sz="700" b="1" cap="none">
                          <a:latin typeface="Arial" pitchFamily="2" charset="0"/>
                          <a:ea typeface="Calibri" pitchFamily="2" charset="0"/>
                          <a:cs typeface="Arial" pitchFamily="2" charset="0"/>
                        </a:rPr>
                        <a:t>end date</a:t>
                      </a:r>
                      <a:endParaRPr sz="7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0" indent="0" algn="l">
                        <a:lnSpc>
                          <a:spcPts val="885"/>
                        </a:lnSpc>
                        <a:buNone/>
                        <a:defRPr cap="none">
                          <a:solidFill>
                            <a:srgbClr val="000000"/>
                          </a:solidFill>
                        </a:defRPr>
                      </a:pPr>
                      <a:r>
                        <a:rPr sz="700" b="1" cap="none">
                          <a:latin typeface="Arial" pitchFamily="2" charset="0"/>
                          <a:ea typeface="Calibri" pitchFamily="2" charset="0"/>
                          <a:cs typeface="Arial" pitchFamily="2" charset="0"/>
                        </a:rPr>
                        <a:t>Planned</a:t>
                      </a:r>
                      <a:endParaRPr sz="700" cap="none">
                        <a:latin typeface="Arial" pitchFamily="2" charset="0"/>
                        <a:ea typeface="Calibri" pitchFamily="2" charset="0"/>
                        <a:cs typeface="Arial" pitchFamily="2" charset="0"/>
                      </a:endParaRPr>
                    </a:p>
                    <a:p>
                      <a:pPr marL="68580" marR="61595" indent="0" algn="l">
                        <a:lnSpc>
                          <a:spcPct val="95000"/>
                        </a:lnSpc>
                        <a:buNone/>
                        <a:defRPr cap="none">
                          <a:solidFill>
                            <a:srgbClr val="000000"/>
                          </a:solidFill>
                        </a:defRPr>
                      </a:pPr>
                      <a:r>
                        <a:rPr sz="700" b="1" cap="none">
                          <a:latin typeface="Arial" pitchFamily="2" charset="0"/>
                          <a:ea typeface="Calibri" pitchFamily="2" charset="0"/>
                          <a:cs typeface="Arial" pitchFamily="2" charset="0"/>
                        </a:rPr>
                        <a:t>duration (hours, minutes)</a:t>
                      </a:r>
                      <a:endParaRPr sz="7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0" indent="0" algn="l">
                        <a:lnSpc>
                          <a:spcPts val="885"/>
                        </a:lnSpc>
                        <a:buNone/>
                        <a:defRPr cap="none">
                          <a:solidFill>
                            <a:srgbClr val="000000"/>
                          </a:solidFill>
                        </a:defRPr>
                      </a:pPr>
                      <a:r>
                        <a:rPr sz="700" b="1" cap="none">
                          <a:latin typeface="Arial" pitchFamily="2" charset="0"/>
                          <a:ea typeface="Calibri" pitchFamily="2" charset="0"/>
                          <a:cs typeface="Arial" pitchFamily="2" charset="0"/>
                        </a:rPr>
                        <a:t>Actual</a:t>
                      </a:r>
                      <a:endParaRPr sz="700" cap="none">
                        <a:latin typeface="Arial" pitchFamily="2" charset="0"/>
                        <a:ea typeface="Calibri" pitchFamily="2" charset="0"/>
                        <a:cs typeface="Arial" pitchFamily="2" charset="0"/>
                      </a:endParaRPr>
                    </a:p>
                    <a:p>
                      <a:pPr marL="68580" marR="247650" indent="0" algn="l">
                        <a:lnSpc>
                          <a:spcPts val="910"/>
                        </a:lnSpc>
                        <a:spcBef>
                          <a:spcPts val="50"/>
                        </a:spcBef>
                        <a:buNone/>
                        <a:defRPr cap="none">
                          <a:solidFill>
                            <a:srgbClr val="000000"/>
                          </a:solidFill>
                        </a:defRPr>
                      </a:pPr>
                      <a:r>
                        <a:rPr sz="700" b="1" cap="none">
                          <a:latin typeface="Arial" pitchFamily="2" charset="0"/>
                          <a:ea typeface="Calibri" pitchFamily="2" charset="0"/>
                          <a:cs typeface="Arial" pitchFamily="2" charset="0"/>
                        </a:rPr>
                        <a:t>start date</a:t>
                      </a:r>
                      <a:endParaRPr sz="7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7945" marR="133350" indent="0" algn="l">
                        <a:lnSpc>
                          <a:spcPts val="915"/>
                        </a:lnSpc>
                        <a:spcBef>
                          <a:spcPts val="5"/>
                        </a:spcBef>
                        <a:buNone/>
                        <a:defRPr cap="none">
                          <a:solidFill>
                            <a:srgbClr val="000000"/>
                          </a:solidFill>
                        </a:defRPr>
                      </a:pPr>
                      <a:r>
                        <a:rPr sz="700" b="1" cap="none">
                          <a:latin typeface="Arial" pitchFamily="2" charset="0"/>
                          <a:ea typeface="Calibri" pitchFamily="2" charset="0"/>
                          <a:cs typeface="Arial" pitchFamily="2" charset="0"/>
                        </a:rPr>
                        <a:t>Actual end date</a:t>
                      </a:r>
                      <a:endParaRPr sz="7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6675" marR="0" indent="0" algn="l">
                        <a:lnSpc>
                          <a:spcPts val="885"/>
                        </a:lnSpc>
                        <a:buNone/>
                        <a:defRPr cap="none">
                          <a:solidFill>
                            <a:srgbClr val="000000"/>
                          </a:solidFill>
                        </a:defRPr>
                      </a:pPr>
                      <a:r>
                        <a:rPr sz="700" b="1" cap="none">
                          <a:latin typeface="Arial" pitchFamily="2" charset="0"/>
                          <a:ea typeface="Calibri" pitchFamily="2" charset="0"/>
                          <a:cs typeface="Arial" pitchFamily="2" charset="0"/>
                        </a:rPr>
                        <a:t>Actual</a:t>
                      </a:r>
                      <a:endParaRPr sz="700" cap="none">
                        <a:latin typeface="Arial" pitchFamily="2" charset="0"/>
                        <a:ea typeface="Calibri" pitchFamily="2" charset="0"/>
                        <a:cs typeface="Arial" pitchFamily="2" charset="0"/>
                      </a:endParaRPr>
                    </a:p>
                    <a:p>
                      <a:pPr marL="66675" marR="129540" indent="0" algn="l">
                        <a:lnSpc>
                          <a:spcPct val="95000"/>
                        </a:lnSpc>
                        <a:buNone/>
                        <a:defRPr cap="none">
                          <a:solidFill>
                            <a:srgbClr val="000000"/>
                          </a:solidFill>
                        </a:defRPr>
                      </a:pPr>
                      <a:r>
                        <a:rPr sz="700" b="1" cap="none">
                          <a:latin typeface="Arial" pitchFamily="2" charset="0"/>
                          <a:ea typeface="Calibri" pitchFamily="2" charset="0"/>
                          <a:cs typeface="Arial" pitchFamily="2" charset="0"/>
                        </a:rPr>
                        <a:t>duration (hours, minutes)</a:t>
                      </a:r>
                      <a:endParaRPr sz="7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95250" indent="0" algn="l">
                        <a:lnSpc>
                          <a:spcPts val="915"/>
                        </a:lnSpc>
                        <a:spcBef>
                          <a:spcPts val="5"/>
                        </a:spcBef>
                        <a:buNone/>
                        <a:defRPr cap="none">
                          <a:solidFill>
                            <a:srgbClr val="000000"/>
                          </a:solidFill>
                        </a:defRPr>
                      </a:pPr>
                      <a:r>
                        <a:rPr sz="700" b="1" cap="none">
                          <a:latin typeface="Arial" pitchFamily="2" charset="0"/>
                          <a:ea typeface="Calibri" pitchFamily="2" charset="0"/>
                          <a:cs typeface="Arial" pitchFamily="2" charset="0"/>
                        </a:rPr>
                        <a:t>Who is responsible</a:t>
                      </a:r>
                      <a:endParaRPr sz="7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6675" marR="0" indent="0" algn="l">
                        <a:lnSpc>
                          <a:spcPts val="905"/>
                        </a:lnSpc>
                        <a:buNone/>
                        <a:defRPr cap="none">
                          <a:solidFill>
                            <a:srgbClr val="000000"/>
                          </a:solidFill>
                        </a:defRPr>
                      </a:pPr>
                      <a:r>
                        <a:rPr sz="700" b="1" cap="none">
                          <a:latin typeface="Arial" pitchFamily="2" charset="0"/>
                          <a:ea typeface="Calibri" pitchFamily="2" charset="0"/>
                          <a:cs typeface="Arial" pitchFamily="2" charset="0"/>
                        </a:rPr>
                        <a:t>Notes/Remarks</a:t>
                      </a:r>
                      <a:endParaRPr sz="7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429895"/>
                  </a:ext>
                </a:extLst>
              </a:tr>
              <a:tr h="221615">
                <a:tc>
                  <a:txBody>
                    <a:bodyPr wrap="square" numCol="1"/>
                    <a:lstStyle/>
                    <a:p>
                      <a:pPr marL="67945" marR="137160" indent="0" algn="l">
                        <a:lnSpc>
                          <a:spcPts val="915"/>
                        </a:lnSpc>
                        <a:buNone/>
                        <a:defRPr cap="none">
                          <a:solidFill>
                            <a:srgbClr val="000000"/>
                          </a:solidFill>
                        </a:defRPr>
                      </a:pPr>
                      <a:r>
                        <a:rPr sz="700" b="1" cap="none">
                          <a:latin typeface="Arial" pitchFamily="2" charset="0"/>
                          <a:ea typeface="Calibri" pitchFamily="2" charset="0"/>
                          <a:cs typeface="Arial" pitchFamily="2" charset="0"/>
                        </a:rPr>
                        <a:t>Preparing for the project</a:t>
                      </a:r>
                      <a:endParaRPr sz="7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101600" indent="0" algn="l">
                        <a:lnSpc>
                          <a:spcPts val="915"/>
                        </a:lnSpc>
                        <a:buNone/>
                        <a:defRPr cap="none">
                          <a:solidFill>
                            <a:srgbClr val="000000"/>
                          </a:solidFill>
                        </a:defRPr>
                      </a:pPr>
                      <a:r>
                        <a:rPr sz="700" cap="none">
                          <a:latin typeface="Arial MT" pitchFamily="0" charset="0"/>
                          <a:ea typeface="Calibri" pitchFamily="2" charset="0"/>
                          <a:cs typeface="Arial MT" pitchFamily="0" charset="0"/>
                        </a:rPr>
                        <a:t>Coursework, readings</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buNone/>
                        <a:defRPr sz="800" cap="none">
                          <a:solidFill>
                            <a:srgbClr val="000000"/>
                          </a:solidFill>
                          <a:latin typeface="Times New Roman" pitchFamily="0" charset="0"/>
                          <a:ea typeface="Calibri" pitchFamily="2" charset="0"/>
                          <a:cs typeface="Times New Roman" pitchFamily="0" charset="0"/>
                        </a:defRPr>
                      </a:pPr>
                      <a:r>
                        <a:rPr sz="700" cap="none"/>
                        <a:t>10/5</a:t>
                      </a:r>
                      <a:endParaRPr sz="7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buNone/>
                        <a:defRPr sz="800" cap="none">
                          <a:solidFill>
                            <a:srgbClr val="000000"/>
                          </a:solidFill>
                          <a:latin typeface="Times New Roman" pitchFamily="0" charset="0"/>
                          <a:ea typeface="Calibri" pitchFamily="2" charset="0"/>
                          <a:cs typeface="Times New Roman" pitchFamily="0" charset="0"/>
                        </a:defRPr>
                      </a:pPr>
                      <a:r>
                        <a:rPr sz="700" cap="none"/>
                        <a:t>10/5</a:t>
                      </a:r>
                      <a:endParaRPr sz="7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 hour</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buNone/>
                        <a:defRPr sz="800" cap="none">
                          <a:solidFill>
                            <a:srgbClr val="000000"/>
                          </a:solidFill>
                          <a:latin typeface="Times New Roman" pitchFamily="0" charset="0"/>
                          <a:ea typeface="Calibri" pitchFamily="2" charset="0"/>
                          <a:cs typeface="Times New Roman" pitchFamily="0" charset="0"/>
                        </a:defRPr>
                      </a:pPr>
                      <a:r>
                        <a:rPr sz="700" cap="none"/>
                        <a:t>10/5</a:t>
                      </a:r>
                      <a:endParaRPr sz="7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buNone/>
                        <a:defRPr sz="800" cap="none">
                          <a:solidFill>
                            <a:srgbClr val="000000"/>
                          </a:solidFill>
                          <a:latin typeface="Times New Roman" pitchFamily="0" charset="0"/>
                          <a:ea typeface="Calibri" pitchFamily="2" charset="0"/>
                          <a:cs typeface="Times New Roman" pitchFamily="0" charset="0"/>
                        </a:defRPr>
                      </a:pPr>
                      <a:r>
                        <a:rPr sz="700" cap="none"/>
                        <a:t>10/5</a:t>
                      </a:r>
                      <a:endParaRPr sz="7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 hour</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All team members</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221615"/>
                  </a:ext>
                </a:extLst>
              </a:tr>
              <a:tr h="429895">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161290" indent="0" algn="l">
                        <a:lnSpc>
                          <a:spcPts val="915"/>
                        </a:lnSpc>
                        <a:spcBef>
                          <a:spcPts val="20"/>
                        </a:spcBef>
                        <a:buNone/>
                        <a:defRPr cap="none">
                          <a:solidFill>
                            <a:srgbClr val="000000"/>
                          </a:solidFill>
                        </a:defRPr>
                      </a:pPr>
                      <a:r>
                        <a:rPr sz="700" cap="none">
                          <a:latin typeface="Arial MT" pitchFamily="0" charset="0"/>
                          <a:ea typeface="Calibri" pitchFamily="2" charset="0"/>
                          <a:cs typeface="Arial MT" pitchFamily="0" charset="0"/>
                        </a:rPr>
                        <a:t>Set up a team folder</a:t>
                      </a:r>
                      <a:endParaRPr sz="700" cap="none">
                        <a:latin typeface="Arial MT" pitchFamily="0" charset="0"/>
                        <a:ea typeface="Calibri" pitchFamily="2" charset="0"/>
                        <a:cs typeface="Arial MT" pitchFamily="0" charset="0"/>
                      </a:endParaRPr>
                    </a:p>
                    <a:p>
                      <a:pPr marL="68580" marR="132080" indent="0" algn="l">
                        <a:lnSpc>
                          <a:spcPts val="910"/>
                        </a:lnSpc>
                        <a:buNone/>
                        <a:defRPr cap="none">
                          <a:solidFill>
                            <a:srgbClr val="000000"/>
                          </a:solidFill>
                        </a:defRPr>
                      </a:pPr>
                      <a:r>
                        <a:rPr sz="700" cap="none">
                          <a:latin typeface="Arial MT" pitchFamily="0" charset="0"/>
                          <a:ea typeface="Calibri" pitchFamily="2" charset="0"/>
                          <a:cs typeface="Arial MT" pitchFamily="0" charset="0"/>
                        </a:rPr>
                        <a:t>on a shared drive</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12/5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12/5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 hour</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12/5</a:t>
                      </a:r>
                      <a:endParaRPr sz="700" cap="none">
                        <a:latin typeface="Times New Roman" pitchFamily="0" charset="0"/>
                        <a:ea typeface="Calibri" pitchFamily="2" charset="0"/>
                        <a:cs typeface="Times New Roman" pitchFamily="0" charset="0"/>
                      </a:endParaRPr>
                    </a:p>
                    <a:p>
                      <a:pPr marL="0" marR="0" indent="0" algn="ctr">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12/5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 hour</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All  team members</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429895"/>
                  </a:ext>
                </a:extLst>
              </a:tr>
              <a:tr h="221615">
                <a:tc rowSpan="5">
                  <a:txBody>
                    <a:bodyPr wrap="square" numCol="1"/>
                    <a:lstStyle/>
                    <a:p>
                      <a:pPr marL="67945" marR="189230" indent="0" algn="l">
                        <a:lnSpc>
                          <a:spcPts val="915"/>
                        </a:lnSpc>
                        <a:spcBef>
                          <a:spcPts val="5"/>
                        </a:spcBef>
                        <a:buNone/>
                        <a:defRPr cap="none">
                          <a:solidFill>
                            <a:srgbClr val="000000"/>
                          </a:solidFill>
                        </a:defRPr>
                      </a:pPr>
                      <a:r>
                        <a:rPr sz="700" b="1" cap="none">
                          <a:latin typeface="Arial" pitchFamily="2" charset="0"/>
                          <a:ea typeface="Calibri" pitchFamily="2" charset="0"/>
                          <a:cs typeface="Arial" pitchFamily="2" charset="0"/>
                        </a:rPr>
                        <a:t>Defining the problem</a:t>
                      </a:r>
                      <a:endParaRPr sz="700" cap="none">
                        <a:latin typeface="Arial" pitchFamily="2" charset="0"/>
                        <a:ea typeface="Calibri" pitchFamily="2" charset="0"/>
                        <a:cs typeface="Arial" pitchFamily="2" charset="0"/>
                      </a:endParaRPr>
                    </a:p>
                  </a:txBody>
                  <a:tcPr marL="83185" marR="83185" marT="41275" marB="4127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127635" indent="0" algn="l">
                        <a:lnSpc>
                          <a:spcPts val="915"/>
                        </a:lnSpc>
                        <a:buNone/>
                        <a:defRPr cap="none">
                          <a:solidFill>
                            <a:srgbClr val="000000"/>
                          </a:solidFill>
                        </a:defRPr>
                      </a:pPr>
                      <a:r>
                        <a:rPr sz="700" cap="none">
                          <a:latin typeface="Arial MT" pitchFamily="0" charset="0"/>
                          <a:ea typeface="Calibri" pitchFamily="2" charset="0"/>
                          <a:cs typeface="Arial MT" pitchFamily="0" charset="0"/>
                        </a:rPr>
                        <a:t>Background reading</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13/5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13/5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 hour</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13/5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13/5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 hour</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sz="800" cap="none">
                          <a:solidFill>
                            <a:srgbClr val="000000"/>
                          </a:solidFill>
                          <a:latin typeface="Times New Roman" pitchFamily="0" charset="0"/>
                          <a:ea typeface="Calibri" pitchFamily="2" charset="0"/>
                          <a:cs typeface="Times New Roman" pitchFamily="0" charset="0"/>
                        </a:defRPr>
                      </a:pPr>
                      <a:r>
                        <a:rPr sz="700" cap="none"/>
                        <a:t>All team members</a:t>
                      </a:r>
                      <a:endParaRPr sz="7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221615"/>
                  </a:ext>
                </a:extLst>
              </a:tr>
              <a:tr h="323215">
                <a:tc vMerge="1">
                  <a:txBody>
                    <a:bodyPr/>
                    <a:lstStyle/>
                    <a:p/>
                  </a:txBody>
                  <a:tcPr/>
                </a:tc>
                <a:tc>
                  <a:txBody>
                    <a:bodyPr wrap="square" numCol="1"/>
                    <a:lstStyle/>
                    <a:p>
                      <a:pPr marL="68580" marR="98425" indent="0" algn="l">
                        <a:lnSpc>
                          <a:spcPts val="910"/>
                        </a:lnSpc>
                        <a:spcBef>
                          <a:spcPts val="25"/>
                        </a:spcBef>
                        <a:buNone/>
                        <a:defRPr cap="none">
                          <a:solidFill>
                            <a:srgbClr val="000000"/>
                          </a:solidFill>
                        </a:defRPr>
                      </a:pPr>
                      <a:r>
                        <a:rPr sz="700" cap="none">
                          <a:latin typeface="Arial MT" pitchFamily="0" charset="0"/>
                          <a:ea typeface="Calibri" pitchFamily="2" charset="0"/>
                          <a:cs typeface="Arial MT" pitchFamily="0" charset="0"/>
                        </a:rPr>
                        <a:t>Research issues in our</a:t>
                      </a:r>
                      <a:endParaRPr sz="700" cap="none">
                        <a:latin typeface="Arial MT" pitchFamily="0" charset="0"/>
                        <a:ea typeface="Calibri" pitchFamily="2" charset="0"/>
                        <a:cs typeface="Arial MT" pitchFamily="0" charset="0"/>
                      </a:endParaRPr>
                    </a:p>
                    <a:p>
                      <a:pPr marL="68580" marR="0" indent="0" algn="l">
                        <a:lnSpc>
                          <a:spcPts val="860"/>
                        </a:lnSpc>
                        <a:buNone/>
                        <a:defRPr cap="none">
                          <a:solidFill>
                            <a:srgbClr val="000000"/>
                          </a:solidFill>
                        </a:defRPr>
                      </a:pPr>
                      <a:r>
                        <a:rPr sz="700" cap="none">
                          <a:latin typeface="Arial MT" pitchFamily="0" charset="0"/>
                          <a:ea typeface="Calibri" pitchFamily="2" charset="0"/>
                          <a:cs typeface="Arial MT" pitchFamily="0" charset="0"/>
                        </a:rPr>
                        <a:t>community</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14/5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14/5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 hour</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14/5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14/5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 hour</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All team members</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323215"/>
                  </a:ext>
                </a:extLst>
              </a:tr>
              <a:tr h="746125">
                <a:tc vMerge="1">
                  <a:txBody>
                    <a:bodyPr/>
                    <a:lstStyle/>
                    <a:p/>
                  </a:txBody>
                  <a:tcPr/>
                </a:tc>
                <a:tc>
                  <a:txBody>
                    <a:bodyPr wrap="square" numCol="1"/>
                    <a:lstStyle/>
                    <a:p>
                      <a:pPr marL="68580" marR="194310" indent="0" algn="l">
                        <a:lnSpc>
                          <a:spcPts val="910"/>
                        </a:lnSpc>
                        <a:spcBef>
                          <a:spcPts val="25"/>
                        </a:spcBef>
                        <a:buNone/>
                        <a:defRPr cap="none">
                          <a:solidFill>
                            <a:srgbClr val="000000"/>
                          </a:solidFill>
                        </a:defRPr>
                      </a:pPr>
                      <a:r>
                        <a:rPr sz="700" cap="none">
                          <a:latin typeface="Arial MT" pitchFamily="0" charset="0"/>
                          <a:ea typeface="Calibri" pitchFamily="2" charset="0"/>
                          <a:cs typeface="Arial MT" pitchFamily="0" charset="0"/>
                        </a:rPr>
                        <a:t>Team meeting to</a:t>
                      </a:r>
                      <a:endParaRPr sz="700" cap="none">
                        <a:latin typeface="Arial MT" pitchFamily="0" charset="0"/>
                        <a:ea typeface="Calibri" pitchFamily="2" charset="0"/>
                        <a:cs typeface="Arial MT" pitchFamily="0" charset="0"/>
                      </a:endParaRPr>
                    </a:p>
                    <a:p>
                      <a:pPr marL="68580" marR="0" indent="0" algn="l">
                        <a:lnSpc>
                          <a:spcPts val="885"/>
                        </a:lnSpc>
                        <a:buNone/>
                        <a:defRPr cap="none">
                          <a:solidFill>
                            <a:srgbClr val="000000"/>
                          </a:solidFill>
                        </a:defRPr>
                      </a:pPr>
                      <a:r>
                        <a:rPr sz="700" cap="none">
                          <a:latin typeface="Arial MT" pitchFamily="0" charset="0"/>
                          <a:ea typeface="Calibri" pitchFamily="2" charset="0"/>
                          <a:cs typeface="Arial MT" pitchFamily="0" charset="0"/>
                        </a:rPr>
                        <a:t>discuss</a:t>
                      </a:r>
                      <a:endParaRPr sz="700" cap="none">
                        <a:latin typeface="Arial MT" pitchFamily="0" charset="0"/>
                        <a:ea typeface="Calibri" pitchFamily="2" charset="0"/>
                        <a:cs typeface="Arial MT" pitchFamily="0" charset="0"/>
                      </a:endParaRPr>
                    </a:p>
                    <a:p>
                      <a:pPr marL="68580" marR="115570" indent="0" algn="l">
                        <a:lnSpc>
                          <a:spcPct val="95000"/>
                        </a:lnSpc>
                        <a:buNone/>
                        <a:defRPr cap="none">
                          <a:solidFill>
                            <a:srgbClr val="000000"/>
                          </a:solidFill>
                        </a:defRPr>
                      </a:pPr>
                      <a:r>
                        <a:rPr sz="700" cap="none">
                          <a:latin typeface="Arial MT" pitchFamily="0" charset="0"/>
                          <a:ea typeface="Calibri" pitchFamily="2" charset="0"/>
                          <a:cs typeface="Arial MT" pitchFamily="0" charset="0"/>
                        </a:rPr>
                        <a:t>issues and select an issue for the project</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15/5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15/5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 hour</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15/5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15/5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 hour</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All team members</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746125"/>
                  </a:ext>
                </a:extLst>
              </a:tr>
              <a:tr h="429895">
                <a:tc vMerge="1">
                  <a:txBody>
                    <a:bodyPr/>
                    <a:lstStyle/>
                    <a:p/>
                  </a:txBody>
                  <a:tcPr/>
                </a:tc>
                <a:tc>
                  <a:txBody>
                    <a:bodyPr wrap="square" numCol="1"/>
                    <a:lstStyle/>
                    <a:p>
                      <a:pPr marL="68580" marR="149860" indent="0" algn="l">
                        <a:lnSpc>
                          <a:spcPct val="95000"/>
                        </a:lnSpc>
                        <a:buNone/>
                        <a:defRPr cap="none">
                          <a:solidFill>
                            <a:srgbClr val="000000"/>
                          </a:solidFill>
                        </a:defRPr>
                      </a:pPr>
                      <a:r>
                        <a:rPr sz="700" cap="none">
                          <a:latin typeface="Arial MT" pitchFamily="0" charset="0"/>
                          <a:ea typeface="Calibri" pitchFamily="2" charset="0"/>
                          <a:cs typeface="Arial MT" pitchFamily="0" charset="0"/>
                        </a:rPr>
                        <a:t>Complete section 3 of the Project Logbook</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15/5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15/5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 hour</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15/5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15/5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 hour</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All team members</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429895"/>
                  </a:ext>
                </a:extLst>
              </a:tr>
              <a:tr h="218440">
                <a:tc vMerge="1">
                  <a:txBody>
                    <a:bodyPr/>
                    <a:lstStyle/>
                    <a:p/>
                  </a:txBody>
                  <a:tcPr/>
                </a:tc>
                <a:tc>
                  <a:txBody>
                    <a:bodyPr wrap="square" numCol="1"/>
                    <a:lstStyle/>
                    <a:p>
                      <a:pPr marL="68580" marR="185420" indent="0" algn="l">
                        <a:lnSpc>
                          <a:spcPts val="915"/>
                        </a:lnSpc>
                        <a:buNone/>
                        <a:defRPr cap="none">
                          <a:solidFill>
                            <a:srgbClr val="000000"/>
                          </a:solidFill>
                        </a:defRPr>
                      </a:pPr>
                      <a:r>
                        <a:rPr sz="700" cap="none">
                          <a:latin typeface="Arial MT" pitchFamily="0" charset="0"/>
                          <a:ea typeface="Calibri" pitchFamily="2" charset="0"/>
                          <a:cs typeface="Arial MT" pitchFamily="0" charset="0"/>
                        </a:rPr>
                        <a:t>Rate yourselves</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218440"/>
                  </a:ext>
                </a:extLst>
              </a:tr>
              <a:tr h="221615">
                <a:tc rowSpan="6">
                  <a:txBody>
                    <a:bodyPr wrap="square" numCol="1"/>
                    <a:lstStyle/>
                    <a:p>
                      <a:pPr marL="67945" marR="59690" indent="0" algn="l">
                        <a:lnSpc>
                          <a:spcPts val="915"/>
                        </a:lnSpc>
                        <a:spcBef>
                          <a:spcPts val="5"/>
                        </a:spcBef>
                        <a:buNone/>
                        <a:defRPr cap="none">
                          <a:solidFill>
                            <a:srgbClr val="000000"/>
                          </a:solidFill>
                        </a:defRPr>
                      </a:pPr>
                      <a:r>
                        <a:rPr sz="700" b="1" cap="none">
                          <a:latin typeface="Arial" pitchFamily="2" charset="0"/>
                          <a:ea typeface="Calibri" pitchFamily="2" charset="0"/>
                          <a:cs typeface="Arial" pitchFamily="2" charset="0"/>
                        </a:rPr>
                        <a:t>Understanding the users</a:t>
                      </a:r>
                      <a:endParaRPr sz="700" cap="none">
                        <a:latin typeface="Arial" pitchFamily="2" charset="0"/>
                        <a:ea typeface="Calibri" pitchFamily="2" charset="0"/>
                        <a:cs typeface="Arial" pitchFamily="2" charset="0"/>
                      </a:endParaRPr>
                    </a:p>
                  </a:txBody>
                  <a:tcPr marL="83185" marR="83185" marT="41275" marB="4127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0" indent="0" algn="l">
                        <a:lnSpc>
                          <a:spcPts val="915"/>
                        </a:lnSpc>
                        <a:buNone/>
                        <a:defRPr cap="none">
                          <a:solidFill>
                            <a:srgbClr val="000000"/>
                          </a:solidFill>
                        </a:defRPr>
                      </a:pPr>
                      <a:r>
                        <a:rPr sz="700" cap="none">
                          <a:latin typeface="Arial MT" pitchFamily="0" charset="0"/>
                          <a:ea typeface="Calibri" pitchFamily="2" charset="0"/>
                          <a:cs typeface="Arial MT" pitchFamily="0" charset="0"/>
                        </a:rPr>
                        <a:t>Identify users</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16/5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16/5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 hour</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16/5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16/5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 hour</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All team members</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221615"/>
                  </a:ext>
                </a:extLst>
              </a:tr>
              <a:tr h="429895">
                <a:tc vMerge="1">
                  <a:txBody>
                    <a:bodyPr/>
                    <a:lstStyle/>
                    <a:p/>
                  </a:txBody>
                  <a:tcPr/>
                </a:tc>
                <a:tc>
                  <a:txBody>
                    <a:bodyPr wrap="square" numCol="1"/>
                    <a:lstStyle/>
                    <a:p>
                      <a:pPr marL="68580" marR="100330" indent="0" algn="l">
                        <a:lnSpc>
                          <a:spcPts val="915"/>
                        </a:lnSpc>
                        <a:spcBef>
                          <a:spcPts val="20"/>
                        </a:spcBef>
                        <a:buNone/>
                        <a:defRPr cap="none">
                          <a:solidFill>
                            <a:srgbClr val="000000"/>
                          </a:solidFill>
                        </a:defRPr>
                      </a:pPr>
                      <a:r>
                        <a:rPr sz="700" cap="none">
                          <a:latin typeface="Arial MT" pitchFamily="0" charset="0"/>
                          <a:ea typeface="Calibri" pitchFamily="2" charset="0"/>
                          <a:cs typeface="Arial MT" pitchFamily="0" charset="0"/>
                        </a:rPr>
                        <a:t>Meeting with users to</a:t>
                      </a:r>
                      <a:endParaRPr sz="700" cap="none">
                        <a:latin typeface="Arial MT" pitchFamily="0" charset="0"/>
                        <a:ea typeface="Calibri" pitchFamily="2" charset="0"/>
                        <a:cs typeface="Arial MT" pitchFamily="0" charset="0"/>
                      </a:endParaRPr>
                    </a:p>
                    <a:p>
                      <a:pPr marL="68580" marR="308610" indent="0" algn="l">
                        <a:lnSpc>
                          <a:spcPts val="910"/>
                        </a:lnSpc>
                        <a:buNone/>
                        <a:defRPr cap="none">
                          <a:solidFill>
                            <a:srgbClr val="000000"/>
                          </a:solidFill>
                        </a:defRPr>
                      </a:pPr>
                      <a:r>
                        <a:rPr sz="700" cap="none">
                          <a:latin typeface="Arial MT" pitchFamily="0" charset="0"/>
                          <a:ea typeface="Calibri" pitchFamily="2" charset="0"/>
                          <a:cs typeface="Arial MT" pitchFamily="0" charset="0"/>
                        </a:rPr>
                        <a:t>observe them</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17/5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17/5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 hour</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17/5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17/5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 1 hour</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All team members</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429895"/>
                  </a:ext>
                </a:extLst>
              </a:tr>
              <a:tr h="221615">
                <a:tc vMerge="1">
                  <a:txBody>
                    <a:bodyPr/>
                    <a:lstStyle/>
                    <a:p/>
                  </a:txBody>
                  <a:tcPr/>
                </a:tc>
                <a:tc>
                  <a:txBody>
                    <a:bodyPr wrap="square" numCol="1"/>
                    <a:lstStyle/>
                    <a:p>
                      <a:pPr marL="68580" marR="111125" indent="0" algn="l">
                        <a:lnSpc>
                          <a:spcPts val="915"/>
                        </a:lnSpc>
                        <a:buNone/>
                        <a:defRPr cap="none">
                          <a:solidFill>
                            <a:srgbClr val="000000"/>
                          </a:solidFill>
                        </a:defRPr>
                      </a:pPr>
                      <a:r>
                        <a:rPr sz="700" cap="none">
                          <a:latin typeface="Arial MT" pitchFamily="0" charset="0"/>
                          <a:ea typeface="Calibri" pitchFamily="2" charset="0"/>
                          <a:cs typeface="Arial MT" pitchFamily="0" charset="0"/>
                        </a:rPr>
                        <a:t>Interview with user (1)</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18/5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18/5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0.5 hour</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18/5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18/5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0.5 hour</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All team members</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221615"/>
                  </a:ext>
                </a:extLst>
              </a:tr>
              <a:tr h="332105">
                <a:tc vMerge="1">
                  <a:txBody>
                    <a:bodyPr/>
                    <a:lstStyle/>
                    <a:p/>
                  </a:txBody>
                  <a:tcPr/>
                </a:tc>
                <a:tc>
                  <a:txBody>
                    <a:bodyPr wrap="square" numCol="1"/>
                    <a:lstStyle/>
                    <a:p>
                      <a:pPr marL="68580" marR="83185" indent="0" algn="l">
                        <a:lnSpc>
                          <a:spcPts val="910"/>
                        </a:lnSpc>
                        <a:spcBef>
                          <a:spcPts val="25"/>
                        </a:spcBef>
                        <a:buNone/>
                        <a:defRPr cap="none">
                          <a:solidFill>
                            <a:srgbClr val="000000"/>
                          </a:solidFill>
                        </a:defRPr>
                      </a:pPr>
                      <a:r>
                        <a:rPr sz="700" cap="none">
                          <a:latin typeface="Arial MT" pitchFamily="0" charset="0"/>
                          <a:ea typeface="Calibri" pitchFamily="2" charset="0"/>
                          <a:cs typeface="Arial MT" pitchFamily="0" charset="0"/>
                        </a:rPr>
                        <a:t>Interview with user (2),</a:t>
                      </a:r>
                      <a:endParaRPr sz="700" cap="none">
                        <a:latin typeface="Arial MT" pitchFamily="0" charset="0"/>
                        <a:ea typeface="Calibri" pitchFamily="2" charset="0"/>
                        <a:cs typeface="Arial MT" pitchFamily="0" charset="0"/>
                      </a:endParaRPr>
                    </a:p>
                    <a:p>
                      <a:pPr marL="68580" marR="0" indent="0" algn="l">
                        <a:lnSpc>
                          <a:spcPts val="860"/>
                        </a:lnSpc>
                        <a:buNone/>
                        <a:defRPr cap="none">
                          <a:solidFill>
                            <a:srgbClr val="000000"/>
                          </a:solidFill>
                        </a:defRPr>
                      </a:pPr>
                      <a:r>
                        <a:rPr sz="700" cap="none">
                          <a:latin typeface="Arial MT" pitchFamily="0" charset="0"/>
                          <a:ea typeface="Calibri" pitchFamily="2" charset="0"/>
                          <a:cs typeface="Arial MT" pitchFamily="0" charset="0"/>
                        </a:rPr>
                        <a:t>etc…</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18/5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18/5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0.5 hour</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18/5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18/5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0.5 hour</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All team members</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332105"/>
                  </a:ext>
                </a:extLst>
              </a:tr>
              <a:tr h="428625">
                <a:tc vMerge="1">
                  <a:txBody>
                    <a:bodyPr/>
                    <a:lstStyle/>
                    <a:p/>
                  </a:txBody>
                  <a:tcPr/>
                </a:tc>
                <a:tc>
                  <a:txBody>
                    <a:bodyPr wrap="square" numCol="1"/>
                    <a:lstStyle/>
                    <a:p>
                      <a:pPr marL="68580" marR="149860" indent="0" algn="l">
                        <a:lnSpc>
                          <a:spcPts val="910"/>
                        </a:lnSpc>
                        <a:spcBef>
                          <a:spcPts val="25"/>
                        </a:spcBef>
                        <a:buNone/>
                        <a:defRPr cap="none">
                          <a:solidFill>
                            <a:srgbClr val="000000"/>
                          </a:solidFill>
                        </a:defRPr>
                      </a:pPr>
                      <a:r>
                        <a:rPr sz="700" cap="none">
                          <a:latin typeface="Arial MT" pitchFamily="0" charset="0"/>
                          <a:ea typeface="Calibri" pitchFamily="2" charset="0"/>
                          <a:cs typeface="Arial MT" pitchFamily="0" charset="0"/>
                        </a:rPr>
                        <a:t>Complete section 4 of</a:t>
                      </a:r>
                      <a:endParaRPr sz="700" cap="none">
                        <a:latin typeface="Arial MT" pitchFamily="0" charset="0"/>
                        <a:ea typeface="Calibri" pitchFamily="2" charset="0"/>
                        <a:cs typeface="Arial MT" pitchFamily="0" charset="0"/>
                      </a:endParaRPr>
                    </a:p>
                    <a:p>
                      <a:pPr marL="68580" marR="183515" indent="0" algn="l">
                        <a:lnSpc>
                          <a:spcPts val="930"/>
                        </a:lnSpc>
                        <a:buNone/>
                        <a:defRPr cap="none">
                          <a:solidFill>
                            <a:srgbClr val="000000"/>
                          </a:solidFill>
                        </a:defRPr>
                      </a:pPr>
                      <a:r>
                        <a:rPr sz="700" cap="none">
                          <a:latin typeface="Arial MT" pitchFamily="0" charset="0"/>
                          <a:ea typeface="Calibri" pitchFamily="2" charset="0"/>
                          <a:cs typeface="Arial MT" pitchFamily="0" charset="0"/>
                        </a:rPr>
                        <a:t>the Project Logbook</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18/5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18/5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0.5 hour</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18/5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18/5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0.5 hour</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M. Siddharth</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428625"/>
                  </a:ext>
                </a:extLst>
              </a:tr>
              <a:tr h="218440">
                <a:tc vMerge="1">
                  <a:txBody>
                    <a:bodyPr/>
                    <a:lstStyle/>
                    <a:p/>
                  </a:txBody>
                  <a:tcPr/>
                </a:tc>
                <a:tc>
                  <a:txBody>
                    <a:bodyPr wrap="square" numCol="1"/>
                    <a:lstStyle/>
                    <a:p>
                      <a:pPr marL="68580" marR="185420" indent="0" algn="l">
                        <a:lnSpc>
                          <a:spcPts val="910"/>
                        </a:lnSpc>
                        <a:buNone/>
                        <a:defRPr cap="none">
                          <a:solidFill>
                            <a:srgbClr val="000000"/>
                          </a:solidFill>
                        </a:defRPr>
                      </a:pPr>
                      <a:r>
                        <a:rPr sz="700" cap="none">
                          <a:latin typeface="Arial MT" pitchFamily="0" charset="0"/>
                          <a:ea typeface="Calibri" pitchFamily="2" charset="0"/>
                          <a:cs typeface="Arial MT" pitchFamily="0" charset="0"/>
                        </a:rPr>
                        <a:t>Rate yourselves</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218440"/>
                  </a:ext>
                </a:extLst>
              </a:tr>
              <a:tr h="534670">
                <a:tc rowSpan="3">
                  <a:txBody>
                    <a:bodyPr wrap="square" numCol="1"/>
                    <a:lstStyle/>
                    <a:p>
                      <a:pPr marL="67945" marR="0" indent="0" algn="l">
                        <a:lnSpc>
                          <a:spcPts val="905"/>
                        </a:lnSpc>
                        <a:buNone/>
                        <a:defRPr cap="none">
                          <a:solidFill>
                            <a:srgbClr val="000000"/>
                          </a:solidFill>
                        </a:defRPr>
                      </a:pPr>
                      <a:r>
                        <a:rPr sz="700" b="1" cap="none">
                          <a:latin typeface="Arial" pitchFamily="2" charset="0"/>
                          <a:ea typeface="Calibri" pitchFamily="2" charset="0"/>
                          <a:cs typeface="Arial" pitchFamily="2" charset="0"/>
                        </a:rPr>
                        <a:t>Brainstorming</a:t>
                      </a:r>
                      <a:endParaRPr sz="700" cap="none">
                        <a:latin typeface="Arial" pitchFamily="2" charset="0"/>
                        <a:ea typeface="Calibri" pitchFamily="2" charset="0"/>
                        <a:cs typeface="Arial" pitchFamily="2" charset="0"/>
                      </a:endParaRPr>
                    </a:p>
                  </a:txBody>
                  <a:tcPr marL="83185" marR="83185" marT="41275" marB="4127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0" indent="0" algn="l">
                        <a:lnSpc>
                          <a:spcPts val="900"/>
                        </a:lnSpc>
                        <a:buNone/>
                        <a:defRPr cap="none">
                          <a:solidFill>
                            <a:srgbClr val="000000"/>
                          </a:solidFill>
                        </a:defRPr>
                      </a:pPr>
                      <a:r>
                        <a:rPr sz="700" cap="none">
                          <a:latin typeface="Arial MT" pitchFamily="0" charset="0"/>
                          <a:ea typeface="Calibri" pitchFamily="2" charset="0"/>
                          <a:cs typeface="Arial MT" pitchFamily="0" charset="0"/>
                        </a:rPr>
                        <a:t>Team</a:t>
                      </a:r>
                      <a:endParaRPr sz="700" cap="none">
                        <a:latin typeface="Arial MT" pitchFamily="0" charset="0"/>
                        <a:ea typeface="Calibri" pitchFamily="2" charset="0"/>
                        <a:cs typeface="Arial MT" pitchFamily="0" charset="0"/>
                      </a:endParaRPr>
                    </a:p>
                    <a:p>
                      <a:pPr marL="68580" marR="194310" indent="0" algn="l">
                        <a:lnSpc>
                          <a:spcPct val="95000"/>
                        </a:lnSpc>
                        <a:buNone/>
                        <a:defRPr cap="none">
                          <a:solidFill>
                            <a:srgbClr val="000000"/>
                          </a:solidFill>
                        </a:defRPr>
                      </a:pPr>
                      <a:r>
                        <a:rPr sz="700" cap="none">
                          <a:latin typeface="Arial MT" pitchFamily="0" charset="0"/>
                          <a:ea typeface="Calibri" pitchFamily="2" charset="0"/>
                          <a:cs typeface="Arial MT" pitchFamily="0" charset="0"/>
                        </a:rPr>
                        <a:t>meeting to generate ideas for a solution</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19/5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19/5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 hours</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19/5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19/5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 hours</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All team members</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534670"/>
                  </a:ext>
                </a:extLst>
              </a:tr>
              <a:tr h="429895">
                <a:tc vMerge="1">
                  <a:txBody>
                    <a:bodyPr/>
                    <a:lstStyle/>
                    <a:p/>
                  </a:txBody>
                  <a:tcPr/>
                </a:tc>
                <a:tc>
                  <a:txBody>
                    <a:bodyPr wrap="square" numCol="1"/>
                    <a:lstStyle/>
                    <a:p>
                      <a:pPr marL="68580" marR="149860" indent="0" algn="l">
                        <a:lnSpc>
                          <a:spcPct val="95000"/>
                        </a:lnSpc>
                        <a:buNone/>
                        <a:defRPr cap="none">
                          <a:solidFill>
                            <a:srgbClr val="000000"/>
                          </a:solidFill>
                        </a:defRPr>
                      </a:pPr>
                      <a:r>
                        <a:rPr sz="700" cap="none">
                          <a:latin typeface="Arial MT" pitchFamily="0" charset="0"/>
                          <a:ea typeface="Calibri" pitchFamily="2" charset="0"/>
                          <a:cs typeface="Arial MT" pitchFamily="0" charset="0"/>
                        </a:rPr>
                        <a:t>Complete section 5 of the Project Logbook</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19/5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19/5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 hour</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19/5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19/5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 hour</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P.Nidheesh</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429895"/>
                  </a:ext>
                </a:extLst>
              </a:tr>
              <a:tr h="218440">
                <a:tc vMerge="1">
                  <a:txBody>
                    <a:bodyPr/>
                    <a:lstStyle/>
                    <a:p/>
                  </a:txBody>
                  <a:tcPr/>
                </a:tc>
                <a:tc>
                  <a:txBody>
                    <a:bodyPr wrap="square" numCol="1"/>
                    <a:lstStyle/>
                    <a:p>
                      <a:pPr marL="68580" marR="185420" indent="0" algn="l">
                        <a:lnSpc>
                          <a:spcPts val="915"/>
                        </a:lnSpc>
                        <a:buNone/>
                        <a:defRPr cap="none">
                          <a:solidFill>
                            <a:srgbClr val="000000"/>
                          </a:solidFill>
                        </a:defRPr>
                      </a:pPr>
                      <a:r>
                        <a:rPr sz="700" cap="none">
                          <a:latin typeface="Arial MT" pitchFamily="0" charset="0"/>
                          <a:ea typeface="Calibri" pitchFamily="2" charset="0"/>
                          <a:cs typeface="Arial MT" pitchFamily="0" charset="0"/>
                        </a:rPr>
                        <a:t>Rate yourselves</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218440"/>
                  </a:ext>
                </a:extLst>
              </a:tr>
              <a:tr h="429895">
                <a:tc rowSpan="3">
                  <a:txBody>
                    <a:bodyPr wrap="square" numCol="1"/>
                    <a:lstStyle/>
                    <a:p>
                      <a:pPr marL="67945" marR="133350" indent="0" algn="l">
                        <a:lnSpc>
                          <a:spcPts val="915"/>
                        </a:lnSpc>
                        <a:spcBef>
                          <a:spcPts val="5"/>
                        </a:spcBef>
                        <a:buNone/>
                        <a:defRPr cap="none">
                          <a:solidFill>
                            <a:srgbClr val="000000"/>
                          </a:solidFill>
                        </a:defRPr>
                      </a:pPr>
                      <a:r>
                        <a:rPr sz="700" b="1" cap="none">
                          <a:latin typeface="Arial" pitchFamily="2" charset="0"/>
                          <a:ea typeface="Calibri" pitchFamily="2" charset="0"/>
                          <a:cs typeface="Arial" pitchFamily="2" charset="0"/>
                        </a:rPr>
                        <a:t>Designing your solution</a:t>
                      </a:r>
                      <a:endParaRPr sz="700" cap="none">
                        <a:latin typeface="Arial" pitchFamily="2" charset="0"/>
                        <a:ea typeface="Calibri" pitchFamily="2" charset="0"/>
                        <a:cs typeface="Arial" pitchFamily="2" charset="0"/>
                      </a:endParaRPr>
                    </a:p>
                  </a:txBody>
                  <a:tcPr marL="83185" marR="83185" marT="41275" marB="4127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0" indent="0" algn="l">
                        <a:lnSpc>
                          <a:spcPts val="900"/>
                        </a:lnSpc>
                        <a:buNone/>
                        <a:defRPr cap="none">
                          <a:solidFill>
                            <a:srgbClr val="000000"/>
                          </a:solidFill>
                        </a:defRPr>
                      </a:pPr>
                      <a:r>
                        <a:rPr sz="700" cap="none">
                          <a:latin typeface="Arial MT" pitchFamily="0" charset="0"/>
                          <a:ea typeface="Calibri" pitchFamily="2" charset="0"/>
                          <a:cs typeface="Arial MT" pitchFamily="0" charset="0"/>
                        </a:rPr>
                        <a:t>Team</a:t>
                      </a:r>
                      <a:endParaRPr sz="700" cap="none">
                        <a:latin typeface="Arial MT" pitchFamily="0" charset="0"/>
                        <a:ea typeface="Calibri" pitchFamily="2" charset="0"/>
                        <a:cs typeface="Arial MT" pitchFamily="0" charset="0"/>
                      </a:endParaRPr>
                    </a:p>
                    <a:p>
                      <a:pPr marL="68580" marR="194310" indent="0" algn="just">
                        <a:lnSpc>
                          <a:spcPct val="95000"/>
                        </a:lnSpc>
                        <a:buNone/>
                        <a:defRPr cap="none">
                          <a:solidFill>
                            <a:srgbClr val="000000"/>
                          </a:solidFill>
                        </a:defRPr>
                      </a:pPr>
                      <a:r>
                        <a:rPr sz="700" cap="none">
                          <a:latin typeface="Arial MT" pitchFamily="0" charset="0"/>
                          <a:ea typeface="Calibri" pitchFamily="2" charset="0"/>
                          <a:cs typeface="Arial MT" pitchFamily="0" charset="0"/>
                        </a:rPr>
                        <a:t>meeting to design the solution</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20/5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20/5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3 hour</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20/5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20/5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3 hour</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All team members</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429895"/>
                  </a:ext>
                </a:extLst>
              </a:tr>
              <a:tr h="323215">
                <a:tc vMerge="1">
                  <a:txBody>
                    <a:bodyPr/>
                    <a:lstStyle/>
                    <a:p/>
                  </a:txBody>
                  <a:tcPr/>
                </a:tc>
                <a:tc>
                  <a:txBody>
                    <a:bodyPr wrap="square" numCol="1"/>
                    <a:lstStyle/>
                    <a:p>
                      <a:pPr marL="68580" marR="149860" indent="0" algn="l">
                        <a:lnSpc>
                          <a:spcPts val="910"/>
                        </a:lnSpc>
                        <a:spcBef>
                          <a:spcPts val="25"/>
                        </a:spcBef>
                        <a:buNone/>
                        <a:defRPr cap="none">
                          <a:solidFill>
                            <a:srgbClr val="000000"/>
                          </a:solidFill>
                        </a:defRPr>
                      </a:pPr>
                      <a:r>
                        <a:rPr sz="700" cap="none">
                          <a:latin typeface="Arial MT" pitchFamily="0" charset="0"/>
                          <a:ea typeface="Calibri" pitchFamily="2" charset="0"/>
                          <a:cs typeface="Arial MT" pitchFamily="0" charset="0"/>
                        </a:rPr>
                        <a:t>Complete section 6 of</a:t>
                      </a:r>
                      <a:endParaRPr sz="700" cap="none">
                        <a:latin typeface="Arial MT" pitchFamily="0" charset="0"/>
                        <a:ea typeface="Calibri" pitchFamily="2" charset="0"/>
                        <a:cs typeface="Arial MT" pitchFamily="0" charset="0"/>
                      </a:endParaRPr>
                    </a:p>
                    <a:p>
                      <a:pPr marL="68580" marR="0" indent="0" algn="l">
                        <a:lnSpc>
                          <a:spcPts val="860"/>
                        </a:lnSpc>
                        <a:buNone/>
                        <a:defRPr cap="none">
                          <a:solidFill>
                            <a:srgbClr val="000000"/>
                          </a:solidFill>
                        </a:defRPr>
                      </a:pPr>
                      <a:r>
                        <a:rPr sz="700" cap="none">
                          <a:latin typeface="Arial MT" pitchFamily="0" charset="0"/>
                          <a:ea typeface="Calibri" pitchFamily="2" charset="0"/>
                          <a:cs typeface="Arial MT" pitchFamily="0" charset="0"/>
                        </a:rPr>
                        <a:t>the logbook</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20/5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20/5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 hour</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20/5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20/5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 hour</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K. Sanjay</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323215"/>
                  </a:ext>
                </a:extLst>
              </a:tr>
              <a:tr h="216535">
                <a:tc vMerge="1">
                  <a:txBody>
                    <a:bodyPr/>
                    <a:lstStyle/>
                    <a:p/>
                  </a:txBody>
                  <a:tcPr/>
                </a:tc>
                <a:tc>
                  <a:txBody>
                    <a:bodyPr wrap="square" numCol="1"/>
                    <a:lstStyle/>
                    <a:p>
                      <a:pPr marL="68580" marR="185420" indent="0" algn="l">
                        <a:lnSpc>
                          <a:spcPts val="915"/>
                        </a:lnSpc>
                        <a:buNone/>
                        <a:defRPr cap="none">
                          <a:solidFill>
                            <a:srgbClr val="000000"/>
                          </a:solidFill>
                        </a:defRPr>
                      </a:pPr>
                      <a:r>
                        <a:rPr sz="700" cap="none">
                          <a:latin typeface="Arial MT" pitchFamily="0" charset="0"/>
                          <a:ea typeface="Calibri" pitchFamily="2" charset="0"/>
                          <a:cs typeface="Arial MT" pitchFamily="0" charset="0"/>
                        </a:rPr>
                        <a:t>Rate yourselves</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216535"/>
                  </a:ext>
                </a:extLst>
              </a:tr>
            </a:tbl>
          </a:graphicData>
        </a:graphic>
      </p:graphicFrame>
      <p:sp>
        <p:nvSpPr>
          <p:cNvPr id="4" name="object 4"/>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tAEAAFsCAAB+KAAAlzoAABAAAAAmAAAACAAAAP//////////"/>
              </a:ext>
            </a:extLst>
          </p:cNvSpPr>
          <p:nvPr/>
        </p:nvSpPr>
        <p:spPr>
          <a:xfrm>
            <a:off x="276860" y="382905"/>
            <a:ext cx="6305550" cy="9141460"/>
          </a:xfrm>
          <a:custGeom>
            <a:avLst/>
            <a:gdLst/>
            <a:ahLst/>
            <a:cxnLst/>
            <a:rect l="0" t="0" r="6305550" b="9141460"/>
            <a:pathLst>
              <a:path w="6305550" h="9141460">
                <a:moveTo>
                  <a:pt x="6305319" y="9135709"/>
                </a:moveTo>
                <a:lnTo>
                  <a:pt x="6299787" y="9135709"/>
                </a:lnTo>
                <a:lnTo>
                  <a:pt x="5532" y="9135709"/>
                </a:lnTo>
                <a:lnTo>
                  <a:pt x="0" y="9135709"/>
                </a:lnTo>
                <a:lnTo>
                  <a:pt x="0" y="9141229"/>
                </a:lnTo>
                <a:lnTo>
                  <a:pt x="5532" y="9141229"/>
                </a:lnTo>
                <a:lnTo>
                  <a:pt x="6299787" y="9141229"/>
                </a:lnTo>
                <a:lnTo>
                  <a:pt x="6305319" y="9141229"/>
                </a:lnTo>
                <a:lnTo>
                  <a:pt x="6305319" y="9135709"/>
                </a:lnTo>
                <a:close/>
              </a:path>
              <a:path w="6305550" h="9141460">
                <a:moveTo>
                  <a:pt x="6305319" y="0"/>
                </a:moveTo>
                <a:lnTo>
                  <a:pt x="6299787" y="0"/>
                </a:lnTo>
                <a:lnTo>
                  <a:pt x="5532" y="0"/>
                </a:lnTo>
                <a:lnTo>
                  <a:pt x="0" y="0"/>
                </a:lnTo>
                <a:lnTo>
                  <a:pt x="0" y="5533"/>
                </a:lnTo>
                <a:lnTo>
                  <a:pt x="0" y="9135697"/>
                </a:lnTo>
                <a:lnTo>
                  <a:pt x="5532" y="9135697"/>
                </a:lnTo>
                <a:lnTo>
                  <a:pt x="5532" y="5533"/>
                </a:lnTo>
                <a:lnTo>
                  <a:pt x="6299787" y="5533"/>
                </a:lnTo>
                <a:lnTo>
                  <a:pt x="6299787" y="9135697"/>
                </a:lnTo>
                <a:lnTo>
                  <a:pt x="6305319" y="9135697"/>
                </a:lnTo>
                <a:lnTo>
                  <a:pt x="6305319" y="5533"/>
                </a:lnTo>
                <a:lnTo>
                  <a:pt x="6305319" y="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5" name="object 5"/>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Q8nw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JiQAACw4AABfJQAANzkAABAAAAAmAAAACAAAADyQAAAAAAAA"/>
              </a:ext>
            </a:extLst>
          </p:cNvSpPr>
          <p:nvPr>
            <p:ph type="sldNum" sz="quarter" idx="12"/>
          </p:nvPr>
        </p:nvSpPr>
        <p:spPr/>
        <p:txBody>
          <a:bodyPr vert="horz" wrap="square" lIns="0" tIns="0" rIns="0" bIns="0" numCol="1" spcCol="215900" anchor="t">
            <a:prstTxWarp prst="textNoShape">
              <a:avLst/>
            </a:prstTxWarp>
          </a:bodyPr>
          <a:lstStyle>
            <a:lvl1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pPr>
            <a:fld id="{257CFFC5-8BC8-2909-86C4-7D5CB18A7028}" type="slidenum">
              <a:t>4</a:t>
            </a:fld>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graphicFrame>
        <p:nvGraphicFramePr>
          <p:cNvPr id="2" name=""/>
          <p:cNvGraphicFramePr>
            <a:graphicFrameLocks noGrp="1"/>
          </p:cNvGraphicFramePr>
          <p:nvPr/>
        </p:nvGraphicFramePr>
        <p:xfrm>
          <a:off x="412115" y="679450"/>
          <a:ext cx="6062345" cy="9550400"/>
        </p:xfrm>
        <a:graphic>
          <a:graphicData uri="http://schemas.openxmlformats.org/drawingml/2006/table">
            <a:tbl>
              <a:tblPr>
                <a:noFill/>
              </a:tblPr>
              <a:tblGrid>
                <a:gridCol w="774700"/>
                <a:gridCol w="677545"/>
                <a:gridCol w="484505"/>
                <a:gridCol w="483235"/>
                <a:gridCol w="510540"/>
                <a:gridCol w="494665"/>
                <a:gridCol w="571500"/>
                <a:gridCol w="570230"/>
                <a:gridCol w="675640"/>
                <a:gridCol w="819785"/>
              </a:tblGrid>
              <a:tr h="429895">
                <a:tc>
                  <a:txBody>
                    <a:bodyPr wrap="square" numCol="1"/>
                    <a:lstStyle/>
                    <a:p>
                      <a:pPr marL="67945" marR="69850" indent="0" algn="l">
                        <a:lnSpc>
                          <a:spcPts val="915"/>
                        </a:lnSpc>
                        <a:spcBef>
                          <a:spcPts val="5"/>
                        </a:spcBef>
                        <a:buNone/>
                        <a:defRPr cap="none">
                          <a:solidFill>
                            <a:srgbClr val="000000"/>
                          </a:solidFill>
                        </a:defRPr>
                      </a:pPr>
                      <a:r>
                        <a:rPr sz="700" b="1" cap="none">
                          <a:latin typeface="Arial" pitchFamily="2" charset="0"/>
                          <a:ea typeface="Calibri" pitchFamily="2" charset="0"/>
                          <a:cs typeface="Arial" pitchFamily="2" charset="0"/>
                        </a:rPr>
                        <a:t>Collecting and preparing data</a:t>
                      </a:r>
                      <a:endParaRPr sz="7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103505" indent="0" algn="l">
                        <a:lnSpc>
                          <a:spcPts val="915"/>
                        </a:lnSpc>
                        <a:spcBef>
                          <a:spcPts val="20"/>
                        </a:spcBef>
                        <a:buNone/>
                        <a:defRPr cap="none">
                          <a:solidFill>
                            <a:srgbClr val="000000"/>
                          </a:solidFill>
                        </a:defRPr>
                      </a:pPr>
                      <a:r>
                        <a:rPr sz="700" cap="none">
                          <a:latin typeface="Arial MT" pitchFamily="0" charset="0"/>
                          <a:ea typeface="Calibri" pitchFamily="2" charset="0"/>
                          <a:cs typeface="Arial MT" pitchFamily="0" charset="0"/>
                        </a:rPr>
                        <a:t>Team meeting to</a:t>
                      </a:r>
                      <a:endParaRPr sz="700" cap="none">
                        <a:latin typeface="Arial MT" pitchFamily="0" charset="0"/>
                        <a:ea typeface="Calibri" pitchFamily="2" charset="0"/>
                        <a:cs typeface="Arial MT" pitchFamily="0" charset="0"/>
                      </a:endParaRPr>
                    </a:p>
                    <a:p>
                      <a:pPr marL="68580" marR="76835" indent="0" algn="l">
                        <a:lnSpc>
                          <a:spcPts val="910"/>
                        </a:lnSpc>
                        <a:buNone/>
                        <a:defRPr cap="none">
                          <a:solidFill>
                            <a:srgbClr val="000000"/>
                          </a:solidFill>
                        </a:defRPr>
                      </a:pPr>
                      <a:r>
                        <a:rPr sz="700" cap="none">
                          <a:latin typeface="Arial MT" pitchFamily="0" charset="0"/>
                          <a:ea typeface="Calibri" pitchFamily="2" charset="0"/>
                          <a:cs typeface="Arial MT" pitchFamily="0" charset="0"/>
                        </a:rPr>
                        <a:t>discuss data requirements</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21/5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21/5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3 hours</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21/5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21/5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3 hours</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P.Nidheesh</a:t>
                      </a:r>
                      <a:endParaRPr sz="700" cap="none">
                        <a:latin typeface="Times New Roman" pitchFamily="0" charset="0"/>
                        <a:ea typeface="Calibri" pitchFamily="2" charset="0"/>
                        <a:cs typeface="Times New Roman" pitchFamily="0" charset="0"/>
                      </a:endParaRPr>
                    </a:p>
                    <a:p>
                      <a:pPr marL="0" marR="0" indent="0" algn="ctr">
                        <a:lnSpc>
                          <a:spcPct val="100000"/>
                        </a:lnSpc>
                        <a:buNone/>
                        <a:defRPr sz="800" cap="none">
                          <a:solidFill>
                            <a:srgbClr val="000000"/>
                          </a:solidFill>
                          <a:latin typeface="Times New Roman" pitchFamily="0" charset="0"/>
                          <a:ea typeface="Calibri" pitchFamily="2" charset="0"/>
                          <a:cs typeface="Times New Roman" pitchFamily="0" charset="0"/>
                        </a:defRPr>
                      </a:pPr>
                      <a:r>
                        <a:rPr sz="700" cap="none"/>
                        <a:t>M.Siddharth</a:t>
                      </a:r>
                      <a:endParaRPr sz="7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429895"/>
                  </a:ext>
                </a:extLst>
              </a:tr>
              <a:tr h="523875">
                <a:tc rowSpan="4">
                  <a:txBody>
                    <a:bodyPr wrap="square" numCol="1"/>
                    <a:lstStyle/>
                    <a:p>
                      <a:pPr marL="67945" marR="0" indent="0" algn="l">
                        <a:lnSpc>
                          <a:spcPts val="885"/>
                        </a:lnSpc>
                        <a:buNone/>
                        <a:defRPr cap="none">
                          <a:solidFill>
                            <a:srgbClr val="000000"/>
                          </a:solidFill>
                        </a:defRPr>
                      </a:pPr>
                      <a:r>
                        <a:rPr sz="700" b="1" cap="none">
                          <a:latin typeface="Arial" pitchFamily="2" charset="0"/>
                          <a:ea typeface="Calibri" pitchFamily="2" charset="0"/>
                          <a:cs typeface="Arial" pitchFamily="2" charset="0"/>
                        </a:rPr>
                        <a:t>Collecting and</a:t>
                      </a:r>
                      <a:endParaRPr sz="700" cap="none">
                        <a:latin typeface="Arial" pitchFamily="2" charset="0"/>
                        <a:ea typeface="Calibri" pitchFamily="2" charset="0"/>
                        <a:cs typeface="Arial" pitchFamily="2" charset="0"/>
                      </a:endParaRPr>
                    </a:p>
                    <a:p>
                      <a:pPr marL="67945" marR="69850" indent="0" algn="l">
                        <a:lnSpc>
                          <a:spcPts val="910"/>
                        </a:lnSpc>
                        <a:spcBef>
                          <a:spcPts val="50"/>
                        </a:spcBef>
                        <a:buNone/>
                        <a:defRPr cap="none">
                          <a:solidFill>
                            <a:srgbClr val="000000"/>
                          </a:solidFill>
                        </a:defRPr>
                      </a:pPr>
                      <a:r>
                        <a:rPr sz="700" b="1" cap="none">
                          <a:latin typeface="Arial" pitchFamily="2" charset="0"/>
                          <a:ea typeface="Calibri" pitchFamily="2" charset="0"/>
                          <a:cs typeface="Arial" pitchFamily="2" charset="0"/>
                        </a:rPr>
                        <a:t>preparing data Prototyping</a:t>
                      </a:r>
                      <a:endParaRPr sz="700" cap="none">
                        <a:latin typeface="Arial" pitchFamily="2" charset="0"/>
                        <a:ea typeface="Calibri" pitchFamily="2" charset="0"/>
                        <a:cs typeface="Arial" pitchFamily="2" charset="0"/>
                      </a:endParaRPr>
                    </a:p>
                  </a:txBody>
                  <a:tcPr marL="83185" marR="83185" marT="41275" marB="4127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245110" indent="0" algn="l">
                        <a:lnSpc>
                          <a:spcPts val="915"/>
                        </a:lnSpc>
                        <a:spcBef>
                          <a:spcPts val="20"/>
                        </a:spcBef>
                        <a:buNone/>
                        <a:defRPr cap="none">
                          <a:solidFill>
                            <a:srgbClr val="000000"/>
                          </a:solidFill>
                        </a:defRPr>
                      </a:pPr>
                      <a:r>
                        <a:rPr sz="700" cap="none">
                          <a:latin typeface="Arial MT" pitchFamily="0" charset="0"/>
                          <a:ea typeface="Calibri" pitchFamily="2" charset="0"/>
                          <a:cs typeface="Arial MT" pitchFamily="0" charset="0"/>
                        </a:rPr>
                        <a:t>Data collection</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22/5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22/5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 hours</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22/5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22/5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 hours</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P.Nidheesh</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523875"/>
                  </a:ext>
                </a:extLst>
              </a:tr>
              <a:tr h="359410">
                <a:tc vMerge="1">
                  <a:txBody>
                    <a:bodyPr/>
                    <a:lstStyle/>
                    <a:p/>
                  </a:txBody>
                  <a:tcPr/>
                </a:tc>
                <a:tc>
                  <a:txBody>
                    <a:bodyPr wrap="square" numCol="1"/>
                    <a:lstStyle/>
                    <a:p>
                      <a:pPr marL="68580" marR="0" indent="0" algn="l">
                        <a:lnSpc>
                          <a:spcPts val="900"/>
                        </a:lnSpc>
                        <a:buNone/>
                        <a:defRPr cap="none">
                          <a:solidFill>
                            <a:srgbClr val="000000"/>
                          </a:solidFill>
                        </a:defRPr>
                      </a:pPr>
                      <a:r>
                        <a:rPr sz="700" cap="none">
                          <a:latin typeface="Arial MT" pitchFamily="0" charset="0"/>
                          <a:ea typeface="Calibri" pitchFamily="2" charset="0"/>
                          <a:cs typeface="Arial MT" pitchFamily="0" charset="0"/>
                        </a:rPr>
                        <a:t>Data</a:t>
                      </a:r>
                      <a:endParaRPr sz="700" cap="none">
                        <a:latin typeface="Arial MT" pitchFamily="0" charset="0"/>
                        <a:ea typeface="Calibri" pitchFamily="2" charset="0"/>
                        <a:cs typeface="Arial MT" pitchFamily="0" charset="0"/>
                      </a:endParaRPr>
                    </a:p>
                    <a:p>
                      <a:pPr marL="68580" marR="98425" indent="0" algn="l">
                        <a:lnSpc>
                          <a:spcPts val="910"/>
                        </a:lnSpc>
                        <a:buNone/>
                        <a:defRPr cap="none">
                          <a:solidFill>
                            <a:srgbClr val="000000"/>
                          </a:solidFill>
                        </a:defRPr>
                      </a:pPr>
                      <a:r>
                        <a:rPr sz="700" cap="none">
                          <a:latin typeface="Arial MT" pitchFamily="0" charset="0"/>
                          <a:ea typeface="Calibri" pitchFamily="2" charset="0"/>
                          <a:cs typeface="Arial MT" pitchFamily="0" charset="0"/>
                        </a:rPr>
                        <a:t>preparation and labelling</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sz="800" cap="none">
                          <a:solidFill>
                            <a:srgbClr val="000000"/>
                          </a:solidFill>
                          <a:latin typeface="Times New Roman" pitchFamily="0" charset="0"/>
                          <a:ea typeface="Calibri" pitchFamily="2" charset="0"/>
                          <a:cs typeface="Times New Roman" pitchFamily="0" charset="0"/>
                        </a:defRPr>
                      </a:pPr>
                      <a:r>
                        <a:rPr sz="700" cap="none"/>
                        <a:t>23/5</a:t>
                      </a:r>
                      <a:endParaRPr sz="7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sz="800" cap="none">
                          <a:solidFill>
                            <a:srgbClr val="000000"/>
                          </a:solidFill>
                          <a:latin typeface="Times New Roman" pitchFamily="0" charset="0"/>
                          <a:ea typeface="Calibri" pitchFamily="2" charset="0"/>
                          <a:cs typeface="Times New Roman" pitchFamily="0" charset="0"/>
                        </a:defRPr>
                      </a:pPr>
                      <a:r>
                        <a:rPr sz="700" cap="none"/>
                        <a:t>23/5</a:t>
                      </a:r>
                      <a:endParaRPr sz="700" cap="none"/>
                    </a:p>
                    <a:p>
                      <a:pPr marL="0" marR="0" indent="0" algn="l">
                        <a:lnSpc>
                          <a:spcPct val="100000"/>
                        </a:lnSpc>
                        <a:buNone/>
                        <a:defRPr cap="none">
                          <a:solidFill>
                            <a:srgbClr val="000000"/>
                          </a:solidFill>
                        </a:defRPr>
                      </a:pPr>
                      <a:endParaRPr sz="16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 hours</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sz="800" cap="none">
                          <a:solidFill>
                            <a:srgbClr val="000000"/>
                          </a:solidFill>
                          <a:latin typeface="Times New Roman" pitchFamily="0" charset="0"/>
                          <a:ea typeface="Calibri" pitchFamily="2" charset="0"/>
                          <a:cs typeface="Times New Roman" pitchFamily="0" charset="0"/>
                        </a:defRPr>
                      </a:pPr>
                      <a:r>
                        <a:rPr sz="700" cap="none"/>
                        <a:t>23/5</a:t>
                      </a:r>
                      <a:endParaRPr sz="700" cap="none"/>
                    </a:p>
                    <a:p>
                      <a:pPr marL="0" marR="0" indent="0" algn="l">
                        <a:lnSpc>
                          <a:spcPct val="100000"/>
                        </a:lnSpc>
                        <a:buNone/>
                        <a:defRPr cap="none">
                          <a:solidFill>
                            <a:srgbClr val="000000"/>
                          </a:solidFill>
                        </a:defRPr>
                      </a:pPr>
                      <a:endParaRPr sz="16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sz="800" cap="none">
                          <a:solidFill>
                            <a:srgbClr val="000000"/>
                          </a:solidFill>
                          <a:latin typeface="Times New Roman" pitchFamily="0" charset="0"/>
                          <a:ea typeface="Calibri" pitchFamily="2" charset="0"/>
                          <a:cs typeface="Times New Roman" pitchFamily="0" charset="0"/>
                        </a:defRPr>
                      </a:pPr>
                      <a:r>
                        <a:rPr sz="700" cap="none"/>
                        <a:t>23/5</a:t>
                      </a:r>
                      <a:endParaRPr sz="700" cap="none"/>
                    </a:p>
                    <a:p>
                      <a:pPr marL="0" marR="0" indent="0" algn="l">
                        <a:lnSpc>
                          <a:spcPct val="100000"/>
                        </a:lnSpc>
                        <a:buNone/>
                        <a:defRPr cap="none">
                          <a:solidFill>
                            <a:srgbClr val="000000"/>
                          </a:solidFill>
                        </a:defRPr>
                      </a:pPr>
                      <a:endParaRPr sz="16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 hours</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P.Nidheesh</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359410"/>
                  </a:ext>
                </a:extLst>
              </a:tr>
              <a:tr h="429895">
                <a:tc vMerge="1">
                  <a:txBody>
                    <a:bodyPr/>
                    <a:lstStyle/>
                    <a:p/>
                  </a:txBody>
                  <a:tcPr/>
                </a:tc>
                <a:tc>
                  <a:txBody>
                    <a:bodyPr wrap="square" numCol="1"/>
                    <a:lstStyle/>
                    <a:p>
                      <a:pPr marL="68580" marR="0" indent="0" algn="l">
                        <a:lnSpc>
                          <a:spcPts val="900"/>
                        </a:lnSpc>
                        <a:buNone/>
                        <a:defRPr cap="none">
                          <a:solidFill>
                            <a:srgbClr val="000000"/>
                          </a:solidFill>
                        </a:defRPr>
                      </a:pPr>
                      <a:r>
                        <a:rPr sz="700" cap="none">
                          <a:latin typeface="Arial MT" pitchFamily="0" charset="0"/>
                          <a:ea typeface="Calibri" pitchFamily="2" charset="0"/>
                          <a:cs typeface="Arial MT" pitchFamily="0" charset="0"/>
                        </a:rPr>
                        <a:t>Complete</a:t>
                      </a:r>
                      <a:endParaRPr sz="700" cap="none">
                        <a:latin typeface="Arial MT" pitchFamily="0" charset="0"/>
                        <a:ea typeface="Calibri" pitchFamily="2" charset="0"/>
                        <a:cs typeface="Arial MT" pitchFamily="0" charset="0"/>
                      </a:endParaRPr>
                    </a:p>
                    <a:p>
                      <a:pPr marL="68580" marR="133350" indent="0" algn="l">
                        <a:lnSpc>
                          <a:spcPct val="95000"/>
                        </a:lnSpc>
                        <a:buNone/>
                        <a:defRPr cap="none">
                          <a:solidFill>
                            <a:srgbClr val="000000"/>
                          </a:solidFill>
                        </a:defRPr>
                      </a:pPr>
                      <a:r>
                        <a:rPr sz="700" cap="none">
                          <a:latin typeface="Arial MT" pitchFamily="0" charset="0"/>
                          <a:ea typeface="Calibri" pitchFamily="2" charset="0"/>
                          <a:cs typeface="Arial MT" pitchFamily="0" charset="0"/>
                        </a:rPr>
                        <a:t>Section 6 of the Project Logbook</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24/5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24/5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 1 hour</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24/5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24/5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 hour</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P.Nidheesh</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429895"/>
                  </a:ext>
                </a:extLst>
              </a:tr>
              <a:tr h="535305">
                <a:tc vMerge="1">
                  <a:txBody>
                    <a:bodyPr/>
                    <a:lstStyle/>
                    <a:p/>
                  </a:txBody>
                  <a:tcPr/>
                </a:tc>
                <a:tc>
                  <a:txBody>
                    <a:bodyPr wrap="square" numCol="1"/>
                    <a:lstStyle/>
                    <a:p>
                      <a:pPr marL="68580" marR="0" indent="0" algn="l">
                        <a:lnSpc>
                          <a:spcPts val="900"/>
                        </a:lnSpc>
                        <a:buNone/>
                        <a:defRPr cap="none">
                          <a:solidFill>
                            <a:srgbClr val="000000"/>
                          </a:solidFill>
                        </a:defRPr>
                      </a:pPr>
                      <a:r>
                        <a:rPr sz="700" cap="none">
                          <a:latin typeface="Arial MT" pitchFamily="0" charset="0"/>
                          <a:ea typeface="Calibri" pitchFamily="2" charset="0"/>
                          <a:cs typeface="Arial MT" pitchFamily="0" charset="0"/>
                        </a:rPr>
                        <a:t>Team</a:t>
                      </a:r>
                      <a:endParaRPr sz="700" cap="none">
                        <a:latin typeface="Arial MT" pitchFamily="0" charset="0"/>
                        <a:ea typeface="Calibri" pitchFamily="2" charset="0"/>
                        <a:cs typeface="Arial MT" pitchFamily="0" charset="0"/>
                      </a:endParaRPr>
                    </a:p>
                    <a:p>
                      <a:pPr marL="68580" marR="167005" indent="0" algn="l">
                        <a:lnSpc>
                          <a:spcPct val="95000"/>
                        </a:lnSpc>
                        <a:buNone/>
                        <a:defRPr cap="none">
                          <a:solidFill>
                            <a:srgbClr val="000000"/>
                          </a:solidFill>
                        </a:defRPr>
                      </a:pPr>
                      <a:r>
                        <a:rPr sz="700" cap="none">
                          <a:latin typeface="Arial MT" pitchFamily="0" charset="0"/>
                          <a:ea typeface="Calibri" pitchFamily="2" charset="0"/>
                          <a:cs typeface="Arial MT" pitchFamily="0" charset="0"/>
                        </a:rPr>
                        <a:t>meeting to plan prototyping phase</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25/5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25/5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1.5 hours</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25/5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25/5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1.5 hours</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All team members</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535305"/>
                  </a:ext>
                </a:extLst>
              </a:tr>
              <a:tr h="323215">
                <a:tc rowSpan="6">
                  <a:txBody>
                    <a:bodyPr wrap="square" numCol="1"/>
                    <a:lstStyle/>
                    <a:p>
                      <a:pPr marL="67945" marR="207645" indent="0" algn="l">
                        <a:lnSpc>
                          <a:spcPts val="915"/>
                        </a:lnSpc>
                        <a:spcBef>
                          <a:spcPts val="5"/>
                        </a:spcBef>
                        <a:buNone/>
                        <a:defRPr cap="none">
                          <a:solidFill>
                            <a:srgbClr val="000000"/>
                          </a:solidFill>
                        </a:defRPr>
                      </a:pPr>
                      <a:r>
                        <a:rPr sz="700" b="1" cap="none">
                          <a:latin typeface="Arial" pitchFamily="2" charset="0"/>
                          <a:ea typeface="Calibri" pitchFamily="2" charset="0"/>
                          <a:cs typeface="Arial" pitchFamily="2" charset="0"/>
                        </a:rPr>
                        <a:t>Prototyping Testing</a:t>
                      </a:r>
                      <a:endParaRPr sz="700" cap="none">
                        <a:latin typeface="Arial" pitchFamily="2" charset="0"/>
                        <a:ea typeface="Calibri" pitchFamily="2" charset="0"/>
                        <a:cs typeface="Arial" pitchFamily="2" charset="0"/>
                      </a:endParaRPr>
                    </a:p>
                  </a:txBody>
                  <a:tcPr marL="83185" marR="83185" marT="41275" marB="4127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87630" indent="0" algn="l">
                        <a:lnSpc>
                          <a:spcPts val="915"/>
                        </a:lnSpc>
                        <a:buNone/>
                        <a:defRPr cap="none">
                          <a:solidFill>
                            <a:srgbClr val="000000"/>
                          </a:solidFill>
                        </a:defRPr>
                      </a:pPr>
                      <a:r>
                        <a:rPr sz="700" cap="none">
                          <a:latin typeface="Arial MT" pitchFamily="0" charset="0"/>
                          <a:ea typeface="Calibri" pitchFamily="2" charset="0"/>
                          <a:cs typeface="Arial MT" pitchFamily="0" charset="0"/>
                        </a:rPr>
                        <a:t>Train your model with input dataset</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26/5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26/5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1.5 hours</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26/5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26/5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1.5 hours</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M.Siddharth</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323215"/>
                  </a:ext>
                </a:extLst>
              </a:tr>
              <a:tr h="854710">
                <a:tc vMerge="1">
                  <a:txBody>
                    <a:bodyPr/>
                    <a:lstStyle/>
                    <a:p/>
                  </a:txBody>
                  <a:tcPr/>
                </a:tc>
                <a:tc>
                  <a:txBody>
                    <a:bodyPr wrap="square" numCol="1"/>
                    <a:lstStyle/>
                    <a:p>
                      <a:pPr marL="68580" marR="86360" indent="0" algn="l">
                        <a:lnSpc>
                          <a:spcPts val="915"/>
                        </a:lnSpc>
                        <a:spcBef>
                          <a:spcPts val="20"/>
                        </a:spcBef>
                        <a:buNone/>
                        <a:defRPr cap="none">
                          <a:solidFill>
                            <a:srgbClr val="000000"/>
                          </a:solidFill>
                        </a:defRPr>
                      </a:pPr>
                      <a:r>
                        <a:rPr sz="700" cap="none">
                          <a:latin typeface="Arial MT" pitchFamily="0" charset="0"/>
                          <a:ea typeface="Calibri" pitchFamily="2" charset="0"/>
                          <a:cs typeface="Arial MT" pitchFamily="0" charset="0"/>
                        </a:rPr>
                        <a:t>Test your model and</a:t>
                      </a:r>
                      <a:endParaRPr sz="700" cap="none">
                        <a:latin typeface="Arial MT" pitchFamily="0" charset="0"/>
                        <a:ea typeface="Calibri" pitchFamily="2" charset="0"/>
                        <a:cs typeface="Arial MT" pitchFamily="0" charset="0"/>
                      </a:endParaRPr>
                    </a:p>
                    <a:p>
                      <a:pPr marL="68580" marR="86360" indent="0" algn="l">
                        <a:lnSpc>
                          <a:spcPts val="910"/>
                        </a:lnSpc>
                        <a:spcBef>
                          <a:spcPts val="15"/>
                        </a:spcBef>
                        <a:buNone/>
                        <a:defRPr cap="none">
                          <a:solidFill>
                            <a:srgbClr val="000000"/>
                          </a:solidFill>
                        </a:defRPr>
                      </a:pPr>
                      <a:r>
                        <a:rPr sz="700" cap="none">
                          <a:latin typeface="Arial MT" pitchFamily="0" charset="0"/>
                          <a:ea typeface="Calibri" pitchFamily="2" charset="0"/>
                          <a:cs typeface="Arial MT" pitchFamily="0" charset="0"/>
                        </a:rPr>
                        <a:t>keep training with more</a:t>
                      </a:r>
                      <a:endParaRPr sz="700" cap="none">
                        <a:latin typeface="Arial MT" pitchFamily="0" charset="0"/>
                        <a:ea typeface="Calibri" pitchFamily="2" charset="0"/>
                        <a:cs typeface="Arial MT" pitchFamily="0" charset="0"/>
                      </a:endParaRPr>
                    </a:p>
                    <a:p>
                      <a:pPr marL="68580" marR="0" indent="0" algn="l">
                        <a:lnSpc>
                          <a:spcPts val="885"/>
                        </a:lnSpc>
                        <a:buNone/>
                        <a:defRPr cap="none">
                          <a:solidFill>
                            <a:srgbClr val="000000"/>
                          </a:solidFill>
                        </a:defRPr>
                      </a:pPr>
                      <a:r>
                        <a:rPr sz="700" cap="none">
                          <a:latin typeface="Arial MT" pitchFamily="0" charset="0"/>
                          <a:ea typeface="Calibri" pitchFamily="2" charset="0"/>
                          <a:cs typeface="Arial MT" pitchFamily="0" charset="0"/>
                        </a:rPr>
                        <a:t>data until you</a:t>
                      </a:r>
                      <a:endParaRPr sz="700" cap="none">
                        <a:latin typeface="Arial MT" pitchFamily="0" charset="0"/>
                        <a:ea typeface="Calibri" pitchFamily="2" charset="0"/>
                        <a:cs typeface="Arial MT" pitchFamily="0" charset="0"/>
                      </a:endParaRPr>
                    </a:p>
                    <a:p>
                      <a:pPr marL="68580" marR="229235" indent="0" algn="l">
                        <a:lnSpc>
                          <a:spcPct val="95000"/>
                        </a:lnSpc>
                        <a:buNone/>
                        <a:defRPr cap="none">
                          <a:solidFill>
                            <a:srgbClr val="000000"/>
                          </a:solidFill>
                        </a:defRPr>
                      </a:pPr>
                      <a:r>
                        <a:rPr sz="700" cap="none">
                          <a:latin typeface="Arial MT" pitchFamily="0" charset="0"/>
                          <a:ea typeface="Calibri" pitchFamily="2" charset="0"/>
                          <a:cs typeface="Arial MT" pitchFamily="0" charset="0"/>
                        </a:rPr>
                        <a:t>think your model is accurate</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26/5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26/5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1.5 hours</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26/5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26/5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1.5 hours</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M.Siddharth</a:t>
                      </a:r>
                      <a:endParaRPr sz="700" cap="none">
                        <a:latin typeface="Times New Roman" pitchFamily="0" charset="0"/>
                        <a:ea typeface="Calibri" pitchFamily="2" charset="0"/>
                        <a:cs typeface="Times New Roman" pitchFamily="0" charset="0"/>
                      </a:endParaRPr>
                    </a:p>
                    <a:p>
                      <a:pPr marL="0" marR="0" indent="0" algn="ctr">
                        <a:lnSpc>
                          <a:spcPct val="100000"/>
                        </a:lnSpc>
                        <a:buNone/>
                        <a:defRPr sz="800" cap="none">
                          <a:solidFill>
                            <a:srgbClr val="000000"/>
                          </a:solidFill>
                          <a:latin typeface="Times New Roman" pitchFamily="0" charset="0"/>
                          <a:ea typeface="Calibri" pitchFamily="2" charset="0"/>
                          <a:cs typeface="Times New Roman" pitchFamily="0" charset="0"/>
                        </a:defRPr>
                      </a:pPr>
                      <a:r>
                        <a:rPr sz="700" cap="none"/>
                        <a:t>K.Ganesan</a:t>
                      </a:r>
                      <a:endParaRPr sz="700" cap="none"/>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854710"/>
                  </a:ext>
                </a:extLst>
              </a:tr>
              <a:tr h="770255">
                <a:tc vMerge="1">
                  <a:txBody>
                    <a:bodyPr/>
                    <a:lstStyle/>
                    <a:p/>
                  </a:txBody>
                  <a:tcPr/>
                </a:tc>
                <a:tc>
                  <a:txBody>
                    <a:bodyPr wrap="square" numCol="1"/>
                    <a:lstStyle/>
                    <a:p>
                      <a:pPr marL="68580" marR="0" indent="0" algn="l">
                        <a:lnSpc>
                          <a:spcPts val="900"/>
                        </a:lnSpc>
                        <a:buNone/>
                        <a:defRPr cap="none">
                          <a:solidFill>
                            <a:srgbClr val="000000"/>
                          </a:solidFill>
                        </a:defRPr>
                      </a:pPr>
                      <a:r>
                        <a:rPr sz="700" cap="none">
                          <a:latin typeface="Arial MT" pitchFamily="0" charset="0"/>
                          <a:ea typeface="Calibri" pitchFamily="2" charset="0"/>
                          <a:cs typeface="Arial MT" pitchFamily="0" charset="0"/>
                        </a:rPr>
                        <a:t>Write a</a:t>
                      </a:r>
                      <a:endParaRPr sz="700" cap="none">
                        <a:latin typeface="Arial MT" pitchFamily="0" charset="0"/>
                        <a:ea typeface="Calibri" pitchFamily="2" charset="0"/>
                        <a:cs typeface="Arial MT" pitchFamily="0" charset="0"/>
                      </a:endParaRPr>
                    </a:p>
                    <a:p>
                      <a:pPr marL="68580" marR="81915" indent="0" algn="l">
                        <a:lnSpc>
                          <a:spcPct val="95000"/>
                        </a:lnSpc>
                        <a:buNone/>
                        <a:defRPr cap="none">
                          <a:solidFill>
                            <a:srgbClr val="000000"/>
                          </a:solidFill>
                        </a:defRPr>
                      </a:pPr>
                      <a:r>
                        <a:rPr sz="700" cap="none">
                          <a:latin typeface="Arial MT" pitchFamily="0" charset="0"/>
                          <a:ea typeface="Calibri" pitchFamily="2" charset="0"/>
                          <a:cs typeface="Arial MT" pitchFamily="0" charset="0"/>
                        </a:rPr>
                        <a:t>program to initiate actions based on the result of your model</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27/5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27/5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1.5 hours</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27/5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27/5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1.5 hours</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M.Siddharth</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770255"/>
                  </a:ext>
                </a:extLst>
              </a:tr>
              <a:tr h="428625">
                <a:tc vMerge="1">
                  <a:txBody>
                    <a:bodyPr/>
                    <a:lstStyle/>
                    <a:p/>
                  </a:txBody>
                  <a:tcPr/>
                </a:tc>
                <a:tc>
                  <a:txBody>
                    <a:bodyPr wrap="square" numCol="1"/>
                    <a:lstStyle/>
                    <a:p>
                      <a:pPr marL="68580" marR="149860" indent="0" algn="l">
                        <a:lnSpc>
                          <a:spcPts val="910"/>
                        </a:lnSpc>
                        <a:spcBef>
                          <a:spcPts val="25"/>
                        </a:spcBef>
                        <a:buNone/>
                        <a:defRPr cap="none">
                          <a:solidFill>
                            <a:srgbClr val="000000"/>
                          </a:solidFill>
                        </a:defRPr>
                      </a:pPr>
                      <a:r>
                        <a:rPr sz="700" cap="none">
                          <a:latin typeface="Arial MT" pitchFamily="0" charset="0"/>
                          <a:ea typeface="Calibri" pitchFamily="2" charset="0"/>
                          <a:cs typeface="Arial MT" pitchFamily="0" charset="0"/>
                        </a:rPr>
                        <a:t>Complete section 8 of</a:t>
                      </a:r>
                      <a:endParaRPr sz="700" cap="none">
                        <a:latin typeface="Arial MT" pitchFamily="0" charset="0"/>
                        <a:ea typeface="Calibri" pitchFamily="2" charset="0"/>
                        <a:cs typeface="Arial MT" pitchFamily="0" charset="0"/>
                      </a:endParaRPr>
                    </a:p>
                    <a:p>
                      <a:pPr marL="68580" marR="183515" indent="0" algn="l">
                        <a:lnSpc>
                          <a:spcPts val="915"/>
                        </a:lnSpc>
                        <a:buNone/>
                        <a:defRPr cap="none">
                          <a:solidFill>
                            <a:srgbClr val="000000"/>
                          </a:solidFill>
                        </a:defRPr>
                      </a:pPr>
                      <a:r>
                        <a:rPr sz="700" cap="none">
                          <a:latin typeface="Arial MT" pitchFamily="0" charset="0"/>
                          <a:ea typeface="Calibri" pitchFamily="2" charset="0"/>
                          <a:cs typeface="Arial MT" pitchFamily="0" charset="0"/>
                        </a:rPr>
                        <a:t>the Project Logbook</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27/5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27/5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 hour</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27/5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27/5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 hour</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K.Ganesan</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428625"/>
                  </a:ext>
                </a:extLst>
              </a:tr>
              <a:tr h="218440">
                <a:tc vMerge="1">
                  <a:txBody>
                    <a:bodyPr/>
                    <a:lstStyle/>
                    <a:p/>
                  </a:txBody>
                  <a:tcPr/>
                </a:tc>
                <a:tc>
                  <a:txBody>
                    <a:bodyPr wrap="square" numCol="1"/>
                    <a:lstStyle/>
                    <a:p>
                      <a:pPr marL="68580" marR="185420" indent="0" algn="l">
                        <a:lnSpc>
                          <a:spcPts val="910"/>
                        </a:lnSpc>
                        <a:buNone/>
                        <a:defRPr cap="none">
                          <a:solidFill>
                            <a:srgbClr val="000000"/>
                          </a:solidFill>
                        </a:defRPr>
                      </a:pPr>
                      <a:r>
                        <a:rPr sz="700" cap="none">
                          <a:latin typeface="Arial MT" pitchFamily="0" charset="0"/>
                          <a:ea typeface="Calibri" pitchFamily="2" charset="0"/>
                          <a:cs typeface="Arial MT" pitchFamily="0" charset="0"/>
                        </a:rPr>
                        <a:t>Rate yourselves</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218440"/>
                  </a:ext>
                </a:extLst>
              </a:tr>
              <a:tr h="429895">
                <a:tc vMerge="1">
                  <a:txBody>
                    <a:bodyPr/>
                    <a:lstStyle/>
                    <a:p/>
                  </a:txBody>
                  <a:tcPr/>
                </a:tc>
                <a:tc>
                  <a:txBody>
                    <a:bodyPr wrap="square" numCol="1"/>
                    <a:lstStyle/>
                    <a:p>
                      <a:pPr marL="68580" marR="0" indent="0" algn="l">
                        <a:lnSpc>
                          <a:spcPts val="900"/>
                        </a:lnSpc>
                        <a:buNone/>
                        <a:defRPr cap="none">
                          <a:solidFill>
                            <a:srgbClr val="000000"/>
                          </a:solidFill>
                        </a:defRPr>
                      </a:pPr>
                      <a:r>
                        <a:rPr sz="700" cap="none">
                          <a:latin typeface="Arial MT" pitchFamily="0" charset="0"/>
                          <a:ea typeface="Calibri" pitchFamily="2" charset="0"/>
                          <a:cs typeface="Arial MT" pitchFamily="0" charset="0"/>
                        </a:rPr>
                        <a:t>Team</a:t>
                      </a:r>
                      <a:endParaRPr sz="700" cap="none">
                        <a:latin typeface="Arial MT" pitchFamily="0" charset="0"/>
                        <a:ea typeface="Calibri" pitchFamily="2" charset="0"/>
                        <a:cs typeface="Arial MT" pitchFamily="0" charset="0"/>
                      </a:endParaRPr>
                    </a:p>
                    <a:p>
                      <a:pPr marL="68580" marR="148590" indent="0" algn="l">
                        <a:lnSpc>
                          <a:spcPct val="95000"/>
                        </a:lnSpc>
                        <a:buNone/>
                        <a:defRPr cap="none">
                          <a:solidFill>
                            <a:srgbClr val="000000"/>
                          </a:solidFill>
                        </a:defRPr>
                      </a:pPr>
                      <a:r>
                        <a:rPr sz="700" cap="none">
                          <a:latin typeface="Arial MT" pitchFamily="0" charset="0"/>
                          <a:ea typeface="Calibri" pitchFamily="2" charset="0"/>
                          <a:cs typeface="Arial MT" pitchFamily="0" charset="0"/>
                        </a:rPr>
                        <a:t>meeting to discuss testing plan</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27/5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27/5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 hour</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27/5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27/5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 hour</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All team members</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429895"/>
                  </a:ext>
                </a:extLst>
              </a:tr>
              <a:tr h="323215">
                <a:tc rowSpan="5">
                  <a:txBody>
                    <a:bodyPr wrap="square" numCol="1"/>
                    <a:lstStyle/>
                    <a:p>
                      <a:pPr marL="67945" marR="182880" indent="0" algn="l">
                        <a:lnSpc>
                          <a:spcPts val="910"/>
                        </a:lnSpc>
                        <a:spcBef>
                          <a:spcPts val="15"/>
                        </a:spcBef>
                        <a:buNone/>
                        <a:defRPr cap="none">
                          <a:solidFill>
                            <a:srgbClr val="000000"/>
                          </a:solidFill>
                        </a:defRPr>
                      </a:pPr>
                      <a:r>
                        <a:rPr sz="700" b="1" cap="none">
                          <a:latin typeface="Arial" pitchFamily="2" charset="0"/>
                          <a:ea typeface="Calibri" pitchFamily="2" charset="0"/>
                          <a:cs typeface="Arial" pitchFamily="2" charset="0"/>
                        </a:rPr>
                        <a:t>Testing Creating the</a:t>
                      </a:r>
                      <a:endParaRPr sz="700" cap="none">
                        <a:latin typeface="Arial" pitchFamily="2" charset="0"/>
                        <a:ea typeface="Calibri" pitchFamily="2" charset="0"/>
                        <a:cs typeface="Arial" pitchFamily="2" charset="0"/>
                      </a:endParaRPr>
                    </a:p>
                    <a:p>
                      <a:pPr marL="67945" marR="0" indent="0" algn="l">
                        <a:lnSpc>
                          <a:spcPts val="905"/>
                        </a:lnSpc>
                        <a:buNone/>
                        <a:defRPr cap="none">
                          <a:solidFill>
                            <a:srgbClr val="000000"/>
                          </a:solidFill>
                        </a:defRPr>
                      </a:pPr>
                      <a:r>
                        <a:rPr sz="700" b="1" cap="none">
                          <a:latin typeface="Arial" pitchFamily="2" charset="0"/>
                          <a:ea typeface="Calibri" pitchFamily="2" charset="0"/>
                          <a:cs typeface="Arial" pitchFamily="2" charset="0"/>
                        </a:rPr>
                        <a:t>video</a:t>
                      </a:r>
                      <a:endParaRPr sz="700" cap="none">
                        <a:latin typeface="Arial" pitchFamily="2" charset="0"/>
                        <a:ea typeface="Calibri" pitchFamily="2" charset="0"/>
                        <a:cs typeface="Arial" pitchFamily="2" charset="0"/>
                      </a:endParaRPr>
                    </a:p>
                  </a:txBody>
                  <a:tcPr marL="83185" marR="83185" marT="41275" marB="4127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150495" indent="0" algn="l">
                        <a:lnSpc>
                          <a:spcPts val="910"/>
                        </a:lnSpc>
                        <a:spcBef>
                          <a:spcPts val="25"/>
                        </a:spcBef>
                        <a:buNone/>
                        <a:defRPr cap="none">
                          <a:solidFill>
                            <a:srgbClr val="000000"/>
                          </a:solidFill>
                        </a:defRPr>
                      </a:pPr>
                      <a:r>
                        <a:rPr sz="700" cap="none">
                          <a:latin typeface="Arial MT" pitchFamily="0" charset="0"/>
                          <a:ea typeface="Calibri" pitchFamily="2" charset="0"/>
                          <a:cs typeface="Arial MT" pitchFamily="0" charset="0"/>
                        </a:rPr>
                        <a:t>Invite users to test your</a:t>
                      </a:r>
                      <a:endParaRPr sz="700" cap="none">
                        <a:latin typeface="Arial MT" pitchFamily="0" charset="0"/>
                        <a:ea typeface="Calibri" pitchFamily="2" charset="0"/>
                        <a:cs typeface="Arial MT" pitchFamily="0" charset="0"/>
                      </a:endParaRPr>
                    </a:p>
                    <a:p>
                      <a:pPr marL="68580" marR="0" indent="0" algn="l">
                        <a:lnSpc>
                          <a:spcPts val="860"/>
                        </a:lnSpc>
                        <a:buNone/>
                        <a:defRPr cap="none">
                          <a:solidFill>
                            <a:srgbClr val="000000"/>
                          </a:solidFill>
                        </a:defRPr>
                      </a:pPr>
                      <a:r>
                        <a:rPr sz="700" cap="none">
                          <a:latin typeface="Arial MT" pitchFamily="0" charset="0"/>
                          <a:ea typeface="Calibri" pitchFamily="2" charset="0"/>
                          <a:cs typeface="Arial MT" pitchFamily="0" charset="0"/>
                        </a:rPr>
                        <a:t>prototype</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28/5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28/5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0.5 hour</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28/5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28/5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0.5 hour</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All team members</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323215"/>
                  </a:ext>
                </a:extLst>
              </a:tr>
              <a:tr h="323215">
                <a:tc vMerge="1">
                  <a:txBody>
                    <a:bodyPr/>
                    <a:lstStyle/>
                    <a:p/>
                  </a:txBody>
                  <a:tcPr/>
                </a:tc>
                <a:tc>
                  <a:txBody>
                    <a:bodyPr wrap="square" numCol="1"/>
                    <a:lstStyle/>
                    <a:p>
                      <a:pPr marL="68580" marR="0" indent="0" algn="l">
                        <a:lnSpc>
                          <a:spcPts val="900"/>
                        </a:lnSpc>
                        <a:buNone/>
                        <a:defRPr cap="none">
                          <a:solidFill>
                            <a:srgbClr val="000000"/>
                          </a:solidFill>
                        </a:defRPr>
                      </a:pPr>
                      <a:r>
                        <a:rPr sz="700" cap="none">
                          <a:latin typeface="Arial MT" pitchFamily="0" charset="0"/>
                          <a:ea typeface="Calibri" pitchFamily="2" charset="0"/>
                          <a:cs typeface="Arial MT" pitchFamily="0" charset="0"/>
                        </a:rPr>
                        <a:t>Conduct</a:t>
                      </a:r>
                      <a:endParaRPr sz="700" cap="none">
                        <a:latin typeface="Arial MT" pitchFamily="0" charset="0"/>
                        <a:ea typeface="Calibri" pitchFamily="2" charset="0"/>
                        <a:cs typeface="Arial MT" pitchFamily="0" charset="0"/>
                      </a:endParaRPr>
                    </a:p>
                    <a:p>
                      <a:pPr marL="68580" marR="161290" indent="0" algn="l">
                        <a:lnSpc>
                          <a:spcPts val="910"/>
                        </a:lnSpc>
                        <a:buNone/>
                        <a:defRPr cap="none">
                          <a:solidFill>
                            <a:srgbClr val="000000"/>
                          </a:solidFill>
                        </a:defRPr>
                      </a:pPr>
                      <a:r>
                        <a:rPr sz="700" cap="none">
                          <a:latin typeface="Arial MT" pitchFamily="0" charset="0"/>
                          <a:ea typeface="Calibri" pitchFamily="2" charset="0"/>
                          <a:cs typeface="Arial MT" pitchFamily="0" charset="0"/>
                        </a:rPr>
                        <a:t>testing with users</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28/5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28/5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0.5 hour</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28/5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28/5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0.5 hour</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All team members</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323215"/>
                  </a:ext>
                </a:extLst>
              </a:tr>
              <a:tr h="429895">
                <a:tc vMerge="1">
                  <a:txBody>
                    <a:bodyPr/>
                    <a:lstStyle/>
                    <a:p/>
                  </a:txBody>
                  <a:tcPr/>
                </a:tc>
                <a:tc>
                  <a:txBody>
                    <a:bodyPr wrap="square" numCol="1"/>
                    <a:lstStyle/>
                    <a:p>
                      <a:pPr marL="68580" marR="149860" indent="0" algn="l">
                        <a:lnSpc>
                          <a:spcPct val="95000"/>
                        </a:lnSpc>
                        <a:buNone/>
                        <a:defRPr cap="none">
                          <a:solidFill>
                            <a:srgbClr val="000000"/>
                          </a:solidFill>
                        </a:defRPr>
                      </a:pPr>
                      <a:r>
                        <a:rPr sz="700" cap="none">
                          <a:latin typeface="Arial MT" pitchFamily="0" charset="0"/>
                          <a:ea typeface="Calibri" pitchFamily="2" charset="0"/>
                          <a:cs typeface="Arial MT" pitchFamily="0" charset="0"/>
                        </a:rPr>
                        <a:t>Complete section 9 of the Project</a:t>
                      </a:r>
                      <a:endParaRPr sz="700" cap="none">
                        <a:latin typeface="Arial MT" pitchFamily="0" charset="0"/>
                        <a:ea typeface="Calibri" pitchFamily="2" charset="0"/>
                        <a:cs typeface="Arial MT" pitchFamily="0" charset="0"/>
                      </a:endParaRPr>
                    </a:p>
                    <a:p>
                      <a:pPr marL="68580" marR="0" indent="0" algn="l">
                        <a:lnSpc>
                          <a:spcPts val="880"/>
                        </a:lnSpc>
                        <a:buNone/>
                        <a:defRPr cap="none">
                          <a:solidFill>
                            <a:srgbClr val="000000"/>
                          </a:solidFill>
                        </a:defRPr>
                      </a:pPr>
                      <a:r>
                        <a:rPr sz="700" cap="none">
                          <a:latin typeface="Arial MT" pitchFamily="0" charset="0"/>
                          <a:ea typeface="Calibri" pitchFamily="2" charset="0"/>
                          <a:cs typeface="Arial MT" pitchFamily="0" charset="0"/>
                        </a:rPr>
                        <a:t>Logbook</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28/5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28/5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 hour</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28/5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28/5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 hour</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K. Sanjay</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429895"/>
                  </a:ext>
                </a:extLst>
              </a:tr>
              <a:tr h="216535">
                <a:tc vMerge="1">
                  <a:txBody>
                    <a:bodyPr/>
                    <a:lstStyle/>
                    <a:p/>
                  </a:txBody>
                  <a:tcPr/>
                </a:tc>
                <a:tc>
                  <a:txBody>
                    <a:bodyPr wrap="square" numCol="1"/>
                    <a:lstStyle/>
                    <a:p>
                      <a:pPr marL="68580" marR="185420" indent="0" algn="l">
                        <a:lnSpc>
                          <a:spcPts val="915"/>
                        </a:lnSpc>
                        <a:buNone/>
                        <a:defRPr cap="none">
                          <a:solidFill>
                            <a:srgbClr val="000000"/>
                          </a:solidFill>
                        </a:defRPr>
                      </a:pPr>
                      <a:r>
                        <a:rPr sz="700" cap="none">
                          <a:latin typeface="Arial MT" pitchFamily="0" charset="0"/>
                          <a:ea typeface="Calibri" pitchFamily="2" charset="0"/>
                          <a:cs typeface="Arial MT" pitchFamily="0" charset="0"/>
                        </a:rPr>
                        <a:t>Rate yourselves</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216535"/>
                  </a:ext>
                </a:extLst>
              </a:tr>
              <a:tr h="536575">
                <a:tc vMerge="1">
                  <a:txBody>
                    <a:bodyPr/>
                    <a:lstStyle/>
                    <a:p/>
                  </a:txBody>
                  <a:tcPr/>
                </a:tc>
                <a:tc>
                  <a:txBody>
                    <a:bodyPr wrap="square" numCol="1"/>
                    <a:lstStyle/>
                    <a:p>
                      <a:pPr marL="68580" marR="194310" indent="0" algn="l">
                        <a:lnSpc>
                          <a:spcPts val="915"/>
                        </a:lnSpc>
                        <a:spcBef>
                          <a:spcPts val="20"/>
                        </a:spcBef>
                        <a:buNone/>
                        <a:defRPr cap="none">
                          <a:solidFill>
                            <a:srgbClr val="000000"/>
                          </a:solidFill>
                        </a:defRPr>
                      </a:pPr>
                      <a:r>
                        <a:rPr sz="700" cap="none">
                          <a:latin typeface="Arial MT" pitchFamily="0" charset="0"/>
                          <a:ea typeface="Calibri" pitchFamily="2" charset="0"/>
                          <a:cs typeface="Arial MT" pitchFamily="0" charset="0"/>
                        </a:rPr>
                        <a:t>Team meeting to</a:t>
                      </a:r>
                      <a:endParaRPr sz="700" cap="none">
                        <a:latin typeface="Arial MT" pitchFamily="0" charset="0"/>
                        <a:ea typeface="Calibri" pitchFamily="2" charset="0"/>
                        <a:cs typeface="Arial MT" pitchFamily="0" charset="0"/>
                      </a:endParaRPr>
                    </a:p>
                    <a:p>
                      <a:pPr marL="68580" marR="331470" indent="0" algn="l">
                        <a:lnSpc>
                          <a:spcPts val="910"/>
                        </a:lnSpc>
                        <a:spcBef>
                          <a:spcPts val="15"/>
                        </a:spcBef>
                        <a:buNone/>
                        <a:defRPr cap="none">
                          <a:solidFill>
                            <a:srgbClr val="000000"/>
                          </a:solidFill>
                        </a:defRPr>
                      </a:pPr>
                      <a:r>
                        <a:rPr sz="700" cap="none">
                          <a:latin typeface="Arial MT" pitchFamily="0" charset="0"/>
                          <a:ea typeface="Calibri" pitchFamily="2" charset="0"/>
                          <a:cs typeface="Arial MT" pitchFamily="0" charset="0"/>
                        </a:rPr>
                        <a:t>discuss video</a:t>
                      </a:r>
                      <a:endParaRPr sz="700" cap="none">
                        <a:latin typeface="Arial MT" pitchFamily="0" charset="0"/>
                        <a:ea typeface="Calibri" pitchFamily="2" charset="0"/>
                        <a:cs typeface="Arial MT" pitchFamily="0" charset="0"/>
                      </a:endParaRPr>
                    </a:p>
                    <a:p>
                      <a:pPr marL="68580" marR="0" indent="0" algn="l">
                        <a:lnSpc>
                          <a:spcPts val="860"/>
                        </a:lnSpc>
                        <a:buNone/>
                        <a:defRPr cap="none">
                          <a:solidFill>
                            <a:srgbClr val="000000"/>
                          </a:solidFill>
                        </a:defRPr>
                      </a:pPr>
                      <a:r>
                        <a:rPr sz="700" cap="none">
                          <a:latin typeface="Arial MT" pitchFamily="0" charset="0"/>
                          <a:ea typeface="Calibri" pitchFamily="2" charset="0"/>
                          <a:cs typeface="Arial MT" pitchFamily="0" charset="0"/>
                        </a:rPr>
                        <a:t>creation</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29/5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29/5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 hour</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29/5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29/5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 hour</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All team members</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536575"/>
                  </a:ext>
                </a:extLst>
              </a:tr>
              <a:tr h="216535">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207010" indent="0" algn="l">
                        <a:lnSpc>
                          <a:spcPts val="915"/>
                        </a:lnSpc>
                        <a:buNone/>
                        <a:defRPr cap="none">
                          <a:solidFill>
                            <a:srgbClr val="000000"/>
                          </a:solidFill>
                        </a:defRPr>
                      </a:pPr>
                      <a:r>
                        <a:rPr sz="700" cap="none">
                          <a:latin typeface="Arial MT" pitchFamily="0" charset="0"/>
                          <a:ea typeface="Calibri" pitchFamily="2" charset="0"/>
                          <a:cs typeface="Arial MT" pitchFamily="0" charset="0"/>
                        </a:rPr>
                        <a:t>Write your script</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29/5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29/5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  hour</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29/5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29/5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2  hour</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K. Sanjay</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216535"/>
                  </a:ext>
                </a:extLst>
              </a:tr>
              <a:tr h="221615">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252095" indent="0" algn="l">
                        <a:lnSpc>
                          <a:spcPts val="915"/>
                        </a:lnSpc>
                        <a:buNone/>
                        <a:defRPr cap="none">
                          <a:solidFill>
                            <a:srgbClr val="000000"/>
                          </a:solidFill>
                        </a:defRPr>
                      </a:pPr>
                      <a:r>
                        <a:rPr sz="700" cap="none">
                          <a:latin typeface="Arial MT" pitchFamily="0" charset="0"/>
                          <a:ea typeface="Calibri" pitchFamily="2" charset="0"/>
                          <a:cs typeface="Arial MT" pitchFamily="0" charset="0"/>
                        </a:rPr>
                        <a:t>Film your video</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30/5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30/5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 hour</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30/5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30/5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 hour</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K. Sanjay</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221615"/>
                  </a:ext>
                </a:extLst>
              </a:tr>
              <a:tr h="216535">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269240" indent="0" algn="l">
                        <a:lnSpc>
                          <a:spcPts val="910"/>
                        </a:lnSpc>
                        <a:buNone/>
                        <a:defRPr cap="none">
                          <a:solidFill>
                            <a:srgbClr val="000000"/>
                          </a:solidFill>
                        </a:defRPr>
                      </a:pPr>
                      <a:r>
                        <a:rPr sz="700" cap="none">
                          <a:latin typeface="Arial MT" pitchFamily="0" charset="0"/>
                          <a:ea typeface="Calibri" pitchFamily="2" charset="0"/>
                          <a:cs typeface="Arial MT" pitchFamily="0" charset="0"/>
                        </a:rPr>
                        <a:t>Edit your video</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30/5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30/5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 hour</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30/5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30/5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 hour</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K. Sanjay</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216535"/>
                  </a:ext>
                </a:extLst>
              </a:tr>
              <a:tr h="429895">
                <a:tc>
                  <a:txBody>
                    <a:bodyPr wrap="square" numCol="1"/>
                    <a:lstStyle/>
                    <a:p>
                      <a:pPr marL="67945" marR="200025" indent="0" algn="l">
                        <a:lnSpc>
                          <a:spcPts val="915"/>
                        </a:lnSpc>
                        <a:spcBef>
                          <a:spcPts val="10"/>
                        </a:spcBef>
                        <a:buNone/>
                        <a:defRPr cap="none">
                          <a:solidFill>
                            <a:srgbClr val="000000"/>
                          </a:solidFill>
                        </a:defRPr>
                      </a:pPr>
                      <a:r>
                        <a:rPr sz="700" b="1" cap="none">
                          <a:latin typeface="Arial" pitchFamily="2" charset="0"/>
                          <a:ea typeface="Calibri" pitchFamily="2" charset="0"/>
                          <a:cs typeface="Arial" pitchFamily="2" charset="0"/>
                        </a:rPr>
                        <a:t>Completing the logbook</a:t>
                      </a:r>
                      <a:endParaRPr sz="7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195580" indent="0" algn="l">
                        <a:lnSpc>
                          <a:spcPts val="915"/>
                        </a:lnSpc>
                        <a:spcBef>
                          <a:spcPts val="20"/>
                        </a:spcBef>
                        <a:buNone/>
                        <a:defRPr cap="none">
                          <a:solidFill>
                            <a:srgbClr val="000000"/>
                          </a:solidFill>
                        </a:defRPr>
                      </a:pPr>
                      <a:r>
                        <a:rPr sz="700" cap="none">
                          <a:latin typeface="Arial MT" pitchFamily="0" charset="0"/>
                          <a:ea typeface="Calibri" pitchFamily="2" charset="0"/>
                          <a:cs typeface="Arial MT" pitchFamily="0" charset="0"/>
                        </a:rPr>
                        <a:t>Reflect on the project</a:t>
                      </a:r>
                      <a:endParaRPr sz="700" cap="none">
                        <a:latin typeface="Arial MT" pitchFamily="0" charset="0"/>
                        <a:ea typeface="Calibri" pitchFamily="2" charset="0"/>
                        <a:cs typeface="Arial MT" pitchFamily="0" charset="0"/>
                      </a:endParaRPr>
                    </a:p>
                    <a:p>
                      <a:pPr marL="68580" marR="264795" indent="0" algn="l">
                        <a:lnSpc>
                          <a:spcPts val="910"/>
                        </a:lnSpc>
                        <a:buNone/>
                        <a:defRPr cap="none">
                          <a:solidFill>
                            <a:srgbClr val="000000"/>
                          </a:solidFill>
                        </a:defRPr>
                      </a:pPr>
                      <a:r>
                        <a:rPr sz="700" cap="none">
                          <a:latin typeface="Arial MT" pitchFamily="0" charset="0"/>
                          <a:ea typeface="Calibri" pitchFamily="2" charset="0"/>
                          <a:cs typeface="Arial MT" pitchFamily="0" charset="0"/>
                        </a:rPr>
                        <a:t>with your team</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31/5</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31/5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 hour</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31/5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31/5</a:t>
                      </a:r>
                      <a:endParaRPr sz="7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1 hour</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700" cap="none">
                          <a:latin typeface="Times New Roman" pitchFamily="0" charset="0"/>
                          <a:ea typeface="Calibri" pitchFamily="2" charset="0"/>
                          <a:cs typeface="Times New Roman" pitchFamily="0" charset="0"/>
                        </a:rPr>
                        <a:t>All team members</a:t>
                      </a: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7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429895"/>
                  </a:ext>
                </a:extLst>
              </a:tr>
            </a:tbl>
          </a:graphicData>
        </a:graphic>
      </p:graphicFrame>
      <p:sp>
        <p:nvSpPr>
          <p:cNvPr id="3" name="object 3"/>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tAEAAFsCAAB+KAAAlzoAABAAAAAmAAAACAAAAP//////////"/>
              </a:ext>
            </a:extLst>
          </p:cNvSpPr>
          <p:nvPr/>
        </p:nvSpPr>
        <p:spPr>
          <a:xfrm>
            <a:off x="276860" y="382905"/>
            <a:ext cx="6305550" cy="9141460"/>
          </a:xfrm>
          <a:custGeom>
            <a:avLst/>
            <a:gdLst/>
            <a:ahLst/>
            <a:cxnLst/>
            <a:rect l="0" t="0" r="6305550" b="9141460"/>
            <a:pathLst>
              <a:path w="6305550" h="9141460">
                <a:moveTo>
                  <a:pt x="6305319" y="9135709"/>
                </a:moveTo>
                <a:lnTo>
                  <a:pt x="6299787" y="9135709"/>
                </a:lnTo>
                <a:lnTo>
                  <a:pt x="5532" y="9135709"/>
                </a:lnTo>
                <a:lnTo>
                  <a:pt x="0" y="9135709"/>
                </a:lnTo>
                <a:lnTo>
                  <a:pt x="0" y="9141229"/>
                </a:lnTo>
                <a:lnTo>
                  <a:pt x="5532" y="9141229"/>
                </a:lnTo>
                <a:lnTo>
                  <a:pt x="6299787" y="9141229"/>
                </a:lnTo>
                <a:lnTo>
                  <a:pt x="6305319" y="9141229"/>
                </a:lnTo>
                <a:lnTo>
                  <a:pt x="6305319" y="9135709"/>
                </a:lnTo>
                <a:close/>
              </a:path>
              <a:path w="6305550" h="9141460">
                <a:moveTo>
                  <a:pt x="6305319" y="0"/>
                </a:moveTo>
                <a:lnTo>
                  <a:pt x="6299787" y="0"/>
                </a:lnTo>
                <a:lnTo>
                  <a:pt x="5532" y="0"/>
                </a:lnTo>
                <a:lnTo>
                  <a:pt x="0" y="0"/>
                </a:lnTo>
                <a:lnTo>
                  <a:pt x="0" y="5533"/>
                </a:lnTo>
                <a:lnTo>
                  <a:pt x="0" y="9135697"/>
                </a:lnTo>
                <a:lnTo>
                  <a:pt x="5532" y="9135697"/>
                </a:lnTo>
                <a:lnTo>
                  <a:pt x="5532" y="5533"/>
                </a:lnTo>
                <a:lnTo>
                  <a:pt x="6299787" y="5533"/>
                </a:lnTo>
                <a:lnTo>
                  <a:pt x="6299787" y="9135697"/>
                </a:lnTo>
                <a:lnTo>
                  <a:pt x="6305319" y="9135697"/>
                </a:lnTo>
                <a:lnTo>
                  <a:pt x="6305319" y="5533"/>
                </a:lnTo>
                <a:lnTo>
                  <a:pt x="6305319" y="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4" name="object 4"/>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liQAADw5AADPJQAAQToAABAAAAAmAAAACAAAAD2QAAAAAAAA"/>
              </a:ext>
            </a:extLst>
          </p:cNvSpPr>
          <p:nvPr>
            <p:ph type="sldNum" sz="quarter" idx="12"/>
          </p:nvPr>
        </p:nvSpPr>
        <p:spPr>
          <a:xfrm>
            <a:off x="5947410" y="9304020"/>
            <a:ext cx="198755" cy="165735"/>
          </a:xfrm>
        </p:spPr>
        <p:txBody>
          <a:bodyPr vert="horz" wrap="square" lIns="0" tIns="0" rIns="0" bIns="0" numCol="1" spcCol="215900" anchor="t">
            <a:prstTxWarp prst="textNoShape">
              <a:avLst/>
            </a:prstTxWarp>
          </a:bodyPr>
          <a:lstStyle>
            <a:lvl1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pPr>
            <a:fld id="{257CF21A-54C8-2904-86C4-A251BC8A70F7}" type="slidenum">
              <a:t>5</a:t>
            </a:fld>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graphicFrame>
        <p:nvGraphicFramePr>
          <p:cNvPr id="2" name=""/>
          <p:cNvGraphicFramePr>
            <a:graphicFrameLocks noGrp="1"/>
          </p:cNvGraphicFramePr>
          <p:nvPr/>
        </p:nvGraphicFramePr>
        <p:xfrm>
          <a:off x="412115" y="679450"/>
          <a:ext cx="6062345" cy="1362710"/>
        </p:xfrm>
        <a:graphic>
          <a:graphicData uri="http://schemas.openxmlformats.org/drawingml/2006/table">
            <a:tbl>
              <a:tblPr>
                <a:noFill/>
              </a:tblPr>
              <a:tblGrid>
                <a:gridCol w="774700"/>
                <a:gridCol w="677545"/>
                <a:gridCol w="484505"/>
                <a:gridCol w="483235"/>
                <a:gridCol w="510540"/>
                <a:gridCol w="494665"/>
                <a:gridCol w="571500"/>
                <a:gridCol w="570230"/>
                <a:gridCol w="675640"/>
                <a:gridCol w="819785"/>
              </a:tblGrid>
              <a:tr h="536575">
                <a:tc>
                  <a:txBody>
                    <a:bodyPr wrap="square" numCol="1"/>
                    <a:lstStyle/>
                    <a:p>
                      <a:pPr marL="0" marR="0" indent="0" algn="l">
                        <a:lnSpc>
                          <a:spcPct val="100000"/>
                        </a:lnSpc>
                        <a:buNone/>
                        <a:defRPr cap="none">
                          <a:solidFill>
                            <a:srgbClr val="000000"/>
                          </a:solidFill>
                        </a:defRPr>
                      </a:pPr>
                      <a:endParaRPr sz="9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75565" indent="0" algn="l">
                        <a:lnSpc>
                          <a:spcPts val="915"/>
                        </a:lnSpc>
                        <a:spcBef>
                          <a:spcPts val="20"/>
                        </a:spcBef>
                        <a:buNone/>
                        <a:defRPr cap="none">
                          <a:solidFill>
                            <a:srgbClr val="000000"/>
                          </a:solidFill>
                        </a:defRPr>
                      </a:pPr>
                      <a:r>
                        <a:rPr sz="700" cap="none">
                          <a:latin typeface="Arial MT" pitchFamily="0" charset="0"/>
                          <a:ea typeface="Calibri" pitchFamily="2" charset="0"/>
                          <a:cs typeface="Arial MT" pitchFamily="0" charset="0"/>
                        </a:rPr>
                        <a:t>Complete sections 10</a:t>
                      </a:r>
                      <a:endParaRPr sz="700" cap="none">
                        <a:latin typeface="Arial MT" pitchFamily="0" charset="0"/>
                        <a:ea typeface="Calibri" pitchFamily="2" charset="0"/>
                        <a:cs typeface="Arial MT" pitchFamily="0" charset="0"/>
                      </a:endParaRPr>
                    </a:p>
                    <a:p>
                      <a:pPr marL="68580" marR="75565" indent="0" algn="l">
                        <a:lnSpc>
                          <a:spcPts val="910"/>
                        </a:lnSpc>
                        <a:spcBef>
                          <a:spcPts val="15"/>
                        </a:spcBef>
                        <a:buNone/>
                        <a:defRPr cap="none">
                          <a:solidFill>
                            <a:srgbClr val="000000"/>
                          </a:solidFill>
                        </a:defRPr>
                      </a:pPr>
                      <a:r>
                        <a:rPr sz="700" cap="none">
                          <a:latin typeface="Arial MT" pitchFamily="0" charset="0"/>
                          <a:ea typeface="Calibri" pitchFamily="2" charset="0"/>
                          <a:cs typeface="Arial MT" pitchFamily="0" charset="0"/>
                        </a:rPr>
                        <a:t>and 11 of the Project</a:t>
                      </a:r>
                      <a:endParaRPr sz="700" cap="none">
                        <a:latin typeface="Arial MT" pitchFamily="0" charset="0"/>
                        <a:ea typeface="Calibri" pitchFamily="2" charset="0"/>
                        <a:cs typeface="Arial MT" pitchFamily="0" charset="0"/>
                      </a:endParaRPr>
                    </a:p>
                    <a:p>
                      <a:pPr marL="68580" marR="0" indent="0" algn="l">
                        <a:lnSpc>
                          <a:spcPts val="860"/>
                        </a:lnSpc>
                        <a:buNone/>
                        <a:defRPr cap="none">
                          <a:solidFill>
                            <a:srgbClr val="000000"/>
                          </a:solidFill>
                        </a:defRPr>
                      </a:pPr>
                      <a:r>
                        <a:rPr sz="700" cap="none">
                          <a:latin typeface="Arial MT" pitchFamily="0" charset="0"/>
                          <a:ea typeface="Calibri" pitchFamily="2" charset="0"/>
                          <a:cs typeface="Arial MT" pitchFamily="0" charset="0"/>
                        </a:rPr>
                        <a:t>Logbook</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900" cap="none">
                          <a:latin typeface="Times New Roman" pitchFamily="0" charset="0"/>
                          <a:ea typeface="Calibri" pitchFamily="2" charset="0"/>
                          <a:cs typeface="Times New Roman" pitchFamily="0" charset="0"/>
                        </a:rPr>
                        <a:t>31/5</a:t>
                      </a:r>
                      <a:endParaRPr sz="9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900" cap="none">
                          <a:latin typeface="Times New Roman" pitchFamily="0" charset="0"/>
                          <a:ea typeface="Calibri" pitchFamily="2" charset="0"/>
                          <a:cs typeface="Times New Roman" pitchFamily="0" charset="0"/>
                        </a:rPr>
                        <a:t>31/5</a:t>
                      </a:r>
                      <a:endParaRPr sz="9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9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900" cap="none">
                          <a:latin typeface="Times New Roman" pitchFamily="0" charset="0"/>
                          <a:ea typeface="Calibri" pitchFamily="2" charset="0"/>
                          <a:cs typeface="Times New Roman" pitchFamily="0" charset="0"/>
                        </a:rPr>
                        <a:t>1 hour</a:t>
                      </a:r>
                      <a:endParaRPr sz="9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900" cap="none">
                          <a:latin typeface="Times New Roman" pitchFamily="0" charset="0"/>
                          <a:ea typeface="Calibri" pitchFamily="2" charset="0"/>
                          <a:cs typeface="Times New Roman" pitchFamily="0" charset="0"/>
                        </a:rPr>
                        <a:t>31/5</a:t>
                      </a:r>
                      <a:endParaRPr sz="9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9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900" cap="none">
                          <a:latin typeface="Times New Roman" pitchFamily="0" charset="0"/>
                          <a:ea typeface="Calibri" pitchFamily="2" charset="0"/>
                          <a:cs typeface="Times New Roman" pitchFamily="0" charset="0"/>
                        </a:rPr>
                        <a:t>31/5</a:t>
                      </a:r>
                      <a:endParaRPr sz="9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9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900" cap="none">
                          <a:latin typeface="Times New Roman" pitchFamily="0" charset="0"/>
                          <a:ea typeface="Calibri" pitchFamily="2" charset="0"/>
                          <a:cs typeface="Times New Roman" pitchFamily="0" charset="0"/>
                        </a:rPr>
                        <a:t>1 hour</a:t>
                      </a:r>
                      <a:endParaRPr sz="900" cap="none">
                        <a:latin typeface="Times New Roman" pitchFamily="0" charset="0"/>
                        <a:ea typeface="Calibri" pitchFamily="2" charset="0"/>
                        <a:cs typeface="Times New Roman" pitchFamily="0" charset="0"/>
                      </a:endParaRPr>
                    </a:p>
                    <a:p>
                      <a:pPr marL="0" marR="0" indent="0" algn="l">
                        <a:lnSpc>
                          <a:spcPct val="100000"/>
                        </a:lnSpc>
                        <a:buNone/>
                        <a:defRPr cap="none">
                          <a:solidFill>
                            <a:srgbClr val="000000"/>
                          </a:solidFill>
                        </a:defRPr>
                      </a:pPr>
                      <a:endParaRPr sz="9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900" cap="none">
                          <a:latin typeface="Times New Roman" pitchFamily="0" charset="0"/>
                          <a:ea typeface="Calibri" pitchFamily="2" charset="0"/>
                          <a:cs typeface="Times New Roman" pitchFamily="0" charset="0"/>
                        </a:rPr>
                        <a:t>All team members</a:t>
                      </a:r>
                      <a:endParaRPr sz="9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9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536575"/>
                  </a:ext>
                </a:extLst>
              </a:tr>
              <a:tr h="428625">
                <a:tc>
                  <a:txBody>
                    <a:bodyPr wrap="square" numCol="1"/>
                    <a:lstStyle/>
                    <a:p>
                      <a:pPr marL="0" marR="0" indent="0" algn="l">
                        <a:lnSpc>
                          <a:spcPct val="100000"/>
                        </a:lnSpc>
                        <a:buNone/>
                        <a:defRPr cap="none">
                          <a:solidFill>
                            <a:srgbClr val="000000"/>
                          </a:solidFill>
                        </a:defRPr>
                      </a:pPr>
                      <a:endParaRPr sz="9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112395" indent="0" algn="l">
                        <a:lnSpc>
                          <a:spcPts val="910"/>
                        </a:lnSpc>
                        <a:spcBef>
                          <a:spcPts val="25"/>
                        </a:spcBef>
                        <a:buNone/>
                        <a:defRPr cap="none">
                          <a:solidFill>
                            <a:srgbClr val="000000"/>
                          </a:solidFill>
                        </a:defRPr>
                      </a:pPr>
                      <a:r>
                        <a:rPr sz="700" cap="none">
                          <a:latin typeface="Arial MT" pitchFamily="0" charset="0"/>
                          <a:ea typeface="Calibri" pitchFamily="2" charset="0"/>
                          <a:cs typeface="Arial MT" pitchFamily="0" charset="0"/>
                        </a:rPr>
                        <a:t>Review your Project</a:t>
                      </a:r>
                      <a:endParaRPr sz="700" cap="none">
                        <a:latin typeface="Arial MT" pitchFamily="0" charset="0"/>
                        <a:ea typeface="Calibri" pitchFamily="2" charset="0"/>
                        <a:cs typeface="Arial MT" pitchFamily="0" charset="0"/>
                      </a:endParaRPr>
                    </a:p>
                    <a:p>
                      <a:pPr marL="68580" marR="115570" indent="0" algn="l">
                        <a:lnSpc>
                          <a:spcPts val="915"/>
                        </a:lnSpc>
                        <a:buNone/>
                        <a:defRPr cap="none">
                          <a:solidFill>
                            <a:srgbClr val="000000"/>
                          </a:solidFill>
                        </a:defRPr>
                      </a:pPr>
                      <a:r>
                        <a:rPr sz="700" cap="none">
                          <a:latin typeface="Arial MT" pitchFamily="0" charset="0"/>
                          <a:ea typeface="Calibri" pitchFamily="2" charset="0"/>
                          <a:cs typeface="Arial MT" pitchFamily="0" charset="0"/>
                        </a:rPr>
                        <a:t>logbook and video</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900" cap="none">
                          <a:latin typeface="Times New Roman" pitchFamily="0" charset="0"/>
                          <a:ea typeface="Calibri" pitchFamily="2" charset="0"/>
                          <a:cs typeface="Times New Roman" pitchFamily="0" charset="0"/>
                        </a:rPr>
                        <a:t>31/5</a:t>
                      </a:r>
                      <a:endParaRPr sz="9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900" cap="none">
                          <a:latin typeface="Times New Roman" pitchFamily="0" charset="0"/>
                          <a:ea typeface="Calibri" pitchFamily="2" charset="0"/>
                          <a:cs typeface="Times New Roman" pitchFamily="0" charset="0"/>
                        </a:rPr>
                        <a:t>31/5</a:t>
                      </a:r>
                      <a:endParaRPr sz="9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900" cap="none">
                          <a:latin typeface="Times New Roman" pitchFamily="0" charset="0"/>
                          <a:ea typeface="Calibri" pitchFamily="2" charset="0"/>
                          <a:cs typeface="Times New Roman" pitchFamily="0" charset="0"/>
                        </a:rPr>
                        <a:t>1 hour</a:t>
                      </a:r>
                      <a:endParaRPr sz="9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900" cap="none">
                          <a:latin typeface="Times New Roman" pitchFamily="0" charset="0"/>
                          <a:ea typeface="Calibri" pitchFamily="2" charset="0"/>
                          <a:cs typeface="Times New Roman" pitchFamily="0" charset="0"/>
                        </a:rPr>
                        <a:t>31/5</a:t>
                      </a:r>
                      <a:endParaRPr sz="9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900" cap="none">
                          <a:latin typeface="Times New Roman" pitchFamily="0" charset="0"/>
                          <a:ea typeface="Calibri" pitchFamily="2" charset="0"/>
                          <a:cs typeface="Times New Roman" pitchFamily="0" charset="0"/>
                        </a:rPr>
                        <a:t>31/5</a:t>
                      </a:r>
                      <a:endParaRPr sz="9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900" cap="none">
                          <a:latin typeface="Times New Roman" pitchFamily="0" charset="0"/>
                          <a:ea typeface="Calibri" pitchFamily="2" charset="0"/>
                          <a:cs typeface="Times New Roman" pitchFamily="0" charset="0"/>
                        </a:rPr>
                        <a:t>1 hour</a:t>
                      </a:r>
                      <a:endParaRPr sz="9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a:lnSpc>
                          <a:spcPct val="100000"/>
                        </a:lnSpc>
                        <a:buNone/>
                        <a:defRPr cap="none">
                          <a:solidFill>
                            <a:srgbClr val="000000"/>
                          </a:solidFill>
                        </a:defRPr>
                      </a:pPr>
                      <a:r>
                        <a:rPr sz="900" cap="none">
                          <a:latin typeface="Times New Roman" pitchFamily="0" charset="0"/>
                          <a:ea typeface="Calibri" pitchFamily="2" charset="0"/>
                          <a:cs typeface="Times New Roman" pitchFamily="0" charset="0"/>
                        </a:rPr>
                        <a:t>All team members</a:t>
                      </a:r>
                      <a:endParaRPr sz="9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9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428625"/>
                  </a:ext>
                </a:extLst>
              </a:tr>
              <a:tr h="324485">
                <a:tc>
                  <a:txBody>
                    <a:bodyPr wrap="square" numCol="1"/>
                    <a:lstStyle/>
                    <a:p>
                      <a:pPr marL="67945" marR="0" indent="0" algn="l">
                        <a:lnSpc>
                          <a:spcPts val="915"/>
                        </a:lnSpc>
                        <a:buNone/>
                        <a:defRPr cap="none">
                          <a:solidFill>
                            <a:srgbClr val="000000"/>
                          </a:solidFill>
                        </a:defRPr>
                      </a:pPr>
                      <a:r>
                        <a:rPr sz="700" b="1" cap="none">
                          <a:latin typeface="Arial" pitchFamily="2" charset="0"/>
                          <a:ea typeface="Calibri" pitchFamily="2" charset="0"/>
                          <a:cs typeface="Arial" pitchFamily="2" charset="0"/>
                        </a:rPr>
                        <a:t>Submission</a:t>
                      </a:r>
                      <a:endParaRPr sz="700" cap="none">
                        <a:latin typeface="Arial" pitchFamily="2" charset="0"/>
                        <a:ea typeface="Calibri" pitchFamily="2" charset="0"/>
                        <a:cs typeface="Arial" pitchFamily="2"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68580" marR="127635" indent="0" algn="l">
                        <a:lnSpc>
                          <a:spcPct val="95000"/>
                        </a:lnSpc>
                        <a:buNone/>
                        <a:defRPr cap="none">
                          <a:solidFill>
                            <a:srgbClr val="000000"/>
                          </a:solidFill>
                        </a:defRPr>
                      </a:pPr>
                      <a:r>
                        <a:rPr sz="700" cap="none">
                          <a:latin typeface="Arial MT" pitchFamily="0" charset="0"/>
                          <a:ea typeface="Calibri" pitchFamily="2" charset="0"/>
                          <a:cs typeface="Arial MT" pitchFamily="0" charset="0"/>
                        </a:rPr>
                        <a:t>Submit your entries on the IBM</a:t>
                      </a:r>
                      <a:endParaRPr sz="700" cap="none">
                        <a:latin typeface="Arial MT" pitchFamily="0" charset="0"/>
                        <a:ea typeface="Calibri" pitchFamily="2" charset="0"/>
                        <a:cs typeface="Arial MT"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9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9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9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9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9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9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9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a:lnSpc>
                          <a:spcPct val="100000"/>
                        </a:lnSpc>
                        <a:buNone/>
                        <a:defRPr cap="none">
                          <a:solidFill>
                            <a:srgbClr val="000000"/>
                          </a:solidFill>
                        </a:defRPr>
                      </a:pPr>
                      <a:endParaRPr sz="900" cap="none">
                        <a:latin typeface="Times New Roman" pitchFamily="0" charset="0"/>
                        <a:ea typeface="Calibri" pitchFamily="2" charset="0"/>
                        <a:cs typeface="Times New Roman" pitchFamily="0" charset="0"/>
                      </a:endParaRPr>
                    </a:p>
                  </a:txBody>
                  <a:tcPr marL="0" marR="0" marT="0" marB="0"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60029765" type="min" val="324485"/>
                  </a:ext>
                </a:extLst>
              </a:tr>
            </a:tbl>
          </a:graphicData>
        </a:graphic>
      </p:graphicFrame>
      <p:sp>
        <p:nvSpPr>
          <p:cNvPr id="3" name="object 3"/>
          <p:cNvSpPr>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IQIAALEOAAC3CwAAxg8AABAAAAAmAAAACAAAAP//////////"/>
              </a:ext>
            </a:extLst>
          </p:cNvSpPr>
          <p:nvPr/>
        </p:nvSpPr>
        <p:spPr>
          <a:xfrm>
            <a:off x="346075" y="2388235"/>
            <a:ext cx="1558290" cy="175895"/>
          </a:xfrm>
          <a:prstGeom prst="rect">
            <a:avLst/>
          </a:prstGeom>
          <a:noFill/>
          <a:ln>
            <a:noFill/>
          </a:ln>
          <a:effectLst/>
        </p:spPr>
        <p:txBody>
          <a:bodyPr vert="horz" wrap="square" lIns="0" tIns="1143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0"/>
              </a:spcBef>
            </a:pPr>
            <a:r>
              <a:rPr sz="995" b="1" cap="none">
                <a:latin typeface="Arial" pitchFamily="2" charset="0"/>
                <a:ea typeface="Calibri" pitchFamily="2" charset="0"/>
                <a:cs typeface="Arial" pitchFamily="2" charset="0"/>
              </a:rPr>
              <a:t>2.3 Communications plan</a:t>
            </a:r>
            <a:endParaRPr sz="995" cap="none">
              <a:latin typeface="Arial" pitchFamily="2" charset="0"/>
              <a:ea typeface="Calibri" pitchFamily="2" charset="0"/>
              <a:cs typeface="Arial" pitchFamily="2" charset="0"/>
            </a:endParaRPr>
          </a:p>
        </p:txBody>
      </p:sp>
      <p:sp>
        <p:nvSpPr>
          <p:cNvPr id="4" name="object 4"/>
          <p:cNvSpPr>
            <a:extLst>
              <a:ext uri="smNativeData">
                <pr:smNativeData xmlns:pr="smNativeData" xmlns="smNativeData" val="SMDATA_15_ReznaBMAAAAlAAAAZAAAAA0AAAAAAAAAAN0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K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B/f38A7uzhA8zMzADAwP8Af39/AAAAAAAAAAAAAAAAAAAAAAAAAAAAIQAAABgAAAAUAAAAIQIAAPgPAABwJQAAuSEAABAAAAAmAAAACAAAAP//////////"/>
              </a:ext>
            </a:extLst>
          </p:cNvSpPr>
          <p:nvPr/>
        </p:nvSpPr>
        <p:spPr>
          <a:xfrm>
            <a:off x="346075" y="2595880"/>
            <a:ext cx="5739765" cy="2886075"/>
          </a:xfrm>
          <a:prstGeom prst="rect">
            <a:avLst/>
          </a:prstGeom>
          <a:noFill/>
          <a:ln w="6350" cap="flat" cmpd="sng" algn="ctr">
            <a:solidFill>
              <a:srgbClr val="000000"/>
            </a:solidFill>
            <a:prstDash val="solid"/>
            <a:headEnd type="none"/>
            <a:tailEnd type="none"/>
          </a:ln>
          <a:effectLst/>
        </p:spPr>
        <p:txBody>
          <a:bodyPr vert="horz" wrap="square" lIns="0" tIns="140335"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269240">
              <a:lnSpc>
                <a:spcPct val="100000"/>
              </a:lnSpc>
              <a:spcBef>
                <a:spcPts val="1105"/>
              </a:spcBef>
              <a:defRPr b="1" cap="none"/>
            </a:pPr>
            <a:r>
              <a:rPr sz="995" cap="none">
                <a:latin typeface="Arial MT" pitchFamily="0" charset="0"/>
                <a:ea typeface="Calibri" pitchFamily="2" charset="0"/>
                <a:cs typeface="Arial MT" pitchFamily="0" charset="0"/>
              </a:rPr>
              <a:t>Will you meet face-to-face, online or a mixture of each to communicate?</a:t>
            </a:r>
            <a:endParaRPr sz="995" cap="none">
              <a:latin typeface="Arial MT" pitchFamily="0" charset="0"/>
              <a:ea typeface="Calibri" pitchFamily="2" charset="0"/>
              <a:cs typeface="Arial MT" pitchFamily="0" charset="0"/>
            </a:endParaRPr>
          </a:p>
          <a:p>
            <a:pPr marL="269240">
              <a:lnSpc>
                <a:spcPct val="100000"/>
              </a:lnSpc>
              <a:spcBef>
                <a:spcPts val="1105"/>
              </a:spcBef>
              <a:defRPr sz="1100" cap="none">
                <a:latin typeface="Arial MT" pitchFamily="0" charset="0"/>
                <a:ea typeface="Calibri" pitchFamily="2" charset="0"/>
                <a:cs typeface="Arial MT" pitchFamily="0" charset="0"/>
              </a:defRPr>
            </a:pPr>
            <a:r>
              <a:rPr sz="995" cap="none"/>
              <a:t>Mixture of both</a:t>
            </a:r>
            <a:endParaRPr sz="995" cap="none"/>
          </a:p>
          <a:p>
            <a:pPr marL="269240">
              <a:lnSpc>
                <a:spcPct val="100000"/>
              </a:lnSpc>
              <a:defRPr b="1" cap="none"/>
            </a:pPr>
            <a:r>
              <a:rPr sz="995" cap="none">
                <a:latin typeface="Arial MT" pitchFamily="0" charset="0"/>
                <a:ea typeface="Calibri" pitchFamily="2" charset="0"/>
                <a:cs typeface="Arial MT" pitchFamily="0" charset="0"/>
              </a:rPr>
              <a:t>How often will you come together to share your progress?</a:t>
            </a:r>
            <a:endParaRPr sz="995" cap="none">
              <a:latin typeface="Arial MT" pitchFamily="0" charset="0"/>
              <a:ea typeface="Calibri" pitchFamily="2" charset="0"/>
              <a:cs typeface="Arial MT" pitchFamily="0" charset="0"/>
            </a:endParaRPr>
          </a:p>
          <a:p>
            <a:pPr marL="269240">
              <a:lnSpc>
                <a:spcPct val="100000"/>
              </a:lnSpc>
              <a:defRPr sz="1100" cap="none">
                <a:latin typeface="Arial MT" pitchFamily="0" charset="0"/>
                <a:ea typeface="Calibri" pitchFamily="2" charset="0"/>
                <a:cs typeface="Arial MT" pitchFamily="0" charset="0"/>
              </a:defRPr>
            </a:pPr>
            <a:r>
              <a:rPr sz="995" cap="none"/>
              <a:t>At least once everyday</a:t>
            </a:r>
            <a:endParaRPr sz="995" cap="none"/>
          </a:p>
          <a:p>
            <a:pPr marL="269240" marR="669925">
              <a:lnSpc>
                <a:spcPts val="3445"/>
              </a:lnSpc>
              <a:spcBef>
                <a:spcPts val="480"/>
              </a:spcBef>
              <a:defRPr b="1" cap="none"/>
            </a:pPr>
            <a:r>
              <a:rPr sz="995" cap="none">
                <a:latin typeface="Arial MT" pitchFamily="0" charset="0"/>
                <a:ea typeface="Calibri" pitchFamily="2" charset="0"/>
                <a:cs typeface="Arial MT" pitchFamily="0" charset="0"/>
              </a:rPr>
              <a:t>Who will set up online documents and ensure that everyone is contributing? </a:t>
            </a:r>
            <a:endParaRPr sz="995" cap="none">
              <a:latin typeface="Arial MT" pitchFamily="0" charset="0"/>
              <a:ea typeface="Calibri" pitchFamily="2" charset="0"/>
              <a:cs typeface="Arial MT" pitchFamily="0" charset="0"/>
            </a:endParaRPr>
          </a:p>
          <a:p>
            <a:pPr marL="269240" marR="669925">
              <a:lnSpc>
                <a:spcPts val="3445"/>
              </a:lnSpc>
              <a:spcBef>
                <a:spcPts val="480"/>
              </a:spcBef>
              <a:defRPr sz="1100" cap="none">
                <a:latin typeface="Arial MT" pitchFamily="0" charset="0"/>
                <a:ea typeface="Arial MT" pitchFamily="0" charset="0"/>
                <a:cs typeface="Arial MT" pitchFamily="0" charset="0"/>
              </a:defRPr>
            </a:pPr>
            <a:r>
              <a:rPr sz="995" cap="none"/>
              <a:t>Siddharth as the leader of the team will take care of that</a:t>
            </a:r>
            <a:endParaRPr sz="995" cap="none"/>
          </a:p>
          <a:p>
            <a:pPr marL="269240" marR="669925">
              <a:lnSpc>
                <a:spcPts val="3445"/>
              </a:lnSpc>
              <a:spcBef>
                <a:spcPts val="480"/>
              </a:spcBef>
              <a:defRPr sz="1100" b="1" cap="none"/>
            </a:pPr>
            <a:r>
              <a:rPr sz="995" cap="none">
                <a:latin typeface="Arial MT" pitchFamily="0" charset="0"/>
                <a:ea typeface="Calibri" pitchFamily="2" charset="0"/>
                <a:cs typeface="Arial MT" pitchFamily="0" charset="0"/>
              </a:rPr>
              <a:t>What tools will you use for communication?</a:t>
            </a:r>
            <a:endParaRPr sz="995" cap="none">
              <a:latin typeface="Arial MT" pitchFamily="0" charset="0"/>
              <a:ea typeface="Calibri" pitchFamily="2" charset="0"/>
              <a:cs typeface="Arial MT" pitchFamily="0" charset="0"/>
            </a:endParaRPr>
          </a:p>
          <a:p>
            <a:pPr marL="269240" marR="669925">
              <a:lnSpc>
                <a:spcPts val="3445"/>
              </a:lnSpc>
              <a:spcBef>
                <a:spcPts val="480"/>
              </a:spcBef>
              <a:defRPr sz="1100" cap="none">
                <a:latin typeface="Arial MT" pitchFamily="0" charset="0"/>
                <a:ea typeface="Calibri" pitchFamily="2" charset="0"/>
                <a:cs typeface="Arial MT" pitchFamily="0" charset="0"/>
              </a:defRPr>
            </a:pPr>
            <a:r>
              <a:rPr sz="995" cap="none"/>
              <a:t>Whatsapp</a:t>
            </a:r>
            <a:endParaRPr sz="995" cap="none"/>
          </a:p>
        </p:txBody>
      </p:sp>
      <p:sp>
        <p:nvSpPr>
          <p:cNvPr id="5" name="object 5"/>
          <p:cNvSpPr>
            <a:extLst>
              <a:ext uri="smNativeData">
                <pr:smNativeData xmlns:pr="smNativeData" xmlns="smNativeData" val="SMDATA_15_ReznaBMAAAAlAAAAZAAAAA0AAAAAAAAAABM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IQIAAOIiAADxGAAA9yMAABAAAAAmAAAACAAAAP//////////"/>
              </a:ext>
            </a:extLst>
          </p:cNvSpPr>
          <p:nvPr/>
        </p:nvSpPr>
        <p:spPr>
          <a:xfrm>
            <a:off x="346075" y="5670550"/>
            <a:ext cx="3708400" cy="175895"/>
          </a:xfrm>
          <a:prstGeom prst="rect">
            <a:avLst/>
          </a:prstGeom>
          <a:noFill/>
          <a:ln>
            <a:noFill/>
          </a:ln>
          <a:effectLst/>
        </p:spPr>
        <p:txBody>
          <a:bodyPr vert="horz" wrap="square" lIns="0" tIns="12065"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5"/>
              </a:spcBef>
            </a:pPr>
            <a:r>
              <a:rPr sz="995" b="1" cap="none">
                <a:latin typeface="Arial" pitchFamily="2" charset="0"/>
                <a:ea typeface="Calibri" pitchFamily="2" charset="0"/>
                <a:cs typeface="Arial" pitchFamily="2" charset="0"/>
              </a:rPr>
              <a:t>2.4 Team meeting minutes (create one for each meeting held)</a:t>
            </a:r>
            <a:endParaRPr sz="995" cap="none">
              <a:latin typeface="Arial" pitchFamily="2" charset="0"/>
              <a:ea typeface="Calibri" pitchFamily="2" charset="0"/>
              <a:cs typeface="Arial" pitchFamily="2" charset="0"/>
            </a:endParaRPr>
          </a:p>
        </p:txBody>
      </p:sp>
      <p:sp>
        <p:nvSpPr>
          <p:cNvPr id="6" name="object 6"/>
          <p:cNvSpPr>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K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B/f38A7uzhA8zMzADAwP8Af39/AAAAAAAAAAAAAAAAAAAAAAAAAAAAIQAAABgAAAAUAAAAIQIAAKolAABqKAAAzTYAABAAAAAmAAAACAAAAP//////////"/>
              </a:ext>
            </a:extLst>
          </p:cNvSpPr>
          <p:nvPr/>
        </p:nvSpPr>
        <p:spPr>
          <a:xfrm>
            <a:off x="346075" y="6122670"/>
            <a:ext cx="6223635" cy="2785745"/>
          </a:xfrm>
          <a:prstGeom prst="rect">
            <a:avLst/>
          </a:prstGeom>
          <a:noFill/>
          <a:ln w="6350" cap="flat" cmpd="sng" algn="ctr">
            <a:solidFill>
              <a:srgbClr val="000000"/>
            </a:solidFill>
            <a:prstDash val="solid"/>
            <a:headEnd type="none"/>
            <a:tailEnd type="none"/>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61595">
              <a:lnSpc>
                <a:spcPts val="1125"/>
              </a:lnSpc>
            </a:pPr>
            <a:r>
              <a:rPr sz="995" b="1" cap="none">
                <a:latin typeface="Arial MT" pitchFamily="0" charset="0"/>
                <a:ea typeface="Calibri" pitchFamily="2" charset="0"/>
                <a:cs typeface="Arial MT" pitchFamily="0" charset="0"/>
              </a:rPr>
              <a:t>Date of meeting:</a:t>
            </a:r>
            <a:r>
              <a:rPr sz="995" cap="none">
                <a:latin typeface="Arial MT" pitchFamily="0" charset="0"/>
                <a:ea typeface="Calibri" pitchFamily="2" charset="0"/>
                <a:cs typeface="Arial MT" pitchFamily="0" charset="0"/>
              </a:rPr>
              <a:t>10/05/2025</a:t>
            </a:r>
            <a:endParaRPr sz="995" cap="none">
              <a:latin typeface="Arial MT" pitchFamily="0" charset="0"/>
              <a:ea typeface="Calibri" pitchFamily="2" charset="0"/>
              <a:cs typeface="Arial MT" pitchFamily="0" charset="0"/>
            </a:endParaRPr>
          </a:p>
          <a:p>
            <a:pPr marL="61595">
              <a:lnSpc>
                <a:spcPts val="1145"/>
              </a:lnSpc>
            </a:pPr>
            <a:r>
              <a:rPr sz="995" b="1" cap="none">
                <a:latin typeface="Arial MT" pitchFamily="0" charset="0"/>
                <a:ea typeface="Calibri" pitchFamily="2" charset="0"/>
                <a:cs typeface="Arial MT" pitchFamily="0" charset="0"/>
              </a:rPr>
              <a:t>Who attended:</a:t>
            </a:r>
            <a:r>
              <a:rPr sz="995" cap="none">
                <a:latin typeface="Arial MT" pitchFamily="0" charset="0"/>
                <a:ea typeface="Calibri" pitchFamily="2" charset="0"/>
                <a:cs typeface="Arial MT" pitchFamily="0" charset="0"/>
              </a:rPr>
              <a:t>P.Nidheesh, K.Sanjay, K. Ganesan,M. Siddharth</a:t>
            </a:r>
            <a:endParaRPr sz="995" cap="none">
              <a:latin typeface="Arial MT" pitchFamily="0" charset="0"/>
              <a:ea typeface="Calibri" pitchFamily="2" charset="0"/>
              <a:cs typeface="Arial MT" pitchFamily="0" charset="0"/>
            </a:endParaRPr>
          </a:p>
          <a:p>
            <a:pPr marL="61595">
              <a:lnSpc>
                <a:spcPts val="1170"/>
              </a:lnSpc>
            </a:pPr>
            <a:r>
              <a:rPr sz="995" b="1" cap="none">
                <a:latin typeface="Arial MT" pitchFamily="0" charset="0"/>
                <a:ea typeface="Calibri" pitchFamily="2" charset="0"/>
                <a:cs typeface="Arial MT" pitchFamily="0" charset="0"/>
              </a:rPr>
              <a:t>Who wasn’t able to attend:</a:t>
            </a:r>
            <a:r>
              <a:rPr sz="995" cap="none">
                <a:latin typeface="Arial MT" pitchFamily="0" charset="0"/>
                <a:ea typeface="Calibri" pitchFamily="2" charset="0"/>
                <a:cs typeface="Arial MT" pitchFamily="0" charset="0"/>
              </a:rPr>
              <a:t>Nil</a:t>
            </a:r>
            <a:endParaRPr sz="995" cap="none">
              <a:latin typeface="Arial MT" pitchFamily="0" charset="0"/>
              <a:ea typeface="Calibri" pitchFamily="2" charset="0"/>
              <a:cs typeface="Arial MT" pitchFamily="0" charset="0"/>
            </a:endParaRPr>
          </a:p>
          <a:p>
            <a:pPr marL="61595">
              <a:lnSpc>
                <a:spcPct val="100000"/>
              </a:lnSpc>
              <a:spcBef>
                <a:spcPts val="1095"/>
              </a:spcBef>
            </a:pPr>
            <a:r>
              <a:rPr sz="995" b="1" cap="none">
                <a:latin typeface="Arial MT" pitchFamily="0" charset="0"/>
                <a:ea typeface="Calibri" pitchFamily="2" charset="0"/>
                <a:cs typeface="Arial MT" pitchFamily="0" charset="0"/>
              </a:rPr>
              <a:t>Purpose of meeting</a:t>
            </a:r>
            <a:r>
              <a:rPr sz="995" cap="none">
                <a:latin typeface="Arial MT" pitchFamily="0" charset="0"/>
                <a:ea typeface="Calibri" pitchFamily="2" charset="0"/>
                <a:cs typeface="Arial MT" pitchFamily="0" charset="0"/>
              </a:rPr>
              <a:t>:to discuss ideas about the project</a:t>
            </a:r>
            <a:endParaRPr sz="995" cap="none">
              <a:latin typeface="Arial MT" pitchFamily="0" charset="0"/>
              <a:ea typeface="Calibri" pitchFamily="2" charset="0"/>
              <a:cs typeface="Arial MT" pitchFamily="0" charset="0"/>
            </a:endParaRPr>
          </a:p>
          <a:p>
            <a:pPr marL="61595">
              <a:lnSpc>
                <a:spcPts val="1170"/>
              </a:lnSpc>
              <a:spcBef>
                <a:spcPts val="1100"/>
              </a:spcBef>
              <a:defRPr b="1" cap="none"/>
            </a:pPr>
            <a:r>
              <a:rPr sz="995" cap="none">
                <a:latin typeface="Arial MT" pitchFamily="0" charset="0"/>
                <a:ea typeface="Calibri" pitchFamily="2" charset="0"/>
                <a:cs typeface="Arial MT" pitchFamily="0" charset="0"/>
              </a:rPr>
              <a:t>Items discussed:</a:t>
            </a:r>
            <a:endParaRPr sz="995" cap="none">
              <a:latin typeface="Arial MT" pitchFamily="0" charset="0"/>
              <a:ea typeface="Calibri" pitchFamily="2" charset="0"/>
              <a:cs typeface="Arial MT" pitchFamily="0" charset="0"/>
            </a:endParaRPr>
          </a:p>
          <a:p>
            <a:pPr marL="61595">
              <a:lnSpc>
                <a:spcPts val="1145"/>
              </a:lnSpc>
              <a:defRPr b="1" cap="none"/>
            </a:pPr>
            <a:r>
              <a:rPr sz="995" cap="none">
                <a:latin typeface="Arial MT" pitchFamily="0" charset="0"/>
                <a:ea typeface="Calibri" pitchFamily="2" charset="0"/>
                <a:cs typeface="Arial MT" pitchFamily="0" charset="0"/>
              </a:rPr>
              <a:t>1.</a:t>
            </a:r>
            <a:r>
              <a:rPr sz="995" b="0" cap="none">
                <a:latin typeface="Arial MT" pitchFamily="0" charset="0"/>
                <a:ea typeface="Calibri" pitchFamily="2" charset="0"/>
                <a:cs typeface="Arial MT" pitchFamily="0" charset="0"/>
              </a:rPr>
              <a:t>What are stocks</a:t>
            </a:r>
            <a:endParaRPr sz="995" b="0" cap="none">
              <a:latin typeface="Arial MT" pitchFamily="0" charset="0"/>
              <a:ea typeface="Calibri" pitchFamily="2" charset="0"/>
              <a:cs typeface="Arial MT" pitchFamily="0" charset="0"/>
            </a:endParaRPr>
          </a:p>
          <a:p>
            <a:pPr marL="61595">
              <a:lnSpc>
                <a:spcPts val="1145"/>
              </a:lnSpc>
              <a:defRPr b="1" cap="none"/>
            </a:pPr>
            <a:r>
              <a:rPr sz="995" cap="none">
                <a:latin typeface="Arial MT" pitchFamily="0" charset="0"/>
                <a:ea typeface="Calibri" pitchFamily="2" charset="0"/>
                <a:cs typeface="Arial MT" pitchFamily="0" charset="0"/>
              </a:rPr>
              <a:t>2.</a:t>
            </a:r>
            <a:r>
              <a:rPr sz="995" b="0" cap="none">
                <a:latin typeface="Arial MT" pitchFamily="0" charset="0"/>
                <a:ea typeface="Calibri" pitchFamily="2" charset="0"/>
                <a:cs typeface="Arial MT" pitchFamily="0" charset="0"/>
              </a:rPr>
              <a:t>what are the challenges faced by every person investing in stock market</a:t>
            </a:r>
            <a:endParaRPr sz="995" b="0" cap="none">
              <a:latin typeface="Arial MT" pitchFamily="0" charset="0"/>
              <a:ea typeface="Calibri" pitchFamily="2" charset="0"/>
              <a:cs typeface="Arial MT" pitchFamily="0" charset="0"/>
            </a:endParaRPr>
          </a:p>
          <a:p>
            <a:pPr marL="61595">
              <a:lnSpc>
                <a:spcPts val="1170"/>
              </a:lnSpc>
              <a:defRPr b="1" cap="none"/>
            </a:pPr>
            <a:r>
              <a:rPr sz="995" cap="none">
                <a:latin typeface="Arial MT" pitchFamily="0" charset="0"/>
                <a:ea typeface="Calibri" pitchFamily="2" charset="0"/>
                <a:cs typeface="Arial MT" pitchFamily="0" charset="0"/>
              </a:rPr>
              <a:t>3.</a:t>
            </a:r>
            <a:r>
              <a:rPr sz="995" b="0" cap="none">
                <a:latin typeface="Arial MT" pitchFamily="0" charset="0"/>
                <a:ea typeface="Calibri" pitchFamily="2" charset="0"/>
                <a:cs typeface="Arial MT" pitchFamily="0" charset="0"/>
              </a:rPr>
              <a:t>potential solutions</a:t>
            </a:r>
            <a:endParaRPr sz="995" b="0" cap="none">
              <a:latin typeface="Arial MT" pitchFamily="0" charset="0"/>
              <a:ea typeface="Calibri" pitchFamily="2" charset="0"/>
              <a:cs typeface="Arial MT" pitchFamily="0" charset="0"/>
            </a:endParaRPr>
          </a:p>
          <a:p>
            <a:pPr>
              <a:lnSpc>
                <a:spcPct val="100000"/>
              </a:lnSpc>
            </a:pPr>
            <a:endParaRPr sz="995" cap="none">
              <a:latin typeface="Arial MT" pitchFamily="0" charset="0"/>
              <a:ea typeface="Calibri" pitchFamily="2" charset="0"/>
              <a:cs typeface="Arial MT" pitchFamily="0" charset="0"/>
            </a:endParaRPr>
          </a:p>
          <a:p>
            <a:pPr>
              <a:lnSpc>
                <a:spcPct val="100000"/>
              </a:lnSpc>
              <a:spcBef>
                <a:spcPts val="20"/>
              </a:spcBef>
            </a:pPr>
            <a:endParaRPr sz="995" cap="none">
              <a:latin typeface="Arial MT" pitchFamily="0" charset="0"/>
              <a:ea typeface="Calibri" pitchFamily="2" charset="0"/>
              <a:cs typeface="Arial MT" pitchFamily="0" charset="0"/>
            </a:endParaRPr>
          </a:p>
          <a:p>
            <a:pPr marL="61595" marR="2914650">
              <a:lnSpc>
                <a:spcPts val="1150"/>
              </a:lnSpc>
              <a:defRPr b="1" cap="none"/>
            </a:pPr>
            <a:r>
              <a:rPr sz="995" cap="none">
                <a:latin typeface="Arial MT" pitchFamily="0" charset="0"/>
                <a:ea typeface="Calibri" pitchFamily="2" charset="0"/>
                <a:cs typeface="Arial MT" pitchFamily="0" charset="0"/>
              </a:rPr>
              <a:t>Things to do (what, by whom, by                                                         when) </a:t>
            </a:r>
            <a:endParaRPr sz="995" cap="none">
              <a:latin typeface="Arial MT" pitchFamily="0" charset="0"/>
              <a:ea typeface="Calibri" pitchFamily="2" charset="0"/>
              <a:cs typeface="Arial MT" pitchFamily="0" charset="0"/>
            </a:endParaRPr>
          </a:p>
          <a:p>
            <a:pPr marL="61595" marR="2914650">
              <a:lnSpc>
                <a:spcPts val="1150"/>
              </a:lnSpc>
              <a:defRPr b="1" cap="none"/>
            </a:pPr>
            <a:r>
              <a:rPr sz="995" cap="none">
                <a:latin typeface="Arial MT" pitchFamily="0" charset="0"/>
                <a:ea typeface="Calibri" pitchFamily="2" charset="0"/>
                <a:cs typeface="Arial MT" pitchFamily="0" charset="0"/>
              </a:rPr>
              <a:t>1.</a:t>
            </a:r>
            <a:r>
              <a:rPr sz="995" b="0" cap="none">
                <a:latin typeface="Arial MT" pitchFamily="0" charset="0"/>
                <a:ea typeface="Calibri" pitchFamily="2" charset="0"/>
                <a:cs typeface="Arial MT" pitchFamily="0" charset="0"/>
              </a:rPr>
              <a:t>Research and summarize the basics of stock markets and List and explain common challenges faced by stock market investors</a:t>
            </a:r>
            <a:endParaRPr sz="995" b="0" cap="none">
              <a:latin typeface="Arial MT" pitchFamily="0" charset="0"/>
              <a:ea typeface="Calibri" pitchFamily="2" charset="0"/>
              <a:cs typeface="Arial MT" pitchFamily="0" charset="0"/>
            </a:endParaRPr>
          </a:p>
          <a:p>
            <a:pPr marL="61595">
              <a:lnSpc>
                <a:spcPts val="1090"/>
              </a:lnSpc>
              <a:defRPr b="1" cap="none"/>
            </a:pPr>
            <a:r>
              <a:rPr sz="995" cap="none">
                <a:latin typeface="Arial MT" pitchFamily="0" charset="0"/>
                <a:ea typeface="Calibri" pitchFamily="2" charset="0"/>
                <a:cs typeface="Arial MT" pitchFamily="0" charset="0"/>
              </a:rPr>
              <a:t>2.</a:t>
            </a:r>
            <a:r>
              <a:rPr sz="995" b="0" cap="none">
                <a:latin typeface="Arial MT" pitchFamily="0" charset="0"/>
                <a:ea typeface="Calibri" pitchFamily="2" charset="0"/>
                <a:cs typeface="Arial MT" pitchFamily="0" charset="0"/>
              </a:rPr>
              <a:t>All team members</a:t>
            </a:r>
            <a:endParaRPr sz="995" cap="none">
              <a:latin typeface="Arial MT" pitchFamily="0" charset="0"/>
              <a:ea typeface="Calibri" pitchFamily="2" charset="0"/>
              <a:cs typeface="Arial MT" pitchFamily="0" charset="0"/>
            </a:endParaRPr>
          </a:p>
          <a:p>
            <a:pPr marL="61595">
              <a:lnSpc>
                <a:spcPts val="1175"/>
              </a:lnSpc>
              <a:defRPr b="1" cap="none"/>
            </a:pPr>
            <a:r>
              <a:rPr sz="995" cap="none">
                <a:latin typeface="Arial MT" pitchFamily="0" charset="0"/>
                <a:ea typeface="Calibri" pitchFamily="2" charset="0"/>
                <a:cs typeface="Arial MT" pitchFamily="0" charset="0"/>
              </a:rPr>
              <a:t>3.</a:t>
            </a:r>
            <a:r>
              <a:rPr sz="995" b="0" cap="none">
                <a:latin typeface="Arial MT" pitchFamily="0" charset="0"/>
                <a:ea typeface="Calibri" pitchFamily="2" charset="0"/>
                <a:cs typeface="Arial MT" pitchFamily="0" charset="0"/>
              </a:rPr>
              <a:t>same day</a:t>
            </a:r>
            <a:endParaRPr sz="995" cap="none">
              <a:latin typeface="Arial MT" pitchFamily="0" charset="0"/>
              <a:ea typeface="Calibri" pitchFamily="2" charset="0"/>
              <a:cs typeface="Arial MT" pitchFamily="0" charset="0"/>
            </a:endParaRPr>
          </a:p>
        </p:txBody>
      </p:sp>
      <p:sp>
        <p:nvSpPr>
          <p:cNvPr id="7" name="object 7"/>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tAEAAFsCAAB+KAAAlzoAABAAAAAmAAAACAAAAP//////////"/>
              </a:ext>
            </a:extLst>
          </p:cNvSpPr>
          <p:nvPr/>
        </p:nvSpPr>
        <p:spPr>
          <a:xfrm>
            <a:off x="276860" y="382905"/>
            <a:ext cx="6305550" cy="9141460"/>
          </a:xfrm>
          <a:custGeom>
            <a:avLst/>
            <a:gdLst/>
            <a:ahLst/>
            <a:cxnLst/>
            <a:rect l="0" t="0" r="6305550" b="9141460"/>
            <a:pathLst>
              <a:path w="6305550" h="9141460">
                <a:moveTo>
                  <a:pt x="6305319" y="9135709"/>
                </a:moveTo>
                <a:lnTo>
                  <a:pt x="6299787" y="9135709"/>
                </a:lnTo>
                <a:lnTo>
                  <a:pt x="5532" y="9135709"/>
                </a:lnTo>
                <a:lnTo>
                  <a:pt x="0" y="9135709"/>
                </a:lnTo>
                <a:lnTo>
                  <a:pt x="0" y="9141229"/>
                </a:lnTo>
                <a:lnTo>
                  <a:pt x="5532" y="9141229"/>
                </a:lnTo>
                <a:lnTo>
                  <a:pt x="6299787" y="9141229"/>
                </a:lnTo>
                <a:lnTo>
                  <a:pt x="6305319" y="9141229"/>
                </a:lnTo>
                <a:lnTo>
                  <a:pt x="6305319" y="9135709"/>
                </a:lnTo>
                <a:close/>
              </a:path>
              <a:path w="6305550" h="9141460">
                <a:moveTo>
                  <a:pt x="6305319" y="0"/>
                </a:moveTo>
                <a:lnTo>
                  <a:pt x="6299787" y="0"/>
                </a:lnTo>
                <a:lnTo>
                  <a:pt x="5532" y="0"/>
                </a:lnTo>
                <a:lnTo>
                  <a:pt x="0" y="0"/>
                </a:lnTo>
                <a:lnTo>
                  <a:pt x="0" y="5533"/>
                </a:lnTo>
                <a:lnTo>
                  <a:pt x="0" y="9135697"/>
                </a:lnTo>
                <a:lnTo>
                  <a:pt x="5532" y="9135697"/>
                </a:lnTo>
                <a:lnTo>
                  <a:pt x="5532" y="5533"/>
                </a:lnTo>
                <a:lnTo>
                  <a:pt x="6299787" y="5533"/>
                </a:lnTo>
                <a:lnTo>
                  <a:pt x="6299787" y="9135697"/>
                </a:lnTo>
                <a:lnTo>
                  <a:pt x="6305319" y="9135697"/>
                </a:lnTo>
                <a:lnTo>
                  <a:pt x="6305319" y="5533"/>
                </a:lnTo>
                <a:lnTo>
                  <a:pt x="6305319" y="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8" name="object 8"/>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JiQAACw4AABfJQAANzkAABAAAAAmAAAACAAAADyQAAAAAAAA"/>
              </a:ext>
            </a:extLst>
          </p:cNvSpPr>
          <p:nvPr>
            <p:ph type="sldNum" sz="quarter" idx="12"/>
          </p:nvPr>
        </p:nvSpPr>
        <p:spPr/>
        <p:txBody>
          <a:bodyPr vert="horz" wrap="square" lIns="0" tIns="0" rIns="0" bIns="0" numCol="1" spcCol="215900" anchor="t">
            <a:prstTxWarp prst="textNoShape">
              <a:avLst/>
            </a:prstTxWarp>
          </a:bodyPr>
          <a:lstStyle>
            <a:lvl1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pPr>
            <a:fld id="{257CAF32-7CC8-2959-86C4-8A0CE18A70DF}" type="slidenum">
              <a:t>6</a:t>
            </a:fld>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urve1"/>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tAEAAFsCAAB+KAAAlzoAABAAAAAmAAAACAAAAP//////////"/>
              </a:ext>
            </a:extLst>
          </p:cNvSpPr>
          <p:nvPr/>
        </p:nvSpPr>
        <p:spPr>
          <a:xfrm>
            <a:off x="276860" y="382905"/>
            <a:ext cx="6305550" cy="9141460"/>
          </a:xfrm>
          <a:custGeom>
            <a:avLst/>
            <a:gdLst/>
            <a:ahLst/>
            <a:cxnLst/>
            <a:rect l="0" t="0" r="6305550" b="9141460"/>
            <a:pathLst>
              <a:path w="6305550" h="9141460">
                <a:moveTo>
                  <a:pt x="6305319" y="9135709"/>
                </a:moveTo>
                <a:lnTo>
                  <a:pt x="6299787" y="9135709"/>
                </a:lnTo>
                <a:lnTo>
                  <a:pt x="5532" y="9135709"/>
                </a:lnTo>
                <a:lnTo>
                  <a:pt x="0" y="9135709"/>
                </a:lnTo>
                <a:lnTo>
                  <a:pt x="0" y="9141229"/>
                </a:lnTo>
                <a:lnTo>
                  <a:pt x="5532" y="9141229"/>
                </a:lnTo>
                <a:lnTo>
                  <a:pt x="6299787" y="9141229"/>
                </a:lnTo>
                <a:lnTo>
                  <a:pt x="6305319" y="9141229"/>
                </a:lnTo>
                <a:lnTo>
                  <a:pt x="6305319" y="9135709"/>
                </a:lnTo>
                <a:close/>
              </a:path>
              <a:path w="6305550" h="9141460">
                <a:moveTo>
                  <a:pt x="6305319" y="0"/>
                </a:moveTo>
                <a:lnTo>
                  <a:pt x="6299787" y="0"/>
                </a:lnTo>
                <a:lnTo>
                  <a:pt x="5532" y="0"/>
                </a:lnTo>
                <a:lnTo>
                  <a:pt x="0" y="0"/>
                </a:lnTo>
                <a:lnTo>
                  <a:pt x="0" y="5533"/>
                </a:lnTo>
                <a:lnTo>
                  <a:pt x="0" y="9135697"/>
                </a:lnTo>
                <a:lnTo>
                  <a:pt x="5532" y="9135697"/>
                </a:lnTo>
                <a:lnTo>
                  <a:pt x="5532" y="5533"/>
                </a:lnTo>
                <a:lnTo>
                  <a:pt x="6299787" y="5533"/>
                </a:lnTo>
                <a:lnTo>
                  <a:pt x="6299787" y="9135697"/>
                </a:lnTo>
                <a:lnTo>
                  <a:pt x="6305319" y="9135697"/>
                </a:lnTo>
                <a:lnTo>
                  <a:pt x="6305319" y="5533"/>
                </a:lnTo>
                <a:lnTo>
                  <a:pt x="6305319" y="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3" name="Rectangle1"/>
          <p:cNvSpPr>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K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B/f38A7uzhA8zMzADAwP8Af39/AAAAAAAAAAAAAAAAAAAAAAAAAAAAIQAAABgAAAAUAAAAigIAADUDAABqKAAA+hUAABAAAAAmAAAACAAAAP//////////"/>
              </a:ext>
            </a:extLst>
          </p:cNvSpPr>
          <p:nvPr/>
        </p:nvSpPr>
        <p:spPr>
          <a:xfrm>
            <a:off x="412750" y="521335"/>
            <a:ext cx="6156960" cy="3051175"/>
          </a:xfrm>
          <a:prstGeom prst="rect">
            <a:avLst/>
          </a:prstGeom>
          <a:noFill/>
          <a:ln w="6350" cap="flat" cmpd="sng" algn="ctr">
            <a:solidFill>
              <a:srgbClr val="000000"/>
            </a:solidFill>
            <a:prstDash val="solid"/>
            <a:headEnd type="none"/>
            <a:tailEnd type="none"/>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61595">
              <a:lnSpc>
                <a:spcPts val="1125"/>
              </a:lnSpc>
            </a:pPr>
            <a:r>
              <a:rPr sz="995" b="1" cap="none">
                <a:latin typeface="Arial MT" pitchFamily="0" charset="0"/>
                <a:ea typeface="Calibri" pitchFamily="2" charset="0"/>
                <a:cs typeface="Arial MT" pitchFamily="0" charset="0"/>
              </a:rPr>
              <a:t>Date of meeting:</a:t>
            </a:r>
            <a:r>
              <a:rPr sz="995" cap="none">
                <a:latin typeface="Arial MT" pitchFamily="0" charset="0"/>
                <a:ea typeface="Calibri" pitchFamily="2" charset="0"/>
                <a:cs typeface="Arial MT" pitchFamily="0" charset="0"/>
              </a:rPr>
              <a:t>18/05/2025</a:t>
            </a:r>
            <a:endParaRPr sz="995" cap="none">
              <a:latin typeface="Arial MT" pitchFamily="0" charset="0"/>
              <a:ea typeface="Calibri" pitchFamily="2" charset="0"/>
              <a:cs typeface="Arial MT" pitchFamily="0" charset="0"/>
            </a:endParaRPr>
          </a:p>
          <a:p>
            <a:pPr marL="61595">
              <a:lnSpc>
                <a:spcPts val="1145"/>
              </a:lnSpc>
            </a:pPr>
            <a:r>
              <a:rPr sz="995" b="1" cap="none">
                <a:latin typeface="Arial MT" pitchFamily="0" charset="0"/>
                <a:ea typeface="Calibri" pitchFamily="2" charset="0"/>
                <a:cs typeface="Arial MT" pitchFamily="0" charset="0"/>
              </a:rPr>
              <a:t>Who attended:</a:t>
            </a:r>
            <a:r>
              <a:rPr sz="995" cap="none">
                <a:latin typeface="Arial MT" pitchFamily="0" charset="0"/>
                <a:ea typeface="Calibri" pitchFamily="2" charset="0"/>
                <a:cs typeface="Arial MT" pitchFamily="0" charset="0"/>
              </a:rPr>
              <a:t>P.Nidheesh, K.Sanjay, K. Ganesan,M. Siddharth</a:t>
            </a:r>
            <a:endParaRPr sz="995" cap="none">
              <a:latin typeface="Arial MT" pitchFamily="0" charset="0"/>
              <a:ea typeface="Calibri" pitchFamily="2" charset="0"/>
              <a:cs typeface="Arial MT" pitchFamily="0" charset="0"/>
            </a:endParaRPr>
          </a:p>
          <a:p>
            <a:pPr marL="61595">
              <a:lnSpc>
                <a:spcPts val="1170"/>
              </a:lnSpc>
            </a:pPr>
            <a:r>
              <a:rPr sz="995" b="1" cap="none">
                <a:latin typeface="Arial MT" pitchFamily="0" charset="0"/>
                <a:ea typeface="Calibri" pitchFamily="2" charset="0"/>
                <a:cs typeface="Arial MT" pitchFamily="0" charset="0"/>
              </a:rPr>
              <a:t>Who wasn’t able to attend:</a:t>
            </a:r>
            <a:r>
              <a:rPr sz="995" cap="none">
                <a:latin typeface="Arial MT" pitchFamily="0" charset="0"/>
                <a:ea typeface="Calibri" pitchFamily="2" charset="0"/>
                <a:cs typeface="Arial MT" pitchFamily="0" charset="0"/>
              </a:rPr>
              <a:t>Nil</a:t>
            </a:r>
            <a:endParaRPr sz="995" cap="none">
              <a:latin typeface="Arial MT" pitchFamily="0" charset="0"/>
              <a:ea typeface="Calibri" pitchFamily="2" charset="0"/>
              <a:cs typeface="Arial MT" pitchFamily="0" charset="0"/>
            </a:endParaRPr>
          </a:p>
          <a:p>
            <a:pPr marL="61595">
              <a:lnSpc>
                <a:spcPct val="100000"/>
              </a:lnSpc>
              <a:spcBef>
                <a:spcPts val="1095"/>
              </a:spcBef>
            </a:pPr>
            <a:r>
              <a:rPr sz="995" b="1" cap="none">
                <a:latin typeface="Arial MT" pitchFamily="0" charset="0"/>
                <a:ea typeface="Calibri" pitchFamily="2" charset="0"/>
                <a:cs typeface="Arial MT" pitchFamily="0" charset="0"/>
              </a:rPr>
              <a:t>Purpose of meeting</a:t>
            </a:r>
            <a:r>
              <a:rPr sz="995" cap="none">
                <a:latin typeface="Arial MT" pitchFamily="0" charset="0"/>
                <a:ea typeface="Calibri" pitchFamily="2" charset="0"/>
                <a:cs typeface="Arial MT" pitchFamily="0" charset="0"/>
              </a:rPr>
              <a:t>: online interaction with end users</a:t>
            </a:r>
            <a:endParaRPr sz="995" cap="none">
              <a:latin typeface="Arial MT" pitchFamily="0" charset="0"/>
              <a:ea typeface="Calibri" pitchFamily="2" charset="0"/>
              <a:cs typeface="Arial MT" pitchFamily="0" charset="0"/>
            </a:endParaRPr>
          </a:p>
          <a:p>
            <a:pPr marL="61595">
              <a:lnSpc>
                <a:spcPts val="1170"/>
              </a:lnSpc>
              <a:spcBef>
                <a:spcPts val="1100"/>
              </a:spcBef>
              <a:defRPr b="1" cap="none"/>
            </a:pPr>
            <a:r>
              <a:rPr sz="995" cap="none">
                <a:latin typeface="Arial MT" pitchFamily="0" charset="0"/>
                <a:ea typeface="Calibri" pitchFamily="2" charset="0"/>
                <a:cs typeface="Arial MT" pitchFamily="0" charset="0"/>
              </a:rPr>
              <a:t>Items discussed:</a:t>
            </a:r>
            <a:endParaRPr sz="995" cap="none">
              <a:latin typeface="Arial MT" pitchFamily="0" charset="0"/>
              <a:ea typeface="Calibri" pitchFamily="2" charset="0"/>
              <a:cs typeface="Arial MT" pitchFamily="0" charset="0"/>
            </a:endParaRPr>
          </a:p>
          <a:p>
            <a:pPr marL="61595">
              <a:lnSpc>
                <a:spcPts val="1145"/>
              </a:lnSpc>
              <a:defRPr b="1" cap="none"/>
            </a:pPr>
            <a:r>
              <a:rPr sz="995" cap="none">
                <a:latin typeface="Arial MT" pitchFamily="0" charset="0"/>
                <a:ea typeface="Calibri" pitchFamily="2" charset="0"/>
                <a:cs typeface="Arial MT" pitchFamily="0" charset="0"/>
              </a:rPr>
              <a:t>1.</a:t>
            </a:r>
            <a:r>
              <a:rPr sz="995" b="0" cap="none">
                <a:latin typeface="Arial MT" pitchFamily="0" charset="0"/>
                <a:ea typeface="Calibri" pitchFamily="2" charset="0"/>
                <a:cs typeface="Arial MT" pitchFamily="0" charset="0"/>
              </a:rPr>
              <a:t>Understanding user needs and expectations regarding stock prediction</a:t>
            </a:r>
            <a:br/>
            <a:br/>
            <a:r>
              <a:rPr sz="995" cap="none">
                <a:latin typeface="Arial MT" pitchFamily="0" charset="0"/>
                <a:ea typeface="Calibri" pitchFamily="2" charset="0"/>
                <a:cs typeface="Arial MT" pitchFamily="0" charset="0"/>
              </a:rPr>
              <a:t>2.</a:t>
            </a:r>
            <a:r>
              <a:rPr sz="995" b="0" cap="none">
                <a:latin typeface="Arial MT" pitchFamily="0" charset="0"/>
                <a:ea typeface="Calibri" pitchFamily="2" charset="0"/>
                <a:cs typeface="Arial MT" pitchFamily="0" charset="0"/>
              </a:rPr>
              <a:t>Asking users about the tools they currently use and their limitations</a:t>
            </a:r>
            <a:br/>
            <a:br/>
            <a:r>
              <a:rPr sz="995" cap="none">
                <a:latin typeface="Arial MT" pitchFamily="0" charset="0"/>
                <a:ea typeface="Calibri" pitchFamily="2" charset="0"/>
                <a:cs typeface="Arial MT" pitchFamily="0" charset="0"/>
              </a:rPr>
              <a:t>3.</a:t>
            </a:r>
            <a:r>
              <a:rPr sz="995" b="0" cap="none">
                <a:latin typeface="Arial MT" pitchFamily="0" charset="0"/>
                <a:ea typeface="Calibri" pitchFamily="2" charset="0"/>
                <a:cs typeface="Arial MT" pitchFamily="0" charset="0"/>
              </a:rPr>
              <a:t>Gathering feedback on what features would be most helpful in a prediction tool</a:t>
            </a:r>
            <a:endParaRPr sz="995" b="0" cap="none">
              <a:latin typeface="Arial MT" pitchFamily="0" charset="0"/>
              <a:ea typeface="Calibri" pitchFamily="2" charset="0"/>
              <a:cs typeface="Arial MT" pitchFamily="0" charset="0"/>
            </a:endParaRPr>
          </a:p>
          <a:p>
            <a:pPr marL="61595">
              <a:lnSpc>
                <a:spcPts val="1145"/>
              </a:lnSpc>
              <a:defRPr b="1" cap="none"/>
            </a:pPr>
            <a:endParaRPr sz="995" b="0" cap="none">
              <a:latin typeface="Arial MT" pitchFamily="0" charset="0"/>
              <a:ea typeface="Calibri" pitchFamily="2" charset="0"/>
              <a:cs typeface="Arial MT" pitchFamily="0" charset="0"/>
            </a:endParaRPr>
          </a:p>
          <a:p>
            <a:pPr marL="61595" marR="2914650">
              <a:lnSpc>
                <a:spcPts val="1150"/>
              </a:lnSpc>
              <a:defRPr b="1" cap="none"/>
            </a:pPr>
            <a:r>
              <a:rPr sz="995" cap="none">
                <a:latin typeface="Arial MT" pitchFamily="0" charset="0"/>
                <a:ea typeface="Calibri" pitchFamily="2" charset="0"/>
                <a:cs typeface="Arial MT" pitchFamily="0" charset="0"/>
              </a:rPr>
              <a:t>Things to do (what, by whom, by                                                         when) </a:t>
            </a:r>
            <a:endParaRPr sz="995" cap="none">
              <a:latin typeface="Arial MT" pitchFamily="0" charset="0"/>
              <a:ea typeface="Calibri" pitchFamily="2" charset="0"/>
              <a:cs typeface="Arial MT" pitchFamily="0" charset="0"/>
            </a:endParaRPr>
          </a:p>
          <a:p>
            <a:pPr marL="61595" marR="2914650">
              <a:lnSpc>
                <a:spcPts val="1150"/>
              </a:lnSpc>
              <a:defRPr b="1" cap="none"/>
            </a:pPr>
            <a:r>
              <a:rPr sz="995" cap="none">
                <a:latin typeface="Arial MT" pitchFamily="0" charset="0"/>
                <a:ea typeface="Calibri" pitchFamily="2" charset="0"/>
                <a:cs typeface="Arial MT" pitchFamily="0" charset="0"/>
              </a:rPr>
              <a:t>1.</a:t>
            </a:r>
            <a:r>
              <a:rPr sz="995" b="0" cap="none">
                <a:latin typeface="Arial MT" pitchFamily="0" charset="0"/>
                <a:ea typeface="Calibri" pitchFamily="2" charset="0"/>
                <a:cs typeface="Arial MT" pitchFamily="0" charset="0"/>
              </a:rPr>
              <a:t>Summarize and document feedback from user interaction</a:t>
            </a:r>
            <a:endParaRPr sz="995" b="0" cap="none">
              <a:latin typeface="Arial MT" pitchFamily="0" charset="0"/>
              <a:ea typeface="Calibri" pitchFamily="2" charset="0"/>
              <a:cs typeface="Arial MT" pitchFamily="0" charset="0"/>
            </a:endParaRPr>
          </a:p>
          <a:p>
            <a:pPr marL="61595" marR="2914650">
              <a:lnSpc>
                <a:spcPts val="1150"/>
              </a:lnSpc>
              <a:defRPr sz="1100" cap="none">
                <a:latin typeface="Arial MT" pitchFamily="0" charset="0"/>
                <a:ea typeface="Calibri" pitchFamily="2" charset="0"/>
                <a:cs typeface="Arial MT" pitchFamily="0" charset="0"/>
              </a:defRPr>
            </a:pPr>
            <a:endParaRPr sz="995" cap="none"/>
          </a:p>
          <a:p>
            <a:pPr marL="61595">
              <a:lnSpc>
                <a:spcPts val="1090"/>
              </a:lnSpc>
              <a:defRPr b="1" cap="none"/>
            </a:pPr>
            <a:r>
              <a:rPr sz="995" cap="none">
                <a:latin typeface="Arial MT" pitchFamily="0" charset="0"/>
                <a:ea typeface="Calibri" pitchFamily="2" charset="0"/>
                <a:cs typeface="Arial MT" pitchFamily="0" charset="0"/>
              </a:rPr>
              <a:t>2.</a:t>
            </a:r>
            <a:r>
              <a:rPr sz="995" b="0" cap="none">
                <a:latin typeface="Arial MT" pitchFamily="0" charset="0"/>
                <a:ea typeface="Calibri" pitchFamily="2" charset="0"/>
                <a:cs typeface="Arial MT" pitchFamily="0" charset="0"/>
              </a:rPr>
              <a:t>All team members</a:t>
            </a:r>
            <a:endParaRPr sz="995" b="0" cap="none">
              <a:latin typeface="Arial MT" pitchFamily="0" charset="0"/>
              <a:ea typeface="Calibri" pitchFamily="2" charset="0"/>
              <a:cs typeface="Arial MT" pitchFamily="0" charset="0"/>
            </a:endParaRPr>
          </a:p>
          <a:p>
            <a:pPr marL="61595">
              <a:lnSpc>
                <a:spcPts val="1090"/>
              </a:lnSpc>
              <a:defRPr sz="1100" b="1" cap="none">
                <a:latin typeface="Arial MT" pitchFamily="0" charset="0"/>
                <a:ea typeface="Calibri" pitchFamily="2" charset="0"/>
                <a:cs typeface="Arial MT" pitchFamily="0" charset="0"/>
              </a:defRPr>
            </a:pPr>
            <a:endParaRPr sz="995" b="0" cap="none"/>
          </a:p>
          <a:p>
            <a:pPr marL="61595">
              <a:lnSpc>
                <a:spcPts val="1175"/>
              </a:lnSpc>
              <a:defRPr b="1" cap="none"/>
            </a:pPr>
            <a:r>
              <a:rPr sz="995" cap="none">
                <a:latin typeface="Arial MT" pitchFamily="0" charset="0"/>
                <a:ea typeface="Calibri" pitchFamily="2" charset="0"/>
                <a:cs typeface="Arial MT" pitchFamily="0" charset="0"/>
              </a:rPr>
              <a:t>3.</a:t>
            </a:r>
            <a:r>
              <a:rPr sz="995" b="0" cap="none">
                <a:latin typeface="Arial MT" pitchFamily="0" charset="0"/>
                <a:ea typeface="Calibri" pitchFamily="2" charset="0"/>
                <a:cs typeface="Arial MT" pitchFamily="0" charset="0"/>
              </a:rPr>
              <a:t>Same day</a:t>
            </a:r>
            <a:endParaRPr sz="995" b="0" cap="none">
              <a:latin typeface="Arial MT" pitchFamily="0" charset="0"/>
              <a:ea typeface="Calibri" pitchFamily="2" charset="0"/>
              <a:cs typeface="Arial MT" pitchFamily="0" charset="0"/>
            </a:endParaRPr>
          </a:p>
        </p:txBody>
      </p:sp>
      <p:sp>
        <p:nvSpPr>
          <p:cNvPr id="4" name="Rectangle2"/>
          <p:cNvSpPr>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K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B/f38A7uzhA8zMzADAwP8Af39/AAAAAAAAAAAAAAAAAAAAAAAAAAAAIQAAABgAAAAUAAAAigIAADIXAABqKAAAEikAABAAAAAmAAAACAAAAP//////////"/>
              </a:ext>
            </a:extLst>
          </p:cNvSpPr>
          <p:nvPr/>
        </p:nvSpPr>
        <p:spPr>
          <a:xfrm>
            <a:off x="412750" y="3770630"/>
            <a:ext cx="6156960" cy="2905760"/>
          </a:xfrm>
          <a:prstGeom prst="rect">
            <a:avLst/>
          </a:prstGeom>
          <a:noFill/>
          <a:ln w="6350" cap="flat" cmpd="sng" algn="ctr">
            <a:solidFill>
              <a:srgbClr val="000000"/>
            </a:solidFill>
            <a:prstDash val="solid"/>
            <a:headEnd type="none"/>
            <a:tailEnd type="none"/>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61595">
              <a:lnSpc>
                <a:spcPts val="1125"/>
              </a:lnSpc>
            </a:pPr>
            <a:r>
              <a:rPr sz="995" b="1" cap="none">
                <a:latin typeface="Arial MT" pitchFamily="0" charset="0"/>
                <a:ea typeface="Calibri" pitchFamily="2" charset="0"/>
                <a:cs typeface="Arial MT" pitchFamily="0" charset="0"/>
              </a:rPr>
              <a:t>Date of meeting:</a:t>
            </a:r>
            <a:r>
              <a:rPr sz="995" cap="none">
                <a:latin typeface="Arial MT" pitchFamily="0" charset="0"/>
                <a:ea typeface="Calibri" pitchFamily="2" charset="0"/>
                <a:cs typeface="Arial MT" pitchFamily="0" charset="0"/>
              </a:rPr>
              <a:t>19/05/2025</a:t>
            </a:r>
            <a:endParaRPr sz="995" cap="none">
              <a:latin typeface="Arial MT" pitchFamily="0" charset="0"/>
              <a:ea typeface="Calibri" pitchFamily="2" charset="0"/>
              <a:cs typeface="Arial MT" pitchFamily="0" charset="0"/>
            </a:endParaRPr>
          </a:p>
          <a:p>
            <a:pPr marL="61595">
              <a:lnSpc>
                <a:spcPts val="1145"/>
              </a:lnSpc>
            </a:pPr>
            <a:r>
              <a:rPr sz="995" b="1" cap="none">
                <a:latin typeface="Arial MT" pitchFamily="0" charset="0"/>
                <a:ea typeface="Calibri" pitchFamily="2" charset="0"/>
                <a:cs typeface="Arial MT" pitchFamily="0" charset="0"/>
              </a:rPr>
              <a:t>Who attended:</a:t>
            </a:r>
            <a:r>
              <a:rPr sz="995" cap="none">
                <a:latin typeface="Arial MT" pitchFamily="0" charset="0"/>
                <a:ea typeface="Calibri" pitchFamily="2" charset="0"/>
                <a:cs typeface="Arial MT" pitchFamily="0" charset="0"/>
              </a:rPr>
              <a:t>P.Nidheesh, K.Sanjay, K. Ganesan,M. Siddharth</a:t>
            </a:r>
            <a:endParaRPr sz="995" cap="none">
              <a:latin typeface="Arial MT" pitchFamily="0" charset="0"/>
              <a:ea typeface="Calibri" pitchFamily="2" charset="0"/>
              <a:cs typeface="Arial MT" pitchFamily="0" charset="0"/>
            </a:endParaRPr>
          </a:p>
          <a:p>
            <a:pPr marL="61595">
              <a:lnSpc>
                <a:spcPts val="1170"/>
              </a:lnSpc>
            </a:pPr>
            <a:r>
              <a:rPr sz="995" b="1" cap="none">
                <a:latin typeface="Arial MT" pitchFamily="0" charset="0"/>
                <a:ea typeface="Calibri" pitchFamily="2" charset="0"/>
                <a:cs typeface="Arial MT" pitchFamily="0" charset="0"/>
              </a:rPr>
              <a:t>Who wasn’t able to attend:</a:t>
            </a:r>
            <a:r>
              <a:rPr sz="995" cap="none">
                <a:latin typeface="Arial MT" pitchFamily="0" charset="0"/>
                <a:ea typeface="Calibri" pitchFamily="2" charset="0"/>
                <a:cs typeface="Arial MT" pitchFamily="0" charset="0"/>
              </a:rPr>
              <a:t>Nil</a:t>
            </a:r>
            <a:endParaRPr sz="995" cap="none">
              <a:latin typeface="Arial MT" pitchFamily="0" charset="0"/>
              <a:ea typeface="Calibri" pitchFamily="2" charset="0"/>
              <a:cs typeface="Arial MT" pitchFamily="0" charset="0"/>
            </a:endParaRPr>
          </a:p>
          <a:p>
            <a:pPr marL="61595">
              <a:lnSpc>
                <a:spcPct val="100000"/>
              </a:lnSpc>
              <a:spcBef>
                <a:spcPts val="1095"/>
              </a:spcBef>
            </a:pPr>
            <a:r>
              <a:rPr sz="995" b="1" cap="none">
                <a:latin typeface="Arial MT" pitchFamily="0" charset="0"/>
                <a:ea typeface="Calibri" pitchFamily="2" charset="0"/>
                <a:cs typeface="Arial MT" pitchFamily="0" charset="0"/>
              </a:rPr>
              <a:t>Purpose of meeting</a:t>
            </a:r>
            <a:r>
              <a:rPr sz="995" cap="none">
                <a:latin typeface="Arial MT" pitchFamily="0" charset="0"/>
                <a:ea typeface="Calibri" pitchFamily="2" charset="0"/>
                <a:cs typeface="Arial MT" pitchFamily="0" charset="0"/>
              </a:rPr>
              <a:t>: Brainstorming</a:t>
            </a:r>
            <a:endParaRPr sz="995" cap="none">
              <a:latin typeface="Arial MT" pitchFamily="0" charset="0"/>
              <a:ea typeface="Calibri" pitchFamily="2" charset="0"/>
              <a:cs typeface="Arial MT" pitchFamily="0" charset="0"/>
            </a:endParaRPr>
          </a:p>
          <a:p>
            <a:pPr marL="61595">
              <a:lnSpc>
                <a:spcPts val="1170"/>
              </a:lnSpc>
              <a:spcBef>
                <a:spcPts val="1100"/>
              </a:spcBef>
              <a:defRPr b="1" cap="none"/>
            </a:pPr>
            <a:r>
              <a:rPr sz="995" cap="none">
                <a:latin typeface="Arial MT" pitchFamily="0" charset="0"/>
                <a:ea typeface="Calibri" pitchFamily="2" charset="0"/>
                <a:cs typeface="Arial MT" pitchFamily="0" charset="0"/>
              </a:rPr>
              <a:t>Items discussed:</a:t>
            </a:r>
            <a:endParaRPr sz="995" cap="none">
              <a:latin typeface="Arial MT" pitchFamily="0" charset="0"/>
              <a:ea typeface="Calibri" pitchFamily="2" charset="0"/>
              <a:cs typeface="Arial MT" pitchFamily="0" charset="0"/>
            </a:endParaRPr>
          </a:p>
          <a:p>
            <a:pPr marL="61595">
              <a:lnSpc>
                <a:spcPts val="1145"/>
              </a:lnSpc>
              <a:defRPr b="1" cap="none"/>
            </a:pPr>
            <a:r>
              <a:rPr sz="995" cap="none">
                <a:latin typeface="Arial MT" pitchFamily="0" charset="0"/>
                <a:ea typeface="Calibri" pitchFamily="2" charset="0"/>
                <a:cs typeface="Arial MT" pitchFamily="0" charset="0"/>
              </a:rPr>
              <a:t>1.</a:t>
            </a:r>
            <a:r>
              <a:rPr sz="995" b="0" cap="none">
                <a:latin typeface="Arial MT" pitchFamily="0" charset="0"/>
                <a:ea typeface="Calibri" pitchFamily="2" charset="0"/>
                <a:cs typeface="Arial MT" pitchFamily="0" charset="0"/>
              </a:rPr>
              <a:t>discussed what all is the requirement of the end user</a:t>
            </a:r>
            <a:br/>
            <a:br/>
            <a:r>
              <a:rPr sz="995" cap="none">
                <a:latin typeface="Arial MT" pitchFamily="0" charset="0"/>
                <a:ea typeface="Calibri" pitchFamily="2" charset="0"/>
                <a:cs typeface="Arial MT" pitchFamily="0" charset="0"/>
              </a:rPr>
              <a:t>2.</a:t>
            </a:r>
            <a:r>
              <a:rPr sz="995" b="0" cap="none">
                <a:latin typeface="Arial MT" pitchFamily="0" charset="0"/>
                <a:ea typeface="Calibri" pitchFamily="2" charset="0"/>
                <a:cs typeface="Arial MT" pitchFamily="0" charset="0"/>
              </a:rPr>
              <a:t>discussed and then decided upon the solution of making a effective stock market prediction app woth effective new based sentiment analysis</a:t>
            </a:r>
            <a:endParaRPr sz="995" b="0" cap="none">
              <a:latin typeface="Arial MT" pitchFamily="0" charset="0"/>
              <a:ea typeface="Calibri" pitchFamily="2" charset="0"/>
              <a:cs typeface="Arial MT" pitchFamily="0" charset="0"/>
            </a:endParaRPr>
          </a:p>
          <a:p>
            <a:pPr marL="61595">
              <a:lnSpc>
                <a:spcPts val="1145"/>
              </a:lnSpc>
              <a:defRPr b="1" cap="none"/>
            </a:pPr>
            <a:endParaRPr sz="995" b="0" cap="none">
              <a:latin typeface="Arial MT" pitchFamily="0" charset="0"/>
              <a:ea typeface="Calibri" pitchFamily="2" charset="0"/>
              <a:cs typeface="Arial MT" pitchFamily="0" charset="0"/>
            </a:endParaRPr>
          </a:p>
          <a:p>
            <a:pPr marL="61595" marR="2914650">
              <a:lnSpc>
                <a:spcPts val="1150"/>
              </a:lnSpc>
              <a:defRPr b="1" cap="none"/>
            </a:pPr>
            <a:r>
              <a:rPr sz="995" cap="none">
                <a:latin typeface="Arial MT" pitchFamily="0" charset="0"/>
                <a:ea typeface="Calibri" pitchFamily="2" charset="0"/>
                <a:cs typeface="Arial MT" pitchFamily="0" charset="0"/>
              </a:rPr>
              <a:t>Things to do (what, by whom, by                                                         when) </a:t>
            </a:r>
            <a:endParaRPr sz="995" cap="none">
              <a:latin typeface="Arial MT" pitchFamily="0" charset="0"/>
              <a:ea typeface="Calibri" pitchFamily="2" charset="0"/>
              <a:cs typeface="Arial MT" pitchFamily="0" charset="0"/>
            </a:endParaRPr>
          </a:p>
          <a:p>
            <a:pPr marL="61595" marR="2914650">
              <a:lnSpc>
                <a:spcPts val="1150"/>
              </a:lnSpc>
              <a:defRPr b="1" cap="none"/>
            </a:pPr>
            <a:r>
              <a:rPr sz="995" cap="none">
                <a:latin typeface="Arial MT" pitchFamily="0" charset="0"/>
                <a:ea typeface="Calibri" pitchFamily="2" charset="0"/>
                <a:cs typeface="Arial MT" pitchFamily="0" charset="0"/>
              </a:rPr>
              <a:t>1.</a:t>
            </a:r>
            <a:r>
              <a:rPr sz="995" b="0" cap="none">
                <a:latin typeface="Arial MT" pitchFamily="0" charset="0"/>
                <a:ea typeface="Calibri" pitchFamily="2" charset="0"/>
                <a:cs typeface="Arial MT" pitchFamily="0" charset="0"/>
              </a:rPr>
              <a:t> python will be used to desigbn the desired solution of making a bot</a:t>
            </a:r>
            <a:endParaRPr sz="995" b="0" cap="none">
              <a:latin typeface="Arial MT" pitchFamily="0" charset="0"/>
              <a:ea typeface="Calibri" pitchFamily="2" charset="0"/>
              <a:cs typeface="Arial MT" pitchFamily="0" charset="0"/>
            </a:endParaRPr>
          </a:p>
          <a:p>
            <a:pPr marL="61595" marR="2914650">
              <a:lnSpc>
                <a:spcPts val="1150"/>
              </a:lnSpc>
              <a:defRPr sz="1100" cap="none">
                <a:latin typeface="Arial MT" pitchFamily="0" charset="0"/>
                <a:ea typeface="Calibri" pitchFamily="2" charset="0"/>
                <a:cs typeface="Arial MT" pitchFamily="0" charset="0"/>
              </a:defRPr>
            </a:pPr>
            <a:endParaRPr sz="995" cap="none"/>
          </a:p>
          <a:p>
            <a:pPr marL="61595">
              <a:lnSpc>
                <a:spcPts val="1090"/>
              </a:lnSpc>
              <a:defRPr b="1" cap="none"/>
            </a:pPr>
            <a:r>
              <a:rPr sz="995" cap="none">
                <a:latin typeface="Arial MT" pitchFamily="0" charset="0"/>
                <a:ea typeface="Calibri" pitchFamily="2" charset="0"/>
                <a:cs typeface="Arial MT" pitchFamily="0" charset="0"/>
              </a:rPr>
              <a:t>2.</a:t>
            </a:r>
            <a:r>
              <a:rPr sz="995" b="0" cap="none">
                <a:latin typeface="Arial MT" pitchFamily="0" charset="0"/>
                <a:ea typeface="Calibri" pitchFamily="2" charset="0"/>
                <a:cs typeface="Arial MT" pitchFamily="0" charset="0"/>
              </a:rPr>
              <a:t> Each team member will contribute in data collection, coding and testing</a:t>
            </a:r>
            <a:endParaRPr sz="995" b="0" cap="none">
              <a:latin typeface="Arial MT" pitchFamily="0" charset="0"/>
              <a:ea typeface="Calibri" pitchFamily="2" charset="0"/>
              <a:cs typeface="Arial MT" pitchFamily="0" charset="0"/>
            </a:endParaRPr>
          </a:p>
          <a:p>
            <a:pPr marL="61595">
              <a:lnSpc>
                <a:spcPts val="1090"/>
              </a:lnSpc>
              <a:defRPr sz="1100" b="1" cap="none">
                <a:latin typeface="Arial MT" pitchFamily="0" charset="0"/>
                <a:ea typeface="Calibri" pitchFamily="2" charset="0"/>
                <a:cs typeface="Arial MT" pitchFamily="0" charset="0"/>
              </a:defRPr>
            </a:pPr>
            <a:endParaRPr sz="995" b="0" cap="none"/>
          </a:p>
          <a:p>
            <a:pPr marL="61595">
              <a:lnSpc>
                <a:spcPts val="1175"/>
              </a:lnSpc>
              <a:defRPr b="1" cap="none"/>
            </a:pPr>
            <a:r>
              <a:rPr sz="995" cap="none">
                <a:latin typeface="Arial MT" pitchFamily="0" charset="0"/>
                <a:ea typeface="Calibri" pitchFamily="2" charset="0"/>
                <a:cs typeface="Arial MT" pitchFamily="0" charset="0"/>
              </a:rPr>
              <a:t>3.</a:t>
            </a:r>
            <a:r>
              <a:rPr sz="995" b="0" cap="none">
                <a:latin typeface="Arial MT" pitchFamily="0" charset="0"/>
                <a:ea typeface="Calibri" pitchFamily="2" charset="0"/>
                <a:cs typeface="Arial MT" pitchFamily="0" charset="0"/>
              </a:rPr>
              <a:t> within the next day</a:t>
            </a:r>
            <a:endParaRPr sz="995" b="0" cap="none">
              <a:latin typeface="Arial MT" pitchFamily="0" charset="0"/>
              <a:ea typeface="Calibri" pitchFamily="2" charset="0"/>
              <a:cs typeface="Arial MT" pitchFamily="0" charset="0"/>
            </a:endParaRPr>
          </a:p>
        </p:txBody>
      </p:sp>
      <p:sp>
        <p:nvSpPr>
          <p:cNvPr id="5" name="Rectangle3"/>
          <p:cNvSpPr>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K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B/f38A7uzhA8zMzADAwP8Af39/AAAAAAAAAAAAAAAAAAAAAAAAAAAAIQAAABgAAAAUAAAAjQIAAKIpAABuKAAAtjkAAAAAAAAmAAAACAAAAP//////////"/>
              </a:ext>
            </a:extLst>
          </p:cNvSpPr>
          <p:nvPr/>
        </p:nvSpPr>
        <p:spPr>
          <a:xfrm>
            <a:off x="414655" y="6767830"/>
            <a:ext cx="6157595" cy="2613660"/>
          </a:xfrm>
          <a:prstGeom prst="rect">
            <a:avLst/>
          </a:prstGeom>
          <a:noFill/>
          <a:ln w="6350" cap="flat" cmpd="sng" algn="ctr">
            <a:solidFill>
              <a:srgbClr val="000000"/>
            </a:solidFill>
            <a:prstDash val="solid"/>
            <a:headEnd type="none"/>
            <a:tailEnd type="none"/>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61595">
              <a:lnSpc>
                <a:spcPts val="1125"/>
              </a:lnSpc>
            </a:pPr>
            <a:r>
              <a:rPr sz="995" b="1" cap="none">
                <a:latin typeface="Arial MT" pitchFamily="0" charset="0"/>
                <a:ea typeface="Calibri" pitchFamily="2" charset="0"/>
                <a:cs typeface="Arial MT" pitchFamily="0" charset="0"/>
              </a:rPr>
              <a:t>Date of meeting:</a:t>
            </a:r>
            <a:r>
              <a:rPr sz="995" cap="none">
                <a:latin typeface="Arial MT" pitchFamily="0" charset="0"/>
                <a:ea typeface="Calibri" pitchFamily="2" charset="0"/>
                <a:cs typeface="Arial MT" pitchFamily="0" charset="0"/>
              </a:rPr>
              <a:t>20/05/2025</a:t>
            </a:r>
            <a:endParaRPr sz="995" cap="none">
              <a:latin typeface="Arial MT" pitchFamily="0" charset="0"/>
              <a:ea typeface="Calibri" pitchFamily="2" charset="0"/>
              <a:cs typeface="Arial MT" pitchFamily="0" charset="0"/>
            </a:endParaRPr>
          </a:p>
          <a:p>
            <a:pPr marL="61595">
              <a:lnSpc>
                <a:spcPts val="1145"/>
              </a:lnSpc>
            </a:pPr>
            <a:r>
              <a:rPr sz="995" b="1" cap="none">
                <a:latin typeface="Arial MT" pitchFamily="0" charset="0"/>
                <a:ea typeface="Calibri" pitchFamily="2" charset="0"/>
                <a:cs typeface="Arial MT" pitchFamily="0" charset="0"/>
              </a:rPr>
              <a:t>Who attended:</a:t>
            </a:r>
            <a:r>
              <a:rPr sz="995" cap="none">
                <a:latin typeface="Arial MT" pitchFamily="0" charset="0"/>
                <a:ea typeface="Calibri" pitchFamily="2" charset="0"/>
                <a:cs typeface="Arial MT" pitchFamily="0" charset="0"/>
              </a:rPr>
              <a:t>P.Nidheesh, K.Sanjay, K. Ganesan,M. Siddharth</a:t>
            </a:r>
            <a:endParaRPr sz="995" cap="none">
              <a:latin typeface="Arial MT" pitchFamily="0" charset="0"/>
              <a:ea typeface="Calibri" pitchFamily="2" charset="0"/>
              <a:cs typeface="Arial MT" pitchFamily="0" charset="0"/>
            </a:endParaRPr>
          </a:p>
          <a:p>
            <a:pPr marL="61595">
              <a:lnSpc>
                <a:spcPts val="1170"/>
              </a:lnSpc>
            </a:pPr>
            <a:r>
              <a:rPr sz="995" b="1" cap="none">
                <a:latin typeface="Arial MT" pitchFamily="0" charset="0"/>
                <a:ea typeface="Calibri" pitchFamily="2" charset="0"/>
                <a:cs typeface="Arial MT" pitchFamily="0" charset="0"/>
              </a:rPr>
              <a:t>Who wasn’t able to attend:</a:t>
            </a:r>
            <a:r>
              <a:rPr sz="995" cap="none">
                <a:latin typeface="Arial MT" pitchFamily="0" charset="0"/>
                <a:ea typeface="Calibri" pitchFamily="2" charset="0"/>
                <a:cs typeface="Arial MT" pitchFamily="0" charset="0"/>
              </a:rPr>
              <a:t>Nil</a:t>
            </a:r>
            <a:endParaRPr sz="995" cap="none">
              <a:latin typeface="Arial MT" pitchFamily="0" charset="0"/>
              <a:ea typeface="Calibri" pitchFamily="2" charset="0"/>
              <a:cs typeface="Arial MT" pitchFamily="0" charset="0"/>
            </a:endParaRPr>
          </a:p>
          <a:p>
            <a:pPr marL="61595">
              <a:lnSpc>
                <a:spcPct val="100000"/>
              </a:lnSpc>
              <a:spcBef>
                <a:spcPts val="1095"/>
              </a:spcBef>
            </a:pPr>
            <a:r>
              <a:rPr sz="995" b="1" cap="none">
                <a:latin typeface="Arial MT" pitchFamily="0" charset="0"/>
                <a:ea typeface="Calibri" pitchFamily="2" charset="0"/>
                <a:cs typeface="Arial MT" pitchFamily="0" charset="0"/>
              </a:rPr>
              <a:t>Purpose of meeting</a:t>
            </a:r>
            <a:r>
              <a:rPr sz="995" cap="none">
                <a:latin typeface="Arial MT" pitchFamily="0" charset="0"/>
                <a:ea typeface="Calibri" pitchFamily="2" charset="0"/>
                <a:cs typeface="Arial MT" pitchFamily="0" charset="0"/>
              </a:rPr>
              <a:t>: designing the solution</a:t>
            </a:r>
            <a:endParaRPr sz="995" cap="none">
              <a:latin typeface="Arial MT" pitchFamily="0" charset="0"/>
              <a:ea typeface="Calibri" pitchFamily="2" charset="0"/>
              <a:cs typeface="Arial MT" pitchFamily="0" charset="0"/>
            </a:endParaRPr>
          </a:p>
          <a:p>
            <a:pPr marL="61595">
              <a:lnSpc>
                <a:spcPts val="1170"/>
              </a:lnSpc>
              <a:spcBef>
                <a:spcPts val="1100"/>
              </a:spcBef>
              <a:defRPr b="1" cap="none"/>
            </a:pPr>
            <a:r>
              <a:rPr sz="995" cap="none">
                <a:latin typeface="Arial MT" pitchFamily="0" charset="0"/>
                <a:ea typeface="Calibri" pitchFamily="2" charset="0"/>
                <a:cs typeface="Arial MT" pitchFamily="0" charset="0"/>
              </a:rPr>
              <a:t>Items discussed:</a:t>
            </a:r>
            <a:endParaRPr sz="995" cap="none">
              <a:latin typeface="Arial MT" pitchFamily="0" charset="0"/>
              <a:ea typeface="Calibri" pitchFamily="2" charset="0"/>
              <a:cs typeface="Arial MT" pitchFamily="0" charset="0"/>
            </a:endParaRPr>
          </a:p>
          <a:p>
            <a:pPr marL="61595">
              <a:lnSpc>
                <a:spcPts val="1145"/>
              </a:lnSpc>
              <a:defRPr b="1" cap="none"/>
            </a:pPr>
            <a:r>
              <a:rPr sz="995" cap="none">
                <a:latin typeface="Arial MT" pitchFamily="0" charset="0"/>
                <a:ea typeface="Calibri" pitchFamily="2" charset="0"/>
                <a:cs typeface="Arial MT" pitchFamily="0" charset="0"/>
              </a:rPr>
              <a:t>1.</a:t>
            </a:r>
            <a:r>
              <a:rPr sz="995" b="0" cap="none">
                <a:latin typeface="Arial MT" pitchFamily="0" charset="0"/>
                <a:ea typeface="Calibri" pitchFamily="2" charset="0"/>
                <a:cs typeface="Arial MT" pitchFamily="0" charset="0"/>
              </a:rPr>
              <a:t>discuss about the solution</a:t>
            </a:r>
            <a:br/>
            <a:br/>
            <a:r>
              <a:rPr sz="995" cap="none">
                <a:latin typeface="Arial MT" pitchFamily="0" charset="0"/>
                <a:ea typeface="Calibri" pitchFamily="2" charset="0"/>
                <a:cs typeface="Arial MT" pitchFamily="0" charset="0"/>
              </a:rPr>
              <a:t>2.</a:t>
            </a:r>
            <a:r>
              <a:rPr sz="995" b="0" cap="none">
                <a:latin typeface="Arial MT" pitchFamily="0" charset="0"/>
                <a:ea typeface="Calibri" pitchFamily="2" charset="0"/>
                <a:cs typeface="Arial MT" pitchFamily="0" charset="0"/>
              </a:rPr>
              <a:t>using python to design the app</a:t>
            </a:r>
            <a:endParaRPr sz="995" b="0" cap="none">
              <a:latin typeface="Arial MT" pitchFamily="0" charset="0"/>
              <a:ea typeface="Calibri" pitchFamily="2" charset="0"/>
              <a:cs typeface="Arial MT" pitchFamily="0" charset="0"/>
            </a:endParaRPr>
          </a:p>
          <a:p>
            <a:pPr marL="61595">
              <a:lnSpc>
                <a:spcPts val="1145"/>
              </a:lnSpc>
              <a:defRPr b="1" cap="none"/>
            </a:pPr>
            <a:endParaRPr sz="995" b="0" cap="none">
              <a:latin typeface="Arial MT" pitchFamily="0" charset="0"/>
              <a:ea typeface="Calibri" pitchFamily="2" charset="0"/>
              <a:cs typeface="Arial MT" pitchFamily="0" charset="0"/>
            </a:endParaRPr>
          </a:p>
          <a:p>
            <a:pPr marL="61595" marR="2914650">
              <a:lnSpc>
                <a:spcPts val="1150"/>
              </a:lnSpc>
              <a:defRPr b="1" cap="none"/>
            </a:pPr>
            <a:r>
              <a:rPr sz="995" cap="none">
                <a:latin typeface="Arial MT" pitchFamily="0" charset="0"/>
                <a:ea typeface="Calibri" pitchFamily="2" charset="0"/>
                <a:cs typeface="Arial MT" pitchFamily="0" charset="0"/>
              </a:rPr>
              <a:t>Things to do (what, by whom, by                                                         when) </a:t>
            </a:r>
            <a:endParaRPr sz="995" cap="none">
              <a:latin typeface="Arial MT" pitchFamily="0" charset="0"/>
              <a:ea typeface="Calibri" pitchFamily="2" charset="0"/>
              <a:cs typeface="Arial MT" pitchFamily="0" charset="0"/>
            </a:endParaRPr>
          </a:p>
          <a:p>
            <a:pPr marL="61595" marR="2914650">
              <a:lnSpc>
                <a:spcPts val="1150"/>
              </a:lnSpc>
              <a:defRPr b="1" cap="none"/>
            </a:pPr>
            <a:r>
              <a:rPr sz="995" cap="none">
                <a:latin typeface="Arial MT" pitchFamily="0" charset="0"/>
                <a:ea typeface="Calibri" pitchFamily="2" charset="0"/>
                <a:cs typeface="Arial MT" pitchFamily="0" charset="0"/>
              </a:rPr>
              <a:t>1.</a:t>
            </a:r>
            <a:r>
              <a:rPr sz="995" b="0" cap="none">
                <a:latin typeface="Arial MT" pitchFamily="0" charset="0"/>
                <a:ea typeface="Calibri" pitchFamily="2" charset="0"/>
                <a:cs typeface="Arial MT" pitchFamily="0" charset="0"/>
              </a:rPr>
              <a:t> using yfinance to fetch stock data and fixing errors</a:t>
            </a:r>
            <a:endParaRPr sz="995" b="0" cap="none">
              <a:latin typeface="Arial MT" pitchFamily="0" charset="0"/>
              <a:ea typeface="Calibri" pitchFamily="2" charset="0"/>
              <a:cs typeface="Arial MT" pitchFamily="0" charset="0"/>
            </a:endParaRPr>
          </a:p>
          <a:p>
            <a:pPr marL="61595" marR="2914650">
              <a:lnSpc>
                <a:spcPts val="1150"/>
              </a:lnSpc>
              <a:defRPr sz="1100" b="1" cap="none">
                <a:latin typeface="Arial MT" pitchFamily="0" charset="0"/>
                <a:ea typeface="Calibri" pitchFamily="2" charset="0"/>
                <a:cs typeface="Arial MT" pitchFamily="0" charset="0"/>
              </a:defRPr>
            </a:pPr>
            <a:endParaRPr sz="995" b="0" cap="none"/>
          </a:p>
          <a:p>
            <a:pPr marL="61595">
              <a:lnSpc>
                <a:spcPts val="1090"/>
              </a:lnSpc>
              <a:defRPr b="1" cap="none"/>
            </a:pPr>
            <a:r>
              <a:rPr sz="995" cap="none">
                <a:latin typeface="Arial MT" pitchFamily="0" charset="0"/>
                <a:ea typeface="Calibri" pitchFamily="2" charset="0"/>
                <a:cs typeface="Arial MT" pitchFamily="0" charset="0"/>
              </a:rPr>
              <a:t>2.</a:t>
            </a:r>
            <a:r>
              <a:rPr sz="995" b="0" cap="none">
                <a:latin typeface="Arial MT" pitchFamily="0" charset="0"/>
                <a:ea typeface="Calibri" pitchFamily="2" charset="0"/>
                <a:cs typeface="Arial MT" pitchFamily="0" charset="0"/>
              </a:rPr>
              <a:t> P. Nidheesh will code the solution</a:t>
            </a:r>
            <a:endParaRPr sz="995" b="0" cap="none">
              <a:latin typeface="Arial MT" pitchFamily="0" charset="0"/>
              <a:ea typeface="Calibri" pitchFamily="2" charset="0"/>
              <a:cs typeface="Arial MT" pitchFamily="0" charset="0"/>
            </a:endParaRPr>
          </a:p>
          <a:p>
            <a:pPr marL="61595">
              <a:lnSpc>
                <a:spcPts val="1090"/>
              </a:lnSpc>
              <a:defRPr sz="1100" cap="none">
                <a:latin typeface="Arial MT" pitchFamily="0" charset="0"/>
                <a:ea typeface="Calibri" pitchFamily="2" charset="0"/>
                <a:cs typeface="Arial MT" pitchFamily="0" charset="0"/>
              </a:defRPr>
            </a:pPr>
            <a:endParaRPr sz="995" cap="none"/>
          </a:p>
          <a:p>
            <a:pPr marL="61595">
              <a:lnSpc>
                <a:spcPts val="1175"/>
              </a:lnSpc>
              <a:defRPr b="1" cap="none"/>
            </a:pPr>
            <a:r>
              <a:rPr sz="995" cap="none">
                <a:latin typeface="Arial MT" pitchFamily="0" charset="0"/>
                <a:ea typeface="Calibri" pitchFamily="2" charset="0"/>
                <a:cs typeface="Arial MT" pitchFamily="0" charset="0"/>
              </a:rPr>
              <a:t>3.</a:t>
            </a:r>
            <a:r>
              <a:rPr sz="995" b="0" cap="none">
                <a:latin typeface="Arial MT" pitchFamily="0" charset="0"/>
                <a:ea typeface="Calibri" pitchFamily="2" charset="0"/>
                <a:cs typeface="Arial MT" pitchFamily="0" charset="0"/>
              </a:rPr>
              <a:t> within the next day</a:t>
            </a:r>
            <a:endParaRPr sz="995" b="0" cap="none">
              <a:latin typeface="Arial MT" pitchFamily="0" charset="0"/>
              <a:ea typeface="Calibri" pitchFamily="2" charset="0"/>
              <a:cs typeface="Arial MT" pitchFamily="0" charset="0"/>
            </a:endParaRPr>
          </a:p>
        </p:txBody>
      </p:sp>
    </p:spTree>
  </p:cSld>
  <p:clrMapOvr>
    <a:masterClrMapping/>
  </p:clrMapOvr>
  <p:timing>
    <p:tnLst>
      <p:par>
        <p:cTn id="1" dur="indefinite" restart="never" nodeType="tmRoot"/>
      </p:par>
    </p:tnLst>
  </p:timing>
</p:sld>
</file>

<file path=ppt/slides/slide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urve1"/>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ta3/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tAEAAFsCAAB+KAAAlzoAABAAAAAmAAAACAAAAP//////////"/>
              </a:ext>
            </a:extLst>
          </p:cNvSpPr>
          <p:nvPr/>
        </p:nvSpPr>
        <p:spPr>
          <a:xfrm>
            <a:off x="276860" y="382905"/>
            <a:ext cx="6305550" cy="9141460"/>
          </a:xfrm>
          <a:custGeom>
            <a:avLst/>
            <a:gdLst/>
            <a:ahLst/>
            <a:cxnLst/>
            <a:rect l="0" t="0" r="6305550" b="9141460"/>
            <a:pathLst>
              <a:path w="6305550" h="9141460">
                <a:moveTo>
                  <a:pt x="6305319" y="9135709"/>
                </a:moveTo>
                <a:lnTo>
                  <a:pt x="6299787" y="9135709"/>
                </a:lnTo>
                <a:lnTo>
                  <a:pt x="5532" y="9135709"/>
                </a:lnTo>
                <a:lnTo>
                  <a:pt x="0" y="9135709"/>
                </a:lnTo>
                <a:lnTo>
                  <a:pt x="0" y="9141229"/>
                </a:lnTo>
                <a:lnTo>
                  <a:pt x="5532" y="9141229"/>
                </a:lnTo>
                <a:lnTo>
                  <a:pt x="6299787" y="9141229"/>
                </a:lnTo>
                <a:lnTo>
                  <a:pt x="6305319" y="9141229"/>
                </a:lnTo>
                <a:lnTo>
                  <a:pt x="6305319" y="9135709"/>
                </a:lnTo>
                <a:close/>
              </a:path>
              <a:path w="6305550" h="9141460">
                <a:moveTo>
                  <a:pt x="6305319" y="0"/>
                </a:moveTo>
                <a:lnTo>
                  <a:pt x="6299787" y="0"/>
                </a:lnTo>
                <a:lnTo>
                  <a:pt x="5532" y="0"/>
                </a:lnTo>
                <a:lnTo>
                  <a:pt x="0" y="0"/>
                </a:lnTo>
                <a:lnTo>
                  <a:pt x="0" y="5533"/>
                </a:lnTo>
                <a:lnTo>
                  <a:pt x="0" y="9135697"/>
                </a:lnTo>
                <a:lnTo>
                  <a:pt x="5532" y="9135697"/>
                </a:lnTo>
                <a:lnTo>
                  <a:pt x="5532" y="5533"/>
                </a:lnTo>
                <a:lnTo>
                  <a:pt x="6299787" y="5533"/>
                </a:lnTo>
                <a:lnTo>
                  <a:pt x="6299787" y="9135697"/>
                </a:lnTo>
                <a:lnTo>
                  <a:pt x="6305319" y="9135697"/>
                </a:lnTo>
                <a:lnTo>
                  <a:pt x="6305319" y="5533"/>
                </a:lnTo>
                <a:lnTo>
                  <a:pt x="6305319" y="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3" name="Rectangle1"/>
          <p:cNvSpPr>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K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B/f38A7uzhA8zMzADAwP8Af39/AAAAAAAAAAAAAAAAAAAAAAAAAAAAIQAAABgAAAAUAAAAHQIAALoCAAD9JwAAzhIAABAAAAAmAAAACAAAAP//////////"/>
              </a:ext>
            </a:extLst>
          </p:cNvSpPr>
          <p:nvPr/>
        </p:nvSpPr>
        <p:spPr>
          <a:xfrm>
            <a:off x="343535" y="443230"/>
            <a:ext cx="6156960" cy="2613660"/>
          </a:xfrm>
          <a:prstGeom prst="rect">
            <a:avLst/>
          </a:prstGeom>
          <a:noFill/>
          <a:ln w="6350" cap="flat" cmpd="sng" algn="ctr">
            <a:solidFill>
              <a:srgbClr val="000000"/>
            </a:solidFill>
            <a:prstDash val="solid"/>
            <a:headEnd type="none"/>
            <a:tailEnd type="none"/>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61595">
              <a:lnSpc>
                <a:spcPts val="1125"/>
              </a:lnSpc>
            </a:pPr>
            <a:r>
              <a:rPr sz="995" b="1" cap="none">
                <a:latin typeface="Arial MT" pitchFamily="0" charset="0"/>
                <a:ea typeface="Calibri" pitchFamily="2" charset="0"/>
                <a:cs typeface="Arial MT" pitchFamily="0" charset="0"/>
              </a:rPr>
              <a:t>Date of meeting:</a:t>
            </a:r>
            <a:r>
              <a:rPr sz="995" cap="none">
                <a:latin typeface="Arial MT" pitchFamily="0" charset="0"/>
                <a:ea typeface="Calibri" pitchFamily="2" charset="0"/>
                <a:cs typeface="Arial MT" pitchFamily="0" charset="0"/>
              </a:rPr>
              <a:t>26/05/2025</a:t>
            </a:r>
            <a:endParaRPr sz="995" cap="none">
              <a:latin typeface="Arial MT" pitchFamily="0" charset="0"/>
              <a:ea typeface="Calibri" pitchFamily="2" charset="0"/>
              <a:cs typeface="Arial MT" pitchFamily="0" charset="0"/>
            </a:endParaRPr>
          </a:p>
          <a:p>
            <a:pPr marL="61595">
              <a:lnSpc>
                <a:spcPts val="1145"/>
              </a:lnSpc>
            </a:pPr>
            <a:r>
              <a:rPr sz="995" b="1" cap="none">
                <a:latin typeface="Arial MT" pitchFamily="0" charset="0"/>
                <a:ea typeface="Calibri" pitchFamily="2" charset="0"/>
                <a:cs typeface="Arial MT" pitchFamily="0" charset="0"/>
              </a:rPr>
              <a:t>Who attended:</a:t>
            </a:r>
            <a:r>
              <a:rPr sz="995" cap="none">
                <a:latin typeface="Arial MT" pitchFamily="0" charset="0"/>
                <a:ea typeface="Calibri" pitchFamily="2" charset="0"/>
                <a:cs typeface="Arial MT" pitchFamily="0" charset="0"/>
              </a:rPr>
              <a:t>P.Nidheesh, K.Sanjay, K. Ganesan,M. Siddharth</a:t>
            </a:r>
            <a:endParaRPr sz="995" cap="none">
              <a:latin typeface="Arial MT" pitchFamily="0" charset="0"/>
              <a:ea typeface="Calibri" pitchFamily="2" charset="0"/>
              <a:cs typeface="Arial MT" pitchFamily="0" charset="0"/>
            </a:endParaRPr>
          </a:p>
          <a:p>
            <a:pPr marL="61595">
              <a:lnSpc>
                <a:spcPts val="1170"/>
              </a:lnSpc>
            </a:pPr>
            <a:r>
              <a:rPr sz="995" b="1" cap="none">
                <a:latin typeface="Arial MT" pitchFamily="0" charset="0"/>
                <a:ea typeface="Calibri" pitchFamily="2" charset="0"/>
                <a:cs typeface="Arial MT" pitchFamily="0" charset="0"/>
              </a:rPr>
              <a:t>Who wasn’t able to attend:</a:t>
            </a:r>
            <a:r>
              <a:rPr sz="995" cap="none">
                <a:latin typeface="Arial MT" pitchFamily="0" charset="0"/>
                <a:ea typeface="Calibri" pitchFamily="2" charset="0"/>
                <a:cs typeface="Arial MT" pitchFamily="0" charset="0"/>
              </a:rPr>
              <a:t>Nil</a:t>
            </a:r>
            <a:endParaRPr sz="995" cap="none">
              <a:latin typeface="Arial MT" pitchFamily="0" charset="0"/>
              <a:ea typeface="Calibri" pitchFamily="2" charset="0"/>
              <a:cs typeface="Arial MT" pitchFamily="0" charset="0"/>
            </a:endParaRPr>
          </a:p>
          <a:p>
            <a:pPr marL="61595">
              <a:lnSpc>
                <a:spcPct val="100000"/>
              </a:lnSpc>
              <a:spcBef>
                <a:spcPts val="1095"/>
              </a:spcBef>
            </a:pPr>
            <a:r>
              <a:rPr sz="995" b="1" cap="none">
                <a:latin typeface="Arial MT" pitchFamily="0" charset="0"/>
                <a:ea typeface="Calibri" pitchFamily="2" charset="0"/>
                <a:cs typeface="Arial MT" pitchFamily="0" charset="0"/>
              </a:rPr>
              <a:t>Purpose of meeting</a:t>
            </a:r>
            <a:r>
              <a:rPr sz="995" cap="none">
                <a:latin typeface="Arial MT" pitchFamily="0" charset="0"/>
                <a:ea typeface="Calibri" pitchFamily="2" charset="0"/>
                <a:cs typeface="Arial MT" pitchFamily="0" charset="0"/>
              </a:rPr>
              <a:t>: Team meeting to discuss the testing plan</a:t>
            </a:r>
            <a:endParaRPr sz="995" cap="none">
              <a:latin typeface="Arial MT" pitchFamily="0" charset="0"/>
              <a:ea typeface="Calibri" pitchFamily="2" charset="0"/>
              <a:cs typeface="Arial MT" pitchFamily="0" charset="0"/>
            </a:endParaRPr>
          </a:p>
          <a:p>
            <a:pPr marL="61595">
              <a:lnSpc>
                <a:spcPts val="1170"/>
              </a:lnSpc>
              <a:spcBef>
                <a:spcPts val="1100"/>
              </a:spcBef>
              <a:defRPr b="1" cap="none"/>
            </a:pPr>
            <a:r>
              <a:rPr sz="995" cap="none">
                <a:latin typeface="Arial MT" pitchFamily="0" charset="0"/>
                <a:ea typeface="Calibri" pitchFamily="2" charset="0"/>
                <a:cs typeface="Arial MT" pitchFamily="0" charset="0"/>
              </a:rPr>
              <a:t>Items discussed:</a:t>
            </a:r>
            <a:endParaRPr sz="995" cap="none">
              <a:latin typeface="Arial MT" pitchFamily="0" charset="0"/>
              <a:ea typeface="Calibri" pitchFamily="2" charset="0"/>
              <a:cs typeface="Arial MT" pitchFamily="0" charset="0"/>
            </a:endParaRPr>
          </a:p>
          <a:p>
            <a:pPr marL="61595">
              <a:lnSpc>
                <a:spcPts val="1145"/>
              </a:lnSpc>
              <a:defRPr b="1" cap="none"/>
            </a:pPr>
            <a:r>
              <a:rPr sz="995" cap="none">
                <a:latin typeface="Arial MT" pitchFamily="0" charset="0"/>
                <a:ea typeface="Calibri" pitchFamily="2" charset="0"/>
                <a:cs typeface="Arial MT" pitchFamily="0" charset="0"/>
              </a:rPr>
              <a:t>1.</a:t>
            </a:r>
            <a:r>
              <a:rPr sz="995" b="0" cap="none">
                <a:latin typeface="Arial MT" pitchFamily="0" charset="0"/>
                <a:ea typeface="Calibri" pitchFamily="2" charset="0"/>
                <a:cs typeface="Arial MT" pitchFamily="0" charset="0"/>
              </a:rPr>
              <a:t> Decided how to go testing the accuracy of our app ’STOCKSIGHT’</a:t>
            </a:r>
            <a:br/>
            <a:br/>
            <a:r>
              <a:rPr sz="995" cap="none">
                <a:latin typeface="Arial MT" pitchFamily="0" charset="0"/>
                <a:ea typeface="Calibri" pitchFamily="2" charset="0"/>
                <a:cs typeface="Arial MT" pitchFamily="0" charset="0"/>
              </a:rPr>
              <a:t>2.</a:t>
            </a:r>
            <a:r>
              <a:rPr sz="995" b="0" cap="none">
                <a:latin typeface="Arial MT" pitchFamily="0" charset="0"/>
                <a:ea typeface="Calibri" pitchFamily="2" charset="0"/>
                <a:cs typeface="Arial MT" pitchFamily="0" charset="0"/>
              </a:rPr>
              <a:t> Came up with different ideas to test it yourself first and then by the end users</a:t>
            </a:r>
            <a:endParaRPr sz="995" b="0" cap="none">
              <a:latin typeface="Arial MT" pitchFamily="0" charset="0"/>
              <a:ea typeface="Calibri" pitchFamily="2" charset="0"/>
              <a:cs typeface="Arial MT" pitchFamily="0" charset="0"/>
            </a:endParaRPr>
          </a:p>
          <a:p>
            <a:pPr marL="61595">
              <a:lnSpc>
                <a:spcPts val="1145"/>
              </a:lnSpc>
              <a:defRPr b="1" cap="none"/>
            </a:pPr>
            <a:endParaRPr sz="995" b="0" cap="none">
              <a:latin typeface="Arial MT" pitchFamily="0" charset="0"/>
              <a:ea typeface="Calibri" pitchFamily="2" charset="0"/>
              <a:cs typeface="Arial MT" pitchFamily="0" charset="0"/>
            </a:endParaRPr>
          </a:p>
          <a:p>
            <a:pPr marL="61595" marR="2914650">
              <a:lnSpc>
                <a:spcPts val="1150"/>
              </a:lnSpc>
              <a:defRPr b="1" cap="none"/>
            </a:pPr>
            <a:r>
              <a:rPr sz="995" cap="none">
                <a:latin typeface="Arial MT" pitchFamily="0" charset="0"/>
                <a:ea typeface="Calibri" pitchFamily="2" charset="0"/>
                <a:cs typeface="Arial MT" pitchFamily="0" charset="0"/>
              </a:rPr>
              <a:t>Things to do (what, by whom, by                                                         when) </a:t>
            </a:r>
            <a:endParaRPr sz="995" cap="none">
              <a:latin typeface="Arial MT" pitchFamily="0" charset="0"/>
              <a:ea typeface="Calibri" pitchFamily="2" charset="0"/>
              <a:cs typeface="Arial MT" pitchFamily="0" charset="0"/>
            </a:endParaRPr>
          </a:p>
          <a:p>
            <a:pPr marL="61595" marR="2914650">
              <a:lnSpc>
                <a:spcPts val="1150"/>
              </a:lnSpc>
              <a:defRPr b="1" cap="none"/>
            </a:pPr>
            <a:r>
              <a:rPr sz="995" cap="none">
                <a:latin typeface="Arial MT" pitchFamily="0" charset="0"/>
                <a:ea typeface="Calibri" pitchFamily="2" charset="0"/>
                <a:cs typeface="Arial MT" pitchFamily="0" charset="0"/>
              </a:rPr>
              <a:t>1.</a:t>
            </a:r>
            <a:r>
              <a:rPr sz="995" b="0" cap="none">
                <a:latin typeface="Arial MT" pitchFamily="0" charset="0"/>
                <a:ea typeface="Calibri" pitchFamily="2" charset="0"/>
                <a:cs typeface="Arial MT" pitchFamily="0" charset="0"/>
              </a:rPr>
              <a:t>Testing</a:t>
            </a:r>
            <a:endParaRPr sz="995" b="0" cap="none">
              <a:latin typeface="Arial MT" pitchFamily="0" charset="0"/>
              <a:ea typeface="Calibri" pitchFamily="2" charset="0"/>
              <a:cs typeface="Arial MT" pitchFamily="0" charset="0"/>
            </a:endParaRPr>
          </a:p>
          <a:p>
            <a:pPr marL="61595" marR="2914650">
              <a:lnSpc>
                <a:spcPts val="1150"/>
              </a:lnSpc>
              <a:defRPr sz="1100" cap="none">
                <a:latin typeface="Arial MT" pitchFamily="0" charset="0"/>
                <a:ea typeface="Calibri" pitchFamily="2" charset="0"/>
                <a:cs typeface="Arial MT" pitchFamily="0" charset="0"/>
              </a:defRPr>
            </a:pPr>
            <a:endParaRPr sz="995" cap="none"/>
          </a:p>
          <a:p>
            <a:pPr marL="61595">
              <a:lnSpc>
                <a:spcPts val="1090"/>
              </a:lnSpc>
              <a:defRPr b="1" cap="none"/>
            </a:pPr>
            <a:r>
              <a:rPr sz="995" cap="none">
                <a:latin typeface="Arial MT" pitchFamily="0" charset="0"/>
                <a:ea typeface="Calibri" pitchFamily="2" charset="0"/>
                <a:cs typeface="Arial MT" pitchFamily="0" charset="0"/>
              </a:rPr>
              <a:t>2.</a:t>
            </a:r>
            <a:r>
              <a:rPr sz="995" b="0" cap="none">
                <a:latin typeface="Arial MT" pitchFamily="0" charset="0"/>
                <a:ea typeface="Calibri" pitchFamily="2" charset="0"/>
                <a:cs typeface="Arial MT" pitchFamily="0" charset="0"/>
              </a:rPr>
              <a:t> Testing by the team members followed by the end users</a:t>
            </a:r>
            <a:endParaRPr sz="995" b="0" cap="none">
              <a:latin typeface="Arial MT" pitchFamily="0" charset="0"/>
              <a:ea typeface="Calibri" pitchFamily="2" charset="0"/>
              <a:cs typeface="Arial MT" pitchFamily="0" charset="0"/>
            </a:endParaRPr>
          </a:p>
          <a:p>
            <a:pPr marL="61595">
              <a:lnSpc>
                <a:spcPts val="1090"/>
              </a:lnSpc>
              <a:defRPr sz="1100" b="1" cap="none">
                <a:latin typeface="Arial MT" pitchFamily="0" charset="0"/>
                <a:ea typeface="Calibri" pitchFamily="2" charset="0"/>
                <a:cs typeface="Arial MT" pitchFamily="0" charset="0"/>
              </a:defRPr>
            </a:pPr>
            <a:endParaRPr sz="995" b="0" cap="none"/>
          </a:p>
          <a:p>
            <a:pPr marL="61595">
              <a:lnSpc>
                <a:spcPts val="1175"/>
              </a:lnSpc>
              <a:defRPr b="1" cap="none"/>
            </a:pPr>
            <a:r>
              <a:rPr sz="995" cap="none">
                <a:latin typeface="Arial MT" pitchFamily="0" charset="0"/>
                <a:ea typeface="Calibri" pitchFamily="2" charset="0"/>
                <a:cs typeface="Arial MT" pitchFamily="0" charset="0"/>
              </a:rPr>
              <a:t>3.</a:t>
            </a:r>
            <a:r>
              <a:rPr sz="995" b="0" cap="none">
                <a:latin typeface="Arial MT" pitchFamily="0" charset="0"/>
                <a:ea typeface="Calibri" pitchFamily="2" charset="0"/>
                <a:cs typeface="Arial MT" pitchFamily="0" charset="0"/>
              </a:rPr>
              <a:t>Same day in the evening</a:t>
            </a:r>
            <a:endParaRPr sz="995" b="0" cap="none">
              <a:latin typeface="Arial MT" pitchFamily="0" charset="0"/>
              <a:ea typeface="Calibri" pitchFamily="2" charset="0"/>
              <a:cs typeface="Arial MT" pitchFamily="0" charset="0"/>
            </a:endParaRPr>
          </a:p>
        </p:txBody>
      </p:sp>
      <p:sp>
        <p:nvSpPr>
          <p:cNvPr id="4" name="Rectangle2"/>
          <p:cNvSpPr>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K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B/f38A7uzhA8zMzADAwP8Af39/AAAAAAAAAAAAAAAAAAAAAAAAAAAAIQAAABgAAAAUAAAAHQIAAOMTAAD9JwAA3CQAABAAAAAmAAAACAAAAP//////////"/>
              </a:ext>
            </a:extLst>
          </p:cNvSpPr>
          <p:nvPr/>
        </p:nvSpPr>
        <p:spPr>
          <a:xfrm>
            <a:off x="343535" y="3232785"/>
            <a:ext cx="6156960" cy="2759075"/>
          </a:xfrm>
          <a:prstGeom prst="rect">
            <a:avLst/>
          </a:prstGeom>
          <a:noFill/>
          <a:ln w="6350" cap="flat" cmpd="sng" algn="ctr">
            <a:solidFill>
              <a:srgbClr val="000000"/>
            </a:solidFill>
            <a:prstDash val="solid"/>
            <a:headEnd type="none"/>
            <a:tailEnd type="none"/>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61595">
              <a:lnSpc>
                <a:spcPts val="1125"/>
              </a:lnSpc>
            </a:pPr>
            <a:r>
              <a:rPr sz="995" b="1" cap="none">
                <a:latin typeface="Arial MT" pitchFamily="0" charset="0"/>
                <a:ea typeface="Calibri" pitchFamily="2" charset="0"/>
                <a:cs typeface="Arial MT" pitchFamily="0" charset="0"/>
              </a:rPr>
              <a:t>Date of meeting:</a:t>
            </a:r>
            <a:r>
              <a:rPr sz="995" cap="none">
                <a:latin typeface="Arial MT" pitchFamily="0" charset="0"/>
                <a:ea typeface="Calibri" pitchFamily="2" charset="0"/>
                <a:cs typeface="Arial MT" pitchFamily="0" charset="0"/>
              </a:rPr>
              <a:t>28/05/2025</a:t>
            </a:r>
            <a:endParaRPr sz="995" cap="none">
              <a:latin typeface="Arial MT" pitchFamily="0" charset="0"/>
              <a:ea typeface="Calibri" pitchFamily="2" charset="0"/>
              <a:cs typeface="Arial MT" pitchFamily="0" charset="0"/>
            </a:endParaRPr>
          </a:p>
          <a:p>
            <a:pPr marL="61595">
              <a:lnSpc>
                <a:spcPts val="1145"/>
              </a:lnSpc>
            </a:pPr>
            <a:r>
              <a:rPr sz="995" b="1" cap="none">
                <a:latin typeface="Arial MT" pitchFamily="0" charset="0"/>
                <a:ea typeface="Calibri" pitchFamily="2" charset="0"/>
                <a:cs typeface="Arial MT" pitchFamily="0" charset="0"/>
              </a:rPr>
              <a:t>Who attended:</a:t>
            </a:r>
            <a:r>
              <a:rPr sz="995" cap="none">
                <a:latin typeface="Arial MT" pitchFamily="0" charset="0"/>
                <a:ea typeface="Calibri" pitchFamily="2" charset="0"/>
                <a:cs typeface="Arial MT" pitchFamily="0" charset="0"/>
              </a:rPr>
              <a:t>P.Nidheesh, K.Sanjay, K. Ganesan,M. Siddharth</a:t>
            </a:r>
            <a:endParaRPr sz="995" cap="none">
              <a:latin typeface="Arial MT" pitchFamily="0" charset="0"/>
              <a:ea typeface="Calibri" pitchFamily="2" charset="0"/>
              <a:cs typeface="Arial MT" pitchFamily="0" charset="0"/>
            </a:endParaRPr>
          </a:p>
          <a:p>
            <a:pPr marL="61595">
              <a:lnSpc>
                <a:spcPts val="1170"/>
              </a:lnSpc>
            </a:pPr>
            <a:r>
              <a:rPr sz="995" b="1" cap="none">
                <a:latin typeface="Arial MT" pitchFamily="0" charset="0"/>
                <a:ea typeface="Calibri" pitchFamily="2" charset="0"/>
                <a:cs typeface="Arial MT" pitchFamily="0" charset="0"/>
              </a:rPr>
              <a:t>Who wasn’t able to attend:</a:t>
            </a:r>
            <a:r>
              <a:rPr sz="995" cap="none">
                <a:latin typeface="Arial MT" pitchFamily="0" charset="0"/>
                <a:ea typeface="Calibri" pitchFamily="2" charset="0"/>
                <a:cs typeface="Arial MT" pitchFamily="0" charset="0"/>
              </a:rPr>
              <a:t>Nil</a:t>
            </a:r>
            <a:endParaRPr sz="995" cap="none">
              <a:latin typeface="Arial MT" pitchFamily="0" charset="0"/>
              <a:ea typeface="Calibri" pitchFamily="2" charset="0"/>
              <a:cs typeface="Arial MT" pitchFamily="0" charset="0"/>
            </a:endParaRPr>
          </a:p>
          <a:p>
            <a:pPr marL="61595">
              <a:lnSpc>
                <a:spcPct val="100000"/>
              </a:lnSpc>
              <a:spcBef>
                <a:spcPts val="1095"/>
              </a:spcBef>
            </a:pPr>
            <a:r>
              <a:rPr sz="995" b="1" cap="none">
                <a:latin typeface="Arial MT" pitchFamily="0" charset="0"/>
                <a:ea typeface="Calibri" pitchFamily="2" charset="0"/>
                <a:cs typeface="Arial MT" pitchFamily="0" charset="0"/>
              </a:rPr>
              <a:t>Purpose of meeting</a:t>
            </a:r>
            <a:r>
              <a:rPr sz="995" cap="none">
                <a:latin typeface="Arial MT" pitchFamily="0" charset="0"/>
                <a:ea typeface="Calibri" pitchFamily="2" charset="0"/>
                <a:cs typeface="Arial MT" pitchFamily="0" charset="0"/>
              </a:rPr>
              <a:t>: Reflection on the app STOCKSIGHT’’</a:t>
            </a:r>
            <a:endParaRPr sz="995" cap="none">
              <a:latin typeface="Arial MT" pitchFamily="0" charset="0"/>
              <a:ea typeface="Calibri" pitchFamily="2" charset="0"/>
              <a:cs typeface="Arial MT" pitchFamily="0" charset="0"/>
            </a:endParaRPr>
          </a:p>
          <a:p>
            <a:pPr marL="61595">
              <a:lnSpc>
                <a:spcPts val="1170"/>
              </a:lnSpc>
              <a:spcBef>
                <a:spcPts val="1100"/>
              </a:spcBef>
              <a:defRPr b="1" cap="none"/>
            </a:pPr>
            <a:r>
              <a:rPr sz="995" cap="none">
                <a:latin typeface="Arial MT" pitchFamily="0" charset="0"/>
                <a:ea typeface="Calibri" pitchFamily="2" charset="0"/>
                <a:cs typeface="Arial MT" pitchFamily="0" charset="0"/>
              </a:rPr>
              <a:t>Items discussed:</a:t>
            </a:r>
            <a:endParaRPr sz="995" cap="none">
              <a:latin typeface="Arial MT" pitchFamily="0" charset="0"/>
              <a:ea typeface="Calibri" pitchFamily="2" charset="0"/>
              <a:cs typeface="Arial MT" pitchFamily="0" charset="0"/>
            </a:endParaRPr>
          </a:p>
          <a:p>
            <a:pPr marL="61595">
              <a:lnSpc>
                <a:spcPts val="1145"/>
              </a:lnSpc>
              <a:defRPr b="1" cap="none"/>
            </a:pPr>
            <a:r>
              <a:rPr sz="995" cap="none">
                <a:latin typeface="Arial MT" pitchFamily="0" charset="0"/>
                <a:ea typeface="Calibri" pitchFamily="2" charset="0"/>
                <a:cs typeface="Arial MT" pitchFamily="0" charset="0"/>
              </a:rPr>
              <a:t>1.</a:t>
            </a:r>
            <a:r>
              <a:rPr sz="995" b="0" cap="none">
                <a:latin typeface="Arial MT" pitchFamily="0" charset="0"/>
                <a:ea typeface="Calibri" pitchFamily="2" charset="0"/>
                <a:cs typeface="Arial MT" pitchFamily="0" charset="0"/>
              </a:rPr>
              <a:t> Shared observations from users who tested the prototype</a:t>
            </a:r>
            <a:br/>
            <a:br/>
            <a:r>
              <a:rPr sz="995" cap="none">
                <a:latin typeface="Arial MT" pitchFamily="0" charset="0"/>
                <a:ea typeface="Calibri" pitchFamily="2" charset="0"/>
                <a:cs typeface="Arial MT" pitchFamily="0" charset="0"/>
              </a:rPr>
              <a:t>2.</a:t>
            </a:r>
            <a:r>
              <a:rPr sz="995" b="0" cap="none">
                <a:latin typeface="Arial MT" pitchFamily="0" charset="0"/>
                <a:ea typeface="Calibri" pitchFamily="2" charset="0"/>
                <a:cs typeface="Arial MT" pitchFamily="0" charset="0"/>
              </a:rPr>
              <a:t> Discussed initial user responses, identifying aspects of the app that were well-received and areas needing refinement.</a:t>
            </a:r>
            <a:endParaRPr sz="995" b="0" cap="none">
              <a:latin typeface="Arial MT" pitchFamily="0" charset="0"/>
              <a:ea typeface="Calibri" pitchFamily="2" charset="0"/>
              <a:cs typeface="Arial MT" pitchFamily="0" charset="0"/>
            </a:endParaRPr>
          </a:p>
          <a:p>
            <a:pPr marL="61595">
              <a:lnSpc>
                <a:spcPts val="1145"/>
              </a:lnSpc>
              <a:defRPr b="1" cap="none"/>
            </a:pPr>
            <a:endParaRPr sz="995" b="0" cap="none">
              <a:latin typeface="Arial MT" pitchFamily="0" charset="0"/>
              <a:ea typeface="Calibri" pitchFamily="2" charset="0"/>
              <a:cs typeface="Arial MT" pitchFamily="0" charset="0"/>
            </a:endParaRPr>
          </a:p>
          <a:p>
            <a:pPr marL="61595" marR="2914650">
              <a:lnSpc>
                <a:spcPts val="1150"/>
              </a:lnSpc>
              <a:defRPr b="1" cap="none"/>
            </a:pPr>
            <a:r>
              <a:rPr sz="995" cap="none">
                <a:latin typeface="Arial MT" pitchFamily="0" charset="0"/>
                <a:ea typeface="Calibri" pitchFamily="2" charset="0"/>
                <a:cs typeface="Arial MT" pitchFamily="0" charset="0"/>
              </a:rPr>
              <a:t>Things to do (what, by whom, by                                                         when) </a:t>
            </a:r>
            <a:endParaRPr sz="995" cap="none">
              <a:latin typeface="Arial MT" pitchFamily="0" charset="0"/>
              <a:ea typeface="Calibri" pitchFamily="2" charset="0"/>
              <a:cs typeface="Arial MT" pitchFamily="0" charset="0"/>
            </a:endParaRPr>
          </a:p>
          <a:p>
            <a:pPr marL="61595" marR="2914650">
              <a:lnSpc>
                <a:spcPts val="1150"/>
              </a:lnSpc>
              <a:defRPr b="1" cap="none"/>
            </a:pPr>
            <a:r>
              <a:rPr sz="995" cap="none">
                <a:latin typeface="Arial MT" pitchFamily="0" charset="0"/>
                <a:ea typeface="Calibri" pitchFamily="2" charset="0"/>
                <a:cs typeface="Arial MT" pitchFamily="0" charset="0"/>
              </a:rPr>
              <a:t>1.</a:t>
            </a:r>
            <a:r>
              <a:rPr sz="995" b="0" cap="none">
                <a:latin typeface="Arial MT" pitchFamily="0" charset="0"/>
                <a:ea typeface="Calibri" pitchFamily="2" charset="0"/>
                <a:cs typeface="Arial MT" pitchFamily="0" charset="0"/>
              </a:rPr>
              <a:t>any changes </a:t>
            </a:r>
            <a:endParaRPr sz="995" b="0" cap="none">
              <a:latin typeface="Arial MT" pitchFamily="0" charset="0"/>
              <a:ea typeface="Calibri" pitchFamily="2" charset="0"/>
              <a:cs typeface="Arial MT" pitchFamily="0" charset="0"/>
            </a:endParaRPr>
          </a:p>
          <a:p>
            <a:pPr marL="61595" marR="2914650">
              <a:lnSpc>
                <a:spcPts val="1150"/>
              </a:lnSpc>
              <a:defRPr sz="1100" cap="none">
                <a:latin typeface="Arial MT" pitchFamily="0" charset="0"/>
                <a:ea typeface="Calibri" pitchFamily="2" charset="0"/>
                <a:cs typeface="Arial MT" pitchFamily="0" charset="0"/>
              </a:defRPr>
            </a:pPr>
            <a:endParaRPr sz="995" cap="none"/>
          </a:p>
          <a:p>
            <a:pPr marL="61595">
              <a:lnSpc>
                <a:spcPts val="1090"/>
              </a:lnSpc>
              <a:defRPr b="1" cap="none"/>
            </a:pPr>
            <a:r>
              <a:rPr sz="995" cap="none">
                <a:latin typeface="Arial MT" pitchFamily="0" charset="0"/>
                <a:ea typeface="Calibri" pitchFamily="2" charset="0"/>
                <a:cs typeface="Arial MT" pitchFamily="0" charset="0"/>
              </a:rPr>
              <a:t>2.</a:t>
            </a:r>
            <a:r>
              <a:rPr sz="995" b="0" cap="none">
                <a:latin typeface="Arial MT" pitchFamily="0" charset="0"/>
                <a:ea typeface="Calibri" pitchFamily="2" charset="0"/>
                <a:cs typeface="Arial MT" pitchFamily="0" charset="0"/>
              </a:rPr>
              <a:t> by each team member</a:t>
            </a:r>
            <a:endParaRPr sz="995" b="0" cap="none">
              <a:latin typeface="Arial MT" pitchFamily="0" charset="0"/>
              <a:ea typeface="Calibri" pitchFamily="2" charset="0"/>
              <a:cs typeface="Arial MT" pitchFamily="0" charset="0"/>
            </a:endParaRPr>
          </a:p>
          <a:p>
            <a:pPr marL="61595">
              <a:lnSpc>
                <a:spcPts val="1090"/>
              </a:lnSpc>
              <a:defRPr sz="1100" b="1" cap="none">
                <a:latin typeface="Arial MT" pitchFamily="0" charset="0"/>
                <a:ea typeface="Calibri" pitchFamily="2" charset="0"/>
                <a:cs typeface="Arial MT" pitchFamily="0" charset="0"/>
              </a:defRPr>
            </a:pPr>
            <a:endParaRPr sz="995" b="0" cap="none"/>
          </a:p>
          <a:p>
            <a:pPr marL="61595">
              <a:lnSpc>
                <a:spcPts val="1175"/>
              </a:lnSpc>
              <a:defRPr b="1" cap="none"/>
            </a:pPr>
            <a:r>
              <a:rPr sz="995" cap="none">
                <a:latin typeface="Arial MT" pitchFamily="0" charset="0"/>
                <a:ea typeface="Calibri" pitchFamily="2" charset="0"/>
                <a:cs typeface="Arial MT" pitchFamily="0" charset="0"/>
              </a:rPr>
              <a:t>3.</a:t>
            </a:r>
            <a:r>
              <a:rPr sz="995" b="0" cap="none">
                <a:latin typeface="Arial MT" pitchFamily="0" charset="0"/>
                <a:ea typeface="Calibri" pitchFamily="2" charset="0"/>
                <a:cs typeface="Arial MT" pitchFamily="0" charset="0"/>
              </a:rPr>
              <a:t>Same day </a:t>
            </a:r>
            <a:endParaRPr sz="995" b="0" cap="none">
              <a:latin typeface="Arial MT" pitchFamily="0" charset="0"/>
              <a:ea typeface="Calibri" pitchFamily="2" charset="0"/>
              <a:cs typeface="Arial MT" pitchFamily="0" charset="0"/>
            </a:endParaRPr>
          </a:p>
        </p:txBody>
      </p:sp>
      <p:sp>
        <p:nvSpPr>
          <p:cNvPr id="5" name="Rectangle3"/>
          <p:cNvSpPr>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AK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B/f38A7uzhA8zMzADAwP8Af39/AAAAAAAAAAAAAAAAAAAAAAAAAAAAIQAAABgAAAAUAAAAHQIAAKolAAD9JwAAiTcAABAAAAAmAAAACAAAAP//////////"/>
              </a:ext>
            </a:extLst>
          </p:cNvSpPr>
          <p:nvPr/>
        </p:nvSpPr>
        <p:spPr>
          <a:xfrm>
            <a:off x="343535" y="6122670"/>
            <a:ext cx="6156960" cy="2905125"/>
          </a:xfrm>
          <a:prstGeom prst="rect">
            <a:avLst/>
          </a:prstGeom>
          <a:noFill/>
          <a:ln w="6350" cap="flat" cmpd="sng" algn="ctr">
            <a:solidFill>
              <a:srgbClr val="000000"/>
            </a:solidFill>
            <a:prstDash val="solid"/>
            <a:headEnd type="none"/>
            <a:tailEnd type="none"/>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61595">
              <a:lnSpc>
                <a:spcPts val="1125"/>
              </a:lnSpc>
            </a:pPr>
            <a:r>
              <a:rPr sz="995" b="1" cap="none">
                <a:latin typeface="Arial MT" pitchFamily="0" charset="0"/>
                <a:ea typeface="Calibri" pitchFamily="2" charset="0"/>
                <a:cs typeface="Arial MT" pitchFamily="0" charset="0"/>
              </a:rPr>
              <a:t>Date of meeting:</a:t>
            </a:r>
            <a:r>
              <a:rPr sz="995" cap="none">
                <a:latin typeface="Arial MT" pitchFamily="0" charset="0"/>
                <a:ea typeface="Calibri" pitchFamily="2" charset="0"/>
                <a:cs typeface="Arial MT" pitchFamily="0" charset="0"/>
              </a:rPr>
              <a:t>30/05/2025</a:t>
            </a:r>
            <a:endParaRPr sz="995" cap="none">
              <a:latin typeface="Arial MT" pitchFamily="0" charset="0"/>
              <a:ea typeface="Calibri" pitchFamily="2" charset="0"/>
              <a:cs typeface="Arial MT" pitchFamily="0" charset="0"/>
            </a:endParaRPr>
          </a:p>
          <a:p>
            <a:pPr marL="61595">
              <a:lnSpc>
                <a:spcPts val="1145"/>
              </a:lnSpc>
            </a:pPr>
            <a:r>
              <a:rPr sz="995" b="1" cap="none">
                <a:latin typeface="Arial MT" pitchFamily="0" charset="0"/>
                <a:ea typeface="Calibri" pitchFamily="2" charset="0"/>
                <a:cs typeface="Arial MT" pitchFamily="0" charset="0"/>
              </a:rPr>
              <a:t>Who attended:</a:t>
            </a:r>
            <a:r>
              <a:rPr sz="995" cap="none">
                <a:latin typeface="Arial MT" pitchFamily="0" charset="0"/>
                <a:ea typeface="Calibri" pitchFamily="2" charset="0"/>
                <a:cs typeface="Arial MT" pitchFamily="0" charset="0"/>
              </a:rPr>
              <a:t>P.Nidheesh, K.Sanjay, K. Ganesan,M. Siddharth</a:t>
            </a:r>
            <a:endParaRPr sz="995" cap="none">
              <a:latin typeface="Arial MT" pitchFamily="0" charset="0"/>
              <a:ea typeface="Calibri" pitchFamily="2" charset="0"/>
              <a:cs typeface="Arial MT" pitchFamily="0" charset="0"/>
            </a:endParaRPr>
          </a:p>
          <a:p>
            <a:pPr marL="61595">
              <a:lnSpc>
                <a:spcPts val="1170"/>
              </a:lnSpc>
            </a:pPr>
            <a:r>
              <a:rPr sz="995" b="1" cap="none">
                <a:latin typeface="Arial MT" pitchFamily="0" charset="0"/>
                <a:ea typeface="Calibri" pitchFamily="2" charset="0"/>
                <a:cs typeface="Arial MT" pitchFamily="0" charset="0"/>
              </a:rPr>
              <a:t>Who wasn’t able to attend:</a:t>
            </a:r>
            <a:r>
              <a:rPr sz="995" cap="none">
                <a:latin typeface="Arial MT" pitchFamily="0" charset="0"/>
                <a:ea typeface="Calibri" pitchFamily="2" charset="0"/>
                <a:cs typeface="Arial MT" pitchFamily="0" charset="0"/>
              </a:rPr>
              <a:t>Nil</a:t>
            </a:r>
            <a:endParaRPr sz="995" cap="none">
              <a:latin typeface="Arial MT" pitchFamily="0" charset="0"/>
              <a:ea typeface="Calibri" pitchFamily="2" charset="0"/>
              <a:cs typeface="Arial MT" pitchFamily="0" charset="0"/>
            </a:endParaRPr>
          </a:p>
          <a:p>
            <a:pPr marL="61595">
              <a:lnSpc>
                <a:spcPct val="100000"/>
              </a:lnSpc>
              <a:spcBef>
                <a:spcPts val="1095"/>
              </a:spcBef>
            </a:pPr>
            <a:r>
              <a:rPr sz="995" b="1" cap="none">
                <a:latin typeface="Arial MT" pitchFamily="0" charset="0"/>
                <a:ea typeface="Calibri" pitchFamily="2" charset="0"/>
                <a:cs typeface="Arial MT" pitchFamily="0" charset="0"/>
              </a:rPr>
              <a:t>Purpose of meeting</a:t>
            </a:r>
            <a:r>
              <a:rPr sz="995" cap="none">
                <a:latin typeface="Arial MT" pitchFamily="0" charset="0"/>
                <a:ea typeface="Calibri" pitchFamily="2" charset="0"/>
                <a:cs typeface="Arial MT" pitchFamily="0" charset="0"/>
              </a:rPr>
              <a:t>: Video filming</a:t>
            </a:r>
            <a:endParaRPr sz="995" cap="none">
              <a:latin typeface="Arial MT" pitchFamily="0" charset="0"/>
              <a:ea typeface="Calibri" pitchFamily="2" charset="0"/>
              <a:cs typeface="Arial MT" pitchFamily="0" charset="0"/>
            </a:endParaRPr>
          </a:p>
          <a:p>
            <a:pPr marL="61595">
              <a:lnSpc>
                <a:spcPts val="1170"/>
              </a:lnSpc>
              <a:spcBef>
                <a:spcPts val="1100"/>
              </a:spcBef>
              <a:defRPr b="1" cap="none"/>
            </a:pPr>
            <a:r>
              <a:rPr sz="995" cap="none">
                <a:latin typeface="Arial MT" pitchFamily="0" charset="0"/>
                <a:ea typeface="Calibri" pitchFamily="2" charset="0"/>
                <a:cs typeface="Arial MT" pitchFamily="0" charset="0"/>
              </a:rPr>
              <a:t>Items discussed:</a:t>
            </a:r>
            <a:endParaRPr sz="995" cap="none">
              <a:latin typeface="Arial MT" pitchFamily="0" charset="0"/>
              <a:ea typeface="Calibri" pitchFamily="2" charset="0"/>
              <a:cs typeface="Arial MT" pitchFamily="0" charset="0"/>
            </a:endParaRPr>
          </a:p>
          <a:p>
            <a:pPr marL="61595">
              <a:lnSpc>
                <a:spcPts val="1145"/>
              </a:lnSpc>
              <a:defRPr b="1" cap="none"/>
            </a:pPr>
            <a:r>
              <a:rPr sz="995" cap="none">
                <a:latin typeface="Arial MT" pitchFamily="0" charset="0"/>
                <a:ea typeface="Calibri" pitchFamily="2" charset="0"/>
                <a:cs typeface="Arial MT" pitchFamily="0" charset="0"/>
              </a:rPr>
              <a:t>1.</a:t>
            </a:r>
            <a:r>
              <a:rPr sz="995" b="0" cap="none">
                <a:latin typeface="Arial MT" pitchFamily="0" charset="0"/>
                <a:ea typeface="Calibri" pitchFamily="2" charset="0"/>
                <a:cs typeface="Arial MT" pitchFamily="0" charset="0"/>
              </a:rPr>
              <a:t> Script to be written</a:t>
            </a:r>
            <a:br/>
            <a:br/>
            <a:r>
              <a:rPr sz="995" cap="none">
                <a:latin typeface="Arial MT" pitchFamily="0" charset="0"/>
                <a:ea typeface="Calibri" pitchFamily="2" charset="0"/>
                <a:cs typeface="Arial MT" pitchFamily="0" charset="0"/>
              </a:rPr>
              <a:t>2.</a:t>
            </a:r>
            <a:r>
              <a:rPr sz="995" b="0" cap="none">
                <a:latin typeface="Arial MT" pitchFamily="0" charset="0"/>
                <a:ea typeface="Calibri" pitchFamily="2" charset="0"/>
                <a:cs typeface="Arial MT" pitchFamily="0" charset="0"/>
              </a:rPr>
              <a:t> which screen recording software to be used</a:t>
            </a:r>
            <a:endParaRPr sz="995" b="0" cap="none">
              <a:latin typeface="Arial MT" pitchFamily="0" charset="0"/>
              <a:ea typeface="Calibri" pitchFamily="2" charset="0"/>
              <a:cs typeface="Arial MT" pitchFamily="0" charset="0"/>
            </a:endParaRPr>
          </a:p>
          <a:p>
            <a:pPr marL="61595">
              <a:lnSpc>
                <a:spcPts val="1145"/>
              </a:lnSpc>
              <a:defRPr sz="1100" cap="none">
                <a:latin typeface="Arial MT" pitchFamily="0" charset="0"/>
                <a:ea typeface="Calibri" pitchFamily="2" charset="0"/>
                <a:cs typeface="Arial MT" pitchFamily="0" charset="0"/>
              </a:defRPr>
            </a:pPr>
            <a:endParaRPr sz="995" cap="none"/>
          </a:p>
          <a:p>
            <a:pPr marL="61595">
              <a:lnSpc>
                <a:spcPts val="1145"/>
              </a:lnSpc>
              <a:defRPr sz="1100" b="1" cap="none">
                <a:latin typeface="Arial MT" pitchFamily="0" charset="0"/>
                <a:ea typeface="Calibri" pitchFamily="2" charset="0"/>
                <a:cs typeface="Arial MT" pitchFamily="0" charset="0"/>
              </a:defRPr>
            </a:pPr>
            <a:r>
              <a:rPr sz="995" cap="none"/>
              <a:t>3.any voiceover required.</a:t>
            </a:r>
            <a:endParaRPr sz="995" cap="none"/>
          </a:p>
          <a:p>
            <a:pPr marL="61595">
              <a:lnSpc>
                <a:spcPts val="1145"/>
              </a:lnSpc>
              <a:defRPr b="1" cap="none"/>
            </a:pPr>
            <a:endParaRPr sz="995" b="0" cap="none">
              <a:latin typeface="Arial MT" pitchFamily="0" charset="0"/>
              <a:ea typeface="Calibri" pitchFamily="2" charset="0"/>
              <a:cs typeface="Arial MT" pitchFamily="0" charset="0"/>
            </a:endParaRPr>
          </a:p>
          <a:p>
            <a:pPr marL="61595" marR="2914650">
              <a:lnSpc>
                <a:spcPts val="1150"/>
              </a:lnSpc>
              <a:defRPr b="1" cap="none"/>
            </a:pPr>
            <a:r>
              <a:rPr sz="995" cap="none">
                <a:latin typeface="Arial MT" pitchFamily="0" charset="0"/>
                <a:ea typeface="Calibri" pitchFamily="2" charset="0"/>
                <a:cs typeface="Arial MT" pitchFamily="0" charset="0"/>
              </a:rPr>
              <a:t>Things to do (what, by whom, by                                                         when) </a:t>
            </a:r>
            <a:endParaRPr sz="995" cap="none">
              <a:latin typeface="Arial MT" pitchFamily="0" charset="0"/>
              <a:ea typeface="Calibri" pitchFamily="2" charset="0"/>
              <a:cs typeface="Arial MT" pitchFamily="0" charset="0"/>
            </a:endParaRPr>
          </a:p>
          <a:p>
            <a:pPr marL="61595" marR="2914650">
              <a:lnSpc>
                <a:spcPts val="1150"/>
              </a:lnSpc>
              <a:defRPr b="1" cap="none"/>
            </a:pPr>
            <a:r>
              <a:rPr sz="995" cap="none">
                <a:latin typeface="Arial MT" pitchFamily="0" charset="0"/>
                <a:ea typeface="Calibri" pitchFamily="2" charset="0"/>
                <a:cs typeface="Arial MT" pitchFamily="0" charset="0"/>
              </a:rPr>
              <a:t>1.</a:t>
            </a:r>
            <a:r>
              <a:rPr sz="995" b="0" cap="none">
                <a:latin typeface="Arial MT" pitchFamily="0" charset="0"/>
                <a:ea typeface="Calibri" pitchFamily="2" charset="0"/>
                <a:cs typeface="Arial MT" pitchFamily="0" charset="0"/>
              </a:rPr>
              <a:t>any changes </a:t>
            </a:r>
            <a:endParaRPr sz="995" b="0" cap="none">
              <a:latin typeface="Arial MT" pitchFamily="0" charset="0"/>
              <a:ea typeface="Calibri" pitchFamily="2" charset="0"/>
              <a:cs typeface="Arial MT" pitchFamily="0" charset="0"/>
            </a:endParaRPr>
          </a:p>
          <a:p>
            <a:pPr marL="61595" marR="2914650">
              <a:lnSpc>
                <a:spcPts val="1150"/>
              </a:lnSpc>
              <a:defRPr sz="1100" cap="none">
                <a:latin typeface="Arial MT" pitchFamily="0" charset="0"/>
                <a:ea typeface="Calibri" pitchFamily="2" charset="0"/>
                <a:cs typeface="Arial MT" pitchFamily="0" charset="0"/>
              </a:defRPr>
            </a:pPr>
            <a:endParaRPr sz="995" cap="none"/>
          </a:p>
          <a:p>
            <a:pPr marL="61595">
              <a:lnSpc>
                <a:spcPts val="1090"/>
              </a:lnSpc>
              <a:defRPr b="1" cap="none"/>
            </a:pPr>
            <a:r>
              <a:rPr sz="995" cap="none">
                <a:latin typeface="Arial MT" pitchFamily="0" charset="0"/>
                <a:ea typeface="Calibri" pitchFamily="2" charset="0"/>
                <a:cs typeface="Arial MT" pitchFamily="0" charset="0"/>
              </a:rPr>
              <a:t>2.</a:t>
            </a:r>
            <a:r>
              <a:rPr sz="995" b="0" cap="none">
                <a:latin typeface="Arial MT" pitchFamily="0" charset="0"/>
                <a:ea typeface="Calibri" pitchFamily="2" charset="0"/>
                <a:cs typeface="Arial MT" pitchFamily="0" charset="0"/>
              </a:rPr>
              <a:t> K. Sanjay</a:t>
            </a:r>
            <a:endParaRPr sz="995" b="0" cap="none">
              <a:latin typeface="Arial MT" pitchFamily="0" charset="0"/>
              <a:ea typeface="Calibri" pitchFamily="2" charset="0"/>
              <a:cs typeface="Arial MT" pitchFamily="0" charset="0"/>
            </a:endParaRPr>
          </a:p>
          <a:p>
            <a:pPr marL="61595">
              <a:lnSpc>
                <a:spcPts val="1090"/>
              </a:lnSpc>
              <a:defRPr sz="1100" b="1" cap="none">
                <a:latin typeface="Arial MT" pitchFamily="0" charset="0"/>
                <a:ea typeface="Calibri" pitchFamily="2" charset="0"/>
                <a:cs typeface="Arial MT" pitchFamily="0" charset="0"/>
              </a:defRPr>
            </a:pPr>
            <a:endParaRPr sz="995" b="0" cap="none"/>
          </a:p>
          <a:p>
            <a:pPr marL="61595">
              <a:lnSpc>
                <a:spcPts val="1175"/>
              </a:lnSpc>
              <a:defRPr b="1" cap="none"/>
            </a:pPr>
            <a:r>
              <a:rPr sz="995" cap="none">
                <a:latin typeface="Arial MT" pitchFamily="0" charset="0"/>
                <a:ea typeface="Calibri" pitchFamily="2" charset="0"/>
                <a:cs typeface="Arial MT" pitchFamily="0" charset="0"/>
              </a:rPr>
              <a:t>3.</a:t>
            </a:r>
            <a:r>
              <a:rPr sz="995" b="0" cap="none">
                <a:latin typeface="Arial MT" pitchFamily="0" charset="0"/>
                <a:ea typeface="Calibri" pitchFamily="2" charset="0"/>
                <a:cs typeface="Arial MT" pitchFamily="0" charset="0"/>
              </a:rPr>
              <a:t>Same day </a:t>
            </a:r>
            <a:endParaRPr sz="995" b="0" cap="none">
              <a:latin typeface="Arial MT" pitchFamily="0" charset="0"/>
              <a:ea typeface="Calibri" pitchFamily="2" charset="0"/>
              <a:cs typeface="Arial MT" pitchFamily="0" charset="0"/>
            </a:endParaRPr>
          </a:p>
        </p:txBody>
      </p:sp>
    </p:spTree>
  </p:cSld>
  <p:clrMapOvr>
    <a:masterClrMapping/>
  </p:clrMapOvr>
  <p:timing>
    <p:tnLst>
      <p:par>
        <p:cTn id="1" dur="indefinite" restart="never" nodeType="tmRoot"/>
      </p:par>
    </p:tnLst>
  </p:timing>
</p:sld>
</file>

<file path=ppt/slides/slide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Sp="0">
  <p:cSld>
    <p:spTree>
      <p:nvGrpSpPr>
        <p:cNvPr id="1" name=""/>
        <p:cNvGrpSpPr/>
        <p:nvPr/>
      </p:nvGrpSpPr>
      <p:grpSpPr>
        <a:xfrm>
          <a:off x="0" y="0"/>
          <a:ext cx="0" cy="0"/>
          <a:chOff x="0" y="0"/>
          <a:chExt cx="0" cy="0"/>
        </a:xfrm>
      </p:grpSpPr>
      <p:sp>
        <p:nvSpPr>
          <p:cNvPr id="2" name="object 2"/>
          <p:cNvSpPr>
            <a:spLocks noGrp="1" noChangeArrowheads="1"/>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CQUAAGgDAAD4FAAAowUAABAAAAAmAAAACAAAADyQAAAAAAAA"/>
              </a:ext>
            </a:extLst>
          </p:cNvSpPr>
          <p:nvPr>
            <p:ph type="title"/>
          </p:nvPr>
        </p:nvSpPr>
        <p:spPr/>
        <p:txBody>
          <a:bodyPr vert="horz" wrap="square" lIns="0" tIns="11430" rIns="0" bIns="0" numCol="1" spcCol="215900" anchor="t">
            <a:prstTxWarp prst="textNoShape">
              <a:avLst/>
            </a:prstTxWarp>
          </a:bodyPr>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0"/>
              </a:spcBef>
            </a:pPr>
            <a:r>
              <a:rPr cap="none">
                <a:latin typeface="Arial MT" pitchFamily="0" charset="0"/>
                <a:ea typeface="Calibri" pitchFamily="2" charset="0"/>
                <a:cs typeface="Arial MT" pitchFamily="0" charset="0"/>
              </a:rPr>
              <a:t>3. Problem Definition</a:t>
            </a:r>
            <a:endParaRPr cap="none">
              <a:latin typeface="Arial MT" pitchFamily="0" charset="0"/>
              <a:ea typeface="Calibri" pitchFamily="2" charset="0"/>
              <a:cs typeface="Arial MT" pitchFamily="0" charset="0"/>
            </a:endParaRPr>
          </a:p>
        </p:txBody>
      </p:sp>
      <p:sp>
        <p:nvSpPr>
          <p:cNvPr id="3" name="object 3"/>
          <p:cNvSpPr>
            <a:extLst>
              <a:ext uri="smNativeData">
                <pr:smNativeData xmlns:pr="smNativeData" xmlns="smNativeData" val="SMDATA_15_ReznaBMAAAAlAAAAZAAAAA0AAAAAAAAAABI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CQUAAM8HAAC0HQAA5AgAABAAAAAmAAAACAAAAP//////////"/>
              </a:ext>
            </a:extLst>
          </p:cNvSpPr>
          <p:nvPr/>
        </p:nvSpPr>
        <p:spPr>
          <a:xfrm>
            <a:off x="818515" y="1269365"/>
            <a:ext cx="4010025" cy="175895"/>
          </a:xfrm>
          <a:prstGeom prst="rect">
            <a:avLst/>
          </a:prstGeom>
          <a:noFill/>
          <a:ln>
            <a:noFill/>
          </a:ln>
          <a:effectLst/>
        </p:spPr>
        <p:txBody>
          <a:bodyPr vert="horz" wrap="square" lIns="0" tIns="1143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0"/>
              </a:spcBef>
            </a:pPr>
            <a:r>
              <a:rPr sz="995" b="1" cap="none">
                <a:latin typeface="Arial" pitchFamily="2" charset="0"/>
                <a:ea typeface="Calibri" pitchFamily="2" charset="0"/>
                <a:cs typeface="Arial" pitchFamily="2" charset="0"/>
              </a:rPr>
              <a:t>3.1 List important local issues faced by your school or community</a:t>
            </a:r>
            <a:endParaRPr sz="995" cap="none">
              <a:latin typeface="Arial" pitchFamily="2" charset="0"/>
              <a:ea typeface="Calibri" pitchFamily="2" charset="0"/>
              <a:cs typeface="Arial" pitchFamily="2" charset="0"/>
            </a:endParaRPr>
          </a:p>
        </p:txBody>
      </p:sp>
      <p:sp>
        <p:nvSpPr>
          <p:cNvPr id="4" name="object 4"/>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GwUAAAMKAABeJgAAwhcAABAAAAAmAAAACAAAAP//////////"/>
              </a:ext>
            </a:extLst>
          </p:cNvSpPr>
          <p:nvPr/>
        </p:nvSpPr>
        <p:spPr>
          <a:xfrm>
            <a:off x="829945" y="1627505"/>
            <a:ext cx="5407025" cy="2234565"/>
          </a:xfrm>
          <a:custGeom>
            <a:avLst/>
            <a:gdLst/>
            <a:ahLst/>
            <a:cxnLst/>
            <a:rect l="0" t="0" r="5407025" b="2234565"/>
            <a:pathLst>
              <a:path w="5407025" h="2234565">
                <a:moveTo>
                  <a:pt x="11065" y="69279"/>
                </a:moveTo>
                <a:lnTo>
                  <a:pt x="0" y="69279"/>
                </a:lnTo>
                <a:lnTo>
                  <a:pt x="0" y="2223268"/>
                </a:lnTo>
                <a:lnTo>
                  <a:pt x="11065" y="2223268"/>
                </a:lnTo>
                <a:lnTo>
                  <a:pt x="11065" y="69279"/>
                </a:lnTo>
                <a:close/>
              </a:path>
              <a:path w="5407025" h="2234565">
                <a:moveTo>
                  <a:pt x="5406517" y="2223279"/>
                </a:moveTo>
                <a:lnTo>
                  <a:pt x="5395498" y="2223279"/>
                </a:lnTo>
                <a:lnTo>
                  <a:pt x="11065" y="2223279"/>
                </a:lnTo>
                <a:lnTo>
                  <a:pt x="0" y="2223279"/>
                </a:lnTo>
                <a:lnTo>
                  <a:pt x="0" y="2234334"/>
                </a:lnTo>
                <a:lnTo>
                  <a:pt x="11065" y="2234334"/>
                </a:lnTo>
                <a:lnTo>
                  <a:pt x="5395452" y="2234334"/>
                </a:lnTo>
                <a:lnTo>
                  <a:pt x="5406517" y="2234334"/>
                </a:lnTo>
                <a:lnTo>
                  <a:pt x="5406517" y="2223279"/>
                </a:lnTo>
                <a:close/>
              </a:path>
              <a:path w="5407025" h="2234565">
                <a:moveTo>
                  <a:pt x="5406517" y="69279"/>
                </a:moveTo>
                <a:lnTo>
                  <a:pt x="5395452" y="69279"/>
                </a:lnTo>
                <a:lnTo>
                  <a:pt x="5395452" y="2223268"/>
                </a:lnTo>
                <a:lnTo>
                  <a:pt x="5406517" y="2223268"/>
                </a:lnTo>
                <a:lnTo>
                  <a:pt x="5406517" y="69279"/>
                </a:lnTo>
                <a:close/>
              </a:path>
              <a:path w="5407025" h="2234565">
                <a:moveTo>
                  <a:pt x="5406517" y="0"/>
                </a:moveTo>
                <a:lnTo>
                  <a:pt x="5395452" y="0"/>
                </a:lnTo>
                <a:lnTo>
                  <a:pt x="11065" y="0"/>
                </a:lnTo>
                <a:lnTo>
                  <a:pt x="0" y="0"/>
                </a:lnTo>
                <a:lnTo>
                  <a:pt x="0" y="11066"/>
                </a:lnTo>
                <a:lnTo>
                  <a:pt x="0" y="69163"/>
                </a:lnTo>
                <a:lnTo>
                  <a:pt x="11065" y="69163"/>
                </a:lnTo>
                <a:lnTo>
                  <a:pt x="11065" y="11066"/>
                </a:lnTo>
                <a:lnTo>
                  <a:pt x="5395452" y="11066"/>
                </a:lnTo>
                <a:lnTo>
                  <a:pt x="5395452" y="69163"/>
                </a:lnTo>
                <a:lnTo>
                  <a:pt x="5406517" y="69163"/>
                </a:lnTo>
                <a:lnTo>
                  <a:pt x="5406517" y="11066"/>
                </a:lnTo>
                <a:lnTo>
                  <a:pt x="5406517" y="1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5" name="object 5"/>
          <p:cNvSpPr>
            <a:extLst>
              <a:ext uri="smNativeData">
                <pr:smNativeData xmlns:pr="smNativeData" xmlns="smNativeData" val="SMDATA_15_ReznaBMAAAAlAAAAZAAAAA0AAAAAAAAAABM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CQUAALAZAABtFAAAxRoAABAAAAAmAAAACAAAAP//////////"/>
              </a:ext>
            </a:extLst>
          </p:cNvSpPr>
          <p:nvPr/>
        </p:nvSpPr>
        <p:spPr>
          <a:xfrm>
            <a:off x="818515" y="4175760"/>
            <a:ext cx="2501900" cy="175895"/>
          </a:xfrm>
          <a:prstGeom prst="rect">
            <a:avLst/>
          </a:prstGeom>
          <a:noFill/>
          <a:ln>
            <a:noFill/>
          </a:ln>
          <a:effectLst/>
        </p:spPr>
        <p:txBody>
          <a:bodyPr vert="horz" wrap="square" lIns="0" tIns="12065"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5"/>
              </a:spcBef>
            </a:pPr>
            <a:r>
              <a:rPr sz="995" b="1" cap="none">
                <a:latin typeface="Arial" pitchFamily="2" charset="0"/>
                <a:ea typeface="Calibri" pitchFamily="2" charset="0"/>
                <a:cs typeface="Arial" pitchFamily="2" charset="0"/>
              </a:rPr>
              <a:t>3.2 Which issues matter to you and why?</a:t>
            </a:r>
            <a:endParaRPr sz="995" cap="none">
              <a:latin typeface="Arial" pitchFamily="2" charset="0"/>
              <a:ea typeface="Calibri" pitchFamily="2" charset="0"/>
              <a:cs typeface="Arial" pitchFamily="2" charset="0"/>
            </a:endParaRPr>
          </a:p>
        </p:txBody>
      </p:sp>
      <p:sp>
        <p:nvSpPr>
          <p:cNvPr id="6" name="object 6"/>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GwUAAOIbAABeJgAAsyYAABAAAAAmAAAACAAAAP//////////"/>
              </a:ext>
            </a:extLst>
          </p:cNvSpPr>
          <p:nvPr/>
        </p:nvSpPr>
        <p:spPr>
          <a:xfrm>
            <a:off x="829945" y="4532630"/>
            <a:ext cx="5407025" cy="1758315"/>
          </a:xfrm>
          <a:custGeom>
            <a:avLst/>
            <a:gdLst/>
            <a:ahLst/>
            <a:cxnLst/>
            <a:rect l="0" t="0" r="5407025" b="1758315"/>
            <a:pathLst>
              <a:path w="5407025" h="1758315">
                <a:moveTo>
                  <a:pt x="11065" y="69167"/>
                </a:moveTo>
                <a:lnTo>
                  <a:pt x="0" y="69167"/>
                </a:lnTo>
                <a:lnTo>
                  <a:pt x="0" y="1747134"/>
                </a:lnTo>
                <a:lnTo>
                  <a:pt x="11065" y="1747134"/>
                </a:lnTo>
                <a:lnTo>
                  <a:pt x="11065" y="69167"/>
                </a:lnTo>
                <a:close/>
              </a:path>
              <a:path w="5407025" h="1758315">
                <a:moveTo>
                  <a:pt x="5406517" y="1747145"/>
                </a:moveTo>
                <a:lnTo>
                  <a:pt x="5395498" y="1747145"/>
                </a:lnTo>
                <a:lnTo>
                  <a:pt x="11065" y="1747145"/>
                </a:lnTo>
                <a:lnTo>
                  <a:pt x="0" y="1747145"/>
                </a:lnTo>
                <a:lnTo>
                  <a:pt x="0" y="1758199"/>
                </a:lnTo>
                <a:lnTo>
                  <a:pt x="11065" y="1758199"/>
                </a:lnTo>
                <a:lnTo>
                  <a:pt x="5395452" y="1758199"/>
                </a:lnTo>
                <a:lnTo>
                  <a:pt x="5406517" y="1758199"/>
                </a:lnTo>
                <a:lnTo>
                  <a:pt x="5406517" y="1747145"/>
                </a:lnTo>
                <a:close/>
              </a:path>
              <a:path w="5407025" h="1758315">
                <a:moveTo>
                  <a:pt x="5406517" y="69167"/>
                </a:moveTo>
                <a:lnTo>
                  <a:pt x="5395452" y="69167"/>
                </a:lnTo>
                <a:lnTo>
                  <a:pt x="5395452" y="1747134"/>
                </a:lnTo>
                <a:lnTo>
                  <a:pt x="5406517" y="1747134"/>
                </a:lnTo>
                <a:lnTo>
                  <a:pt x="5406517" y="69167"/>
                </a:lnTo>
                <a:close/>
              </a:path>
              <a:path w="5407025" h="1758315">
                <a:moveTo>
                  <a:pt x="5406517" y="0"/>
                </a:moveTo>
                <a:lnTo>
                  <a:pt x="5395452" y="0"/>
                </a:lnTo>
                <a:lnTo>
                  <a:pt x="11065" y="0"/>
                </a:lnTo>
                <a:lnTo>
                  <a:pt x="0" y="0"/>
                </a:lnTo>
                <a:lnTo>
                  <a:pt x="0" y="11065"/>
                </a:lnTo>
                <a:lnTo>
                  <a:pt x="0" y="69156"/>
                </a:lnTo>
                <a:lnTo>
                  <a:pt x="11065" y="69156"/>
                </a:lnTo>
                <a:lnTo>
                  <a:pt x="11065" y="11065"/>
                </a:lnTo>
                <a:lnTo>
                  <a:pt x="5395452" y="11065"/>
                </a:lnTo>
                <a:lnTo>
                  <a:pt x="5395452" y="69156"/>
                </a:lnTo>
                <a:lnTo>
                  <a:pt x="5406517" y="69156"/>
                </a:lnTo>
                <a:lnTo>
                  <a:pt x="5406517" y="11065"/>
                </a:lnTo>
                <a:lnTo>
                  <a:pt x="5406517" y="1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defRPr sz="1600" cap="none">
                <a:latin typeface="Arial MT" pitchFamily="0" charset="0"/>
                <a:ea typeface="Arial MT" pitchFamily="0" charset="0"/>
                <a:cs typeface="Arial MT" pitchFamily="0" charset="0"/>
              </a:defRPr>
            </a:pPr>
            <a:r>
              <a:rPr sz="1450" cap="none"/>
              <a:t>The most pressing concerns are the lack of reliable information and timely insights, which can lead to costly mistakes, and the absence of a safe learning environment for practicing investment strategies, leaving individuals exposed to scams and high-risk ventures. Without structured guidance or an easy way to benchmark decisions against real market data, it’s difficult to build confidence and make decisions based on sound analysis rather than hearsay.</a:t>
            </a:r>
            <a:endParaRPr sz="1450" cap="none"/>
          </a:p>
        </p:txBody>
      </p:sp>
      <p:sp>
        <p:nvSpPr>
          <p:cNvPr id="7" name="object 7"/>
          <p:cNvSpPr>
            <a:extLst>
              <a:ext uri="smNativeData">
                <pr:smNativeData xmlns:pr="smNativeData" xmlns="smNativeData" val="SMDATA_15_ReznaBMAAAAlAAAAZAAAAA0AAAAAAAAAABM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BN2C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CQUAAKEoAAANEgAAtikAABAAAAAmAAAACAAAAP//////////"/>
              </a:ext>
            </a:extLst>
          </p:cNvSpPr>
          <p:nvPr/>
        </p:nvSpPr>
        <p:spPr>
          <a:xfrm>
            <a:off x="818515" y="6604635"/>
            <a:ext cx="2115820" cy="175895"/>
          </a:xfrm>
          <a:prstGeom prst="rect">
            <a:avLst/>
          </a:prstGeom>
          <a:noFill/>
          <a:ln>
            <a:noFill/>
          </a:ln>
          <a:effectLst/>
        </p:spPr>
        <p:txBody>
          <a:bodyPr vert="horz" wrap="square" lIns="0" tIns="12065"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spcBef>
                <a:spcPts val="95"/>
              </a:spcBef>
            </a:pPr>
            <a:r>
              <a:rPr sz="995" b="1" cap="none">
                <a:latin typeface="Arial" pitchFamily="2" charset="0"/>
                <a:ea typeface="Calibri" pitchFamily="2" charset="0"/>
                <a:cs typeface="Arial" pitchFamily="2" charset="0"/>
              </a:rPr>
              <a:t>3.3 Which issue will you focus on?</a:t>
            </a:r>
            <a:endParaRPr sz="995" cap="none">
              <a:latin typeface="Arial" pitchFamily="2" charset="0"/>
              <a:ea typeface="Calibri" pitchFamily="2" charset="0"/>
              <a:cs typeface="Arial" pitchFamily="2" charset="0"/>
            </a:endParaRPr>
          </a:p>
        </p:txBody>
      </p:sp>
      <p:sp>
        <p:nvSpPr>
          <p:cNvPr id="8" name="object 8"/>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GwUAANQqAABeJgAAyjEAABAAAAAmAAAACAAAAP//////////"/>
              </a:ext>
            </a:extLst>
          </p:cNvSpPr>
          <p:nvPr/>
        </p:nvSpPr>
        <p:spPr>
          <a:xfrm>
            <a:off x="829945" y="6962140"/>
            <a:ext cx="5407025" cy="1131570"/>
          </a:xfrm>
          <a:custGeom>
            <a:avLst/>
            <a:gdLst/>
            <a:ahLst/>
            <a:cxnLst/>
            <a:rect l="0" t="0" r="5407025" b="1131570"/>
            <a:pathLst>
              <a:path w="5407025" h="1131570">
                <a:moveTo>
                  <a:pt x="5406517" y="0"/>
                </a:moveTo>
                <a:lnTo>
                  <a:pt x="5395498" y="0"/>
                </a:lnTo>
                <a:lnTo>
                  <a:pt x="5395498" y="11062"/>
                </a:lnTo>
                <a:lnTo>
                  <a:pt x="5395498" y="69139"/>
                </a:lnTo>
                <a:lnTo>
                  <a:pt x="5395498" y="1120047"/>
                </a:lnTo>
                <a:lnTo>
                  <a:pt x="11065" y="1120047"/>
                </a:lnTo>
                <a:lnTo>
                  <a:pt x="11065" y="69139"/>
                </a:lnTo>
                <a:lnTo>
                  <a:pt x="11065" y="11062"/>
                </a:lnTo>
                <a:lnTo>
                  <a:pt x="5395452" y="11062"/>
                </a:lnTo>
                <a:lnTo>
                  <a:pt x="5395452" y="0"/>
                </a:lnTo>
                <a:lnTo>
                  <a:pt x="11065" y="0"/>
                </a:lnTo>
                <a:lnTo>
                  <a:pt x="0" y="0"/>
                </a:lnTo>
                <a:lnTo>
                  <a:pt x="0" y="11062"/>
                </a:lnTo>
                <a:lnTo>
                  <a:pt x="0" y="69139"/>
                </a:lnTo>
                <a:lnTo>
                  <a:pt x="0" y="1120047"/>
                </a:lnTo>
                <a:lnTo>
                  <a:pt x="0" y="1131109"/>
                </a:lnTo>
                <a:lnTo>
                  <a:pt x="11065" y="1131109"/>
                </a:lnTo>
                <a:lnTo>
                  <a:pt x="5395452" y="1131109"/>
                </a:lnTo>
                <a:lnTo>
                  <a:pt x="5406517" y="1131109"/>
                </a:lnTo>
                <a:lnTo>
                  <a:pt x="5406517" y="1120047"/>
                </a:lnTo>
                <a:lnTo>
                  <a:pt x="5406517" y="69139"/>
                </a:lnTo>
                <a:lnTo>
                  <a:pt x="5406517" y="11062"/>
                </a:lnTo>
                <a:lnTo>
                  <a:pt x="5406517" y="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r>
              <a:rPr sz="1500" cap="none"/>
              <a:t>We will focus on creating an accessible, data-driven platform that combines real-time market data with news sentiment analysis, providing reliable insights and a safe environment for users to test and refine investment strategies.</a:t>
            </a:r>
            <a:endParaRPr sz="1500" cap="none"/>
          </a:p>
        </p:txBody>
      </p:sp>
      <p:sp>
        <p:nvSpPr>
          <p:cNvPr id="9" name="object 9"/>
          <p:cNvSpPr>
            <a:extLst>
              <a:ext uri="smNativeData">
                <pr:smNativeData xmlns:pr="smNativeData" xmlns="smNativeData" val="SMDATA_15_ReznaBMAAAAlAAAACwAAAA0AAAAAAAAAAAAAAAAAAAAAAAAAAAAAAAAAAAAAAAAAAAEAAABQAAAAAAAAAAAA4D8AAAAAAADgPwAAAAAAAOA/AAAAAAAA4D8AAAAAAADgPwAAAAAAAOA/AAAAAAAA4D8AAAAAAADgPwAAAAAAAOA/AAAAAAAA4D8CAAAAjAAAAAEAAAAAAAAAAAAAAP///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P///wEAAAAAAAAAAAAAAAAAAAAAAAAAAAAAAAAAAAAAAAAAAAAAAAJ/f38A7uzhA8zMzADAwP8Af39/AAAAAAAAAAAAAAAAAAAAAAAAAAAAIQAAABgAAAAUAAAAtAEAAFsCAAB+KAAAlzoAABAAAAAmAAAACAAAAP//////////"/>
              </a:ext>
            </a:extLst>
          </p:cNvSpPr>
          <p:nvPr/>
        </p:nvSpPr>
        <p:spPr>
          <a:xfrm>
            <a:off x="276860" y="382905"/>
            <a:ext cx="6305550" cy="9141460"/>
          </a:xfrm>
          <a:custGeom>
            <a:avLst/>
            <a:gdLst/>
            <a:ahLst/>
            <a:cxnLst/>
            <a:rect l="0" t="0" r="6305550" b="9141460"/>
            <a:pathLst>
              <a:path w="6305550" h="9141460">
                <a:moveTo>
                  <a:pt x="6305319" y="9135709"/>
                </a:moveTo>
                <a:lnTo>
                  <a:pt x="6299787" y="9135709"/>
                </a:lnTo>
                <a:lnTo>
                  <a:pt x="5532" y="9135709"/>
                </a:lnTo>
                <a:lnTo>
                  <a:pt x="0" y="9135709"/>
                </a:lnTo>
                <a:lnTo>
                  <a:pt x="0" y="9141229"/>
                </a:lnTo>
                <a:lnTo>
                  <a:pt x="5532" y="9141229"/>
                </a:lnTo>
                <a:lnTo>
                  <a:pt x="6299787" y="9141229"/>
                </a:lnTo>
                <a:lnTo>
                  <a:pt x="6305319" y="9141229"/>
                </a:lnTo>
                <a:lnTo>
                  <a:pt x="6305319" y="9135709"/>
                </a:lnTo>
                <a:close/>
              </a:path>
              <a:path w="6305550" h="9141460">
                <a:moveTo>
                  <a:pt x="6305319" y="0"/>
                </a:moveTo>
                <a:lnTo>
                  <a:pt x="6299787" y="0"/>
                </a:lnTo>
                <a:lnTo>
                  <a:pt x="5532" y="0"/>
                </a:lnTo>
                <a:lnTo>
                  <a:pt x="0" y="0"/>
                </a:lnTo>
                <a:lnTo>
                  <a:pt x="0" y="5533"/>
                </a:lnTo>
                <a:lnTo>
                  <a:pt x="0" y="9135697"/>
                </a:lnTo>
                <a:lnTo>
                  <a:pt x="5532" y="9135697"/>
                </a:lnTo>
                <a:lnTo>
                  <a:pt x="5532" y="5533"/>
                </a:lnTo>
                <a:lnTo>
                  <a:pt x="6299787" y="5533"/>
                </a:lnTo>
                <a:lnTo>
                  <a:pt x="6299787" y="9135697"/>
                </a:lnTo>
                <a:lnTo>
                  <a:pt x="6305319" y="9135697"/>
                </a:lnTo>
                <a:lnTo>
                  <a:pt x="6305319" y="5533"/>
                </a:lnTo>
                <a:lnTo>
                  <a:pt x="6305319" y="0"/>
                </a:lnTo>
                <a:close/>
              </a:path>
            </a:pathLst>
          </a:custGeom>
          <a:solidFill>
            <a:srgbClr val="000000"/>
          </a:solidFill>
          <a:ln>
            <a:noFill/>
          </a:ln>
          <a:effectLst/>
        </p:spPr>
        <p:txBody>
          <a:bodyPr vert="horz" wrap="square" lIns="0" tIns="0" rIns="0" bIns="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endParaRPr sz="1500" cap="none"/>
          </a:p>
        </p:txBody>
      </p:sp>
      <p:sp>
        <p:nvSpPr>
          <p:cNvPr id="10" name="object 10"/>
          <p:cNvSpPr>
            <a:spLocks noGrp="1" noChangeArrowheads="1"/>
            <a:extLst>
              <a:ext uri="smNativeData">
                <pr:smNativeData xmlns:pr="smNativeData" xmlns="smNativeData" val="SMDATA_15_Rezna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JiQAACw4AABfJQAANzkAABAAAAAmAAAACAAAADyQAAAAAAAA"/>
              </a:ext>
            </a:extLst>
          </p:cNvSpPr>
          <p:nvPr>
            <p:ph type="sldNum" sz="quarter" idx="12"/>
          </p:nvPr>
        </p:nvSpPr>
        <p:spPr/>
        <p:txBody>
          <a:bodyPr vert="horz" wrap="square" lIns="0" tIns="0" rIns="0" bIns="0" numCol="1" spcCol="215900" anchor="t">
            <a:prstTxWarp prst="textNoShape">
              <a:avLst/>
            </a:prstTxWarp>
          </a:bodyPr>
          <a:lstStyle>
            <a:lvl1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762635">
              <a:lnSpc>
                <a:spcPct val="100000"/>
              </a:lnSpc>
              <a:spcBef>
                <a:spcPts val="0"/>
              </a:spcBef>
              <a:spcAft>
                <a:spcPts val="0"/>
              </a:spcAft>
              <a:buNone/>
              <a:tabLst/>
              <a:defRPr sz="1500" b="0" i="0" u="none" strike="noStrike" kern="1" cap="none" spc="0" baseline="0">
                <a:solidFill>
                  <a:schemeClr val="tx1"/>
                </a:solidFill>
                <a:effectLst/>
                <a:latin typeface="Calibri" pitchFamily="2" charset="0"/>
                <a:ea typeface="Calibri" pitchFamily="2" charset="0"/>
                <a:cs typeface="Calibri" pitchFamily="2" charset="0"/>
              </a:defRPr>
            </a:lvl9pPr>
          </a:lstStyle>
          <a:p>
            <a:pPr marL="11430">
              <a:lnSpc>
                <a:spcPct val="100000"/>
              </a:lnSpc>
            </a:pPr>
            <a:fld id="{257CEA67-29C8-291C-86C4-DF49A48A708A}" type="slidenum">
              <a:t>9</a:t>
            </a:fld>
          </a:p>
        </p:txBody>
      </p:sp>
      <p:sp>
        <p:nvSpPr>
          <p:cNvPr id="11" name="Textbox1"/>
          <p:cNvSpPr>
            <a:extLst>
              <a:ext uri="smNativeData">
                <pr:smNativeData xmlns:pr="smNativeData" xmlns="smNativeData" val="SMDATA_15_Rezna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rgQAAAMKAAC3JgAAixcAABAAAAAmAAAACAAAAP//////////"/>
              </a:ext>
            </a:extLst>
          </p:cNvSpPr>
          <p:nvPr/>
        </p:nvSpPr>
        <p:spPr>
          <a:xfrm>
            <a:off x="760730" y="1627505"/>
            <a:ext cx="5532755" cy="2199640"/>
          </a:xfrm>
          <a:prstGeom prst="rect">
            <a:avLst/>
          </a:prstGeom>
          <a:noFill/>
          <a:ln>
            <a:noFill/>
          </a:ln>
          <a:effectLst/>
        </p:spPr>
        <p:txBody>
          <a:bodyPr vert="horz" wrap="square" lIns="91440" tIns="45720" rIns="91440" bIns="45720" numCol="1" spcCol="215900" anchor="t"/>
          <a:lstStyle>
            <a:lvl1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1pPr>
            <a:lvl2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2pPr>
            <a:lvl3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3pPr>
            <a:lvl4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4pPr>
            <a:lvl5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5pPr>
            <a:lvl6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6pPr>
            <a:lvl7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7pPr>
            <a:lvl8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8pPr>
            <a:lvl9pPr marL="0" marR="0" indent="0" algn="l" defTabSz="840740">
              <a:lnSpc>
                <a:spcPct val="100000"/>
              </a:lnSpc>
              <a:spcBef>
                <a:spcPts val="0"/>
              </a:spcBef>
              <a:spcAft>
                <a:spcPts val="0"/>
              </a:spcAft>
              <a:buNone/>
              <a:tabLst/>
              <a:defRPr sz="1655" b="0" i="0" u="none" strike="noStrike" kern="1" cap="none" spc="0" baseline="0">
                <a:solidFill>
                  <a:schemeClr val="tx1"/>
                </a:solidFill>
                <a:effectLst/>
                <a:latin typeface="Calibri" pitchFamily="2" charset="0"/>
                <a:ea typeface="Calibri" pitchFamily="2" charset="0"/>
                <a:cs typeface="Calibri" pitchFamily="2" charset="0"/>
              </a:defRPr>
            </a:lvl9pPr>
          </a:lstStyle>
          <a:p>
            <a:pPr>
              <a:defRPr cap="none">
                <a:latin typeface="Arial MT" pitchFamily="0" charset="0"/>
                <a:ea typeface="Arial MT" pitchFamily="0" charset="0"/>
                <a:cs typeface="Arial MT" pitchFamily="0" charset="0"/>
              </a:defRPr>
            </a:pPr>
            <a:r>
              <a:rPr sz="1540" cap="none"/>
              <a:t>In our community, many people struggle with limited financial literacy and often depend on unverified tips or social media “hot takes” when making investment choices. There is no accessible platform for safely testing trading strategies or receiving timely alerts about market-moving news, which leaves newcomers vulnerable to high-risk schemes. Additionally, a lack of structured mentorship and uneven access to reliable data feeds further compounds the challenge of making well-informed decisions.</a:t>
            </a:r>
            <a:endParaRPr sz="1540" cap="none"/>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7">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8">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1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1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1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CBSE</dc:creator>
  <cp:keywords/>
  <dc:description/>
  <cp:lastModifiedBy>siddharth</cp:lastModifiedBy>
  <cp:revision>0</cp:revision>
  <dcterms:created xsi:type="dcterms:W3CDTF">2025-06-27T14:32:22Z</dcterms:created>
  <dcterms:modified xsi:type="dcterms:W3CDTF">2025-10-09T17:09:25Z</dcterms:modified>
</cp:coreProperties>
</file>