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sldIdLst>
    <p:sldId id="256" r:id="rId6"/>
    <p:sldId id="257" r:id="rId7"/>
    <p:sldId id="258" r:id="rId8"/>
    <p:sldId id="259" r:id="rId9"/>
    <p:sldId id="260" r:id="rId10"/>
    <p:sldId id="261" r:id="rId11"/>
    <p:sldId id="283" r:id="rId12"/>
    <p:sldId id="284"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7556500" cy="10680700"/>
  <p:notesSz cx="7556500" cy="10680700"/>
  <p:defaultTextStyle>
    <a:lvl1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756399682" val="1068" revOS="4"/>
      <pr:smFileRevision xmlns:pr="smNativeData" xmlns="smNativeData" dt="1756399682" val="101"/>
      <pr:guideOptions xmlns:pr="smNativeData" xmlns="smNativeData" dt="1756399682"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p:cViewPr>
        <p:scale>
          <a:sx n="92" d="100"/>
          <a:sy n="92" d="100"/>
        </p:scale>
        <p:origin x="3143" y="-153"/>
      </p:cViewPr>
      <p:guideLst x="0" y="0">
        <p:guide orient="horz" pos="2880"/>
        <p:guide pos="2160"/>
      </p:guideLst>
    </p:cSldViewPr>
  </p:slideViewPr>
  <p:outlineViewPr>
    <p:cViewPr>
      <p:scale>
        <a:sx n="33" d="100"/>
        <a:sy n="33" d="100"/>
      </p:scale>
      <p:origin x="0" y="0"/>
    </p:cViewPr>
  </p:outlineViewPr>
  <p:sorterViewPr>
    <p:cViewPr>
      <p:scale>
        <a:sx n="18" d="100"/>
        <a:sy n="18" d="100"/>
      </p:scale>
      <p:origin x="0" y="0"/>
    </p:cViewPr>
  </p:sorterViewPr>
  <p:notesViewPr>
    <p:cSldViewPr>
      <p:cViewPr>
        <p:scale>
          <a:sx n="92" d="100"/>
          <a:sy n="92" d="100"/>
        </p:scale>
        <p:origin x="3143" y="-153"/>
      </p:cViewPr>
    </p:cSldViewPr>
  </p:notesViewPr>
  <p:gridSpacing cx="78028800" cy="780288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Slide">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K1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fAMAAF4UAAD/KgAAKiIAABAgAAAmAAAACAAAAD2wAAAAAAAA"/>
              </a:ext>
            </a:extLst>
          </p:cNvSpPr>
          <p:nvPr>
            <p:ph type="ctrTitle"/>
          </p:nvPr>
        </p:nvSpPr>
        <p:spPr>
          <a:xfrm>
            <a:off x="566420" y="3310890"/>
            <a:ext cx="6423025" cy="2242820"/>
          </a:xfrm>
        </p:spPr>
        <p:txBody>
          <a:bodyPr vert="horz" wrap="square" lIns="0" tIns="0" rIns="0" bIns="0" numCol="1" spcCol="215900" anchor="t">
            <a:prstTxWarp prst="textNoShape">
              <a:avLst/>
            </a:prstTxWarp>
          </a:bodyPr>
          <a:lstStyle>
            <a:lvl1pPr>
              <a:defRPr sz="2400" b="1" i="0" cap="none">
                <a:solidFill>
                  <a:srgbClr val="4F81BC"/>
                </a:solidFill>
                <a:latin typeface="Arial" pitchFamily="2" charset="0"/>
                <a:ea typeface="Calibri" pitchFamily="2" charset="0"/>
                <a:cs typeface="Calibri" pitchFamily="2" charset="0"/>
              </a:defRPr>
            </a:lvl1pPr>
          </a:lstStyle>
          <a:p>
            <a:pPr/>
          </a:p>
        </p:txBody>
      </p:sp>
      <p:sp>
        <p:nvSpPr>
          <p:cNvPr id="3" name="Holder 3"/>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K1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YAAMskAACDJwAAODUAABAgAAAmAAAACAAAAD2wAAAAAAAA"/>
              </a:ext>
            </a:extLst>
          </p:cNvSpPr>
          <p:nvPr>
            <p:ph type="subTitle" idx="4"/>
          </p:nvPr>
        </p:nvSpPr>
        <p:spPr>
          <a:xfrm>
            <a:off x="1133475" y="5981065"/>
            <a:ext cx="5289550" cy="2670175"/>
          </a:xfrm>
        </p:spPr>
        <p:txBody>
          <a:bodyPr vert="horz" wrap="square" lIns="0" tIns="0" rIns="0" bIns="0" numCol="1" spcCol="215900" anchor="t">
            <a:prstTxWarp prst="textNoShape">
              <a:avLst/>
            </a:prstTxWarp>
          </a:bodyPr>
          <a:lstStyle>
            <a:lvl1pPr>
              <a:defRPr b="0" i="0" cap="none">
                <a:solidFill>
                  <a:schemeClr val="tx1"/>
                </a:solidFill>
              </a:defRPr>
            </a:lvl1pPr>
          </a:lstStyle>
          <a:p>
            <a:pPr/>
          </a:p>
        </p:txBody>
      </p:sp>
      <p:sp>
        <p:nvSpPr>
          <p:cNvPr id="4" name="Holder 4"/>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54b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g8AABs9AACuHgAAZEAAABAgAAAmAAAACAAAADyAAAAAAAAA"/>
              </a:ext>
            </a:extLst>
          </p:cNvSpPr>
          <p:nvPr>
            <p:ph type="ftr" sz="quarter" idx="11"/>
          </p:nvPr>
        </p:nvSpPr>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5" name="Holder 5"/>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K1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wIAABs9AAAEDQAAZEAAABAgAAAmAAAACAAAADyAAAAAAAAA"/>
              </a:ext>
            </a:extLst>
          </p:cNvSpPr>
          <p:nvPr>
            <p:ph type="dt" sz="half" idx="10"/>
          </p:nvPr>
        </p:nvSpPr>
        <p:spPr/>
        <p:txBody>
          <a:bodyPr vert="horz" wrap="square" lIns="0" tIns="0" rIns="0" bIns="0" numCol="1" spcCol="215900" anchor="t">
            <a:prstTxWarp prst="textNoShape">
              <a:avLst/>
            </a:prstTxWarp>
          </a:bodyPr>
          <a:lstStyle>
            <a:lvl1pPr algn="l">
              <a:defRPr cap="none">
                <a:solidFill>
                  <a:srgbClr val="8C8C8C"/>
                </a:solidFill>
              </a:defRPr>
            </a:lvl1pPr>
          </a:lstStyle>
          <a:p>
            <a:pPr/>
            <a:fld id="{39FA6C16-58D4-AF9A-9A42-AECF220C6CFB}" type="datetime1">
              <a:rPr lang="en-us" cap="none"/>
              <a:t/>
            </a:fld>
            <a:endParaRPr lang="en-us" cap="none"/>
          </a:p>
        </p:txBody>
      </p:sp>
      <p:sp>
        <p:nvSpPr>
          <p:cNvPr id="6" name="Holder 6"/>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Bny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CcAAJE8AAAtKQAAsD0AABAgAAAmAAAACAAAADyAAAAAAAAA"/>
              </a:ext>
            </a:extLst>
          </p:cNvSpPr>
          <p:nvPr>
            <p:ph type="sldNum" sz="quarter" idx="12"/>
          </p:nvPr>
        </p:nvSpPr>
        <p:spPr/>
        <p:txBody>
          <a:bodyPr vert="horz" wrap="square" lIns="0" tIns="0" rIns="0" bIns="0" numCol="1" spcCol="215900" anchor="t">
            <a:prstTxWarp prst="textNoShape">
              <a:avLst/>
            </a:prstTxWarp>
          </a:bodyPr>
          <a:lstStyle>
            <a:lvl1pPr>
              <a:defRPr sz="1100" b="0" i="0" cap="none">
                <a:solidFill>
                  <a:schemeClr val="tx1"/>
                </a:solidFill>
                <a:latin typeface="Arial MT" pitchFamily="0" charset="0"/>
                <a:ea typeface="Calibri" pitchFamily="2" charset="0"/>
                <a:cs typeface="Calibri" pitchFamily="2" charset="0"/>
              </a:defRPr>
            </a:lvl1pPr>
          </a:lstStyle>
          <a:p>
            <a:pPr marL="12700">
              <a:lnSpc>
                <a:spcPct val="100000"/>
              </a:lnSpc>
            </a:pPr>
            <a:fld id="{39FA13E5-ABD4-AFE5-9A42-5DB05D0C6C08}" type="slidenum">
              <a:t>#</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K1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AUAAKwDAAAbFwAAFAYAABAgAAAmAAAACAAAADyAAAAAAAAA"/>
              </a:ext>
            </a:extLst>
          </p:cNvSpPr>
          <p:nvPr>
            <p:ph type="title"/>
          </p:nvPr>
        </p:nvSpPr>
        <p:spPr/>
        <p:txBody>
          <a:bodyPr vert="horz" wrap="square" lIns="0" tIns="0" rIns="0" bIns="0" numCol="1" spcCol="215900" anchor="t">
            <a:prstTxWarp prst="textNoShape">
              <a:avLst/>
            </a:prstTxWarp>
          </a:bodyPr>
          <a:lstStyle>
            <a:lvl1pPr>
              <a:defRPr sz="2400" b="1" i="0" cap="none">
                <a:solidFill>
                  <a:srgbClr val="4F81BC"/>
                </a:solidFill>
                <a:latin typeface="Arial" pitchFamily="2" charset="0"/>
                <a:ea typeface="Calibri" pitchFamily="2" charset="0"/>
                <a:cs typeface="Calibri" pitchFamily="2" charset="0"/>
              </a:defRPr>
            </a:lvl1pPr>
          </a:lstStyle>
          <a:p>
            <a:pPr/>
          </a:p>
        </p:txBody>
      </p:sp>
      <p:sp>
        <p:nvSpPr>
          <p:cNvPr id="3" name="Holder 3"/>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K1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UAAJwMAAD/KgAA5TUAABAgAAAmAAAACAAAADyAAAAAAAAA"/>
              </a:ext>
            </a:extLst>
          </p:cNvSpPr>
          <p:nvPr>
            <p:ph idx="1"/>
          </p:nvPr>
        </p:nvSpPr>
        <p:spPr/>
        <p:txBody>
          <a:bodyPr vert="horz" wrap="square" lIns="0" tIns="0" rIns="0" bIns="0" numCol="1" spcCol="215900" anchor="t">
            <a:prstTxWarp prst="textNoShape">
              <a:avLst/>
            </a:prstTxWarp>
          </a:bodyPr>
          <a:lstStyle>
            <a:lvl1pPr>
              <a:defRPr b="0" i="0" cap="none">
                <a:solidFill>
                  <a:schemeClr val="tx1"/>
                </a:solidFill>
              </a:defRPr>
            </a:lvl1pPr>
          </a:lstStyle>
          <a:p>
            <a:pPr/>
          </a:p>
        </p:txBody>
      </p:sp>
      <p:sp>
        <p:nvSpPr>
          <p:cNvPr id="4" name="Holder 4"/>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K1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g8AABs9AACuHgAAZEAAABAgAAAmAAAACAAAADyAAAAAAAAA"/>
              </a:ext>
            </a:extLst>
          </p:cNvSpPr>
          <p:nvPr>
            <p:ph type="ftr" sz="quarter" idx="11"/>
          </p:nvPr>
        </p:nvSpPr>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5" name="Holder 5"/>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wIAABs9AAAEDQAAZEAAABAgAAAmAAAACAAAADyAAAAAAAAA"/>
              </a:ext>
            </a:extLst>
          </p:cNvSpPr>
          <p:nvPr>
            <p:ph type="dt" sz="half" idx="10"/>
          </p:nvPr>
        </p:nvSpPr>
        <p:spPr/>
        <p:txBody>
          <a:bodyPr vert="horz" wrap="square" lIns="0" tIns="0" rIns="0" bIns="0" numCol="1" spcCol="215900" anchor="t">
            <a:prstTxWarp prst="textNoShape">
              <a:avLst/>
            </a:prstTxWarp>
          </a:bodyPr>
          <a:lstStyle>
            <a:lvl1pPr algn="l">
              <a:defRPr cap="none">
                <a:solidFill>
                  <a:srgbClr val="8C8C8C"/>
                </a:solidFill>
              </a:defRPr>
            </a:lvl1pPr>
          </a:lstStyle>
          <a:p>
            <a:pPr/>
            <a:fld id="{39FA5535-7BD4-AFA3-9A42-8DF61B0C6CD8}" type="datetime1">
              <a:rPr lang="en-us" cap="none"/>
              <a:t/>
            </a:fld>
            <a:endParaRPr lang="en-us" cap="none"/>
          </a:p>
        </p:txBody>
      </p:sp>
      <p:sp>
        <p:nvSpPr>
          <p:cNvPr id="6" name="Holder 6"/>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Bny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CcAAJE8AAAtKQAAsD0AABAgAAAmAAAACAAAADyAAAAAAAAA"/>
              </a:ext>
            </a:extLst>
          </p:cNvSpPr>
          <p:nvPr>
            <p:ph type="sldNum" sz="quarter" idx="12"/>
          </p:nvPr>
        </p:nvSpPr>
        <p:spPr/>
        <p:txBody>
          <a:bodyPr vert="horz" wrap="square" lIns="0" tIns="0" rIns="0" bIns="0" numCol="1" spcCol="215900" anchor="t">
            <a:prstTxWarp prst="textNoShape">
              <a:avLst/>
            </a:prstTxWarp>
          </a:bodyPr>
          <a:lstStyle>
            <a:lvl1pPr>
              <a:defRPr sz="1100" b="0" i="0" cap="none">
                <a:solidFill>
                  <a:schemeClr val="tx1"/>
                </a:solidFill>
                <a:latin typeface="Arial MT" pitchFamily="0" charset="0"/>
                <a:ea typeface="Calibri" pitchFamily="2" charset="0"/>
                <a:cs typeface="Calibri" pitchFamily="2" charset="0"/>
              </a:defRPr>
            </a:lvl1pPr>
          </a:lstStyle>
          <a:p>
            <a:pPr marL="12700">
              <a:lnSpc>
                <a:spcPct val="100000"/>
              </a:lnSpc>
            </a:pPr>
            <a:fld id="{39FA1DF2-BCD4-AFEB-9A42-4ABE530C6C1F}" type="slidenum">
              <a:t>28</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wo Content">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AUAAKwDAAAbFwAAFAYAABAgAAAmAAAACAAAADyAAAAAAAAA"/>
              </a:ext>
            </a:extLst>
          </p:cNvSpPr>
          <p:nvPr>
            <p:ph type="title"/>
          </p:nvPr>
        </p:nvSpPr>
        <p:spPr/>
        <p:txBody>
          <a:bodyPr vert="horz" wrap="square" lIns="0" tIns="0" rIns="0" bIns="0" numCol="1" spcCol="215900" anchor="t">
            <a:prstTxWarp prst="textNoShape">
              <a:avLst/>
            </a:prstTxWarp>
          </a:bodyPr>
          <a:lstStyle>
            <a:lvl1pPr>
              <a:defRPr sz="2400" b="1" i="0" cap="none">
                <a:solidFill>
                  <a:srgbClr val="4F81BC"/>
                </a:solidFill>
                <a:latin typeface="Arial" pitchFamily="2" charset="0"/>
                <a:ea typeface="Calibri" pitchFamily="2" charset="0"/>
                <a:cs typeface="Calibri" pitchFamily="2" charset="0"/>
              </a:defRPr>
            </a:lvl1pPr>
          </a:lstStyle>
          <a:p>
            <a:pPr/>
          </a:p>
        </p:txBody>
      </p:sp>
      <p:sp>
        <p:nvSpPr>
          <p:cNvPr id="3" name="Holder 3"/>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K1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wIAAB0PAACLFgAAejoAABAgAAAmAAAACAAAAD0wAAAAAAAA"/>
              </a:ext>
            </a:extLst>
          </p:cNvSpPr>
          <p:nvPr>
            <p:ph idx="2"/>
          </p:nvPr>
        </p:nvSpPr>
        <p:spPr>
          <a:xfrm>
            <a:off x="377825" y="2456815"/>
            <a:ext cx="3286760" cy="7049135"/>
          </a:xfrm>
        </p:spPr>
        <p:txBody>
          <a:bodyPr vert="horz" wrap="square" lIns="0" tIns="0" rIns="0" bIns="0" numCol="1" spcCol="215900" anchor="t">
            <a:prstTxWarp prst="textNoShape">
              <a:avLst/>
            </a:prstTxWarp>
          </a:bodyPr>
          <a:lstStyle/>
          <a:p>
            <a:pPr/>
          </a:p>
        </p:txBody>
      </p:sp>
      <p:sp>
        <p:nvSpPr>
          <p:cNvPr id="4" name="Holder 4"/>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K1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8BcAAB0PAAApLAAAejoAABAgAAAmAAAACAAAAD0wAAAAAAAA"/>
              </a:ext>
            </a:extLst>
          </p:cNvSpPr>
          <p:nvPr>
            <p:ph idx="3"/>
          </p:nvPr>
        </p:nvSpPr>
        <p:spPr>
          <a:xfrm>
            <a:off x="3891280" y="2456815"/>
            <a:ext cx="3287395" cy="7049135"/>
          </a:xfrm>
        </p:spPr>
        <p:txBody>
          <a:bodyPr vert="horz" wrap="square" lIns="0" tIns="0" rIns="0" bIns="0" numCol="1" spcCol="215900" anchor="t">
            <a:prstTxWarp prst="textNoShape">
              <a:avLst/>
            </a:prstTxWarp>
          </a:bodyPr>
          <a:lstStyle/>
          <a:p>
            <a:pPr/>
          </a:p>
        </p:txBody>
      </p:sp>
      <p:sp>
        <p:nvSpPr>
          <p:cNvPr id="5" name="Holder 5"/>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K1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g8AABs9AACuHgAAZEAAABAgAAAmAAAACAAAADyAAAAAAAAA"/>
              </a:ext>
            </a:extLst>
          </p:cNvSpPr>
          <p:nvPr>
            <p:ph type="ftr" sz="quarter" idx="11"/>
          </p:nvPr>
        </p:nvSpPr>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6" name="Holder 6"/>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K1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wIAABs9AAAEDQAAZEAAABAgAAAmAAAACAAAADyAAAAAAAAA"/>
              </a:ext>
            </a:extLst>
          </p:cNvSpPr>
          <p:nvPr>
            <p:ph type="dt" sz="half" idx="10"/>
          </p:nvPr>
        </p:nvSpPr>
        <p:spPr/>
        <p:txBody>
          <a:bodyPr vert="horz" wrap="square" lIns="0" tIns="0" rIns="0" bIns="0" numCol="1" spcCol="215900" anchor="t">
            <a:prstTxWarp prst="textNoShape">
              <a:avLst/>
            </a:prstTxWarp>
          </a:bodyPr>
          <a:lstStyle>
            <a:lvl1pPr algn="l">
              <a:defRPr cap="none">
                <a:solidFill>
                  <a:srgbClr val="8C8C8C"/>
                </a:solidFill>
              </a:defRPr>
            </a:lvl1pPr>
          </a:lstStyle>
          <a:p>
            <a:pPr/>
            <a:fld id="{39FA0CED-A3D4-AFFA-9A42-55AF420C6C00}" type="datetime1">
              <a:rPr lang="en-us" cap="none"/>
              <a:t/>
            </a:fld>
            <a:endParaRPr lang="en-us" cap="none"/>
          </a:p>
        </p:txBody>
      </p:sp>
      <p:sp>
        <p:nvSpPr>
          <p:cNvPr id="7" name="Holder 7"/>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CcAAJE8AAAtKQAAsD0AABAgAAAmAAAACAAAADyAAAAAAAAA"/>
              </a:ext>
            </a:extLst>
          </p:cNvSpPr>
          <p:nvPr>
            <p:ph type="sldNum" sz="quarter" idx="12"/>
          </p:nvPr>
        </p:nvSpPr>
        <p:spPr/>
        <p:txBody>
          <a:bodyPr vert="horz" wrap="square" lIns="0" tIns="0" rIns="0" bIns="0" numCol="1" spcCol="215900" anchor="t">
            <a:prstTxWarp prst="textNoShape">
              <a:avLst/>
            </a:prstTxWarp>
          </a:bodyPr>
          <a:lstStyle>
            <a:lvl1pPr>
              <a:defRPr sz="1100" b="0" i="0" cap="none">
                <a:solidFill>
                  <a:schemeClr val="tx1"/>
                </a:solidFill>
                <a:latin typeface="Arial MT" pitchFamily="0" charset="0"/>
                <a:ea typeface="Calibri" pitchFamily="2" charset="0"/>
                <a:cs typeface="Calibri" pitchFamily="2" charset="0"/>
              </a:defRPr>
            </a:lvl1pPr>
          </a:lstStyle>
          <a:p>
            <a:pPr marL="12700">
              <a:lnSpc>
                <a:spcPct val="100000"/>
              </a:lnSpc>
            </a:pPr>
            <a:fld id="{39FA08DC-92D4-AFFE-9A42-64AB460C6C31}" type="slidenum">
              <a:t>#</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Only">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K1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AUAAKwDAAAbFwAAFAYAABAgAAAmAAAACAAAADyAAAAAAAAA"/>
              </a:ext>
            </a:extLst>
          </p:cNvSpPr>
          <p:nvPr>
            <p:ph type="title"/>
          </p:nvPr>
        </p:nvSpPr>
        <p:spPr/>
        <p:txBody>
          <a:bodyPr vert="horz" wrap="square" lIns="0" tIns="0" rIns="0" bIns="0" numCol="1" spcCol="215900" anchor="t">
            <a:prstTxWarp prst="textNoShape">
              <a:avLst/>
            </a:prstTxWarp>
          </a:bodyPr>
          <a:lstStyle>
            <a:lvl1pPr>
              <a:defRPr sz="2400" b="1" i="0" cap="none">
                <a:solidFill>
                  <a:srgbClr val="4F81BC"/>
                </a:solidFill>
                <a:latin typeface="Arial" pitchFamily="2" charset="0"/>
                <a:ea typeface="Calibri" pitchFamily="2" charset="0"/>
                <a:cs typeface="Calibri" pitchFamily="2" charset="0"/>
              </a:defRPr>
            </a:lvl1pPr>
          </a:lstStyle>
          <a:p>
            <a:pPr/>
          </a:p>
        </p:txBody>
      </p:sp>
      <p:sp>
        <p:nvSpPr>
          <p:cNvPr id="3" name="Holder 3"/>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K1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g8AABs9AACuHgAAZEAAABAgAAAmAAAACAAAADyAAAAAAAAA"/>
              </a:ext>
            </a:extLst>
          </p:cNvSpPr>
          <p:nvPr>
            <p:ph type="ftr" sz="quarter" idx="11"/>
          </p:nvPr>
        </p:nvSpPr>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4" name="Holder 4"/>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54b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wIAABs9AAAEDQAAZEAAABAgAAAmAAAACAAAADyAAAAAAAAA"/>
              </a:ext>
            </a:extLst>
          </p:cNvSpPr>
          <p:nvPr>
            <p:ph type="dt" sz="half" idx="10"/>
          </p:nvPr>
        </p:nvSpPr>
        <p:spPr/>
        <p:txBody>
          <a:bodyPr vert="horz" wrap="square" lIns="0" tIns="0" rIns="0" bIns="0" numCol="1" spcCol="215900" anchor="t">
            <a:prstTxWarp prst="textNoShape">
              <a:avLst/>
            </a:prstTxWarp>
          </a:bodyPr>
          <a:lstStyle>
            <a:lvl1pPr algn="l">
              <a:defRPr cap="none">
                <a:solidFill>
                  <a:srgbClr val="8C8C8C"/>
                </a:solidFill>
              </a:defRPr>
            </a:lvl1pPr>
          </a:lstStyle>
          <a:p>
            <a:pPr/>
            <a:fld id="{39FA0900-4ED4-AFFF-9A42-B8AA470C6CED}" type="datetime1">
              <a:rPr lang="en-us" cap="none"/>
              <a:t/>
            </a:fld>
            <a:endParaRPr lang="en-us" cap="none"/>
          </a:p>
        </p:txBody>
      </p:sp>
      <p:sp>
        <p:nvSpPr>
          <p:cNvPr id="5" name="Holder 5"/>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Bny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CcAAJE8AAAtKQAAsD0AABAgAAAmAAAACAAAADyAAAAAAAAA"/>
              </a:ext>
            </a:extLst>
          </p:cNvSpPr>
          <p:nvPr>
            <p:ph type="sldNum" sz="quarter" idx="12"/>
          </p:nvPr>
        </p:nvSpPr>
        <p:spPr/>
        <p:txBody>
          <a:bodyPr vert="horz" wrap="square" lIns="0" tIns="0" rIns="0" bIns="0" numCol="1" spcCol="215900" anchor="t">
            <a:prstTxWarp prst="textNoShape">
              <a:avLst/>
            </a:prstTxWarp>
          </a:bodyPr>
          <a:lstStyle>
            <a:lvl1pPr>
              <a:defRPr sz="1100" b="0" i="0" cap="none">
                <a:solidFill>
                  <a:schemeClr val="tx1"/>
                </a:solidFill>
                <a:latin typeface="Arial MT" pitchFamily="0" charset="0"/>
                <a:ea typeface="Calibri" pitchFamily="2" charset="0"/>
                <a:cs typeface="Calibri" pitchFamily="2" charset="0"/>
              </a:defRPr>
            </a:lvl1pPr>
          </a:lstStyle>
          <a:p>
            <a:pPr marL="12700">
              <a:lnSpc>
                <a:spcPct val="100000"/>
              </a:lnSpc>
            </a:pPr>
            <a:fld id="{39FA5E9E-D0D4-AFA8-9A42-26FD100C6C73}" type="slidenum">
              <a:t>#</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Blank">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54b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g8AABs9AACuHgAAZEAAABAgAAAmAAAACAAAADyAAAAAAAAA"/>
              </a:ext>
            </a:extLst>
          </p:cNvSpPr>
          <p:nvPr>
            <p:ph type="ftr" sz="quarter" idx="11"/>
          </p:nvPr>
        </p:nvSpPr>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3" name="Holder 3"/>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K1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wIAABs9AAAEDQAAZEAAABAgAAAmAAAACAAAADyAAAAAAAAA"/>
              </a:ext>
            </a:extLst>
          </p:cNvSpPr>
          <p:nvPr>
            <p:ph type="dt" sz="half" idx="10"/>
          </p:nvPr>
        </p:nvSpPr>
        <p:spPr/>
        <p:txBody>
          <a:bodyPr vert="horz" wrap="square" lIns="0" tIns="0" rIns="0" bIns="0" numCol="1" spcCol="215900" anchor="t">
            <a:prstTxWarp prst="textNoShape">
              <a:avLst/>
            </a:prstTxWarp>
          </a:bodyPr>
          <a:lstStyle>
            <a:lvl1pPr algn="l">
              <a:defRPr cap="none">
                <a:solidFill>
                  <a:srgbClr val="8C8C8C"/>
                </a:solidFill>
              </a:defRPr>
            </a:lvl1pPr>
          </a:lstStyle>
          <a:p>
            <a:pPr/>
            <a:fld id="{39FA4FEA-A4D4-AFB9-9A42-52EC010C6C07}" type="datetime1">
              <a:rPr lang="en-us" cap="none"/>
              <a:t/>
            </a:fld>
            <a:endParaRPr lang="en-us" cap="none"/>
          </a:p>
        </p:txBody>
      </p:sp>
      <p:sp>
        <p:nvSpPr>
          <p:cNvPr id="4" name="Holder 4"/>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CcAAJE8AAAtKQAAsD0AABAgAAAmAAAACAAAADyAAAAAAAAA"/>
              </a:ext>
            </a:extLst>
          </p:cNvSpPr>
          <p:nvPr>
            <p:ph type="sldNum" sz="quarter" idx="12"/>
          </p:nvPr>
        </p:nvSpPr>
        <p:spPr/>
        <p:txBody>
          <a:bodyPr vert="horz" wrap="square" lIns="0" tIns="0" rIns="0" bIns="0" numCol="1" spcCol="215900" anchor="t">
            <a:prstTxWarp prst="textNoShape">
              <a:avLst/>
            </a:prstTxWarp>
          </a:bodyPr>
          <a:lstStyle>
            <a:lvl1pPr>
              <a:defRPr sz="1100" b="0" i="0" cap="none">
                <a:solidFill>
                  <a:schemeClr val="tx1"/>
                </a:solidFill>
                <a:latin typeface="Arial MT" pitchFamily="0" charset="0"/>
                <a:ea typeface="Calibri" pitchFamily="2" charset="0"/>
                <a:cs typeface="Calibri" pitchFamily="2" charset="0"/>
              </a:defRPr>
            </a:lvl1pPr>
          </a:lstStyle>
          <a:p>
            <a:pPr marL="12700">
              <a:lnSpc>
                <a:spcPct val="100000"/>
              </a:lnSpc>
            </a:pPr>
            <a:fld id="{39FA372B-65D4-AFC1-9A42-9394790C6CC6}" type="slidenum">
              <a:t>29</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K1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jAUAAKwDAAAbFwAAFAYAABAgAAAmAAAACAAAAD2/AAAAAAAA"/>
              </a:ext>
            </a:extLst>
          </p:cNvSpPr>
          <p:nvPr>
            <p:ph type="title"/>
          </p:nvPr>
        </p:nvSpPr>
        <p:spPr>
          <a:xfrm>
            <a:off x="901700" y="596900"/>
            <a:ext cx="2854325" cy="391160"/>
          </a:xfrm>
          <a:prstGeom prst="rect">
            <a:avLst/>
          </a:prstGeom>
        </p:spPr>
        <p:txBody>
          <a:bodyPr vert="horz" wrap="square" lIns="0" tIns="0" rIns="0" bIns="0" numCol="1" spcCol="215900" anchor="t">
            <a:prstTxWarp prst="textNoShape">
              <a:avLst/>
            </a:prstTxWarp>
          </a:bodyPr>
          <a:lstStyle>
            <a:lvl1pPr>
              <a:defRPr sz="2400" b="1" i="0" cap="none">
                <a:solidFill>
                  <a:srgbClr val="4F81BC"/>
                </a:solidFill>
                <a:latin typeface="Arial" pitchFamily="2" charset="0"/>
                <a:ea typeface="Calibri" pitchFamily="2" charset="0"/>
                <a:cs typeface="Calibri" pitchFamily="2" charset="0"/>
              </a:defRPr>
            </a:lvl1pPr>
          </a:lstStyle>
          <a:p>
            <a:pPr/>
          </a:p>
        </p:txBody>
      </p:sp>
      <p:sp>
        <p:nvSpPr>
          <p:cNvPr id="3" name="Holder 3"/>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AUAAJwMAAD/KgAA5TUAABAgAAAmAAAACAAAAD2/AAAAAAAA"/>
              </a:ext>
            </a:extLst>
          </p:cNvSpPr>
          <p:nvPr>
            <p:ph type="body" idx="1"/>
          </p:nvPr>
        </p:nvSpPr>
        <p:spPr>
          <a:xfrm>
            <a:off x="873760" y="2049780"/>
            <a:ext cx="6115685" cy="6711315"/>
          </a:xfrm>
          <a:prstGeom prst="rect">
            <a:avLst/>
          </a:prstGeom>
        </p:spPr>
        <p:txBody>
          <a:bodyPr vert="horz" wrap="square" lIns="0" tIns="0" rIns="0" bIns="0" numCol="1" spcCol="215900" anchor="t">
            <a:prstTxWarp prst="textNoShape">
              <a:avLst/>
            </a:prstTxWarp>
          </a:bodyPr>
          <a:lstStyle>
            <a:lvl1pPr>
              <a:defRPr b="0" i="0" cap="none">
                <a:solidFill>
                  <a:schemeClr val="tx1"/>
                </a:solidFill>
              </a:defRPr>
            </a:lvl1pPr>
          </a:lstStyle>
          <a:p>
            <a:pPr/>
          </a:p>
        </p:txBody>
      </p:sp>
      <p:sp>
        <p:nvSpPr>
          <p:cNvPr id="4" name="Holder 4"/>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K1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g8AABs9AACuHgAAZEAAABAgAAAmAAAACAAAAD2/AAAAAAAA"/>
              </a:ext>
            </a:extLst>
          </p:cNvSpPr>
          <p:nvPr>
            <p:ph type="ftr" sz="quarter" idx="3"/>
          </p:nvPr>
        </p:nvSpPr>
        <p:spPr>
          <a:xfrm>
            <a:off x="2569210" y="9933305"/>
            <a:ext cx="2418080" cy="534035"/>
          </a:xfrm>
          <a:prstGeom prst="rect">
            <a:avLst/>
          </a:prstGeom>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5" name="Holder 5"/>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K1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wIAABs9AAAEDQAAZEAAABAgAAAmAAAACAAAAD2/AAAAAAAA"/>
              </a:ext>
            </a:extLst>
          </p:cNvSpPr>
          <p:nvPr>
            <p:ph type="dt" sz="half" idx="2"/>
          </p:nvPr>
        </p:nvSpPr>
        <p:spPr>
          <a:xfrm>
            <a:off x="377825" y="9933305"/>
            <a:ext cx="1737995" cy="534035"/>
          </a:xfrm>
          <a:prstGeom prst="rect">
            <a:avLst/>
          </a:prstGeom>
        </p:spPr>
        <p:txBody>
          <a:bodyPr vert="horz" wrap="square" lIns="0" tIns="0" rIns="0" bIns="0" numCol="1" spcCol="215900" anchor="t">
            <a:prstTxWarp prst="textNoShape">
              <a:avLst/>
            </a:prstTxWarp>
          </a:bodyPr>
          <a:lstStyle>
            <a:lvl1pPr algn="l">
              <a:defRPr cap="none">
                <a:solidFill>
                  <a:srgbClr val="8C8C8C"/>
                </a:solidFill>
              </a:defRPr>
            </a:lvl1pPr>
          </a:lstStyle>
          <a:p>
            <a:pPr/>
            <a:fld id="{39FA75FC-B2D4-AF83-9A42-44D63B0C6C11}" type="datetime1">
              <a:rPr lang="en-us" cap="none"/>
              <a:t/>
            </a:fld>
            <a:endParaRPr lang="en-us" cap="none"/>
          </a:p>
        </p:txBody>
      </p:sp>
      <p:sp>
        <p:nvSpPr>
          <p:cNvPr id="6" name="Holder 6"/>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K1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1CcAAJE8AAAtKQAAsD0AABAgAAAmAAAACAAAAD2/AAAAAAAA"/>
              </a:ext>
            </a:extLst>
          </p:cNvSpPr>
          <p:nvPr>
            <p:ph type="sldNum" sz="quarter" idx="4"/>
          </p:nvPr>
        </p:nvSpPr>
        <p:spPr>
          <a:xfrm>
            <a:off x="6474460" y="9845675"/>
            <a:ext cx="219075" cy="182245"/>
          </a:xfrm>
          <a:prstGeom prst="rect">
            <a:avLst/>
          </a:prstGeom>
        </p:spPr>
        <p:txBody>
          <a:bodyPr vert="horz" wrap="square" lIns="0" tIns="0" rIns="0" bIns="0" numCol="1" spcCol="215900" anchor="t">
            <a:prstTxWarp prst="textNoShape">
              <a:avLst/>
            </a:prstTxWarp>
          </a:bodyPr>
          <a:lstStyle>
            <a:lvl1pPr>
              <a:defRPr sz="1100" b="0" i="0" cap="none">
                <a:solidFill>
                  <a:schemeClr val="tx1"/>
                </a:solidFill>
                <a:latin typeface="Arial MT" pitchFamily="0" charset="0"/>
                <a:ea typeface="Calibri" pitchFamily="2" charset="0"/>
                <a:cs typeface="Calibri" pitchFamily="2" charset="0"/>
              </a:defRPr>
            </a:lvl1pPr>
          </a:lstStyle>
          <a:p>
            <a:pPr marL="12700">
              <a:lnSpc>
                <a:spcPct val="100000"/>
              </a:lnSpc>
            </a:pPr>
            <a:fld id="{39FA49B1-FFD4-AFBF-9A42-09EA070C6C5C}" type="slidenum">
              <a:t>29</a:t>
            </a:fl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xml"/><Relationship Id="rId3" Type="http://schemas.openxmlformats.org/officeDocument/2006/relationships/slide" Target="slide11.xml"/><Relationship Id="rId4" Type="http://schemas.openxmlformats.org/officeDocument/2006/relationships/slide" Target="slide15.xml"/><Relationship Id="rId5" Type="http://schemas.openxmlformats.org/officeDocument/2006/relationships/slide" Target="slide18.xml"/><Relationship Id="rId6" Type="http://schemas.openxmlformats.org/officeDocument/2006/relationships/slide" Target="slide19.xml"/><Relationship Id="rId7" Type="http://schemas.openxmlformats.org/officeDocument/2006/relationships/slide" Target="slide20.xml"/><Relationship Id="rId8" Type="http://schemas.openxmlformats.org/officeDocument/2006/relationships/slide" Target="slide21.xml"/><Relationship Id="rId9" Type="http://schemas.openxmlformats.org/officeDocument/2006/relationships/slide" Target="slide24.xml"/><Relationship Id="rId10" Type="http://schemas.openxmlformats.org/officeDocument/2006/relationships/slide" Target="slide25.xml"/></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QoiwaBMAAAAlAAAAZAAAAE0AAAAAAAAAABM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Q0AAMAHAADQIQAA+AkAABAgAAAmAAAACAAAAP//////////"/>
              </a:ext>
            </a:extLst>
          </p:cNvSpPr>
          <p:nvPr/>
        </p:nvSpPr>
        <p:spPr>
          <a:xfrm>
            <a:off x="2273935" y="1259840"/>
            <a:ext cx="3222625" cy="360680"/>
          </a:xfrm>
          <a:prstGeom prst="rect">
            <a:avLst/>
          </a:prstGeom>
          <a:noFill/>
          <a:ln>
            <a:noFill/>
          </a:ln>
          <a:effectLst/>
        </p:spPr>
        <p:txBody>
          <a:bodyPr vert="horz" wrap="square" lIns="0" tIns="12065" rIns="0" bIns="0" numCol="1" spcCol="215900" anchor="t"/>
          <a:lstStyle/>
          <a:p>
            <a:pPr marL="12700">
              <a:lnSpc>
                <a:spcPct val="100000"/>
              </a:lnSpc>
              <a:spcBef>
                <a:spcPts val="95"/>
              </a:spcBef>
            </a:pPr>
            <a:r>
              <a:rPr sz="2200" b="1" cap="none">
                <a:latin typeface="Arial" pitchFamily="2" charset="0"/>
                <a:ea typeface="Calibri" pitchFamily="2" charset="0"/>
                <a:cs typeface="Arial" pitchFamily="2" charset="0"/>
              </a:rPr>
              <a:t>AI PROJECT LOGBOOK</a:t>
            </a:r>
            <a:endParaRPr sz="2200" cap="none">
              <a:latin typeface="Arial" pitchFamily="2" charset="0"/>
              <a:ea typeface="Calibri" pitchFamily="2" charset="0"/>
              <a:cs typeface="Arial" pitchFamily="2" charset="0"/>
            </a:endParaRPr>
          </a:p>
        </p:txBody>
      </p:sp>
      <p:sp>
        <p:nvSpPr>
          <p:cNvPr id="3" name="object 3"/>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yAUAAMIMAAC1KAAAWRYAABAgAAAmAAAACAAAAP//////////"/>
              </a:ext>
            </a:extLst>
          </p:cNvSpPr>
          <p:nvPr/>
        </p:nvSpPr>
        <p:spPr>
          <a:xfrm>
            <a:off x="939800" y="2073910"/>
            <a:ext cx="5677535" cy="1558925"/>
          </a:xfrm>
          <a:prstGeom prst="rect">
            <a:avLst/>
          </a:prstGeom>
          <a:noFill/>
          <a:ln>
            <a:noFill/>
          </a:ln>
          <a:effectLst/>
        </p:spPr>
        <p:txBody>
          <a:bodyPr vert="horz" wrap="square" lIns="0" tIns="12700" rIns="0" bIns="0" numCol="1" spcCol="215900" anchor="t"/>
          <a:lstStyle/>
          <a:p>
            <a:pPr marL="214630" algn="ctr">
              <a:lnSpc>
                <a:spcPct val="100000"/>
              </a:lnSpc>
              <a:spcBef>
                <a:spcPts val="100"/>
              </a:spcBef>
            </a:pPr>
            <a:r>
              <a:rPr sz="2000" cap="none">
                <a:solidFill>
                  <a:srgbClr val="1F487C"/>
                </a:solidFill>
                <a:latin typeface="Arial MT" pitchFamily="0" charset="0"/>
                <a:ea typeface="Calibri" pitchFamily="2" charset="0"/>
                <a:cs typeface="Arial MT" pitchFamily="0" charset="0"/>
              </a:rPr>
              <a:t>Resource for Students</a:t>
            </a:r>
            <a:endParaRPr sz="2000" cap="none">
              <a:latin typeface="Arial MT" pitchFamily="0" charset="0"/>
              <a:ea typeface="Calibri" pitchFamily="2" charset="0"/>
              <a:cs typeface="Arial MT" pitchFamily="0" charset="0"/>
            </a:endParaRPr>
          </a:p>
          <a:p>
            <a:pPr marL="12700" marR="5080" algn="ctr">
              <a:lnSpc>
                <a:spcPct val="110000"/>
              </a:lnSpc>
              <a:spcBef>
                <a:spcPts val="1630"/>
              </a:spcBef>
            </a:pPr>
            <a:r>
              <a:rPr sz="1200" i="1" cap="none">
                <a:latin typeface="Arial" pitchFamily="2" charset="0"/>
                <a:ea typeface="Calibri" pitchFamily="2" charset="0"/>
                <a:cs typeface="Arial" pitchFamily="2" charset="0"/>
              </a:rPr>
              <a:t>(Adapted from “IBM EdTech Youth Challenge – Project Logbook” developed by IBM in collaboration with Macquarie University, Australia and Australian Museum)</a:t>
            </a:r>
            <a:endParaRPr sz="1200" cap="none">
              <a:latin typeface="Arial" pitchFamily="2" charset="0"/>
              <a:ea typeface="Calibri" pitchFamily="2" charset="0"/>
              <a:cs typeface="Arial" pitchFamily="2" charset="0"/>
            </a:endParaRPr>
          </a:p>
          <a:p>
            <a:pPr>
              <a:lnSpc>
                <a:spcPct val="100000"/>
              </a:lnSpc>
            </a:pPr>
            <a:endParaRPr sz="1200" cap="none">
              <a:latin typeface="Arial" pitchFamily="2" charset="0"/>
              <a:ea typeface="Calibri" pitchFamily="2" charset="0"/>
              <a:cs typeface="Arial" pitchFamily="2" charset="0"/>
            </a:endParaRPr>
          </a:p>
          <a:p>
            <a:pPr>
              <a:lnSpc>
                <a:spcPct val="100000"/>
              </a:lnSpc>
              <a:spcBef>
                <a:spcPts val="650"/>
              </a:spcBef>
            </a:pPr>
            <a:endParaRPr sz="1200" cap="none">
              <a:latin typeface="Arial" pitchFamily="2" charset="0"/>
              <a:ea typeface="Calibri" pitchFamily="2" charset="0"/>
              <a:cs typeface="Arial" pitchFamily="2" charset="0"/>
            </a:endParaRPr>
          </a:p>
          <a:p>
            <a:pPr algn="ctr">
              <a:lnSpc>
                <a:spcPct val="100000"/>
              </a:lnSpc>
            </a:pPr>
            <a:r>
              <a:rPr sz="1200" b="1" u="sng" cap="none">
                <a:uFill>
                  <a:solidFill>
                    <a:srgbClr val="000000"/>
                  </a:solidFill>
                </a:uFill>
                <a:latin typeface="Arial" pitchFamily="2" charset="0"/>
                <a:ea typeface="Calibri" pitchFamily="2" charset="0"/>
                <a:cs typeface="Arial" pitchFamily="2" charset="0"/>
              </a:rPr>
              <a:t>KEY PARTNERS</a:t>
            </a:r>
            <a:endParaRPr sz="1200"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QoiwaBMAAAAlAAAAZAAAAE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hw8AANwfAAD0HgAADSEAABAgAAAmAAAACAAAAP//////////"/>
              </a:ext>
            </a:extLst>
          </p:cNvSpPr>
          <p:nvPr/>
        </p:nvSpPr>
        <p:spPr>
          <a:xfrm>
            <a:off x="2524125" y="5179060"/>
            <a:ext cx="2507615" cy="193675"/>
          </a:xfrm>
          <a:prstGeom prst="rect">
            <a:avLst/>
          </a:prstGeom>
          <a:noFill/>
          <a:ln>
            <a:noFill/>
          </a:ln>
          <a:effectLst/>
        </p:spPr>
        <p:txBody>
          <a:bodyPr vert="horz" wrap="square" lIns="0" tIns="13335" rIns="0" bIns="0" numCol="1" spcCol="215900" anchor="t"/>
          <a:lstStyle/>
          <a:p>
            <a:pPr marL="12700">
              <a:lnSpc>
                <a:spcPct val="100000"/>
              </a:lnSpc>
              <a:spcBef>
                <a:spcPts val="105"/>
              </a:spcBef>
            </a:pPr>
            <a:r>
              <a:rPr sz="1100" b="1" u="sng" cap="none">
                <a:uFill>
                  <a:solidFill>
                    <a:srgbClr val="000000"/>
                  </a:solidFill>
                </a:uFill>
                <a:latin typeface="Arial" pitchFamily="2" charset="0"/>
                <a:ea typeface="Calibri" pitchFamily="2" charset="0"/>
                <a:cs typeface="Arial" pitchFamily="2" charset="0"/>
              </a:rPr>
              <a:t>INDIA IMPLEMENTATION PARTNERS</a:t>
            </a:r>
            <a:endParaRPr sz="1100" cap="none">
              <a:latin typeface="Arial" pitchFamily="2" charset="0"/>
              <a:ea typeface="Calibri" pitchFamily="2" charset="0"/>
              <a:cs typeface="Arial" pitchFamily="2" charset="0"/>
            </a:endParaRPr>
          </a:p>
        </p:txBody>
      </p:sp>
      <p:sp>
        <p:nvSpPr>
          <p:cNvPr id="5" name="object 5"/>
          <p:cNvSpPr>
            <a:extLst>
              <a:ext uri="smNativeData">
                <pr:smNativeData xmlns:pr="smNativeData" xmlns="smNativeData" val="SMDATA_15_QoiwaBMAAAAlAAAAZAAAAE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3RIAAFwsAACcGwAAjS0AABAgAAAmAAAACAAAAP//////////"/>
              </a:ext>
            </a:extLst>
          </p:cNvSpPr>
          <p:nvPr/>
        </p:nvSpPr>
        <p:spPr>
          <a:xfrm>
            <a:off x="3066415" y="7211060"/>
            <a:ext cx="1421765" cy="193675"/>
          </a:xfrm>
          <a:prstGeom prst="rect">
            <a:avLst/>
          </a:prstGeom>
          <a:noFill/>
          <a:ln>
            <a:noFill/>
          </a:ln>
          <a:effectLst/>
        </p:spPr>
        <p:txBody>
          <a:bodyPr vert="horz" wrap="square" lIns="0" tIns="13335" rIns="0" bIns="0" numCol="1" spcCol="215900" anchor="t"/>
          <a:lstStyle/>
          <a:p>
            <a:pPr marL="12700">
              <a:lnSpc>
                <a:spcPct val="100000"/>
              </a:lnSpc>
              <a:spcBef>
                <a:spcPts val="105"/>
              </a:spcBef>
            </a:pPr>
            <a:r>
              <a:rPr sz="1100" b="1" u="sng" cap="none">
                <a:uFill>
                  <a:solidFill>
                    <a:srgbClr val="000000"/>
                  </a:solidFill>
                </a:uFill>
                <a:latin typeface="Arial" pitchFamily="2" charset="0"/>
                <a:ea typeface="Calibri" pitchFamily="2" charset="0"/>
                <a:cs typeface="Arial" pitchFamily="2" charset="0"/>
              </a:rPr>
              <a:t>GLOBAL PARTNERS</a:t>
            </a:r>
            <a:endParaRPr sz="1100" cap="none">
              <a:latin typeface="Arial" pitchFamily="2" charset="0"/>
              <a:ea typeface="Calibri" pitchFamily="2" charset="0"/>
              <a:cs typeface="Arial" pitchFamily="2" charset="0"/>
            </a:endParaRPr>
          </a:p>
        </p:txBody>
      </p:sp>
      <p:pic>
        <p:nvPicPr>
          <p:cNvPr id="6" name="object 6"/>
          <p:cNvPicPr>
            <a:extLst>
              <a:ext uri="smNativeData">
                <pr:smNativeData xmlns:pr="smNativeData" xmlns="smNativeData" val="SMDATA_17_Qoiwa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tLN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OcPAABlGQAAMxcAAF8cAAAQAAAAJgAAAAgAAAD//////////w=="/>
              </a:ext>
            </a:extLst>
          </p:cNvPicPr>
          <p:nvPr/>
        </p:nvPicPr>
        <p:blipFill>
          <a:blip r:embed="rId2"/>
          <a:stretch>
            <a:fillRect/>
          </a:stretch>
        </p:blipFill>
        <p:spPr>
          <a:xfrm>
            <a:off x="2585085" y="4128135"/>
            <a:ext cx="1186180" cy="483870"/>
          </a:xfrm>
          <a:prstGeom prst="rect">
            <a:avLst/>
          </a:prstGeom>
          <a:noFill/>
          <a:ln>
            <a:noFill/>
          </a:ln>
          <a:effectLst/>
        </p:spPr>
      </p:pic>
      <p:pic>
        <p:nvPicPr>
          <p:cNvPr id="7" name="object 7"/>
          <p:cNvPicPr>
            <a:extLst>
              <a:ext uri="smNativeData">
                <pr:smNativeData xmlns:pr="smNativeData" xmlns="smNativeData" val="SMDATA_17_Qoiwa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I8ZAAB8GAAAMR0AAM4cAAAQAAAAJgAAAAgAAAD//////////w=="/>
              </a:ext>
            </a:extLst>
          </p:cNvPicPr>
          <p:nvPr/>
        </p:nvPicPr>
        <p:blipFill>
          <a:blip r:embed="rId3"/>
          <a:stretch>
            <a:fillRect/>
          </a:stretch>
        </p:blipFill>
        <p:spPr>
          <a:xfrm>
            <a:off x="4154805" y="3980180"/>
            <a:ext cx="590550" cy="702310"/>
          </a:xfrm>
          <a:prstGeom prst="rect">
            <a:avLst/>
          </a:prstGeom>
          <a:noFill/>
          <a:ln>
            <a:noFill/>
          </a:ln>
          <a:effectLst/>
        </p:spPr>
      </p:pic>
      <p:pic>
        <p:nvPicPr>
          <p:cNvPr id="8" name="object 8"/>
          <p:cNvPicPr>
            <a:extLst>
              <a:ext uri="smNativeData">
                <pr:smNativeData xmlns:pr="smNativeData" xmlns="smNativeData" val="SMDATA_17_Qoiwa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KAAo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NUVAAC1IgAArhoAAMcoAAAQAAAAJgAAAAgAAAD//////////w=="/>
              </a:ext>
            </a:extLst>
          </p:cNvPicPr>
          <p:nvPr/>
        </p:nvPicPr>
        <p:blipFill>
          <a:blip r:embed="rId4"/>
          <a:stretch>
            <a:fillRect/>
          </a:stretch>
        </p:blipFill>
        <p:spPr>
          <a:xfrm>
            <a:off x="3549015" y="5641975"/>
            <a:ext cx="788035" cy="986790"/>
          </a:xfrm>
          <a:prstGeom prst="rect">
            <a:avLst/>
          </a:prstGeom>
          <a:noFill/>
          <a:ln>
            <a:noFill/>
          </a:ln>
          <a:effectLst/>
        </p:spPr>
      </p:pic>
      <p:pic>
        <p:nvPicPr>
          <p:cNvPr id="9" name="object 9"/>
          <p:cNvPicPr>
            <a:extLst>
              <a:ext uri="smNativeData">
                <pr:smNativeData xmlns:pr="smNativeData" xmlns="smNativeData" val="SMDATA_17_Qoiwa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AUic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IKAAB+IwAAUxEAAEYoAAAQAAAAJgAAAAgAAAD//////////w=="/>
              </a:ext>
            </a:extLst>
          </p:cNvPicPr>
          <p:nvPr/>
        </p:nvPicPr>
        <p:blipFill>
          <a:blip r:embed="rId5"/>
          <a:stretch>
            <a:fillRect/>
          </a:stretch>
        </p:blipFill>
        <p:spPr>
          <a:xfrm>
            <a:off x="1748790" y="5769610"/>
            <a:ext cx="1067435" cy="777240"/>
          </a:xfrm>
          <a:prstGeom prst="rect">
            <a:avLst/>
          </a:prstGeom>
          <a:noFill/>
          <a:ln>
            <a:noFill/>
          </a:ln>
          <a:effectLst/>
        </p:spPr>
      </p:pic>
      <p:pic>
        <p:nvPicPr>
          <p:cNvPr id="10" name="object 10"/>
          <p:cNvPicPr>
            <a:extLst>
              <a:ext uri="smNativeData">
                <pr:smNativeData xmlns:pr="smNativeData" xmlns="smNativeData" val="SMDATA_17_Qoiwa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8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LwdAACGJAAAuScAAIwnAAAQAAAAJgAAAAgAAAD//////////w=="/>
              </a:ext>
            </a:extLst>
          </p:cNvPicPr>
          <p:nvPr/>
        </p:nvPicPr>
        <p:blipFill>
          <a:blip r:embed="rId6"/>
          <a:stretch>
            <a:fillRect/>
          </a:stretch>
        </p:blipFill>
        <p:spPr>
          <a:xfrm>
            <a:off x="4833620" y="5937250"/>
            <a:ext cx="1623695" cy="491490"/>
          </a:xfrm>
          <a:prstGeom prst="rect">
            <a:avLst/>
          </a:prstGeom>
          <a:noFill/>
          <a:ln>
            <a:noFill/>
          </a:ln>
          <a:effectLst/>
        </p:spPr>
      </p:pic>
      <p:pic>
        <p:nvPicPr>
          <p:cNvPr id="11" name="object 11"/>
          <p:cNvPicPr>
            <a:extLst>
              <a:ext uri="smNativeData">
                <pr:smNativeData xmlns:pr="smNativeData" xmlns="smNativeData" val="SMDATA_17_Qoiwa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8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0OAAD8MQAA+RUAAGQ0AAAQAAAAJgAAAAgAAAD//////////w=="/>
              </a:ext>
            </a:extLst>
          </p:cNvPicPr>
          <p:nvPr/>
        </p:nvPicPr>
        <p:blipFill>
          <a:blip r:embed="rId7"/>
          <a:stretch>
            <a:fillRect/>
          </a:stretch>
        </p:blipFill>
        <p:spPr>
          <a:xfrm>
            <a:off x="2294255" y="8125460"/>
            <a:ext cx="1277620" cy="391160"/>
          </a:xfrm>
          <a:prstGeom prst="rect">
            <a:avLst/>
          </a:prstGeom>
          <a:noFill/>
          <a:ln>
            <a:noFill/>
          </a:ln>
          <a:effectLst/>
        </p:spPr>
      </p:pic>
      <p:pic>
        <p:nvPicPr>
          <p:cNvPr id="12" name="object 12"/>
          <p:cNvPicPr>
            <a:extLst>
              <a:ext uri="smNativeData">
                <pr:smNativeData xmlns:pr="smNativeData" xmlns="smNativeData" val="SMDATA_17_Qoiwa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B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J8ZAADTMQAAXCAAAJg0AAAQAAAAJgAAAAgAAAD//////////w=="/>
              </a:ext>
            </a:extLst>
          </p:cNvPicPr>
          <p:nvPr/>
        </p:nvPicPr>
        <p:blipFill>
          <a:blip r:embed="rId8"/>
          <a:stretch>
            <a:fillRect/>
          </a:stretch>
        </p:blipFill>
        <p:spPr>
          <a:xfrm>
            <a:off x="4164965" y="8099425"/>
            <a:ext cx="1095375" cy="450215"/>
          </a:xfrm>
          <a:prstGeom prst="rect">
            <a:avLst/>
          </a:prstGeom>
          <a:noFill/>
          <a:ln>
            <a:noFill/>
          </a:ln>
          <a:effectLst/>
        </p:spPr>
      </p:pic>
      <p:sp>
        <p:nvSpPr>
          <p:cNvPr id="13" name="object 13"/>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gq+1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14" name="object 14"/>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77B4-FAD4-AF81-9A42-0CD4390C6C59}" type="slidenum">
              <a:t>1</a:t>
            </a:fld>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EcIAACnHgAAeAkAABAgAAAmAAAACAAAAP//////////"/>
              </a:ext>
            </a:extLst>
          </p:cNvSpPr>
          <p:nvPr/>
        </p:nvSpPr>
        <p:spPr>
          <a:xfrm>
            <a:off x="901700" y="1345565"/>
            <a:ext cx="4081145" cy="19367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3.4 Write your team’s problem statement in the format below.</a:t>
            </a:r>
            <a:endParaRPr sz="1100" cap="none">
              <a:latin typeface="Arial" pitchFamily="2" charset="0"/>
              <a:ea typeface="Calibri" pitchFamily="2" charset="0"/>
              <a:cs typeface="Arial" pitchFamily="2" charset="0"/>
            </a:endParaRPr>
          </a:p>
        </p:txBody>
      </p:sp>
      <p:sp>
        <p:nvSpPr>
          <p:cNvPr id="3" name="object 3"/>
          <p:cNvSpPr>
            <a:extLst>
              <a:ext uri="smNativeData">
                <pr:smNativeData xmlns:pr="smNativeData" xmlns="smNativeData" val="SMDATA_15_QoiwaBMAAAAlAAAAZAAAAE0AAAAAAAAAAHI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T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SAMAALwKAAA8KgAAJhAAABAgAAAmAAAACAAAAP//////////"/>
              </a:ext>
            </a:extLst>
          </p:cNvSpPr>
          <p:nvPr/>
        </p:nvSpPr>
        <p:spPr>
          <a:xfrm>
            <a:off x="533400" y="1744980"/>
            <a:ext cx="6332220" cy="880110"/>
          </a:xfrm>
          <a:prstGeom prst="rect">
            <a:avLst/>
          </a:prstGeom>
          <a:noFill/>
          <a:ln w="12065" cap="flat" cmpd="sng" algn="ctr">
            <a:solidFill>
              <a:srgbClr val="000000"/>
            </a:solidFill>
            <a:prstDash val="solid"/>
            <a:headEnd type="none"/>
            <a:tailEnd type="none"/>
          </a:ln>
          <a:effectLst/>
        </p:spPr>
        <p:txBody>
          <a:bodyPr vert="horz" wrap="square" lIns="0" tIns="72390" rIns="0" bIns="0" numCol="1" spcCol="215900" anchor="t"/>
          <a:lstStyle/>
          <a:p>
            <a:pPr>
              <a:lnSpc>
                <a:spcPct val="100000"/>
              </a:lnSpc>
              <a:spcBef>
                <a:spcPts val="570"/>
              </a:spcBef>
            </a:pPr>
            <a:endParaRPr sz="1100" cap="none">
              <a:latin typeface="Times New Roman" pitchFamily="0" charset="0"/>
              <a:ea typeface="Calibri" pitchFamily="2" charset="0"/>
              <a:cs typeface="Times New Roman" pitchFamily="0" charset="0"/>
            </a:endParaRPr>
          </a:p>
          <a:p>
            <a:pPr marL="63500" marR="249555" defTabSz="914400">
              <a:lnSpc>
                <a:spcPts val="1260"/>
              </a:lnSpc>
              <a:tabLst>
                <a:tab pos="1824990" algn="l"/>
                <a:tab pos="2198370" algn="l"/>
                <a:tab pos="5687060" algn="l"/>
              </a:tabLst>
            </a:pPr>
            <a:r>
              <a:rPr sz="1100" cap="none">
                <a:latin typeface="Arial MT" pitchFamily="0" charset="0"/>
                <a:ea typeface="Calibri" pitchFamily="2" charset="0"/>
                <a:cs typeface="Arial MT" pitchFamily="0" charset="0"/>
              </a:rPr>
              <a:t>How can we help </a:t>
            </a:r>
            <a:r>
              <a:rPr sz="1100" b="1" u="sng" cap="none">
                <a:uFill>
                  <a:solidFill>
                    <a:srgbClr val="000000"/>
                  </a:solidFill>
                </a:uFill>
                <a:latin typeface="Arial MT" pitchFamily="0" charset="0"/>
                <a:ea typeface="Calibri" pitchFamily="2" charset="0"/>
                <a:cs typeface="Arial MT" pitchFamily="0" charset="0"/>
              </a:rPr>
              <a:t>novice investors</a:t>
            </a:r>
            <a:r>
              <a:rPr sz="1100" cap="none">
                <a:latin typeface="Arial MT" pitchFamily="0" charset="0"/>
                <a:ea typeface="Calibri" pitchFamily="2" charset="0"/>
                <a:cs typeface="Arial MT" pitchFamily="0" charset="0"/>
              </a:rPr>
              <a:t>[ a specific user or group of users] find a way to </a:t>
            </a:r>
            <a:r>
              <a:rPr sz="1100" b="1" u="sng" cap="none">
                <a:uFill>
                  <a:solidFill>
                    <a:srgbClr val="000000"/>
                  </a:solidFill>
                </a:uFill>
                <a:latin typeface="Arial MT" pitchFamily="0" charset="0"/>
                <a:ea typeface="Calibri" pitchFamily="2" charset="0"/>
                <a:cs typeface="Arial MT" pitchFamily="0" charset="0"/>
              </a:rPr>
              <a:t>simulate and evaluate investment strategies using integrated real-time market data and news sentiment analysis</a:t>
            </a:r>
            <a:r>
              <a:rPr sz="1100" cap="none">
                <a:latin typeface="Arial MT" pitchFamily="0" charset="0"/>
                <a:ea typeface="Calibri" pitchFamily="2" charset="0"/>
                <a:cs typeface="Arial MT" pitchFamily="0" charset="0"/>
              </a:rPr>
              <a:t> [do what] so that they can </a:t>
            </a:r>
            <a:r>
              <a:rPr sz="1100" b="1" u="sng" cap="none">
                <a:uFill>
                  <a:solidFill>
                    <a:srgbClr val="000000"/>
                  </a:solidFill>
                </a:uFill>
                <a:latin typeface="Arial MT" pitchFamily="0" charset="0"/>
                <a:ea typeface="Calibri" pitchFamily="2" charset="0"/>
                <a:cs typeface="Arial MT" pitchFamily="0" charset="0"/>
              </a:rPr>
              <a:t>measure and improve their decision accuracy and manage risk effectively</a:t>
            </a:r>
            <a:r>
              <a:rPr sz="1100" cap="none">
                <a:latin typeface="Arial MT" pitchFamily="0" charset="0"/>
                <a:ea typeface="Calibri" pitchFamily="2" charset="0"/>
                <a:cs typeface="Arial MT" pitchFamily="0" charset="0"/>
              </a:rPr>
              <a:t>[ do something not done before that can be measured].</a:t>
            </a:r>
            <a:endParaRPr sz="1100" cap="none">
              <a:latin typeface="Arial MT" pitchFamily="0" charset="0"/>
              <a:ea typeface="Calibri" pitchFamily="2" charset="0"/>
              <a:cs typeface="Arial MT" pitchFamily="0" charset="0"/>
            </a:endParaRPr>
          </a:p>
        </p:txBody>
      </p:sp>
      <p:sp>
        <p:nvSpPr>
          <p:cNvPr id="4" name="object 4"/>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B/f38A7uzhA8zMzADAwP8Af39/AAAAAAAAAAAAAAAAAAAAAAAAAAAAIQAAABgAAAAUAAAAhAUAAAkWAAD7KAAATB4AABAAAAAmAAAACAAAAP//////////"/>
              </a:ext>
            </a:extLst>
          </p:cNvSpPr>
          <p:nvPr/>
        </p:nvSpPr>
        <p:spPr>
          <a:xfrm>
            <a:off x="896620" y="3582035"/>
            <a:ext cx="5765165" cy="1343025"/>
          </a:xfrm>
          <a:custGeom>
            <a:avLst/>
            <a:gdLst/>
            <a:ahLst/>
            <a:cxnLst/>
            <a:rect l="0" t="0" r="5765165" b="1343025"/>
            <a:pathLst>
              <a:path w="5765165" h="1343025">
                <a:moveTo>
                  <a:pt x="5764657" y="839736"/>
                </a:moveTo>
                <a:lnTo>
                  <a:pt x="0" y="839736"/>
                </a:lnTo>
                <a:lnTo>
                  <a:pt x="0" y="1007364"/>
                </a:lnTo>
                <a:lnTo>
                  <a:pt x="0" y="1175004"/>
                </a:lnTo>
                <a:lnTo>
                  <a:pt x="0" y="1342644"/>
                </a:lnTo>
                <a:lnTo>
                  <a:pt x="5764657" y="1342644"/>
                </a:lnTo>
                <a:lnTo>
                  <a:pt x="5764657" y="1175004"/>
                </a:lnTo>
                <a:lnTo>
                  <a:pt x="5764657" y="1007364"/>
                </a:lnTo>
                <a:lnTo>
                  <a:pt x="5764657" y="839736"/>
                </a:lnTo>
                <a:close/>
              </a:path>
              <a:path w="5765165" h="1343025">
                <a:moveTo>
                  <a:pt x="5764657" y="0"/>
                </a:moveTo>
                <a:lnTo>
                  <a:pt x="0" y="0"/>
                </a:lnTo>
                <a:lnTo>
                  <a:pt x="0" y="167640"/>
                </a:lnTo>
                <a:lnTo>
                  <a:pt x="0" y="335280"/>
                </a:lnTo>
                <a:lnTo>
                  <a:pt x="0" y="502920"/>
                </a:lnTo>
                <a:lnTo>
                  <a:pt x="0" y="672084"/>
                </a:lnTo>
                <a:lnTo>
                  <a:pt x="0" y="839724"/>
                </a:lnTo>
                <a:lnTo>
                  <a:pt x="5764657" y="839724"/>
                </a:lnTo>
                <a:lnTo>
                  <a:pt x="5764657" y="167640"/>
                </a:lnTo>
                <a:lnTo>
                  <a:pt x="5764657" y="0"/>
                </a:lnTo>
                <a:close/>
              </a:path>
            </a:pathLst>
          </a:custGeom>
          <a:solidFill>
            <a:srgbClr val="F4F4F4"/>
          </a:solidFill>
          <a:ln>
            <a:noFill/>
          </a:ln>
          <a:effectLst/>
        </p:spPr>
        <p:txBody>
          <a:bodyPr vert="horz" wrap="square" lIns="0" tIns="0" rIns="0" bIns="0" numCol="1" spcCol="215900" anchor="t"/>
          <a:lstStyle/>
          <a:p>
            <a:pPr/>
          </a:p>
        </p:txBody>
      </p:sp>
      <p:sp>
        <p:nvSpPr>
          <p:cNvPr id="5" name="object 5"/>
          <p:cNvSpPr>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hAUAAAkWAAD7KAAATB4AABAgAAAmAAAACAAAAP//////////"/>
              </a:ext>
            </a:extLst>
          </p:cNvSpPr>
          <p:nvPr/>
        </p:nvSpPr>
        <p:spPr>
          <a:xfrm>
            <a:off x="896620" y="3582035"/>
            <a:ext cx="5765165" cy="1343025"/>
          </a:xfrm>
          <a:prstGeom prst="rect">
            <a:avLst/>
          </a:prstGeom>
          <a:noFill/>
          <a:ln>
            <a:noFill/>
          </a:ln>
          <a:effectLst/>
        </p:spPr>
        <p:txBody>
          <a:bodyPr vert="horz" wrap="square" lIns="0" tIns="0" rIns="0" bIns="0" numCol="1" spcCol="215900" anchor="t"/>
          <a:lstStyle/>
          <a:p>
            <a:pPr marL="17780">
              <a:lnSpc>
                <a:spcPts val="1125"/>
              </a:lnSpc>
            </a:pPr>
            <a:r>
              <a:rPr sz="1000" b="1" cap="none">
                <a:latin typeface="Arial" pitchFamily="2" charset="0"/>
                <a:ea typeface="Calibri" pitchFamily="2" charset="0"/>
                <a:cs typeface="Arial" pitchFamily="2" charset="0"/>
              </a:rPr>
              <a:t>Rate yourself</a:t>
            </a:r>
            <a:endParaRPr sz="1000" cap="none">
              <a:latin typeface="Arial" pitchFamily="2" charset="0"/>
              <a:ea typeface="Calibri" pitchFamily="2" charset="0"/>
              <a:cs typeface="Arial" pitchFamily="2" charset="0"/>
            </a:endParaRPr>
          </a:p>
          <a:p>
            <a:pPr>
              <a:lnSpc>
                <a:spcPct val="100000"/>
              </a:lnSpc>
              <a:spcBef>
                <a:spcPts val="290"/>
              </a:spcBef>
            </a:pPr>
            <a:endParaRPr sz="1000" cap="none">
              <a:latin typeface="Arial" pitchFamily="2" charset="0"/>
              <a:ea typeface="Calibri" pitchFamily="2" charset="0"/>
              <a:cs typeface="Arial" pitchFamily="2" charset="0"/>
            </a:endParaRPr>
          </a:p>
          <a:p>
            <a:pPr marL="17780">
              <a:lnSpc>
                <a:spcPct val="100000"/>
              </a:lnSpc>
            </a:pPr>
            <a:r>
              <a:rPr sz="1000" b="1" cap="none">
                <a:solidFill>
                  <a:srgbClr val="252525"/>
                </a:solidFill>
                <a:latin typeface="Arial" pitchFamily="2" charset="0"/>
                <a:ea typeface="Calibri" pitchFamily="2" charset="0"/>
                <a:cs typeface="Arial" pitchFamily="2" charset="0"/>
              </a:rPr>
              <a:t>Problem Definition</a:t>
            </a:r>
            <a:endParaRPr sz="1000" cap="none">
              <a:latin typeface="Arial" pitchFamily="2" charset="0"/>
              <a:ea typeface="Calibri" pitchFamily="2" charset="0"/>
              <a:cs typeface="Arial" pitchFamily="2" charset="0"/>
            </a:endParaRPr>
          </a:p>
          <a:p>
            <a:pPr>
              <a:lnSpc>
                <a:spcPct val="100000"/>
              </a:lnSpc>
              <a:spcBef>
                <a:spcPts val="310"/>
              </a:spcBef>
            </a:pPr>
            <a:endParaRPr sz="1000" cap="none">
              <a:latin typeface="Arial" pitchFamily="2" charset="0"/>
              <a:ea typeface="Calibri" pitchFamily="2" charset="0"/>
              <a:cs typeface="Arial" pitchFamily="2" charset="0"/>
            </a:endParaRPr>
          </a:p>
          <a:p>
            <a:pPr marL="121920" indent="-104140" defTabSz="914400">
              <a:lnSpc>
                <a:spcPct val="100000"/>
              </a:lnSpc>
              <a:spcBef>
                <a:spcPts val="5"/>
              </a:spcBef>
              <a:buAutoNum type="arabicPlain"/>
              <a:tabLst>
                <a:tab pos="121920" algn="l"/>
              </a:tabLst>
            </a:pPr>
            <a:r>
              <a:rPr sz="1000" cap="none">
                <a:solidFill>
                  <a:srgbClr val="252525"/>
                </a:solidFill>
                <a:latin typeface="Arial MT" pitchFamily="0" charset="0"/>
                <a:ea typeface="Calibri" pitchFamily="2" charset="0"/>
                <a:cs typeface="Arial MT" pitchFamily="0" charset="0"/>
              </a:rPr>
              <a:t>point - A local problem is described</a:t>
            </a:r>
            <a:endParaRPr sz="1000" cap="none">
              <a:latin typeface="Arial MT" pitchFamily="0" charset="0"/>
              <a:ea typeface="Calibri" pitchFamily="2" charset="0"/>
              <a:cs typeface="Arial MT" pitchFamily="0" charset="0"/>
            </a:endParaRPr>
          </a:p>
          <a:p>
            <a:pPr marL="121920" indent="-104140" defTabSz="914400">
              <a:lnSpc>
                <a:spcPct val="100000"/>
              </a:lnSpc>
              <a:spcBef>
                <a:spcPts val="120"/>
              </a:spcBef>
              <a:buAutoNum type="arabicPlain"/>
              <a:tabLst>
                <a:tab pos="121920" algn="l"/>
              </a:tabLst>
            </a:pPr>
            <a:r>
              <a:rPr sz="1000" cap="none">
                <a:solidFill>
                  <a:srgbClr val="252525"/>
                </a:solidFill>
                <a:latin typeface="Arial MT" pitchFamily="0" charset="0"/>
                <a:ea typeface="Calibri" pitchFamily="2" charset="0"/>
                <a:cs typeface="Arial MT" pitchFamily="0" charset="0"/>
              </a:rPr>
              <a:t>points - A local problem which has not been fully solved before is described.</a:t>
            </a:r>
            <a:endParaRPr sz="1000" cap="none">
              <a:latin typeface="Arial MT" pitchFamily="0" charset="0"/>
              <a:ea typeface="Calibri" pitchFamily="2" charset="0"/>
              <a:cs typeface="Arial MT" pitchFamily="0" charset="0"/>
            </a:endParaRPr>
          </a:p>
          <a:p>
            <a:pPr marL="17780" marR="53340" indent="104140" defTabSz="914400">
              <a:lnSpc>
                <a:spcPct val="110000"/>
              </a:lnSpc>
              <a:buAutoNum type="arabicPlain"/>
              <a:tabLst>
                <a:tab pos="121920" algn="l"/>
              </a:tabLst>
            </a:pPr>
            <a:r>
              <a:rPr sz="1000" cap="none">
                <a:solidFill>
                  <a:srgbClr val="252525"/>
                </a:solidFill>
                <a:latin typeface="Arial MT" pitchFamily="0" charset="0"/>
                <a:ea typeface="Calibri" pitchFamily="2" charset="0"/>
                <a:cs typeface="Arial MT" pitchFamily="0" charset="0"/>
              </a:rPr>
              <a:t>points - A local problem which has not been fully solved before is explained in detail with supporting research.</a:t>
            </a:r>
            <a:endParaRPr sz="1000" cap="none">
              <a:latin typeface="Arial MT" pitchFamily="0" charset="0"/>
              <a:ea typeface="Calibri" pitchFamily="2" charset="0"/>
              <a:cs typeface="Arial MT" pitchFamily="0" charset="0"/>
            </a:endParaRPr>
          </a:p>
        </p:txBody>
      </p:sp>
      <p:grpSp>
        <p:nvGrpSpPr>
          <p:cNvPr id="6" name="object 6"/>
          <p:cNvGrpSpPr>
            <a:extLst>
              <a:ext uri="smNativeData">
                <pr:smNativeData xmlns:pr="smNativeData" xmlns="smNativeData" val="SMDATA_6_QoiwaBMAAAAlAAAAAQAAAA8BAAAAkAAAAEgAAACQAAAASAAAAAAAAAAAAAAAAAAAABcAAAAUAAAAAAAAAAAAAAD/fwAA/38AAAAAAAAJAAAABAAAAAMAAAAfAAAAVAAAAAAAAAAAAAAAAAAAAAAAAAAAAAAAAAAAAAAAAAAAAAAAAAAAAAAAAAAAAAAAAAAAAAAAAAAAAAAAAAAAAAAAAAAAAAAAAAAAAAAAAAAAAAAAAAAAACEAAAAYAAAAFAAAAI0LAAANFgAAOQ0AAHoXAAAQAAAAJgAAAAgAAAD/////AAAAAA=="/>
              </a:ext>
            </a:extLst>
          </p:cNvGrpSpPr>
          <p:nvPr/>
        </p:nvGrpSpPr>
        <p:grpSpPr>
          <a:xfrm>
            <a:off x="1877695" y="3584575"/>
            <a:ext cx="271780" cy="231775"/>
            <a:chOff x="1877695" y="3584575"/>
            <a:chExt cx="271780" cy="231775"/>
          </a:xfrm>
        </p:grpSpPr>
        <p:sp>
          <p:nvSpPr>
            <p:cNvPr id="8" name="object 7"/>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kgsAABIWAAA0DQAAdhcAAAAAAAAmAAAACAAAAP//////////"/>
                </a:ext>
              </a:extLst>
            </p:cNvSpPr>
            <p:nvPr/>
          </p:nvSpPr>
          <p:spPr>
            <a:xfrm>
              <a:off x="1880870" y="3587750"/>
              <a:ext cx="265430" cy="226060"/>
            </a:xfrm>
            <a:custGeom>
              <a:avLst/>
              <a:gdLst/>
              <a:ahLst/>
              <a:cxnLst/>
              <a:rect l="0" t="0" r="265430" b="226060"/>
              <a:pathLst>
                <a:path w="265430" h="226060">
                  <a:moveTo>
                    <a:pt x="265175" y="0"/>
                  </a:moveTo>
                  <a:lnTo>
                    <a:pt x="0" y="0"/>
                  </a:lnTo>
                  <a:lnTo>
                    <a:pt x="0" y="225551"/>
                  </a:lnTo>
                  <a:lnTo>
                    <a:pt x="265175" y="225551"/>
                  </a:lnTo>
                  <a:lnTo>
                    <a:pt x="265175" y="0"/>
                  </a:lnTo>
                  <a:close/>
                </a:path>
              </a:pathLst>
            </a:custGeom>
            <a:solidFill>
              <a:srgbClr val="FFFFFF"/>
            </a:solidFill>
            <a:ln>
              <a:noFill/>
            </a:ln>
            <a:effectLst/>
          </p:spPr>
          <p:txBody>
            <a:bodyPr vert="horz" wrap="square" lIns="0" tIns="0" rIns="0" bIns="0" numCol="1" spcCol="215900" anchor="t"/>
            <a:lstStyle/>
            <a:p>
              <a:pPr/>
            </a:p>
          </p:txBody>
        </p:sp>
        <p:sp>
          <p:nvSpPr>
            <p:cNvPr id="7" name="object 8"/>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kgsAABIWAAA0DQAAdhcAAAAAAAAmAAAACAAAAP//////////"/>
                </a:ext>
              </a:extLst>
            </p:cNvSpPr>
            <p:nvPr/>
          </p:nvSpPr>
          <p:spPr>
            <a:xfrm>
              <a:off x="1880870" y="3587750"/>
              <a:ext cx="265430" cy="226060"/>
            </a:xfrm>
            <a:custGeom>
              <a:avLst/>
              <a:gdLst/>
              <a:ahLst/>
              <a:cxnLst/>
              <a:rect l="0" t="0" r="265430" b="226060"/>
              <a:pathLst>
                <a:path w="265430" h="226060">
                  <a:moveTo>
                    <a:pt x="0" y="225551"/>
                  </a:moveTo>
                  <a:lnTo>
                    <a:pt x="265175" y="225551"/>
                  </a:lnTo>
                  <a:lnTo>
                    <a:pt x="265175" y="0"/>
                  </a:lnTo>
                  <a:lnTo>
                    <a:pt x="0" y="0"/>
                  </a:lnTo>
                  <a:lnTo>
                    <a:pt x="0" y="225551"/>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p>
              <a:pPr algn="ctr"/>
              <a:r>
                <a:t>2</a:t>
              </a:r>
            </a:p>
          </p:txBody>
        </p:sp>
      </p:grpSp>
      <p:sp>
        <p:nvSpPr>
          <p:cNvPr id="9" name="object 9"/>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10" name="object 10"/>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2B54-1AD4-AFDD-9A42-EC88650C6CB9}" type="slidenum">
              <a:t>10</a:t>
            </a:fld>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AUAAKwDAAAbFwAAFAYAABAgAAAmAAAACAAAADwwAAAAAAAA"/>
              </a:ext>
            </a:extLst>
          </p:cNvSpPr>
          <p:nvPr>
            <p:ph type="title"/>
          </p:nvPr>
        </p:nvSpPr>
        <p:spPr/>
        <p:txBody>
          <a:bodyPr vert="horz" wrap="square" lIns="0" tIns="12700" rIns="0" bIns="0" numCol="1" spcCol="215900" anchor="t">
            <a:prstTxWarp prst="textNoShape">
              <a:avLst/>
            </a:prstTxWarp>
          </a:bodyPr>
          <a:lstStyle/>
          <a:p>
            <a:pPr marL="12700">
              <a:lnSpc>
                <a:spcPct val="100000"/>
              </a:lnSpc>
              <a:spcBef>
                <a:spcPts val="100"/>
              </a:spcBef>
            </a:pPr>
            <a:r>
              <a:rPr b="0" cap="none">
                <a:latin typeface="Arial MT" pitchFamily="0" charset="0"/>
                <a:ea typeface="Calibri" pitchFamily="2" charset="0"/>
                <a:cs typeface="Arial MT" pitchFamily="0" charset="0"/>
              </a:rPr>
              <a:t>4. The Users</a:t>
            </a:r>
            <a:endParaRPr b="0"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NEHAABQIAAAAgkAABAgAAAmAAAACAAAAP//////////"/>
              </a:ext>
            </a:extLst>
          </p:cNvSpPr>
          <p:nvPr/>
        </p:nvSpPr>
        <p:spPr>
          <a:xfrm>
            <a:off x="901700" y="1270635"/>
            <a:ext cx="4351020" cy="19367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solidFill>
                  <a:srgbClr val="252525"/>
                </a:solidFill>
                <a:latin typeface="Arial" pitchFamily="2" charset="0"/>
                <a:ea typeface="Calibri" pitchFamily="2" charset="0"/>
                <a:cs typeface="Arial" pitchFamily="2" charset="0"/>
              </a:rPr>
              <a:t>4.1 Who are the users and how are they affected by the problem?</a:t>
            </a:r>
            <a:endParaRPr sz="1100"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oAUAAD0KAAA3KgAAhRIAABAAAAAmAAAACAAAAP//////////"/>
              </a:ext>
            </a:extLst>
          </p:cNvSpPr>
          <p:nvPr/>
        </p:nvSpPr>
        <p:spPr>
          <a:xfrm>
            <a:off x="914400" y="1664335"/>
            <a:ext cx="5948045" cy="1346200"/>
          </a:xfrm>
          <a:custGeom>
            <a:avLst/>
            <a:gdLst/>
            <a:ahLst/>
            <a:cxnLst/>
            <a:rect l="0" t="0" r="5948045" b="1346200"/>
            <a:pathLst>
              <a:path w="5948045" h="1346200">
                <a:moveTo>
                  <a:pt x="5947854" y="0"/>
                </a:moveTo>
                <a:lnTo>
                  <a:pt x="5935726" y="0"/>
                </a:lnTo>
                <a:lnTo>
                  <a:pt x="5935726" y="12192"/>
                </a:lnTo>
                <a:lnTo>
                  <a:pt x="5935726" y="76200"/>
                </a:lnTo>
                <a:lnTo>
                  <a:pt x="5935726" y="1333500"/>
                </a:lnTo>
                <a:lnTo>
                  <a:pt x="12192" y="1333500"/>
                </a:lnTo>
                <a:lnTo>
                  <a:pt x="12192" y="76200"/>
                </a:lnTo>
                <a:lnTo>
                  <a:pt x="12192" y="12192"/>
                </a:lnTo>
                <a:lnTo>
                  <a:pt x="5935675" y="12192"/>
                </a:lnTo>
                <a:lnTo>
                  <a:pt x="5935675" y="0"/>
                </a:lnTo>
                <a:lnTo>
                  <a:pt x="12192" y="0"/>
                </a:lnTo>
                <a:lnTo>
                  <a:pt x="0" y="0"/>
                </a:lnTo>
                <a:lnTo>
                  <a:pt x="0" y="12192"/>
                </a:lnTo>
                <a:lnTo>
                  <a:pt x="0" y="76200"/>
                </a:lnTo>
                <a:lnTo>
                  <a:pt x="0" y="1333500"/>
                </a:lnTo>
                <a:lnTo>
                  <a:pt x="0" y="1345692"/>
                </a:lnTo>
                <a:lnTo>
                  <a:pt x="12192" y="1345692"/>
                </a:lnTo>
                <a:lnTo>
                  <a:pt x="5935675" y="1345692"/>
                </a:lnTo>
                <a:lnTo>
                  <a:pt x="5947854" y="1345692"/>
                </a:lnTo>
                <a:lnTo>
                  <a:pt x="5947854" y="1333500"/>
                </a:lnTo>
                <a:lnTo>
                  <a:pt x="5947854" y="76200"/>
                </a:lnTo>
                <a:lnTo>
                  <a:pt x="5947854" y="12192"/>
                </a:lnTo>
                <a:lnTo>
                  <a:pt x="5947854" y="0"/>
                </a:lnTo>
                <a:close/>
              </a:path>
            </a:pathLst>
          </a:custGeom>
          <a:solidFill>
            <a:srgbClr val="000000"/>
          </a:solidFill>
          <a:ln>
            <a:noFill/>
          </a:ln>
          <a:effectLst/>
        </p:spPr>
        <p:txBody>
          <a:bodyPr vert="horz" wrap="square" lIns="0" tIns="0" rIns="0" bIns="0" numCol="1" spcCol="215900" anchor="t"/>
          <a:lstStyle/>
          <a:p>
            <a:pPr>
              <a:defRPr sz="1200" cap="none">
                <a:latin typeface="Arial MT" pitchFamily="0" charset="0"/>
                <a:ea typeface="Arial MT" pitchFamily="0" charset="0"/>
                <a:cs typeface="Arial MT" pitchFamily="0" charset="0"/>
              </a:defRPr>
            </a:pPr>
            <a:r>
              <a:t>The primary users are individual investors and community members seeking to grow their savings through the stock market. They are affected by limited access to reliable, consolidated market data and sentiment indicators, which makes it difficult to distinguish between sound opportunities and speculative noise. Without a unified tool that provides both price history and real-time sentiment analysis, these users often make decisions based on incomplete or outdated information, increasing their risk of financial loss.</a:t>
            </a:r>
          </a:p>
        </p:txBody>
      </p:sp>
      <p:sp>
        <p:nvSpPr>
          <p:cNvPr id="5" name="object 5"/>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GQTAADvKAAA1hUAABAgAAAmAAAACAAAAP//////////"/>
              </a:ext>
            </a:extLst>
          </p:cNvSpPr>
          <p:nvPr/>
        </p:nvSpPr>
        <p:spPr>
          <a:xfrm>
            <a:off x="901700" y="3152140"/>
            <a:ext cx="5752465" cy="397510"/>
          </a:xfrm>
          <a:prstGeom prst="rect">
            <a:avLst/>
          </a:prstGeom>
          <a:noFill/>
          <a:ln>
            <a:noFill/>
          </a:ln>
          <a:effectLst/>
        </p:spPr>
        <p:txBody>
          <a:bodyPr vert="horz" wrap="square" lIns="0" tIns="12700" rIns="0" bIns="0" numCol="1" spcCol="215900" anchor="t"/>
          <a:lstStyle/>
          <a:p>
            <a:pPr marL="12700" marR="5080">
              <a:lnSpc>
                <a:spcPct val="110000"/>
              </a:lnSpc>
              <a:spcBef>
                <a:spcPts val="100"/>
              </a:spcBef>
            </a:pPr>
            <a:r>
              <a:rPr sz="1100" b="1" cap="none">
                <a:solidFill>
                  <a:srgbClr val="252525"/>
                </a:solidFill>
                <a:latin typeface="Arial" pitchFamily="2" charset="0"/>
                <a:ea typeface="Calibri" pitchFamily="2" charset="0"/>
                <a:cs typeface="Arial" pitchFamily="2" charset="0"/>
              </a:rPr>
              <a:t>4.2 What have you actually observed about the users and how the problem affects them?</a:t>
            </a:r>
            <a:endParaRPr sz="1100" cap="none">
              <a:latin typeface="Arial" pitchFamily="2" charset="0"/>
              <a:ea typeface="Calibri" pitchFamily="2" charset="0"/>
              <a:cs typeface="Arial" pitchFamily="2" charset="0"/>
            </a:endParaRPr>
          </a:p>
        </p:txBody>
      </p:sp>
      <p:sp>
        <p:nvSpPr>
          <p:cNvPr id="6" name="object 6"/>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oAUAABEXAAA3KgAAHjIAABAAAAAmAAAACAAAAP//////////"/>
              </a:ext>
            </a:extLst>
          </p:cNvSpPr>
          <p:nvPr/>
        </p:nvSpPr>
        <p:spPr>
          <a:xfrm>
            <a:off x="914400" y="3749675"/>
            <a:ext cx="5948045" cy="4397375"/>
          </a:xfrm>
          <a:custGeom>
            <a:avLst/>
            <a:gdLst/>
            <a:ahLst/>
            <a:cxnLst/>
            <a:rect l="0" t="0" r="5948045" b="4397375"/>
            <a:pathLst>
              <a:path w="5948045" h="4397375">
                <a:moveTo>
                  <a:pt x="5947854" y="0"/>
                </a:moveTo>
                <a:lnTo>
                  <a:pt x="5935675" y="0"/>
                </a:lnTo>
                <a:lnTo>
                  <a:pt x="5935675" y="12192"/>
                </a:lnTo>
                <a:lnTo>
                  <a:pt x="5935675" y="76200"/>
                </a:lnTo>
                <a:lnTo>
                  <a:pt x="5935675" y="4385183"/>
                </a:lnTo>
                <a:lnTo>
                  <a:pt x="12192" y="4385183"/>
                </a:lnTo>
                <a:lnTo>
                  <a:pt x="12192" y="76200"/>
                </a:lnTo>
                <a:lnTo>
                  <a:pt x="12192" y="12192"/>
                </a:lnTo>
                <a:lnTo>
                  <a:pt x="5935675" y="12192"/>
                </a:lnTo>
                <a:lnTo>
                  <a:pt x="5935675" y="12"/>
                </a:lnTo>
                <a:lnTo>
                  <a:pt x="12192" y="12"/>
                </a:lnTo>
                <a:lnTo>
                  <a:pt x="0" y="12"/>
                </a:lnTo>
                <a:lnTo>
                  <a:pt x="0" y="12192"/>
                </a:lnTo>
                <a:lnTo>
                  <a:pt x="0" y="76200"/>
                </a:lnTo>
                <a:lnTo>
                  <a:pt x="0" y="4385183"/>
                </a:lnTo>
                <a:lnTo>
                  <a:pt x="0" y="4397375"/>
                </a:lnTo>
                <a:lnTo>
                  <a:pt x="12192" y="4397375"/>
                </a:lnTo>
                <a:lnTo>
                  <a:pt x="5935675" y="4397375"/>
                </a:lnTo>
                <a:lnTo>
                  <a:pt x="5947854" y="4397375"/>
                </a:lnTo>
                <a:lnTo>
                  <a:pt x="5947854" y="4385183"/>
                </a:lnTo>
                <a:lnTo>
                  <a:pt x="5947854" y="76200"/>
                </a:lnTo>
                <a:lnTo>
                  <a:pt x="5947854" y="12192"/>
                </a:lnTo>
                <a:lnTo>
                  <a:pt x="5947854" y="12"/>
                </a:lnTo>
                <a:close/>
              </a:path>
            </a:pathLst>
          </a:custGeom>
          <a:solidFill>
            <a:srgbClr val="000000"/>
          </a:solidFill>
          <a:ln>
            <a:noFill/>
          </a:ln>
          <a:effectLst/>
        </p:spPr>
        <p:txBody>
          <a:bodyPr vert="horz" wrap="square" lIns="0" tIns="0" rIns="0" bIns="0" numCol="1" spcCol="215900" anchor="t"/>
          <a:lstStyle/>
          <a:p>
            <a:pPr>
              <a:defRPr sz="1600" cap="none">
                <a:latin typeface="Arial MT" pitchFamily="0" charset="0"/>
                <a:ea typeface="Arial MT" pitchFamily="0" charset="0"/>
                <a:cs typeface="Arial MT" pitchFamily="0" charset="0"/>
              </a:defRPr>
            </a:pPr>
            <a:r>
              <a:t>We’ve observed that many community investors hesitate to act when news breaks—waiting hours or days before verifying information—while others jump in based on viral social media posts without checking price trends or volume data. This leads to missed buying opportunities when markets move favorably, or steep losses when sentiment suddenly reverses. Without a single interface showing both price history and sentiment shifts, users either overreact to headlines or miss critical market signals, resulting in inconsistent outcomes and diminished confidence.</a:t>
            </a:r>
          </a:p>
        </p:txBody>
      </p:sp>
      <p:sp>
        <p:nvSpPr>
          <p:cNvPr id="7" name="object 7"/>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8" name="object 8"/>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39EA-A4D4-AFCF-9A42-529A770C6C07}" type="slidenum">
              <a:t>11</a:t>
            </a:fld>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EcIAAA8JAAAeAkAABAgAAAmAAAACAAAAP//////////"/>
              </a:ext>
            </a:extLst>
          </p:cNvSpPr>
          <p:nvPr/>
        </p:nvSpPr>
        <p:spPr>
          <a:xfrm>
            <a:off x="901700" y="1345565"/>
            <a:ext cx="4988560" cy="19367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solidFill>
                  <a:srgbClr val="252525"/>
                </a:solidFill>
                <a:latin typeface="Arial" pitchFamily="2" charset="0"/>
                <a:ea typeface="Calibri" pitchFamily="2" charset="0"/>
                <a:cs typeface="Arial" pitchFamily="2" charset="0"/>
              </a:rPr>
              <a:t>4.3 Record your interview questions here as well as responses from users.</a:t>
            </a:r>
            <a:endParaRPr sz="1100" cap="none">
              <a:latin typeface="Arial" pitchFamily="2" charset="0"/>
              <a:ea typeface="Calibri" pitchFamily="2" charset="0"/>
              <a:cs typeface="Arial" pitchFamily="2" charset="0"/>
            </a:endParaRPr>
          </a:p>
        </p:txBody>
      </p:sp>
      <p:sp>
        <p:nvSpPr>
          <p:cNvPr id="3" name="object 3"/>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oAUAALMKAAAcKQAAezcAABAAAAAmAAAACAAAAP//////////"/>
              </a:ext>
            </a:extLst>
          </p:cNvSpPr>
          <p:nvPr/>
        </p:nvSpPr>
        <p:spPr>
          <a:xfrm>
            <a:off x="914400" y="1739265"/>
            <a:ext cx="5768340" cy="7279640"/>
          </a:xfrm>
          <a:custGeom>
            <a:avLst/>
            <a:gdLst/>
            <a:ahLst/>
            <a:cxnLst/>
            <a:rect l="0" t="0" r="5768340" b="7279640"/>
            <a:pathLst>
              <a:path w="5768340" h="7279640">
                <a:moveTo>
                  <a:pt x="12192" y="76327"/>
                </a:moveTo>
                <a:lnTo>
                  <a:pt x="0" y="76327"/>
                </a:lnTo>
                <a:lnTo>
                  <a:pt x="0" y="7267448"/>
                </a:lnTo>
                <a:lnTo>
                  <a:pt x="12192" y="7267448"/>
                </a:lnTo>
                <a:lnTo>
                  <a:pt x="12192" y="76327"/>
                </a:lnTo>
                <a:close/>
              </a:path>
              <a:path w="5768340" h="7279640">
                <a:moveTo>
                  <a:pt x="5755513" y="7267461"/>
                </a:moveTo>
                <a:lnTo>
                  <a:pt x="12192" y="7267461"/>
                </a:lnTo>
                <a:lnTo>
                  <a:pt x="0" y="7267461"/>
                </a:lnTo>
                <a:lnTo>
                  <a:pt x="0" y="7279640"/>
                </a:lnTo>
                <a:lnTo>
                  <a:pt x="12192" y="7279640"/>
                </a:lnTo>
                <a:lnTo>
                  <a:pt x="5755513" y="7279640"/>
                </a:lnTo>
                <a:lnTo>
                  <a:pt x="5755513" y="7267461"/>
                </a:lnTo>
                <a:close/>
              </a:path>
              <a:path w="5768340" h="7279640">
                <a:moveTo>
                  <a:pt x="5755513" y="0"/>
                </a:moveTo>
                <a:lnTo>
                  <a:pt x="12192" y="0"/>
                </a:lnTo>
                <a:lnTo>
                  <a:pt x="0" y="0"/>
                </a:lnTo>
                <a:lnTo>
                  <a:pt x="0" y="12192"/>
                </a:lnTo>
                <a:lnTo>
                  <a:pt x="0" y="76200"/>
                </a:lnTo>
                <a:lnTo>
                  <a:pt x="12192" y="76200"/>
                </a:lnTo>
                <a:lnTo>
                  <a:pt x="12192" y="12192"/>
                </a:lnTo>
                <a:lnTo>
                  <a:pt x="5755513" y="12192"/>
                </a:lnTo>
                <a:lnTo>
                  <a:pt x="5755513" y="0"/>
                </a:lnTo>
                <a:close/>
              </a:path>
              <a:path w="5768340" h="7279640">
                <a:moveTo>
                  <a:pt x="5767781" y="7267461"/>
                </a:moveTo>
                <a:lnTo>
                  <a:pt x="5755589" y="7267461"/>
                </a:lnTo>
                <a:lnTo>
                  <a:pt x="5755589" y="7279640"/>
                </a:lnTo>
                <a:lnTo>
                  <a:pt x="5767781" y="7279640"/>
                </a:lnTo>
                <a:lnTo>
                  <a:pt x="5767781" y="7267461"/>
                </a:lnTo>
                <a:close/>
              </a:path>
              <a:path w="5768340" h="7279640">
                <a:moveTo>
                  <a:pt x="5767781" y="76327"/>
                </a:moveTo>
                <a:lnTo>
                  <a:pt x="5755589" y="76327"/>
                </a:lnTo>
                <a:lnTo>
                  <a:pt x="5755589" y="7267448"/>
                </a:lnTo>
                <a:lnTo>
                  <a:pt x="5767781" y="7267448"/>
                </a:lnTo>
                <a:lnTo>
                  <a:pt x="5767781" y="76327"/>
                </a:lnTo>
                <a:close/>
              </a:path>
              <a:path w="5768340" h="7279640">
                <a:moveTo>
                  <a:pt x="5767781" y="0"/>
                </a:moveTo>
                <a:lnTo>
                  <a:pt x="5755589" y="0"/>
                </a:lnTo>
                <a:lnTo>
                  <a:pt x="5755589" y="12192"/>
                </a:lnTo>
                <a:lnTo>
                  <a:pt x="5755589" y="76200"/>
                </a:lnTo>
                <a:lnTo>
                  <a:pt x="5767781" y="76200"/>
                </a:lnTo>
                <a:lnTo>
                  <a:pt x="5767781" y="12192"/>
                </a:lnTo>
                <a:lnTo>
                  <a:pt x="5767781" y="0"/>
                </a:lnTo>
                <a:close/>
              </a:path>
            </a:pathLst>
          </a:custGeom>
          <a:solidFill>
            <a:srgbClr val="000000"/>
          </a:solidFill>
          <a:ln>
            <a:noFill/>
          </a:ln>
          <a:effectLst/>
        </p:spPr>
        <p:txBody>
          <a:bodyPr vert="horz" wrap="square" lIns="0" tIns="0" rIns="0" bIns="0" numCol="1" spcCol="215900" anchor="t"/>
          <a:lstStyle/>
          <a:p>
            <a:pPr>
              <a:defRPr b="1" cap="none"/>
            </a:pPr>
            <a:r>
              <a:t>1. How do you decide which stock to buy or sell?</a:t>
            </a:r>
          </a:p>
          <a:p>
            <a:pPr/>
            <a:r>
              <a:t>“I usually go by posts in WhatsApp groups or quick tips on social media—there’s no single reliable source I trust.”</a:t>
            </a:r>
          </a:p>
          <a:p>
            <a:pPr/>
          </a:p>
          <a:p>
            <a:pPr>
              <a:defRPr b="1" cap="none"/>
            </a:pPr>
            <a:r>
              <a:t>2. Where do you get your price and news information?</a:t>
            </a:r>
          </a:p>
          <a:p>
            <a:pPr/>
            <a:r>
              <a:t>“I check random finance websites or get forwarded screenshots of charts, but often the data is days old by then.”</a:t>
            </a:r>
          </a:p>
          <a:p>
            <a:pPr/>
          </a:p>
          <a:p>
            <a:pPr>
              <a:defRPr b="1" cap="none"/>
            </a:pPr>
            <a:r>
              <a:t>3. What is your biggest frustration when trading?</a:t>
            </a:r>
          </a:p>
          <a:p>
            <a:pPr/>
            <a:r>
              <a:t>“Not knowing if a sudden tweet or headline is real or just hype—by the time I confirm it, the price has already moved.”</a:t>
            </a:r>
          </a:p>
          <a:p>
            <a:pPr/>
          </a:p>
          <a:p>
            <a:pPr>
              <a:defRPr b="1" cap="none"/>
            </a:pPr>
            <a:r>
              <a:t>4. Have you ever tried any tools to practice or back-test a strategy?</a:t>
            </a:r>
          </a:p>
          <a:p>
            <a:pPr/>
            <a:r>
              <a:t>“I’ve looked at demo accounts, but they’re complicated and don’t include news sentiment, so I gave up.”</a:t>
            </a:r>
          </a:p>
          <a:p>
            <a:pPr/>
          </a:p>
          <a:p>
            <a:pPr>
              <a:defRPr b="1" cap="none"/>
            </a:pPr>
            <a:r>
              <a:t>5. What would help you feel more confident about your investment choices?</a:t>
            </a:r>
          </a:p>
          <a:p>
            <a:pPr/>
            <a:r>
              <a:t>“An app that shows real-time price charts alongside sentiment from the latest headlines—and lets me test ideas first.”</a:t>
            </a:r>
          </a:p>
        </p:txBody>
      </p:sp>
      <p:sp>
        <p:nvSpPr>
          <p:cNvPr id="4" name="object 4"/>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5" name="object 5"/>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6D10-5ED4-AF9B-9A42-A8CE230C6CFD}" type="slidenum">
              <a:t>12</a:t>
            </a:fld>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LoDAACPIQAANQcAABAgAAAmAAAACAAAAP//////////"/>
              </a:ext>
            </a:extLst>
          </p:cNvSpPr>
          <p:nvPr/>
        </p:nvSpPr>
        <p:spPr>
          <a:xfrm>
            <a:off x="901700" y="605790"/>
            <a:ext cx="4553585" cy="56578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solidFill>
                  <a:srgbClr val="252525"/>
                </a:solidFill>
                <a:latin typeface="Arial" pitchFamily="2" charset="0"/>
                <a:ea typeface="Calibri" pitchFamily="2" charset="0"/>
                <a:cs typeface="Arial" pitchFamily="2" charset="0"/>
              </a:rPr>
              <a:t>4.4 Empathy Map</a:t>
            </a:r>
            <a:endParaRPr sz="1100" cap="none">
              <a:latin typeface="Arial" pitchFamily="2" charset="0"/>
              <a:ea typeface="Calibri" pitchFamily="2" charset="0"/>
              <a:cs typeface="Arial" pitchFamily="2" charset="0"/>
            </a:endParaRPr>
          </a:p>
          <a:p>
            <a:pPr>
              <a:lnSpc>
                <a:spcPct val="100000"/>
              </a:lnSpc>
              <a:spcBef>
                <a:spcPts val="345"/>
              </a:spcBef>
            </a:pPr>
            <a:endParaRPr sz="1100" cap="none">
              <a:latin typeface="Arial" pitchFamily="2" charset="0"/>
              <a:ea typeface="Calibri" pitchFamily="2" charset="0"/>
              <a:cs typeface="Arial" pitchFamily="2" charset="0"/>
            </a:endParaRPr>
          </a:p>
          <a:p>
            <a:pPr marL="12700">
              <a:lnSpc>
                <a:spcPct val="100000"/>
              </a:lnSpc>
              <a:spcBef>
                <a:spcPts val="5"/>
              </a:spcBef>
            </a:pPr>
            <a:r>
              <a:rPr sz="1100" cap="none">
                <a:solidFill>
                  <a:srgbClr val="252525"/>
                </a:solidFill>
                <a:latin typeface="Arial MT" pitchFamily="0" charset="0"/>
                <a:ea typeface="Calibri" pitchFamily="2" charset="0"/>
                <a:cs typeface="Arial MT" pitchFamily="0" charset="0"/>
              </a:rPr>
              <a:t>Map what the users say, think, do and feel about the problem in this table</a:t>
            </a:r>
            <a:endParaRPr sz="1100" cap="none">
              <a:latin typeface="Arial MT" pitchFamily="0" charset="0"/>
              <a:ea typeface="Calibri" pitchFamily="2" charset="0"/>
              <a:cs typeface="Arial MT" pitchFamily="0" charset="0"/>
            </a:endParaRPr>
          </a:p>
        </p:txBody>
      </p:sp>
      <p:graphicFrame>
        <p:nvGraphicFramePr>
          <p:cNvPr id="3" name=""/>
          <p:cNvGraphicFramePr>
            <a:graphicFrameLocks noGrp="1"/>
          </p:cNvGraphicFramePr>
          <p:nvPr/>
        </p:nvGraphicFramePr>
        <p:xfrm>
          <a:off x="914400" y="1412875"/>
          <a:ext cx="6019165" cy="6212205"/>
        </p:xfrm>
        <a:graphic>
          <a:graphicData uri="http://schemas.openxmlformats.org/drawingml/2006/table">
            <a:tbl>
              <a:tblPr>
                <a:noFill/>
              </a:tblPr>
              <a:tblGrid>
                <a:gridCol w="3007360"/>
                <a:gridCol w="3011805"/>
              </a:tblGrid>
              <a:tr h="3105785">
                <a:tc>
                  <a:txBody>
                    <a:bodyPr wrap="square" numCol="1"/>
                    <a:lstStyle/>
                    <a:p>
                      <a:pPr marL="67945" marR="0" indent="0" algn="l">
                        <a:lnSpc>
                          <a:spcPts val="1135"/>
                        </a:lnSpc>
                        <a:buNone/>
                        <a:defRPr cap="none">
                          <a:solidFill>
                            <a:srgbClr val="000000"/>
                          </a:solidFill>
                        </a:defRPr>
                      </a:pPr>
                      <a:r>
                        <a:rPr sz="1000" b="1" cap="none">
                          <a:solidFill>
                            <a:srgbClr val="252525"/>
                          </a:solidFill>
                          <a:latin typeface="Arial" pitchFamily="2" charset="0"/>
                          <a:ea typeface="Calibri" pitchFamily="2" charset="0"/>
                          <a:cs typeface="Arial" pitchFamily="2" charset="0"/>
                        </a:rPr>
                        <a:t>What our users are saying</a:t>
                      </a:r>
                      <a:endParaRPr sz="1000" b="1" cap="none">
                        <a:solidFill>
                          <a:srgbClr val="252525"/>
                        </a:solidFill>
                        <a:latin typeface="Arial" pitchFamily="2" charset="0"/>
                        <a:ea typeface="Calibri" pitchFamily="2" charset="0"/>
                        <a:cs typeface="Arial" pitchFamily="2" charset="0"/>
                      </a:endParaRPr>
                    </a:p>
                    <a:p>
                      <a:pPr marL="67945" marR="0" indent="0" algn="l">
                        <a:lnSpc>
                          <a:spcPts val="1135"/>
                        </a:lnSpc>
                        <a:buNone/>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t> “I never know which news to trust.”</a:t>
                      </a: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t>“I wish there were an easy tool to test my ideas first.”</a:t>
                      </a: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t>All these websites have different numbers and dates—so confusing!”</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1135"/>
                        </a:lnSpc>
                        <a:buNone/>
                        <a:defRPr cap="none">
                          <a:solidFill>
                            <a:srgbClr val="000000"/>
                          </a:solidFill>
                        </a:defRPr>
                      </a:pPr>
                      <a:r>
                        <a:rPr sz="1000" b="1" cap="none">
                          <a:solidFill>
                            <a:srgbClr val="252525"/>
                          </a:solidFill>
                          <a:latin typeface="Arial" pitchFamily="2" charset="0"/>
                          <a:ea typeface="Calibri" pitchFamily="2" charset="0"/>
                          <a:cs typeface="Arial" pitchFamily="2" charset="0"/>
                        </a:rPr>
                        <a:t>What our users thinking</a:t>
                      </a:r>
                      <a:endParaRPr sz="1000" b="1" cap="none">
                        <a:solidFill>
                          <a:srgbClr val="252525"/>
                        </a:solidFill>
                        <a:latin typeface="Arial" pitchFamily="2" charset="0"/>
                        <a:ea typeface="Calibri" pitchFamily="2" charset="0"/>
                        <a:cs typeface="Arial" pitchFamily="2" charset="0"/>
                      </a:endParaRPr>
                    </a:p>
                    <a:p>
                      <a:pPr marL="67945" marR="0" indent="0" algn="l">
                        <a:lnSpc>
                          <a:spcPts val="1135"/>
                        </a:lnSpc>
                        <a:buNone/>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t>Is this tip based on hype or real data?</a:t>
                      </a: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t>I should have seen this coming—there must be a better way to catch shifts early.</a:t>
                      </a: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t>I’m probably missing key signals, but I don’t know how to combine news and numbers.</a:t>
                      </a: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t>Maybe I’m reading outdated or incomplete information without even realizing it.</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3105785"/>
                  </a:ext>
                </a:extLst>
              </a:tr>
              <a:tr h="3106420">
                <a:tc>
                  <a:txBody>
                    <a:bodyPr wrap="square" numCol="1"/>
                    <a:lstStyle/>
                    <a:p>
                      <a:pPr marL="67945" marR="0" indent="0" algn="l">
                        <a:lnSpc>
                          <a:spcPts val="1135"/>
                        </a:lnSpc>
                        <a:buNone/>
                        <a:defRPr cap="none">
                          <a:solidFill>
                            <a:srgbClr val="000000"/>
                          </a:solidFill>
                        </a:defRPr>
                      </a:pPr>
                      <a:r>
                        <a:rPr sz="1000" b="1" cap="none">
                          <a:solidFill>
                            <a:srgbClr val="252525"/>
                          </a:solidFill>
                          <a:latin typeface="Arial" pitchFamily="2" charset="0"/>
                          <a:ea typeface="Calibri" pitchFamily="2" charset="0"/>
                          <a:cs typeface="Arial" pitchFamily="2" charset="0"/>
                        </a:rPr>
                        <a:t>What our users are doing</a:t>
                      </a:r>
                      <a:endParaRPr sz="1000" b="1" cap="none">
                        <a:solidFill>
                          <a:srgbClr val="252525"/>
                        </a:solidFill>
                        <a:latin typeface="Arial" pitchFamily="2" charset="0"/>
                        <a:ea typeface="Calibri" pitchFamily="2" charset="0"/>
                        <a:cs typeface="Arial" pitchFamily="2" charset="0"/>
                      </a:endParaRPr>
                    </a:p>
                    <a:p>
                      <a:pPr marL="67945" marR="0" indent="0" algn="l">
                        <a:lnSpc>
                          <a:spcPts val="1135"/>
                        </a:lnSpc>
                        <a:buNone/>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t>Jumps between multiple apps and websites to compare prices, volumes, and headlines.</a:t>
                      </a: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t>Relies on forwarded WhatsApp or social-media tips without verifying them.</a:t>
                      </a: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t>Tries (and often abandons) complicated demo accounts or spreadsheets for back-testing.</a:t>
                      </a: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t>Watches the market all day, waiting for the “right moment,” then hesitates or jumps in.</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1135"/>
                        </a:lnSpc>
                        <a:buNone/>
                        <a:defRPr cap="none">
                          <a:solidFill>
                            <a:srgbClr val="000000"/>
                          </a:solidFill>
                        </a:defRPr>
                      </a:pPr>
                      <a:r>
                        <a:rPr sz="1000" b="1" cap="none">
                          <a:solidFill>
                            <a:srgbClr val="252525"/>
                          </a:solidFill>
                          <a:latin typeface="Arial" pitchFamily="2" charset="0"/>
                          <a:ea typeface="Calibri" pitchFamily="2" charset="0"/>
                          <a:cs typeface="Arial" pitchFamily="2" charset="0"/>
                        </a:rPr>
                        <a:t>How our users feel</a:t>
                      </a:r>
                      <a:endParaRPr sz="1000" b="1" cap="none">
                        <a:solidFill>
                          <a:srgbClr val="252525"/>
                        </a:solidFill>
                        <a:latin typeface="Arial" pitchFamily="2" charset="0"/>
                        <a:ea typeface="Calibri" pitchFamily="2" charset="0"/>
                        <a:cs typeface="Arial" pitchFamily="2" charset="0"/>
                      </a:endParaRPr>
                    </a:p>
                    <a:p>
                      <a:pPr marL="67945" marR="0" indent="0" algn="l">
                        <a:lnSpc>
                          <a:spcPts val="1135"/>
                        </a:lnSpc>
                        <a:buNone/>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t>Overwhelmed by scattered data and conflicting sources.</a:t>
                      </a: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t> Anxious about making the wrong move at the wrong time.</a:t>
                      </a: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t>Frustrated that available tools are too technical or incomplete.</a:t>
                      </a: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t>Stressed by fear of missing out (FOMO) or fear of loss.</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3106420"/>
                  </a:ext>
                </a:extLst>
              </a:tr>
            </a:tbl>
          </a:graphicData>
        </a:graphic>
      </p:graphicFrame>
      <p:sp>
        <p:nvSpPr>
          <p:cNvPr id="4" name="object 4"/>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5" name="object 5"/>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31BF-F1D4-AFC7-9A42-07927F0C6C52}" type="slidenum">
              <a:t>13</a:t>
            </a:fld>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OkFAADyKAAAVggAABAgAAAmAAAACAAAAP//////////"/>
              </a:ext>
            </a:extLst>
          </p:cNvSpPr>
          <p:nvPr/>
        </p:nvSpPr>
        <p:spPr>
          <a:xfrm>
            <a:off x="901700" y="960755"/>
            <a:ext cx="5754370" cy="394335"/>
          </a:xfrm>
          <a:prstGeom prst="rect">
            <a:avLst/>
          </a:prstGeom>
          <a:noFill/>
          <a:ln>
            <a:noFill/>
          </a:ln>
          <a:effectLst/>
        </p:spPr>
        <p:txBody>
          <a:bodyPr vert="horz" wrap="square" lIns="0" tIns="12700" rIns="0" bIns="0" numCol="1" spcCol="215900" anchor="t"/>
          <a:lstStyle/>
          <a:p>
            <a:pPr marL="12700" marR="5080">
              <a:lnSpc>
                <a:spcPct val="110000"/>
              </a:lnSpc>
              <a:spcBef>
                <a:spcPts val="100"/>
              </a:spcBef>
            </a:pPr>
            <a:r>
              <a:rPr sz="1100" b="1" cap="none">
                <a:solidFill>
                  <a:srgbClr val="252525"/>
                </a:solidFill>
                <a:latin typeface="Arial" pitchFamily="2" charset="0"/>
                <a:ea typeface="Calibri" pitchFamily="2" charset="0"/>
                <a:cs typeface="Arial" pitchFamily="2" charset="0"/>
              </a:rPr>
              <a:t>4.5 What are the usual steps that users currently take related to the problem and where are the difficulties?</a:t>
            </a:r>
            <a:endParaRPr sz="1100" cap="none">
              <a:latin typeface="Arial" pitchFamily="2" charset="0"/>
              <a:ea typeface="Calibri" pitchFamily="2" charset="0"/>
              <a:cs typeface="Arial" pitchFamily="2" charset="0"/>
            </a:endParaRPr>
          </a:p>
        </p:txBody>
      </p:sp>
      <p:sp>
        <p:nvSpPr>
          <p:cNvPr id="3" name="object 3"/>
          <p:cNvSpPr>
            <a:extLst>
              <a:ext uri="smNativeData">
                <pr:smNativeData xmlns:pr="smNativeData" xmlns="smNativeData" val="SMDATA_15_QoiwaBMAAAAlAAAAZAAAAA0AAAAAAAAAAF4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T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WAIAAOgIAAAgKwAAIBwAABAAAAAmAAAACAAAAP//////////"/>
              </a:ext>
            </a:extLst>
          </p:cNvSpPr>
          <p:nvPr/>
        </p:nvSpPr>
        <p:spPr>
          <a:xfrm>
            <a:off x="381000" y="1447800"/>
            <a:ext cx="6629400" cy="3124200"/>
          </a:xfrm>
          <a:prstGeom prst="rect">
            <a:avLst/>
          </a:prstGeom>
          <a:noFill/>
          <a:ln w="12065" cap="flat" cmpd="sng" algn="ctr">
            <a:solidFill>
              <a:srgbClr val="000000"/>
            </a:solidFill>
            <a:prstDash val="solid"/>
            <a:headEnd type="none"/>
            <a:tailEnd type="none"/>
          </a:ln>
          <a:effectLst/>
        </p:spPr>
        <p:txBody>
          <a:bodyPr vert="horz" wrap="square" lIns="0" tIns="59690" rIns="0" bIns="0" numCol="1" spcCol="215900" anchor="t"/>
          <a:lstStyle/>
          <a:p>
            <a:pPr marL="63500">
              <a:spcBef>
                <a:spcPts val="470"/>
              </a:spcBef>
              <a:defRPr sz="1100" cap="none">
                <a:latin typeface="Arial MT" pitchFamily="0" charset="0"/>
                <a:ea typeface="Calibri" pitchFamily="2" charset="0"/>
                <a:cs typeface="Arial MT" pitchFamily="0" charset="0"/>
              </a:defRPr>
            </a:pPr>
            <a:r>
              <a:rPr b="1" cap="none"/>
              <a:t>Step 1: Searching for Stock Data</a:t>
            </a:r>
            <a:br/>
            <a:r>
              <a:t>What they do: Visit multiple websites like Yahoo Finance, Google Finance, or trading apps to check stock prices and volume.</a:t>
            </a:r>
            <a:br/>
            <a:br/>
            <a:r>
              <a:rPr b="1" cap="none"/>
              <a:t>Difficulties:</a:t>
            </a:r>
            <a:br/>
            <a:br/>
            <a:r>
              <a:t>Data is not always up-to-date or consistent across platforms.</a:t>
            </a:r>
            <a:br/>
            <a:br/>
            <a:r>
              <a:t>Technical indicators are either missing or hard to interpret.</a:t>
            </a:r>
            <a:br/>
            <a:br/>
            <a:r>
              <a:rPr b="1" cap="none"/>
              <a:t> Step 2: Reading Market News or Headlines</a:t>
            </a:r>
            <a:br/>
            <a:r>
              <a:t>What they do: Read financial news articles or rely on social media tips and forwarded messages.</a:t>
            </a:r>
            <a:br/>
            <a:br/>
            <a:r>
              <a:rPr b="1" cap="none"/>
              <a:t>Difficulties:</a:t>
            </a:r>
            <a:br/>
            <a:br/>
            <a:r>
              <a:t>Too much information, often conflicting or unreliable.</a:t>
            </a:r>
            <a:br/>
            <a:br/>
            <a:r>
              <a:t>Hard to assess if the news is truly relevant to stock movement.</a:t>
            </a:r>
          </a:p>
        </p:txBody>
      </p:sp>
      <p:sp>
        <p:nvSpPr>
          <p:cNvPr id="4" name="object 4"/>
          <p:cNvSpPr>
            <a:extLst>
              <a:ext uri="smNativeData">
                <pr:smNativeData xmlns:pr="smNativeData" xmlns="smNativeData" val="SMDATA_15_QoiwaBMAAAAlAAAAZAAAAE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MUhAACjHgAA9iIAABAgAAAmAAAACAAAAP//////////"/>
              </a:ext>
            </a:extLst>
          </p:cNvSpPr>
          <p:nvPr/>
        </p:nvSpPr>
        <p:spPr>
          <a:xfrm>
            <a:off x="901700" y="5489575"/>
            <a:ext cx="4078605" cy="193675"/>
          </a:xfrm>
          <a:prstGeom prst="rect">
            <a:avLst/>
          </a:prstGeom>
          <a:noFill/>
          <a:ln>
            <a:noFill/>
          </a:ln>
          <a:effectLst/>
        </p:spPr>
        <p:txBody>
          <a:bodyPr vert="horz" wrap="square" lIns="0" tIns="13335" rIns="0" bIns="0" numCol="1" spcCol="215900" anchor="t"/>
          <a:lstStyle/>
          <a:p>
            <a:pPr marL="12700">
              <a:lnSpc>
                <a:spcPct val="100000"/>
              </a:lnSpc>
              <a:spcBef>
                <a:spcPts val="105"/>
              </a:spcBef>
            </a:pPr>
            <a:r>
              <a:rPr sz="1100" b="1" cap="none">
                <a:solidFill>
                  <a:srgbClr val="252525"/>
                </a:solidFill>
                <a:latin typeface="Arial" pitchFamily="2" charset="0"/>
                <a:ea typeface="Calibri" pitchFamily="2" charset="0"/>
                <a:cs typeface="Arial" pitchFamily="2" charset="0"/>
              </a:rPr>
              <a:t>4.6 </a:t>
            </a:r>
            <a:r>
              <a:rPr sz="1100" b="1" cap="none">
                <a:latin typeface="Arial" pitchFamily="2" charset="0"/>
                <a:ea typeface="Calibri" pitchFamily="2" charset="0"/>
                <a:cs typeface="Arial" pitchFamily="2" charset="0"/>
              </a:rPr>
              <a:t>Write your team’s problem statement in the format below.</a:t>
            </a:r>
            <a:endParaRPr sz="1100" cap="none">
              <a:latin typeface="Arial" pitchFamily="2" charset="0"/>
              <a:ea typeface="Calibri" pitchFamily="2" charset="0"/>
              <a:cs typeface="Arial" pitchFamily="2" charset="0"/>
            </a:endParaRPr>
          </a:p>
        </p:txBody>
      </p:sp>
      <p:sp>
        <p:nvSpPr>
          <p:cNvPr id="5" name="object 5"/>
          <p:cNvSpPr>
            <a:extLst>
              <a:ext uri="smNativeData">
                <pr:smNativeData xmlns:pr="smNativeData" xmlns="smNativeData" val="SMDATA_15_QoiwaBMAAAAlAAAAZAAAAE0AAAAAAAAAAF8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T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0AIAADskAACYKwAAyi4AABAgAAAmAAAACAAAAP//////////"/>
              </a:ext>
            </a:extLst>
          </p:cNvSpPr>
          <p:nvPr/>
        </p:nvSpPr>
        <p:spPr>
          <a:xfrm>
            <a:off x="457200" y="5889625"/>
            <a:ext cx="6629400" cy="1716405"/>
          </a:xfrm>
          <a:prstGeom prst="rect">
            <a:avLst/>
          </a:prstGeom>
          <a:noFill/>
          <a:ln w="12065" cap="flat" cmpd="sng" algn="ctr">
            <a:solidFill>
              <a:srgbClr val="000000"/>
            </a:solidFill>
            <a:prstDash val="solid"/>
            <a:headEnd type="none"/>
            <a:tailEnd type="none"/>
          </a:ln>
          <a:effectLst/>
        </p:spPr>
        <p:txBody>
          <a:bodyPr vert="horz" wrap="square" lIns="0" tIns="60325" rIns="0" bIns="0" numCol="1" spcCol="215900" anchor="t"/>
          <a:lstStyle/>
          <a:p>
            <a:pPr>
              <a:lnSpc>
                <a:spcPct val="100000"/>
              </a:lnSpc>
              <a:spcBef>
                <a:spcPts val="475"/>
              </a:spcBef>
            </a:pPr>
            <a:endParaRPr sz="1100" cap="none">
              <a:latin typeface="Times New Roman" pitchFamily="0" charset="0"/>
              <a:ea typeface="Calibri" pitchFamily="2" charset="0"/>
              <a:cs typeface="Times New Roman" pitchFamily="0" charset="0"/>
            </a:endParaRPr>
          </a:p>
          <a:p>
            <a:pPr marL="63500" defTabSz="914400">
              <a:lnSpc>
                <a:spcPct val="100000"/>
              </a:lnSpc>
              <a:spcBef>
                <a:spcPts val="5"/>
              </a:spcBef>
              <a:tabLst>
                <a:tab pos="1653540" algn="l"/>
              </a:tabLst>
            </a:pPr>
            <a:r>
              <a:rPr sz="1100" b="1" u="sng" cap="none">
                <a:uFill>
                  <a:solidFill>
                    <a:srgbClr val="242424"/>
                  </a:solidFill>
                </a:uFill>
                <a:latin typeface="Arial MT" pitchFamily="0" charset="0"/>
                <a:ea typeface="Calibri" pitchFamily="2" charset="0"/>
                <a:cs typeface="Arial MT" pitchFamily="0" charset="0"/>
              </a:rPr>
              <a:t>Everyday investors and casual stock market participants</a:t>
            </a:r>
            <a:r>
              <a:rPr sz="1100" cap="none">
                <a:latin typeface="Arial MT" pitchFamily="0" charset="0"/>
                <a:ea typeface="Calibri" pitchFamily="2" charset="0"/>
                <a:cs typeface="Arial MT" pitchFamily="0" charset="0"/>
              </a:rPr>
              <a:t>[a specific user or group of users]</a:t>
            </a:r>
            <a:endParaRPr sz="1100" cap="none">
              <a:latin typeface="Arial MT" pitchFamily="0" charset="0"/>
              <a:ea typeface="Calibri" pitchFamily="2" charset="0"/>
              <a:cs typeface="Arial MT" pitchFamily="0" charset="0"/>
            </a:endParaRPr>
          </a:p>
          <a:p>
            <a:pPr marL="63500" marR="1755775" defTabSz="914400">
              <a:lnSpc>
                <a:spcPts val="2530"/>
              </a:lnSpc>
              <a:spcBef>
                <a:spcPts val="275"/>
              </a:spcBef>
              <a:tabLst>
                <a:tab pos="2609215" algn="l"/>
                <a:tab pos="3213735" algn="l"/>
              </a:tabLst>
            </a:pPr>
            <a:r>
              <a:rPr sz="1100" cap="none">
                <a:solidFill>
                  <a:srgbClr val="252525"/>
                </a:solidFill>
                <a:latin typeface="Arial MT" pitchFamily="0" charset="0"/>
                <a:ea typeface="Calibri" pitchFamily="2" charset="0"/>
                <a:cs typeface="Arial MT" pitchFamily="0" charset="0"/>
              </a:rPr>
              <a:t>are experiencing issues with </a:t>
            </a:r>
            <a:r>
              <a:rPr sz="1100" b="1" u="sng" cap="none">
                <a:solidFill>
                  <a:srgbClr val="252525"/>
                </a:solidFill>
                <a:uFill>
                  <a:solidFill>
                    <a:srgbClr val="242424"/>
                  </a:solidFill>
                </a:uFill>
                <a:latin typeface="Arial MT" pitchFamily="0" charset="0"/>
                <a:ea typeface="Calibri" pitchFamily="2" charset="0"/>
                <a:cs typeface="Arial MT" pitchFamily="0" charset="0"/>
              </a:rPr>
              <a:t>making informed stock decisions</a:t>
            </a:r>
            <a:r>
              <a:rPr sz="1100" b="1" cap="none">
                <a:solidFill>
                  <a:srgbClr val="252525"/>
                </a:solidFill>
                <a:latin typeface="Arial MT" pitchFamily="0" charset="0"/>
                <a:ea typeface="Calibri" pitchFamily="2" charset="0"/>
                <a:cs typeface="Arial MT" pitchFamily="0" charset="0"/>
              </a:rPr>
              <a:t>[</a:t>
            </a:r>
            <a:r>
              <a:rPr sz="1100" cap="none">
                <a:solidFill>
                  <a:srgbClr val="252525"/>
                </a:solidFill>
                <a:latin typeface="Arial MT" pitchFamily="0" charset="0"/>
                <a:ea typeface="Calibri" pitchFamily="2" charset="0"/>
                <a:cs typeface="Arial MT" pitchFamily="0" charset="0"/>
              </a:rPr>
              <a:t>problem] today because of </a:t>
            </a:r>
            <a:r>
              <a:rPr sz="1100" u="sng" cap="none">
                <a:solidFill>
                  <a:srgbClr val="252525"/>
                </a:solidFill>
                <a:uFill>
                  <a:solidFill>
                    <a:srgbClr val="242424"/>
                  </a:solidFill>
                </a:uFill>
                <a:latin typeface="Arial MT" pitchFamily="0" charset="0"/>
                <a:ea typeface="Calibri" pitchFamily="2" charset="0"/>
                <a:cs typeface="Arial MT" pitchFamily="0" charset="0"/>
              </a:rPr>
              <a:t> </a:t>
            </a:r>
            <a:r>
              <a:rPr sz="1100" b="1" u="sng" cap="none">
                <a:solidFill>
                  <a:srgbClr val="252525"/>
                </a:solidFill>
                <a:uFill>
                  <a:solidFill>
                    <a:srgbClr val="242424"/>
                  </a:solidFill>
                </a:uFill>
                <a:latin typeface="Arial MT" pitchFamily="0" charset="0"/>
                <a:ea typeface="Calibri" pitchFamily="2" charset="0"/>
                <a:cs typeface="Arial MT" pitchFamily="0" charset="0"/>
              </a:rPr>
              <a:t>limited access to integrated, real-time data analysis that combines both technical indicators and market sentiment from news sources.</a:t>
            </a:r>
            <a:r>
              <a:rPr sz="1100" cap="none">
                <a:solidFill>
                  <a:srgbClr val="252525"/>
                </a:solidFill>
                <a:latin typeface="Arial MT" pitchFamily="0" charset="0"/>
                <a:ea typeface="Calibri" pitchFamily="2" charset="0"/>
                <a:cs typeface="Arial MT" pitchFamily="0" charset="0"/>
              </a:rPr>
              <a:t>[cause]</a:t>
            </a:r>
            <a:endParaRPr sz="1100" cap="none">
              <a:latin typeface="Arial MT" pitchFamily="0" charset="0"/>
              <a:ea typeface="Calibri" pitchFamily="2" charset="0"/>
              <a:cs typeface="Arial MT" pitchFamily="0" charset="0"/>
            </a:endParaRPr>
          </a:p>
        </p:txBody>
      </p:sp>
      <p:sp>
        <p:nvSpPr>
          <p:cNvPr id="6" name="object 6"/>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B/f38A7uzhA8zMzADAwP8Af39/AAAAAAAAAAAAAAAAAAAAAAAAAAAAIQAAABgAAAAUAAAAhAUAAGQwAAD7KAAAsjkAABAAAAAmAAAACAAAAP//////////"/>
              </a:ext>
            </a:extLst>
          </p:cNvSpPr>
          <p:nvPr/>
        </p:nvSpPr>
        <p:spPr>
          <a:xfrm>
            <a:off x="896620" y="7866380"/>
            <a:ext cx="5765165" cy="1512570"/>
          </a:xfrm>
          <a:custGeom>
            <a:avLst/>
            <a:gdLst/>
            <a:ahLst/>
            <a:cxnLst/>
            <a:rect l="0" t="0" r="5765165" b="1512570"/>
            <a:pathLst>
              <a:path w="5765165" h="1512570">
                <a:moveTo>
                  <a:pt x="5764657" y="672096"/>
                </a:moveTo>
                <a:lnTo>
                  <a:pt x="0" y="672096"/>
                </a:lnTo>
                <a:lnTo>
                  <a:pt x="0" y="839724"/>
                </a:lnTo>
                <a:lnTo>
                  <a:pt x="0" y="1007364"/>
                </a:lnTo>
                <a:lnTo>
                  <a:pt x="0" y="1174953"/>
                </a:lnTo>
                <a:lnTo>
                  <a:pt x="0" y="1342898"/>
                </a:lnTo>
                <a:lnTo>
                  <a:pt x="0" y="1512062"/>
                </a:lnTo>
                <a:lnTo>
                  <a:pt x="5764657" y="1512062"/>
                </a:lnTo>
                <a:lnTo>
                  <a:pt x="5764657" y="839724"/>
                </a:lnTo>
                <a:lnTo>
                  <a:pt x="5764657" y="672096"/>
                </a:lnTo>
                <a:close/>
              </a:path>
              <a:path w="5765165" h="1512570">
                <a:moveTo>
                  <a:pt x="5764657" y="167652"/>
                </a:moveTo>
                <a:lnTo>
                  <a:pt x="0" y="167652"/>
                </a:lnTo>
                <a:lnTo>
                  <a:pt x="0" y="335280"/>
                </a:lnTo>
                <a:lnTo>
                  <a:pt x="0" y="502920"/>
                </a:lnTo>
                <a:lnTo>
                  <a:pt x="0" y="672084"/>
                </a:lnTo>
                <a:lnTo>
                  <a:pt x="5764657" y="672084"/>
                </a:lnTo>
                <a:lnTo>
                  <a:pt x="5764657" y="502920"/>
                </a:lnTo>
                <a:lnTo>
                  <a:pt x="5764657" y="335280"/>
                </a:lnTo>
                <a:lnTo>
                  <a:pt x="5764657" y="167652"/>
                </a:lnTo>
                <a:close/>
              </a:path>
              <a:path w="5765165" h="1512570">
                <a:moveTo>
                  <a:pt x="5764657" y="0"/>
                </a:moveTo>
                <a:lnTo>
                  <a:pt x="0" y="0"/>
                </a:lnTo>
                <a:lnTo>
                  <a:pt x="0" y="167640"/>
                </a:lnTo>
                <a:lnTo>
                  <a:pt x="5764657" y="167640"/>
                </a:lnTo>
                <a:lnTo>
                  <a:pt x="5764657" y="0"/>
                </a:lnTo>
                <a:close/>
              </a:path>
            </a:pathLst>
          </a:custGeom>
          <a:solidFill>
            <a:srgbClr val="F4F4F4"/>
          </a:solidFill>
          <a:ln>
            <a:noFill/>
          </a:ln>
          <a:effectLst/>
        </p:spPr>
        <p:txBody>
          <a:bodyPr vert="horz" wrap="square" lIns="0" tIns="0" rIns="0" bIns="0" numCol="1" spcCol="215900" anchor="t"/>
          <a:lstStyle/>
          <a:p>
            <a:pPr/>
          </a:p>
        </p:txBody>
      </p:sp>
      <p:sp>
        <p:nvSpPr>
          <p:cNvPr id="7" name="object 7"/>
          <p:cNvSpPr>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hAUAAGQwAAD7KAAAsjkAABAgAAAmAAAACAAAAP//////////"/>
              </a:ext>
            </a:extLst>
          </p:cNvSpPr>
          <p:nvPr/>
        </p:nvSpPr>
        <p:spPr>
          <a:xfrm>
            <a:off x="896620" y="7866380"/>
            <a:ext cx="5765165" cy="1512570"/>
          </a:xfrm>
          <a:prstGeom prst="rect">
            <a:avLst/>
          </a:prstGeom>
          <a:noFill/>
          <a:ln>
            <a:noFill/>
          </a:ln>
          <a:effectLst/>
        </p:spPr>
        <p:txBody>
          <a:bodyPr vert="horz" wrap="square" lIns="0" tIns="0" rIns="0" bIns="0" numCol="1" spcCol="215900" anchor="t"/>
          <a:lstStyle/>
          <a:p>
            <a:pPr marL="17780">
              <a:lnSpc>
                <a:spcPts val="1125"/>
              </a:lnSpc>
            </a:pPr>
            <a:r>
              <a:rPr sz="1000" b="1" cap="none">
                <a:latin typeface="Arial" pitchFamily="2" charset="0"/>
                <a:ea typeface="Calibri" pitchFamily="2" charset="0"/>
                <a:cs typeface="Arial" pitchFamily="2" charset="0"/>
              </a:rPr>
              <a:t>Rate yourself</a:t>
            </a:r>
            <a:endParaRPr sz="1000" cap="none">
              <a:latin typeface="Arial" pitchFamily="2" charset="0"/>
              <a:ea typeface="Calibri" pitchFamily="2" charset="0"/>
              <a:cs typeface="Arial" pitchFamily="2" charset="0"/>
            </a:endParaRPr>
          </a:p>
          <a:p>
            <a:pPr>
              <a:lnSpc>
                <a:spcPct val="100000"/>
              </a:lnSpc>
              <a:spcBef>
                <a:spcPts val="290"/>
              </a:spcBef>
            </a:pPr>
            <a:endParaRPr sz="1000" cap="none">
              <a:latin typeface="Arial" pitchFamily="2" charset="0"/>
              <a:ea typeface="Calibri" pitchFamily="2" charset="0"/>
              <a:cs typeface="Arial" pitchFamily="2" charset="0"/>
            </a:endParaRPr>
          </a:p>
          <a:p>
            <a:pPr marL="17780">
              <a:lnSpc>
                <a:spcPct val="100000"/>
              </a:lnSpc>
            </a:pPr>
            <a:r>
              <a:rPr sz="1000" b="1" cap="none">
                <a:solidFill>
                  <a:srgbClr val="252525"/>
                </a:solidFill>
                <a:latin typeface="Arial" pitchFamily="2" charset="0"/>
                <a:ea typeface="Calibri" pitchFamily="2" charset="0"/>
                <a:cs typeface="Arial" pitchFamily="2" charset="0"/>
              </a:rPr>
              <a:t>The Users</a:t>
            </a:r>
            <a:endParaRPr sz="1000" cap="none">
              <a:latin typeface="Arial" pitchFamily="2" charset="0"/>
              <a:ea typeface="Calibri" pitchFamily="2" charset="0"/>
              <a:cs typeface="Arial" pitchFamily="2" charset="0"/>
            </a:endParaRPr>
          </a:p>
          <a:p>
            <a:pPr>
              <a:lnSpc>
                <a:spcPct val="100000"/>
              </a:lnSpc>
              <a:spcBef>
                <a:spcPts val="310"/>
              </a:spcBef>
            </a:pPr>
            <a:endParaRPr sz="1000" cap="none">
              <a:latin typeface="Arial" pitchFamily="2" charset="0"/>
              <a:ea typeface="Calibri" pitchFamily="2" charset="0"/>
              <a:cs typeface="Arial" pitchFamily="2" charset="0"/>
            </a:endParaRPr>
          </a:p>
          <a:p>
            <a:pPr marL="121920" indent="-104140" defTabSz="914400">
              <a:lnSpc>
                <a:spcPct val="100000"/>
              </a:lnSpc>
              <a:spcBef>
                <a:spcPts val="5"/>
              </a:spcBef>
              <a:buAutoNum type="arabicPlain"/>
              <a:tabLst>
                <a:tab pos="121920" algn="l"/>
              </a:tabLst>
            </a:pPr>
            <a:r>
              <a:rPr sz="1000" cap="none">
                <a:solidFill>
                  <a:srgbClr val="252525"/>
                </a:solidFill>
                <a:latin typeface="Arial MT" pitchFamily="0" charset="0"/>
                <a:ea typeface="Calibri" pitchFamily="2" charset="0"/>
                <a:cs typeface="Arial MT" pitchFamily="0" charset="0"/>
              </a:rPr>
              <a:t>point - The user group is described but it is unclear how they are affected by the problem.</a:t>
            </a:r>
            <a:endParaRPr sz="1000" cap="none">
              <a:latin typeface="Arial MT" pitchFamily="0" charset="0"/>
              <a:ea typeface="Calibri" pitchFamily="2" charset="0"/>
              <a:cs typeface="Arial MT" pitchFamily="0" charset="0"/>
            </a:endParaRPr>
          </a:p>
          <a:p>
            <a:pPr marL="17780" marR="288290" indent="104140" defTabSz="914400">
              <a:lnSpc>
                <a:spcPct val="110000"/>
              </a:lnSpc>
              <a:buAutoNum type="arabicPlain"/>
              <a:tabLst>
                <a:tab pos="121920" algn="l"/>
              </a:tabLst>
            </a:pPr>
            <a:r>
              <a:rPr sz="1000" cap="none">
                <a:solidFill>
                  <a:srgbClr val="252525"/>
                </a:solidFill>
                <a:latin typeface="Arial MT" pitchFamily="0" charset="0"/>
                <a:ea typeface="Calibri" pitchFamily="2" charset="0"/>
                <a:cs typeface="Arial MT" pitchFamily="0" charset="0"/>
              </a:rPr>
              <a:t>points - Understanding of the user group is evidenced by completion of most of the steps in this section.</a:t>
            </a:r>
            <a:endParaRPr sz="1000" cap="none">
              <a:latin typeface="Arial MT" pitchFamily="0" charset="0"/>
              <a:ea typeface="Calibri" pitchFamily="2" charset="0"/>
              <a:cs typeface="Arial MT" pitchFamily="0" charset="0"/>
            </a:endParaRPr>
          </a:p>
          <a:p>
            <a:pPr marL="17780" marR="289560" indent="104140" defTabSz="914400">
              <a:lnSpc>
                <a:spcPts val="1320"/>
              </a:lnSpc>
              <a:spcBef>
                <a:spcPts val="60"/>
              </a:spcBef>
              <a:buAutoNum type="arabicPlain"/>
              <a:tabLst>
                <a:tab pos="121920" algn="l"/>
              </a:tabLst>
            </a:pPr>
            <a:r>
              <a:rPr sz="1000" cap="none">
                <a:solidFill>
                  <a:srgbClr val="252525"/>
                </a:solidFill>
                <a:latin typeface="Arial MT" pitchFamily="0" charset="0"/>
                <a:ea typeface="Calibri" pitchFamily="2" charset="0"/>
                <a:cs typeface="Arial MT" pitchFamily="0" charset="0"/>
              </a:rPr>
              <a:t>points - Understanding of the user group is evidenced by completion of most of the steps in this section and thorough investigation</a:t>
            </a:r>
            <a:endParaRPr sz="1000" cap="none">
              <a:latin typeface="Arial MT" pitchFamily="0" charset="0"/>
              <a:ea typeface="Calibri" pitchFamily="2" charset="0"/>
              <a:cs typeface="Arial MT" pitchFamily="0" charset="0"/>
            </a:endParaRPr>
          </a:p>
        </p:txBody>
      </p:sp>
      <p:grpSp>
        <p:nvGrpSpPr>
          <p:cNvPr id="8" name="object 8"/>
          <p:cNvGrpSpPr>
            <a:extLst>
              <a:ext uri="smNativeData">
                <pr:smNativeData xmlns:pr="smNativeData" xmlns="smNativeData" val="SMDATA_6_QoiwaBMAAAAlAAAAAQAAAA8BAAAAkAAAAEgAAACQAAAASAAAAAAAAAAAAAAAAAAAABcAAAAUAAAAAAAAAAAAAAD/fwAA/38AAAAAAAAJAAAABAAAAAAAAAAfAAAAVAAAAAAAAAAAAAAAAAAAAAAAAAAAAAAAAAAAAAAAAAAAAAAAAAAAAAAAAAAAAAAAAAAAAAAAAAAAAAAAAAAAAAAAAAAAAAAAAAAAAAAAAAAAAAAAAAAAACEAAAAYAAAAFAAAAPYKAABnMAAAogwAANQxAAAQAAAAJgAAAAgAAAD/////AAAAAA=="/>
              </a:ext>
            </a:extLst>
          </p:cNvGrpSpPr>
          <p:nvPr/>
        </p:nvGrpSpPr>
        <p:grpSpPr>
          <a:xfrm>
            <a:off x="1781810" y="7868285"/>
            <a:ext cx="271780" cy="231775"/>
            <a:chOff x="1781810" y="7868285"/>
            <a:chExt cx="271780" cy="231775"/>
          </a:xfrm>
        </p:grpSpPr>
        <p:sp>
          <p:nvSpPr>
            <p:cNvPr id="10" name="object 9"/>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woAAGwwAACdDAAA0DEAAAAAAAAmAAAACAAAAP//////////"/>
                </a:ext>
              </a:extLst>
            </p:cNvSpPr>
            <p:nvPr/>
          </p:nvSpPr>
          <p:spPr>
            <a:xfrm>
              <a:off x="1784985" y="7871460"/>
              <a:ext cx="265430" cy="226060"/>
            </a:xfrm>
            <a:custGeom>
              <a:avLst/>
              <a:gdLst/>
              <a:ahLst/>
              <a:cxnLst/>
              <a:rect l="0" t="0" r="265430" b="226060"/>
              <a:pathLst>
                <a:path w="265430" h="226060">
                  <a:moveTo>
                    <a:pt x="265175" y="0"/>
                  </a:moveTo>
                  <a:lnTo>
                    <a:pt x="0" y="0"/>
                  </a:lnTo>
                  <a:lnTo>
                    <a:pt x="0" y="225552"/>
                  </a:lnTo>
                  <a:lnTo>
                    <a:pt x="265175" y="225552"/>
                  </a:lnTo>
                  <a:lnTo>
                    <a:pt x="265175" y="0"/>
                  </a:lnTo>
                  <a:close/>
                </a:path>
              </a:pathLst>
            </a:custGeom>
            <a:solidFill>
              <a:srgbClr val="FFFFFF"/>
            </a:solidFill>
            <a:ln>
              <a:noFill/>
            </a:ln>
            <a:effectLst/>
          </p:spPr>
          <p:txBody>
            <a:bodyPr vert="horz" wrap="square" lIns="0" tIns="0" rIns="0" bIns="0" numCol="1" spcCol="215900" anchor="t"/>
            <a:lstStyle/>
            <a:p>
              <a:pPr/>
            </a:p>
          </p:txBody>
        </p:sp>
        <p:sp>
          <p:nvSpPr>
            <p:cNvPr id="9" name="object 10"/>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woAAGwwAACdDAAA0DEAAAAAAAAmAAAACAAAAP//////////"/>
                </a:ext>
              </a:extLst>
            </p:cNvSpPr>
            <p:nvPr/>
          </p:nvSpPr>
          <p:spPr>
            <a:xfrm>
              <a:off x="1784985" y="7871460"/>
              <a:ext cx="265430" cy="226060"/>
            </a:xfrm>
            <a:custGeom>
              <a:avLst/>
              <a:gdLst/>
              <a:ahLst/>
              <a:cxnLst/>
              <a:rect l="0" t="0" r="265430" b="226060"/>
              <a:pathLst>
                <a:path w="265430" h="226060">
                  <a:moveTo>
                    <a:pt x="0" y="225552"/>
                  </a:moveTo>
                  <a:lnTo>
                    <a:pt x="265175" y="225552"/>
                  </a:lnTo>
                  <a:lnTo>
                    <a:pt x="265175" y="0"/>
                  </a:lnTo>
                  <a:lnTo>
                    <a:pt x="0" y="0"/>
                  </a:lnTo>
                  <a:lnTo>
                    <a:pt x="0" y="225552"/>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p>
              <a:pPr algn="ctr"/>
              <a:r>
                <a:t>3</a:t>
              </a:r>
            </a:p>
          </p:txBody>
        </p:sp>
      </p:grpSp>
      <p:sp>
        <p:nvSpPr>
          <p:cNvPr id="11" name="object 11"/>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12" name="object 12"/>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2ED1-9FD4-AFD8-9A42-698D600C6C3C}" type="slidenum">
              <a:t>14</a:t>
            </a:fld>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AUAAKwDAAAbFwAAFAYAABAgAAAmAAAACAAAADwwAAAAAAAA"/>
              </a:ext>
            </a:extLst>
          </p:cNvSpPr>
          <p:nvPr>
            <p:ph type="title"/>
          </p:nvPr>
        </p:nvSpPr>
        <p:spPr/>
        <p:txBody>
          <a:bodyPr vert="horz" wrap="square" lIns="0" tIns="12700" rIns="0" bIns="0" numCol="1" spcCol="215900" anchor="t">
            <a:prstTxWarp prst="textNoShape">
              <a:avLst/>
            </a:prstTxWarp>
          </a:bodyPr>
          <a:lstStyle/>
          <a:p>
            <a:pPr marL="12700">
              <a:lnSpc>
                <a:spcPct val="100000"/>
              </a:lnSpc>
              <a:spcBef>
                <a:spcPts val="100"/>
              </a:spcBef>
            </a:pPr>
            <a:r>
              <a:rPr b="0" cap="none">
                <a:latin typeface="Arial MT" pitchFamily="0" charset="0"/>
                <a:ea typeface="Calibri" pitchFamily="2" charset="0"/>
                <a:cs typeface="Arial MT" pitchFamily="0" charset="0"/>
              </a:rPr>
              <a:t>5. Brainstorming</a:t>
            </a:r>
            <a:endParaRPr b="0"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K8GAADxKAAASgsAABAgAAAmAAAACAAAAP//////////"/>
              </a:ext>
            </a:extLst>
          </p:cNvSpPr>
          <p:nvPr/>
        </p:nvSpPr>
        <p:spPr>
          <a:xfrm>
            <a:off x="901700" y="1086485"/>
            <a:ext cx="5753735" cy="74866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5.1 Ideas</a:t>
            </a:r>
            <a:endParaRPr sz="1100" cap="none">
              <a:latin typeface="Arial" pitchFamily="2" charset="0"/>
              <a:ea typeface="Calibri" pitchFamily="2" charset="0"/>
              <a:cs typeface="Arial" pitchFamily="2" charset="0"/>
            </a:endParaRPr>
          </a:p>
          <a:p>
            <a:pPr>
              <a:lnSpc>
                <a:spcPct val="100000"/>
              </a:lnSpc>
              <a:spcBef>
                <a:spcPts val="200"/>
              </a:spcBef>
            </a:pPr>
            <a:endParaRPr sz="1100" cap="none">
              <a:latin typeface="Arial" pitchFamily="2" charset="0"/>
              <a:ea typeface="Calibri" pitchFamily="2" charset="0"/>
              <a:cs typeface="Arial" pitchFamily="2" charset="0"/>
            </a:endParaRPr>
          </a:p>
          <a:p>
            <a:pPr marL="12700" marR="5080">
              <a:lnSpc>
                <a:spcPct val="110000"/>
              </a:lnSpc>
            </a:pPr>
            <a:r>
              <a:rPr sz="1100" cap="none">
                <a:latin typeface="Arial MT" pitchFamily="0" charset="0"/>
                <a:ea typeface="Calibri" pitchFamily="2" charset="0"/>
                <a:cs typeface="Arial MT" pitchFamily="0" charset="0"/>
              </a:rPr>
              <a:t>How might you use the power of AI/machine learning to solve the users’ problem by increasing their knowledge or improving their skills?</a:t>
            </a:r>
            <a:endParaRPr sz="1100" cap="none">
              <a:latin typeface="Arial MT" pitchFamily="0" charset="0"/>
              <a:ea typeface="Calibri" pitchFamily="2" charset="0"/>
              <a:cs typeface="Arial MT" pitchFamily="0" charset="0"/>
            </a:endParaRPr>
          </a:p>
        </p:txBody>
      </p:sp>
      <p:graphicFrame>
        <p:nvGraphicFramePr>
          <p:cNvPr id="4" name=""/>
          <p:cNvGraphicFramePr>
            <a:graphicFrameLocks noGrp="1"/>
          </p:cNvGraphicFramePr>
          <p:nvPr/>
        </p:nvGraphicFramePr>
        <p:xfrm>
          <a:off x="914400" y="2034540"/>
          <a:ext cx="5944870" cy="4150995"/>
        </p:xfrm>
        <a:graphic>
          <a:graphicData uri="http://schemas.openxmlformats.org/drawingml/2006/table">
            <a:tbl>
              <a:tblPr>
                <a:noFill/>
              </a:tblPr>
              <a:tblGrid>
                <a:gridCol w="804545"/>
                <a:gridCol w="5140325"/>
              </a:tblGrid>
              <a:tr h="772160">
                <a:tc>
                  <a:txBody>
                    <a:bodyPr wrap="square" numCol="1"/>
                    <a:lstStyle/>
                    <a:p>
                      <a:pPr marL="0" marR="29845" indent="0" algn="ctr">
                        <a:lnSpc>
                          <a:spcPct val="100000"/>
                        </a:lnSpc>
                        <a:spcBef>
                          <a:spcPts val="470"/>
                        </a:spcBef>
                        <a:buNone/>
                        <a:defRPr cap="none">
                          <a:solidFill>
                            <a:srgbClr val="000000"/>
                          </a:solidFill>
                        </a:defRPr>
                      </a:pPr>
                      <a:r>
                        <a:rPr sz="1100" cap="none">
                          <a:solidFill>
                            <a:srgbClr val="F5F5F5"/>
                          </a:solidFill>
                          <a:latin typeface="Arial MT" pitchFamily="0" charset="0"/>
                          <a:ea typeface="Calibri" pitchFamily="2" charset="0"/>
                          <a:cs typeface="Arial MT" pitchFamily="0" charset="0"/>
                        </a:rPr>
                        <a:t>AI Idea #1</a:t>
                      </a:r>
                      <a:endParaRPr sz="11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707377"/>
                    </a:solidFill>
                  </a:tcPr>
                </a:tc>
                <a:tc>
                  <a:txBody>
                    <a:bodyPr wrap="square" numCol="1"/>
                    <a:lstStyle/>
                    <a:p>
                      <a:pPr marL="0" marR="0" indent="0" algn="l">
                        <a:buNone/>
                        <a:defRPr sz="1200" cap="none">
                          <a:solidFill>
                            <a:srgbClr val="000000"/>
                          </a:solidFill>
                          <a:latin typeface="Times New Roman" pitchFamily="0" charset="0"/>
                          <a:ea typeface="Calibri" pitchFamily="2" charset="0"/>
                          <a:cs typeface="Times New Roman" pitchFamily="0" charset="0"/>
                        </a:defRPr>
                      </a:pPr>
                      <a:r>
                        <a:rPr b="1" cap="none"/>
                        <a:t>News Sentiment Analyzer</a:t>
                      </a:r>
                      <a:br/>
                      <a:r>
                        <a:t>Use Natural Language Processing (NLP) to analyze real-time news headlines and articles, assigning sentiment scores to stocks so users can quickly understand market mood.</a:t>
                      </a:r>
                      <a:b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F5F5F5"/>
                    </a:solidFill>
                  </a:tcPr>
                </a:tc>
                <a:extLst>
                  <a:ext uri="smNativeData">
                    <pr:rowheight xmlns="" xmlns:pr="smNativeData" dt="1756399682" type="min" val="772160"/>
                  </a:ext>
                </a:extLst>
              </a:tr>
              <a:tr h="774065">
                <a:tc>
                  <a:txBody>
                    <a:bodyPr wrap="square" numCol="1"/>
                    <a:lstStyle/>
                    <a:p>
                      <a:pPr marL="0" marR="29845" indent="0" algn="ctr">
                        <a:lnSpc>
                          <a:spcPct val="100000"/>
                        </a:lnSpc>
                        <a:spcBef>
                          <a:spcPts val="470"/>
                        </a:spcBef>
                        <a:buNone/>
                        <a:defRPr cap="none">
                          <a:solidFill>
                            <a:srgbClr val="000000"/>
                          </a:solidFill>
                        </a:defRPr>
                      </a:pPr>
                      <a:r>
                        <a:rPr sz="1100" cap="none">
                          <a:solidFill>
                            <a:srgbClr val="F5F5F5"/>
                          </a:solidFill>
                          <a:latin typeface="Arial MT" pitchFamily="0" charset="0"/>
                          <a:ea typeface="Calibri" pitchFamily="2" charset="0"/>
                          <a:cs typeface="Arial MT" pitchFamily="0" charset="0"/>
                        </a:rPr>
                        <a:t>AI Idea #2</a:t>
                      </a:r>
                      <a:endParaRPr sz="11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707377"/>
                    </a:solidFill>
                  </a:tcPr>
                </a:tc>
                <a:tc>
                  <a:txBody>
                    <a:bodyPr wrap="square" numCol="1"/>
                    <a:lstStyle/>
                    <a:p>
                      <a:pPr marL="0" marR="0" indent="0" algn="l">
                        <a:buNone/>
                        <a:defRPr sz="1200" cap="none">
                          <a:solidFill>
                            <a:srgbClr val="000000"/>
                          </a:solidFill>
                          <a:latin typeface="Times New Roman" pitchFamily="0" charset="0"/>
                          <a:ea typeface="Calibri" pitchFamily="2" charset="0"/>
                          <a:cs typeface="Times New Roman" pitchFamily="0" charset="0"/>
                        </a:defRPr>
                      </a:pPr>
                      <a:r>
                        <a:rPr b="1" cap="none"/>
                        <a:t>Stock Price Forecaster with Technical Indicators</a:t>
                      </a:r>
                      <a:br/>
                      <a:r>
                        <a:t>Use machine learning models (like LSTM or regression) to analyze historical data and technical indicators to predict short-term price trends.</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F5F5F5"/>
                    </a:solidFill>
                  </a:tcPr>
                </a:tc>
                <a:extLst>
                  <a:ext uri="smNativeData">
                    <pr:rowheight xmlns="" xmlns:pr="smNativeData" dt="1756399682" type="min" val="774065"/>
                  </a:ext>
                </a:extLst>
              </a:tr>
              <a:tr h="772160">
                <a:tc>
                  <a:txBody>
                    <a:bodyPr wrap="square" numCol="1"/>
                    <a:lstStyle/>
                    <a:p>
                      <a:pPr marL="0" marR="29845" indent="0" algn="ctr">
                        <a:lnSpc>
                          <a:spcPct val="100000"/>
                        </a:lnSpc>
                        <a:spcBef>
                          <a:spcPts val="470"/>
                        </a:spcBef>
                        <a:buNone/>
                        <a:defRPr cap="none">
                          <a:solidFill>
                            <a:srgbClr val="000000"/>
                          </a:solidFill>
                        </a:defRPr>
                      </a:pPr>
                      <a:r>
                        <a:rPr sz="1100" cap="none">
                          <a:solidFill>
                            <a:srgbClr val="F5F5F5"/>
                          </a:solidFill>
                          <a:latin typeface="Arial MT" pitchFamily="0" charset="0"/>
                          <a:ea typeface="Calibri" pitchFamily="2" charset="0"/>
                          <a:cs typeface="Arial MT" pitchFamily="0" charset="0"/>
                        </a:rPr>
                        <a:t>AI Idea #3</a:t>
                      </a:r>
                      <a:endParaRPr sz="11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707377"/>
                    </a:solidFill>
                  </a:tcPr>
                </a:tc>
                <a:tc>
                  <a:txBody>
                    <a:bodyPr wrap="square" numCol="1"/>
                    <a:lstStyle/>
                    <a:p>
                      <a:pPr marL="0" marR="0" indent="0" algn="l">
                        <a:buNone/>
                        <a:defRPr sz="1200" cap="none">
                          <a:solidFill>
                            <a:srgbClr val="000000"/>
                          </a:solidFill>
                          <a:latin typeface="Times New Roman" pitchFamily="0" charset="0"/>
                          <a:ea typeface="Calibri" pitchFamily="2" charset="0"/>
                          <a:cs typeface="Times New Roman" pitchFamily="0" charset="0"/>
                        </a:defRPr>
                      </a:pPr>
                      <a:r>
                        <a:rPr b="1" cap="none"/>
                        <a:t>Personalized Investment Assistant</a:t>
                      </a:r>
                      <a:br/>
                      <a:r>
                        <a:t>Create an AI chatbot that answers users’ questions about stocks, explains trends, and recommends educational content based on the user’s interests or confusion points.</a:t>
                      </a:r>
                      <a:b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F5F5F5"/>
                    </a:solidFill>
                  </a:tcPr>
                </a:tc>
                <a:extLst>
                  <a:ext uri="smNativeData">
                    <pr:rowheight xmlns="" xmlns:pr="smNativeData" dt="1756399682" type="min" val="772160"/>
                  </a:ext>
                </a:extLst>
              </a:tr>
              <a:tr h="774065">
                <a:tc>
                  <a:txBody>
                    <a:bodyPr wrap="square" numCol="1"/>
                    <a:lstStyle/>
                    <a:p>
                      <a:pPr marL="0" marR="29845" indent="0" algn="ctr">
                        <a:lnSpc>
                          <a:spcPct val="100000"/>
                        </a:lnSpc>
                        <a:spcBef>
                          <a:spcPts val="470"/>
                        </a:spcBef>
                        <a:buNone/>
                        <a:defRPr cap="none">
                          <a:solidFill>
                            <a:srgbClr val="000000"/>
                          </a:solidFill>
                        </a:defRPr>
                      </a:pPr>
                      <a:r>
                        <a:rPr sz="1100" cap="none">
                          <a:solidFill>
                            <a:srgbClr val="F5F5F5"/>
                          </a:solidFill>
                          <a:latin typeface="Arial MT" pitchFamily="0" charset="0"/>
                          <a:ea typeface="Calibri" pitchFamily="2" charset="0"/>
                          <a:cs typeface="Arial MT" pitchFamily="0" charset="0"/>
                        </a:rPr>
                        <a:t>AI Idea #4</a:t>
                      </a:r>
                      <a:endParaRPr sz="11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707377"/>
                    </a:solidFill>
                  </a:tcPr>
                </a:tc>
                <a:tc>
                  <a:txBody>
                    <a:bodyPr wrap="square" numCol="1"/>
                    <a:lstStyle/>
                    <a:p>
                      <a:pPr marL="0" marR="0" indent="0" algn="l">
                        <a:buNone/>
                        <a:defRPr sz="1200" cap="none">
                          <a:solidFill>
                            <a:srgbClr val="000000"/>
                          </a:solidFill>
                          <a:latin typeface="Times New Roman" pitchFamily="0" charset="0"/>
                          <a:ea typeface="Calibri" pitchFamily="2" charset="0"/>
                          <a:cs typeface="Times New Roman" pitchFamily="0" charset="0"/>
                        </a:defRPr>
                      </a:pPr>
                      <a:r>
                        <a:rPr b="1" cap="none"/>
                        <a:t>Confidence Range Predictor</a:t>
                      </a:r>
                      <a:br/>
                      <a:r>
                        <a:t>Implement a forecasting model that not only predicts future prices but also shows a range of likely outcomes (e.g., high/low), helping users assess risk more clearly.</a:t>
                      </a:r>
                      <a:b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F5F5F5"/>
                    </a:solidFill>
                  </a:tcPr>
                </a:tc>
                <a:extLst>
                  <a:ext uri="smNativeData">
                    <pr:rowheight xmlns="" xmlns:pr="smNativeData" dt="1756399682" type="min" val="774065"/>
                  </a:ext>
                </a:extLst>
              </a:tr>
              <a:tr h="774065">
                <a:tc>
                  <a:txBody>
                    <a:bodyPr wrap="square" numCol="1"/>
                    <a:lstStyle/>
                    <a:p>
                      <a:pPr marL="0" marR="29845" indent="0" algn="ctr">
                        <a:lnSpc>
                          <a:spcPct val="100000"/>
                        </a:lnSpc>
                        <a:spcBef>
                          <a:spcPts val="470"/>
                        </a:spcBef>
                        <a:buNone/>
                        <a:defRPr cap="none">
                          <a:solidFill>
                            <a:srgbClr val="000000"/>
                          </a:solidFill>
                        </a:defRPr>
                      </a:pPr>
                      <a:r>
                        <a:rPr sz="1100" cap="none">
                          <a:solidFill>
                            <a:srgbClr val="F5F5F5"/>
                          </a:solidFill>
                          <a:latin typeface="Arial MT" pitchFamily="0" charset="0"/>
                          <a:ea typeface="Calibri" pitchFamily="2" charset="0"/>
                          <a:cs typeface="Arial MT" pitchFamily="0" charset="0"/>
                        </a:rPr>
                        <a:t>AI Idea #5</a:t>
                      </a:r>
                      <a:endParaRPr sz="11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707377"/>
                    </a:solidFill>
                  </a:tcPr>
                </a:tc>
                <a:tc>
                  <a:txBody>
                    <a:bodyPr wrap="square" numCol="1"/>
                    <a:lstStyle/>
                    <a:p>
                      <a:pPr marL="0" marR="0" indent="0" algn="l">
                        <a:buNone/>
                        <a:defRPr sz="1200" cap="none">
                          <a:solidFill>
                            <a:srgbClr val="000000"/>
                          </a:solidFill>
                          <a:latin typeface="Times New Roman" pitchFamily="0" charset="0"/>
                          <a:ea typeface="Calibri" pitchFamily="2" charset="0"/>
                          <a:cs typeface="Times New Roman" pitchFamily="0" charset="0"/>
                        </a:defRPr>
                      </a:pPr>
                      <a:r>
                        <a:rPr b="1" cap="none"/>
                        <a:t>Smart Alert System</a:t>
                      </a:r>
                      <a:br/>
                      <a:r>
                        <a:t>Build an AI-driven alert tool that notifies users when certain technical patterns, sentiment shifts, or forecast thresholds are met, enabling timely actions.</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F5F5F5"/>
                    </a:solidFill>
                  </a:tcPr>
                </a:tc>
                <a:extLst>
                  <a:ext uri="smNativeData">
                    <pr:rowheight xmlns="" xmlns:pr="smNativeData" dt="1756399682" type="min" val="774065"/>
                  </a:ext>
                </a:extLst>
              </a:tr>
            </a:tbl>
          </a:graphicData>
        </a:graphic>
      </p:graphicFrame>
      <p:sp>
        <p:nvSpPr>
          <p:cNvPr id="5" name="object 5"/>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6" name="object 6"/>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EAA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25FC-B2D4-AFD3-9A42-44866B0C6C11}" type="slidenum">
              <a:t>15</a:t>
            </a:fld>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graphicFrame>
        <p:nvGraphicFramePr>
          <p:cNvPr id="2" name=""/>
          <p:cNvGraphicFramePr>
            <a:graphicFrameLocks noGrp="1"/>
          </p:cNvGraphicFramePr>
          <p:nvPr/>
        </p:nvGraphicFramePr>
        <p:xfrm>
          <a:off x="990600" y="1705610"/>
          <a:ext cx="5721985" cy="3780790"/>
        </p:xfrm>
        <a:graphic>
          <a:graphicData uri="http://schemas.openxmlformats.org/drawingml/2006/table">
            <a:tbl>
              <a:tblPr>
                <a:noFill/>
              </a:tblPr>
              <a:tblGrid>
                <a:gridCol w="2862580"/>
                <a:gridCol w="2859405"/>
              </a:tblGrid>
              <a:tr h="1889760">
                <a:tc>
                  <a:txBody>
                    <a:bodyPr wrap="square" numCol="1"/>
                    <a:lstStyle/>
                    <a:p>
                      <a:pPr marL="0" marR="0" indent="0" algn="l">
                        <a:lnSpc>
                          <a:spcPct val="100000"/>
                        </a:lnSpc>
                        <a:spcBef>
                          <a:spcPts val="295"/>
                        </a:spcBef>
                        <a:buNone/>
                        <a:defRPr cap="none">
                          <a:solidFill>
                            <a:srgbClr val="000000"/>
                          </a:solidFill>
                        </a:defRPr>
                      </a:pPr>
                      <a:endParaRPr sz="800" cap="none">
                        <a:latin typeface="Times New Roman" pitchFamily="0" charset="0"/>
                        <a:ea typeface="Calibri" pitchFamily="2" charset="0"/>
                        <a:cs typeface="Times New Roman" pitchFamily="0" charset="0"/>
                      </a:endParaRPr>
                    </a:p>
                    <a:p>
                      <a:pPr marL="67945" marR="0" indent="0" algn="l">
                        <a:lnSpc>
                          <a:spcPct val="100000"/>
                        </a:lnSpc>
                        <a:buNone/>
                        <a:defRPr cap="none">
                          <a:solidFill>
                            <a:srgbClr val="000000"/>
                          </a:solidFill>
                        </a:defRPr>
                      </a:pPr>
                      <a:r>
                        <a:rPr sz="800" b="1" cap="none">
                          <a:solidFill>
                            <a:srgbClr val="4F81BC"/>
                          </a:solidFill>
                          <a:latin typeface="Arial" pitchFamily="2" charset="0"/>
                          <a:ea typeface="Calibri" pitchFamily="2" charset="0"/>
                          <a:cs typeface="Arial" pitchFamily="2" charset="0"/>
                        </a:rPr>
                        <a:t>High value to users, easy to create</a:t>
                      </a:r>
                      <a:endParaRPr sz="800" b="1" cap="none">
                        <a:solidFill>
                          <a:srgbClr val="4F81BC"/>
                        </a:solidFill>
                        <a:latin typeface="Arial" pitchFamily="2" charset="0"/>
                        <a:ea typeface="Calibri" pitchFamily="2" charset="0"/>
                        <a:cs typeface="Arial" pitchFamily="2" charset="0"/>
                      </a:endParaRPr>
                    </a:p>
                    <a:p>
                      <a:pPr marL="67945" marR="0" indent="0" algn="l">
                        <a:lnSpc>
                          <a:spcPct val="100000"/>
                        </a:lnSpc>
                        <a:buNone/>
                        <a:defRPr sz="800" cap="none">
                          <a:solidFill>
                            <a:srgbClr val="000000"/>
                          </a:solidFill>
                          <a:latin typeface="Arial" pitchFamily="2" charset="0"/>
                          <a:ea typeface="Calibri" pitchFamily="2" charset="0"/>
                          <a:cs typeface="Arial" pitchFamily="2" charset="0"/>
                        </a:defRPr>
                      </a:pPr>
                    </a:p>
                    <a:p>
                      <a:pPr marL="67945" marR="0" indent="0" algn="l">
                        <a:buNone/>
                        <a:defRPr sz="800" cap="none">
                          <a:solidFill>
                            <a:srgbClr val="000000"/>
                          </a:solidFill>
                          <a:latin typeface="Arial" pitchFamily="2" charset="0"/>
                          <a:ea typeface="Calibri" pitchFamily="2" charset="0"/>
                          <a:cs typeface="Arial" pitchFamily="2" charset="0"/>
                        </a:defRPr>
                      </a:pPr>
                      <a:r>
                        <a:t>News Sentiment Analyzer – uses existing APIs and VADER to tag headlines.</a:t>
                      </a:r>
                      <a:br/>
                      <a:br/>
                      <a:r>
                        <a:t>Confidence Range Predictor – leverage MAE from your model to show upper/lower bounds.</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ct val="100000"/>
                        </a:lnSpc>
                        <a:spcBef>
                          <a:spcPts val="880"/>
                        </a:spcBef>
                        <a:buNone/>
                        <a:defRPr b="1" cap="none">
                          <a:solidFill>
                            <a:schemeClr val="accent1"/>
                          </a:solidFill>
                        </a:defRPr>
                      </a:pPr>
                      <a:r>
                        <a:rPr sz="800" cap="none">
                          <a:latin typeface="Arial MT" pitchFamily="0" charset="0"/>
                          <a:ea typeface="Calibri" pitchFamily="2" charset="0"/>
                          <a:cs typeface="Arial MT" pitchFamily="0" charset="0"/>
                        </a:rPr>
                        <a:t>High value to users, hard to create</a:t>
                      </a:r>
                      <a:endParaRPr sz="800" cap="none">
                        <a:latin typeface="Arial MT" pitchFamily="0" charset="0"/>
                        <a:ea typeface="Calibri" pitchFamily="2" charset="0"/>
                        <a:cs typeface="Arial MT" pitchFamily="0" charset="0"/>
                      </a:endParaRPr>
                    </a:p>
                    <a:p>
                      <a:pPr marL="67945" marR="0" indent="0" algn="l">
                        <a:lnSpc>
                          <a:spcPct val="100000"/>
                        </a:lnSpc>
                        <a:spcBef>
                          <a:spcPts val="880"/>
                        </a:spcBef>
                        <a:buNone/>
                        <a:defRPr sz="800" cap="none">
                          <a:solidFill>
                            <a:srgbClr val="000000"/>
                          </a:solidFill>
                          <a:latin typeface="Arial MT" pitchFamily="0" charset="0"/>
                          <a:ea typeface="Calibri" pitchFamily="2" charset="0"/>
                          <a:cs typeface="Arial MT" pitchFamily="0" charset="0"/>
                        </a:defRPr>
                      </a:pPr>
                    </a:p>
                    <a:p>
                      <a:pPr marL="67945" marR="0" indent="0" algn="l">
                        <a:spcBef>
                          <a:spcPts val="880"/>
                        </a:spcBef>
                        <a:buNone/>
                        <a:defRPr sz="800" cap="none">
                          <a:solidFill>
                            <a:srgbClr val="000000"/>
                          </a:solidFill>
                          <a:latin typeface="Arial MT" pitchFamily="0" charset="0"/>
                          <a:ea typeface="Calibri" pitchFamily="2" charset="0"/>
                          <a:cs typeface="Arial MT" pitchFamily="0" charset="0"/>
                        </a:defRPr>
                      </a:pPr>
                      <a:r>
                        <a:t>Stock Price Forecaster – requires time‑series modeling and feature engineering.</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1889760"/>
                  </a:ext>
                </a:extLst>
              </a:tr>
              <a:tr h="1891030">
                <a:tc>
                  <a:txBody>
                    <a:bodyPr wrap="square" numCol="1"/>
                    <a:lstStyle/>
                    <a:p>
                      <a:pPr marL="0" marR="0" indent="0" algn="l">
                        <a:lnSpc>
                          <a:spcPct val="100000"/>
                        </a:lnSpc>
                        <a:spcBef>
                          <a:spcPts val="305"/>
                        </a:spcBef>
                        <a:buNone/>
                        <a:defRPr cap="none">
                          <a:solidFill>
                            <a:srgbClr val="000000"/>
                          </a:solidFill>
                        </a:defRPr>
                      </a:pPr>
                      <a:endParaRPr sz="800" cap="none">
                        <a:latin typeface="Times New Roman" pitchFamily="0" charset="0"/>
                        <a:ea typeface="Calibri" pitchFamily="2" charset="0"/>
                        <a:cs typeface="Times New Roman" pitchFamily="0" charset="0"/>
                      </a:endParaRPr>
                    </a:p>
                    <a:p>
                      <a:pPr marL="67945" marR="0" indent="0" algn="l">
                        <a:lnSpc>
                          <a:spcPct val="100000"/>
                        </a:lnSpc>
                        <a:buNone/>
                        <a:defRPr b="1" cap="none">
                          <a:solidFill>
                            <a:schemeClr val="accent1"/>
                          </a:solidFill>
                        </a:defRPr>
                      </a:pPr>
                      <a:r>
                        <a:rPr sz="800" cap="none">
                          <a:latin typeface="Arial MT" pitchFamily="0" charset="0"/>
                          <a:ea typeface="Calibri" pitchFamily="2" charset="0"/>
                          <a:cs typeface="Arial MT" pitchFamily="0" charset="0"/>
                        </a:rPr>
                        <a:t>Low value to users, easy to create</a:t>
                      </a:r>
                      <a:endParaRPr sz="800" cap="none">
                        <a:latin typeface="Arial MT" pitchFamily="0" charset="0"/>
                        <a:ea typeface="Calibri" pitchFamily="2" charset="0"/>
                        <a:cs typeface="Arial MT" pitchFamily="0" charset="0"/>
                      </a:endParaRPr>
                    </a:p>
                    <a:p>
                      <a:pPr marL="67945" marR="0" indent="0" algn="l">
                        <a:lnSpc>
                          <a:spcPct val="100000"/>
                        </a:lnSpc>
                        <a:buNone/>
                        <a:defRPr sz="800" cap="none">
                          <a:solidFill>
                            <a:srgbClr val="000000"/>
                          </a:solidFill>
                          <a:latin typeface="Arial MT" pitchFamily="0" charset="0"/>
                          <a:ea typeface="Calibri" pitchFamily="2" charset="0"/>
                          <a:cs typeface="Arial MT" pitchFamily="0" charset="0"/>
                        </a:defRPr>
                      </a:pPr>
                    </a:p>
                    <a:p>
                      <a:pPr marL="67945" marR="0" indent="0" algn="l">
                        <a:buNone/>
                        <a:defRPr sz="800" cap="none">
                          <a:solidFill>
                            <a:srgbClr val="000000"/>
                          </a:solidFill>
                          <a:latin typeface="Arial MT" pitchFamily="0" charset="0"/>
                          <a:ea typeface="Calibri" pitchFamily="2" charset="0"/>
                          <a:cs typeface="Arial MT" pitchFamily="0" charset="0"/>
                        </a:defRPr>
                      </a:pPr>
                      <a:r>
                        <a:t> Smart Alert System – basic threshold‑based notifications on sentiment or price triggers.</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305"/>
                        </a:spcBef>
                        <a:buNone/>
                        <a:defRPr cap="none">
                          <a:solidFill>
                            <a:srgbClr val="000000"/>
                          </a:solidFill>
                        </a:defRPr>
                      </a:pPr>
                      <a:endParaRPr sz="800" cap="none">
                        <a:latin typeface="Times New Roman" pitchFamily="0" charset="0"/>
                        <a:ea typeface="Calibri" pitchFamily="2" charset="0"/>
                        <a:cs typeface="Times New Roman" pitchFamily="0" charset="0"/>
                      </a:endParaRPr>
                    </a:p>
                    <a:p>
                      <a:pPr marL="67945" marR="0" indent="0" algn="l">
                        <a:lnSpc>
                          <a:spcPct val="100000"/>
                        </a:lnSpc>
                        <a:buNone/>
                        <a:defRPr b="1" cap="none">
                          <a:solidFill>
                            <a:schemeClr val="accent1"/>
                          </a:solidFill>
                        </a:defRPr>
                      </a:pPr>
                      <a:r>
                        <a:rPr sz="800" cap="none">
                          <a:latin typeface="Arial MT" pitchFamily="0" charset="0"/>
                          <a:ea typeface="Calibri" pitchFamily="2" charset="0"/>
                          <a:cs typeface="Arial MT" pitchFamily="0" charset="0"/>
                        </a:rPr>
                        <a:t>Low value to users, hard to create</a:t>
                      </a:r>
                      <a:endParaRPr sz="800" cap="none">
                        <a:latin typeface="Arial MT" pitchFamily="0" charset="0"/>
                        <a:ea typeface="Calibri" pitchFamily="2" charset="0"/>
                        <a:cs typeface="Arial MT" pitchFamily="0" charset="0"/>
                      </a:endParaRPr>
                    </a:p>
                    <a:p>
                      <a:pPr marL="67945" marR="0" indent="0" algn="l">
                        <a:lnSpc>
                          <a:spcPct val="100000"/>
                        </a:lnSpc>
                        <a:buNone/>
                        <a:defRPr sz="800" cap="none">
                          <a:solidFill>
                            <a:srgbClr val="000000"/>
                          </a:solidFill>
                          <a:latin typeface="Arial MT" pitchFamily="0" charset="0"/>
                          <a:ea typeface="Calibri" pitchFamily="2" charset="0"/>
                          <a:cs typeface="Arial MT" pitchFamily="0" charset="0"/>
                        </a:defRPr>
                      </a:pPr>
                    </a:p>
                    <a:p>
                      <a:pPr marL="67945" marR="0" indent="0" algn="l">
                        <a:lnSpc>
                          <a:spcPct val="100000"/>
                        </a:lnSpc>
                        <a:buNone/>
                        <a:defRPr sz="800" cap="none">
                          <a:solidFill>
                            <a:srgbClr val="000000"/>
                          </a:solidFill>
                          <a:latin typeface="Arial MT" pitchFamily="0" charset="0"/>
                          <a:ea typeface="Calibri" pitchFamily="2" charset="0"/>
                          <a:cs typeface="Arial MT" pitchFamily="0" charset="0"/>
                        </a:defRPr>
                      </a:pPr>
                    </a:p>
                    <a:p>
                      <a:pPr marL="67945" marR="0" indent="0" algn="l">
                        <a:buNone/>
                        <a:defRPr sz="800" cap="none">
                          <a:solidFill>
                            <a:srgbClr val="000000"/>
                          </a:solidFill>
                          <a:latin typeface="Arial MT" pitchFamily="0" charset="0"/>
                          <a:ea typeface="Calibri" pitchFamily="2" charset="0"/>
                          <a:cs typeface="Arial MT" pitchFamily="0" charset="0"/>
                        </a:defRPr>
                      </a:pPr>
                      <a:r>
                        <a:t>Personalized Investment Assistant – a conversational AI requiring extensive NLP and user profiling.</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1891030"/>
                  </a:ext>
                </a:extLst>
              </a:tr>
            </a:tbl>
          </a:graphicData>
        </a:graphic>
      </p:graphicFrame>
      <p:sp>
        <p:nvSpPr>
          <p:cNvPr id="3" name="object 3"/>
          <p:cNvSpPr>
            <a:extLst>
              <a:ext uri="smNativeData">
                <pr:smNativeData xmlns:pr="smNativeData" xmlns="smNativeData" val="SMDATA_15_QoiwaBMAAAAlAAAAZAAAAE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tBMAAFMkAABPHgAAhCUAABAgAAAmAAAACAAAAP//////////"/>
              </a:ext>
            </a:extLst>
          </p:cNvSpPr>
          <p:nvPr/>
        </p:nvSpPr>
        <p:spPr>
          <a:xfrm>
            <a:off x="3202940" y="5904865"/>
            <a:ext cx="1724025" cy="193675"/>
          </a:xfrm>
          <a:prstGeom prst="rect">
            <a:avLst/>
          </a:prstGeom>
          <a:noFill/>
          <a:ln>
            <a:noFill/>
          </a:ln>
          <a:effectLst/>
        </p:spPr>
        <p:txBody>
          <a:bodyPr vert="horz" wrap="square" lIns="0" tIns="13335" rIns="0" bIns="0" numCol="1" spcCol="215900" anchor="t"/>
          <a:lstStyle/>
          <a:p>
            <a:pPr marL="12700">
              <a:lnSpc>
                <a:spcPct val="100000"/>
              </a:lnSpc>
              <a:spcBef>
                <a:spcPts val="105"/>
              </a:spcBef>
            </a:pPr>
            <a:r>
              <a:rPr sz="1100" cap="none">
                <a:latin typeface="Arial MT" pitchFamily="0" charset="0"/>
                <a:ea typeface="Calibri" pitchFamily="2" charset="0"/>
                <a:cs typeface="Arial MT" pitchFamily="0" charset="0"/>
              </a:rPr>
              <a:t>EASE OF DEVELOPMENT</a:t>
            </a:r>
            <a:endParaRPr sz="1100" cap="none">
              <a:latin typeface="Arial MT" pitchFamily="0" charset="0"/>
              <a:ea typeface="Calibri" pitchFamily="2" charset="0"/>
              <a:cs typeface="Arial MT" pitchFamily="0" charset="0"/>
            </a:endParaRPr>
          </a:p>
        </p:txBody>
      </p:sp>
      <p:sp>
        <p:nvSpPr>
          <p:cNvPr id="4" name="object 4"/>
          <p:cNvSpPr>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aQMAALATAACIBAAATRsAABAgAAAmAAAACAAAAP//////////"/>
              </a:ext>
            </a:extLst>
          </p:cNvSpPr>
          <p:nvPr/>
        </p:nvSpPr>
        <p:spPr>
          <a:xfrm>
            <a:off x="554355" y="3200400"/>
            <a:ext cx="182245" cy="1237615"/>
          </a:xfrm>
          <a:prstGeom prst="rect">
            <a:avLst/>
          </a:prstGeom>
          <a:noFill/>
          <a:ln>
            <a:noFill/>
          </a:ln>
          <a:effectLst/>
        </p:spPr>
        <p:txBody>
          <a:bodyPr vert="horz" wrap="square" lIns="0" tIns="0" rIns="0" bIns="0" numCol="1" spcCol="215900" anchor="t"/>
          <a:lstStyle/>
          <a:p>
            <a:pPr marL="12700">
              <a:lnSpc>
                <a:spcPct val="100000"/>
              </a:lnSpc>
            </a:pPr>
            <a:r>
              <a:rPr sz="1100" cap="none">
                <a:latin typeface="Arial MT" pitchFamily="0" charset="0"/>
                <a:ea typeface="Calibri" pitchFamily="2" charset="0"/>
                <a:cs typeface="Arial MT" pitchFamily="0" charset="0"/>
              </a:rPr>
              <a:t>VALUE TO USERS</a:t>
            </a:r>
            <a:endParaRPr sz="1100" cap="none">
              <a:latin typeface="Arial MT" pitchFamily="0" charset="0"/>
              <a:ea typeface="Calibri" pitchFamily="2" charset="0"/>
              <a:cs typeface="Arial MT" pitchFamily="0" charset="0"/>
            </a:endParaRPr>
          </a:p>
        </p:txBody>
      </p:sp>
      <p:sp>
        <p:nvSpPr>
          <p:cNvPr id="5" name="object 5"/>
          <p:cNvSpPr>
            <a:extLst>
              <a:ext uri="smNativeData">
                <pr:smNativeData xmlns:pr="smNativeData" xmlns="smNativeData" val="SMDATA_15_QoiwaBMAAAAlAAAAZAAAAE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mgYAAJUjAAApCAAAfiQAABAgAAAmAAAACAAAAP//////////"/>
              </a:ext>
            </a:extLst>
          </p:cNvSpPr>
          <p:nvPr/>
        </p:nvSpPr>
        <p:spPr>
          <a:xfrm>
            <a:off x="1073150" y="5784215"/>
            <a:ext cx="253365" cy="147955"/>
          </a:xfrm>
          <a:prstGeom prst="rect">
            <a:avLst/>
          </a:prstGeom>
          <a:noFill/>
          <a:ln>
            <a:noFill/>
          </a:ln>
          <a:effectLst/>
        </p:spPr>
        <p:txBody>
          <a:bodyPr vert="horz" wrap="square" lIns="0" tIns="13335" rIns="0" bIns="0" numCol="1" spcCol="215900" anchor="t"/>
          <a:lstStyle/>
          <a:p>
            <a:pPr marL="12700">
              <a:lnSpc>
                <a:spcPct val="100000"/>
              </a:lnSpc>
              <a:spcBef>
                <a:spcPts val="105"/>
              </a:spcBef>
            </a:pPr>
            <a:r>
              <a:rPr sz="800" cap="none">
                <a:latin typeface="Arial MT" pitchFamily="0" charset="0"/>
                <a:ea typeface="Calibri" pitchFamily="2" charset="0"/>
                <a:cs typeface="Arial MT" pitchFamily="0" charset="0"/>
              </a:rPr>
              <a:t>Easy</a:t>
            </a:r>
            <a:endParaRPr sz="800" cap="none">
              <a:latin typeface="Arial MT" pitchFamily="0" charset="0"/>
              <a:ea typeface="Calibri" pitchFamily="2" charset="0"/>
              <a:cs typeface="Arial MT" pitchFamily="0" charset="0"/>
            </a:endParaRPr>
          </a:p>
        </p:txBody>
      </p:sp>
      <p:sp>
        <p:nvSpPr>
          <p:cNvPr id="6" name="object 6"/>
          <p:cNvSpPr>
            <a:extLst>
              <a:ext uri="smNativeData">
                <pr:smNativeData xmlns:pr="smNativeData" xmlns="smNativeData" val="SMDATA_15_QoiwaBMAAAAlAAAAZAAAAE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ACcAAJAjAACDKAAAeSQAABAgAAAmAAAACAAAAP//////////"/>
              </a:ext>
            </a:extLst>
          </p:cNvSpPr>
          <p:nvPr/>
        </p:nvSpPr>
        <p:spPr>
          <a:xfrm>
            <a:off x="6339840" y="5781040"/>
            <a:ext cx="245745" cy="147955"/>
          </a:xfrm>
          <a:prstGeom prst="rect">
            <a:avLst/>
          </a:prstGeom>
          <a:noFill/>
          <a:ln>
            <a:noFill/>
          </a:ln>
          <a:effectLst/>
        </p:spPr>
        <p:txBody>
          <a:bodyPr vert="horz" wrap="square" lIns="0" tIns="13335" rIns="0" bIns="0" numCol="1" spcCol="215900" anchor="t"/>
          <a:lstStyle/>
          <a:p>
            <a:pPr marL="12700">
              <a:lnSpc>
                <a:spcPct val="100000"/>
              </a:lnSpc>
              <a:spcBef>
                <a:spcPts val="105"/>
              </a:spcBef>
            </a:pPr>
            <a:r>
              <a:rPr sz="800" cap="none">
                <a:latin typeface="Arial MT" pitchFamily="0" charset="0"/>
                <a:ea typeface="Calibri" pitchFamily="2" charset="0"/>
                <a:cs typeface="Arial MT" pitchFamily="0" charset="0"/>
              </a:rPr>
              <a:t>Hard</a:t>
            </a:r>
            <a:endParaRPr sz="800" cap="none">
              <a:latin typeface="Arial MT" pitchFamily="0" charset="0"/>
              <a:ea typeface="Calibri" pitchFamily="2" charset="0"/>
              <a:cs typeface="Arial MT" pitchFamily="0" charset="0"/>
            </a:endParaRPr>
          </a:p>
        </p:txBody>
      </p:sp>
      <p:sp>
        <p:nvSpPr>
          <p:cNvPr id="7" name="object 7"/>
          <p:cNvSpPr>
            <a:extLst>
              <a:ext uri="smNativeData">
                <pr:smNativeData xmlns:pr="smNativeData" xmlns="smNativeData" val="SMDATA_15_QoiwaBMAAAAlAAAAZAAAAE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SAMAALgiAACWBAAAoSMAABAgAAAmAAAACAAAAP//////////"/>
              </a:ext>
            </a:extLst>
          </p:cNvSpPr>
          <p:nvPr/>
        </p:nvSpPr>
        <p:spPr>
          <a:xfrm>
            <a:off x="533400" y="5643880"/>
            <a:ext cx="212090" cy="147955"/>
          </a:xfrm>
          <a:prstGeom prst="rect">
            <a:avLst/>
          </a:prstGeom>
          <a:noFill/>
          <a:ln>
            <a:noFill/>
          </a:ln>
          <a:effectLst/>
        </p:spPr>
        <p:txBody>
          <a:bodyPr vert="horz" wrap="square" lIns="0" tIns="13335" rIns="0" bIns="0" numCol="1" spcCol="215900" anchor="t"/>
          <a:lstStyle/>
          <a:p>
            <a:pPr marL="12700">
              <a:lnSpc>
                <a:spcPct val="100000"/>
              </a:lnSpc>
              <a:spcBef>
                <a:spcPts val="105"/>
              </a:spcBef>
            </a:pPr>
            <a:r>
              <a:rPr sz="800" cap="none">
                <a:latin typeface="Arial MT" pitchFamily="0" charset="0"/>
                <a:ea typeface="Calibri" pitchFamily="2" charset="0"/>
                <a:cs typeface="Arial MT" pitchFamily="0" charset="0"/>
              </a:rPr>
              <a:t>Low</a:t>
            </a:r>
            <a:endParaRPr sz="800" cap="none">
              <a:latin typeface="Arial MT" pitchFamily="0" charset="0"/>
              <a:ea typeface="Calibri" pitchFamily="2" charset="0"/>
              <a:cs typeface="Arial MT" pitchFamily="0" charset="0"/>
            </a:endParaRPr>
          </a:p>
        </p:txBody>
      </p:sp>
      <p:sp>
        <p:nvSpPr>
          <p:cNvPr id="8" name="object 8"/>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WAMAALoDAADzKAAAfQkAABAgAAAmAAAACAAAAP//////////"/>
              </a:ext>
            </a:extLst>
          </p:cNvSpPr>
          <p:nvPr/>
        </p:nvSpPr>
        <p:spPr>
          <a:xfrm>
            <a:off x="543560" y="605790"/>
            <a:ext cx="6113145" cy="936625"/>
          </a:xfrm>
          <a:prstGeom prst="rect">
            <a:avLst/>
          </a:prstGeom>
          <a:noFill/>
          <a:ln>
            <a:noFill/>
          </a:ln>
          <a:effectLst/>
        </p:spPr>
        <p:txBody>
          <a:bodyPr vert="horz" wrap="square" lIns="0" tIns="12700" rIns="0" bIns="0" numCol="1" spcCol="215900" anchor="t"/>
          <a:lstStyle/>
          <a:p>
            <a:pPr marL="370840">
              <a:lnSpc>
                <a:spcPct val="100000"/>
              </a:lnSpc>
              <a:spcBef>
                <a:spcPts val="100"/>
              </a:spcBef>
            </a:pPr>
            <a:r>
              <a:rPr sz="1100" b="1" cap="none">
                <a:latin typeface="Arial" pitchFamily="2" charset="0"/>
                <a:ea typeface="Calibri" pitchFamily="2" charset="0"/>
                <a:cs typeface="Arial" pitchFamily="2" charset="0"/>
              </a:rPr>
              <a:t>5.2 Priority Grid</a:t>
            </a:r>
            <a:endParaRPr sz="1100" cap="none">
              <a:latin typeface="Arial" pitchFamily="2" charset="0"/>
              <a:ea typeface="Calibri" pitchFamily="2" charset="0"/>
              <a:cs typeface="Arial" pitchFamily="2" charset="0"/>
            </a:endParaRPr>
          </a:p>
          <a:p>
            <a:pPr>
              <a:lnSpc>
                <a:spcPct val="100000"/>
              </a:lnSpc>
              <a:spcBef>
                <a:spcPts val="345"/>
              </a:spcBef>
            </a:pPr>
            <a:endParaRPr sz="1100" cap="none">
              <a:latin typeface="Arial" pitchFamily="2" charset="0"/>
              <a:ea typeface="Calibri" pitchFamily="2" charset="0"/>
              <a:cs typeface="Arial" pitchFamily="2" charset="0"/>
            </a:endParaRPr>
          </a:p>
          <a:p>
            <a:pPr marL="370840">
              <a:lnSpc>
                <a:spcPct val="100000"/>
              </a:lnSpc>
              <a:spcBef>
                <a:spcPts val="5"/>
              </a:spcBef>
            </a:pPr>
            <a:r>
              <a:rPr sz="1100" cap="none">
                <a:latin typeface="Arial MT" pitchFamily="0" charset="0"/>
                <a:ea typeface="Calibri" pitchFamily="2" charset="0"/>
                <a:cs typeface="Arial MT" pitchFamily="0" charset="0"/>
              </a:rPr>
              <a:t>Evaluate your five AI ideas based on value to users and ease of creation and implementation.</a:t>
            </a:r>
            <a:endParaRPr sz="1100" cap="none">
              <a:latin typeface="Arial MT" pitchFamily="0" charset="0"/>
              <a:ea typeface="Calibri" pitchFamily="2" charset="0"/>
              <a:cs typeface="Arial MT" pitchFamily="0" charset="0"/>
            </a:endParaRPr>
          </a:p>
          <a:p>
            <a:pPr>
              <a:lnSpc>
                <a:spcPct val="100000"/>
              </a:lnSpc>
              <a:spcBef>
                <a:spcPts val="690"/>
              </a:spcBef>
            </a:pPr>
            <a:endParaRPr sz="1100" cap="none">
              <a:latin typeface="Arial MT" pitchFamily="0" charset="0"/>
              <a:ea typeface="Calibri" pitchFamily="2" charset="0"/>
              <a:cs typeface="Arial MT" pitchFamily="0" charset="0"/>
            </a:endParaRPr>
          </a:p>
          <a:p>
            <a:pPr marL="12700">
              <a:lnSpc>
                <a:spcPct val="100000"/>
              </a:lnSpc>
            </a:pPr>
            <a:r>
              <a:rPr sz="800" cap="none">
                <a:latin typeface="Arial MT" pitchFamily="0" charset="0"/>
                <a:ea typeface="Calibri" pitchFamily="2" charset="0"/>
                <a:cs typeface="Arial MT" pitchFamily="0" charset="0"/>
              </a:rPr>
              <a:t>High</a:t>
            </a:r>
            <a:endParaRPr sz="800" cap="none">
              <a:latin typeface="Arial MT" pitchFamily="0" charset="0"/>
              <a:ea typeface="Calibri" pitchFamily="2" charset="0"/>
              <a:cs typeface="Arial MT" pitchFamily="0" charset="0"/>
            </a:endParaRPr>
          </a:p>
        </p:txBody>
      </p:sp>
      <p:sp>
        <p:nvSpPr>
          <p:cNvPr id="9" name="object 9"/>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10" name="object 10"/>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6F01-4FD4-AF99-9A42-B9CC210C6CEC}" type="slidenum">
              <a:t>16</a:t>
            </a:fld>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QoiwaBMAAAAlAAAAZAAAAE0AAAAAAAAAABM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MEEAADwKAAAnQoAABAgAAAmAAAACAAAAP//////////"/>
              </a:ext>
            </a:extLst>
          </p:cNvSpPr>
          <p:nvPr/>
        </p:nvSpPr>
        <p:spPr>
          <a:xfrm>
            <a:off x="901700" y="772795"/>
            <a:ext cx="5753100" cy="952500"/>
          </a:xfrm>
          <a:prstGeom prst="rect">
            <a:avLst/>
          </a:prstGeom>
          <a:noFill/>
          <a:ln>
            <a:noFill/>
          </a:ln>
          <a:effectLst/>
        </p:spPr>
        <p:txBody>
          <a:bodyPr vert="horz" wrap="square" lIns="0" tIns="12065" rIns="0" bIns="0" numCol="1" spcCol="215900" anchor="t"/>
          <a:lstStyle/>
          <a:p>
            <a:pPr marL="12700" marR="5080">
              <a:lnSpc>
                <a:spcPct val="111000"/>
              </a:lnSpc>
              <a:spcBef>
                <a:spcPts val="95"/>
              </a:spcBef>
            </a:pPr>
            <a:r>
              <a:rPr sz="1100" b="1" cap="none">
                <a:latin typeface="Arial" pitchFamily="2" charset="0"/>
                <a:ea typeface="Calibri" pitchFamily="2" charset="0"/>
                <a:cs typeface="Arial" pitchFamily="2" charset="0"/>
              </a:rPr>
              <a:t>5.3 Based on the priority grid, which AI solution is the best fit for your users and for your team to create and implement?</a:t>
            </a:r>
            <a:endParaRPr sz="1100" cap="none">
              <a:latin typeface="Arial" pitchFamily="2" charset="0"/>
              <a:ea typeface="Calibri" pitchFamily="2" charset="0"/>
              <a:cs typeface="Arial" pitchFamily="2" charset="0"/>
            </a:endParaRPr>
          </a:p>
          <a:p>
            <a:pPr>
              <a:lnSpc>
                <a:spcPct val="100000"/>
              </a:lnSpc>
              <a:spcBef>
                <a:spcPts val="200"/>
              </a:spcBef>
            </a:pPr>
            <a:endParaRPr sz="1100" cap="none">
              <a:latin typeface="Arial" pitchFamily="2" charset="0"/>
              <a:ea typeface="Calibri" pitchFamily="2" charset="0"/>
              <a:cs typeface="Arial" pitchFamily="2" charset="0"/>
            </a:endParaRPr>
          </a:p>
          <a:p>
            <a:pPr marL="12700" marR="5080">
              <a:lnSpc>
                <a:spcPct val="110000"/>
              </a:lnSpc>
            </a:pPr>
            <a:r>
              <a:rPr sz="1100" cap="none">
                <a:latin typeface="Arial MT" pitchFamily="0" charset="0"/>
                <a:ea typeface="Calibri" pitchFamily="2" charset="0"/>
                <a:cs typeface="Arial MT" pitchFamily="0" charset="0"/>
              </a:rPr>
              <a:t>Briefly summarize the idea for your solution in a few sentences and be sure to identify the tool that you will use.</a:t>
            </a:r>
            <a:endParaRPr sz="1100"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oAUAANgLAABGKgAAbR8AABAAAAAmAAAACAAAAP//////////"/>
              </a:ext>
            </a:extLst>
          </p:cNvSpPr>
          <p:nvPr/>
        </p:nvSpPr>
        <p:spPr>
          <a:xfrm>
            <a:off x="914400" y="1925320"/>
            <a:ext cx="5957570" cy="3183255"/>
          </a:xfrm>
          <a:custGeom>
            <a:avLst/>
            <a:gdLst/>
            <a:ahLst/>
            <a:cxnLst/>
            <a:rect l="0" t="0" r="5957570" b="3183255"/>
            <a:pathLst>
              <a:path w="5957570" h="3183255">
                <a:moveTo>
                  <a:pt x="5957011" y="0"/>
                </a:moveTo>
                <a:lnTo>
                  <a:pt x="5944870" y="0"/>
                </a:lnTo>
                <a:lnTo>
                  <a:pt x="5944870" y="12192"/>
                </a:lnTo>
                <a:lnTo>
                  <a:pt x="5944870" y="76200"/>
                </a:lnTo>
                <a:lnTo>
                  <a:pt x="5944870" y="3170555"/>
                </a:lnTo>
                <a:lnTo>
                  <a:pt x="12192" y="3170555"/>
                </a:lnTo>
                <a:lnTo>
                  <a:pt x="12192" y="76200"/>
                </a:lnTo>
                <a:lnTo>
                  <a:pt x="12192" y="12192"/>
                </a:lnTo>
                <a:lnTo>
                  <a:pt x="5944819" y="12192"/>
                </a:lnTo>
                <a:lnTo>
                  <a:pt x="5944819" y="0"/>
                </a:lnTo>
                <a:lnTo>
                  <a:pt x="12192" y="0"/>
                </a:lnTo>
                <a:lnTo>
                  <a:pt x="0" y="0"/>
                </a:lnTo>
                <a:lnTo>
                  <a:pt x="0" y="12192"/>
                </a:lnTo>
                <a:lnTo>
                  <a:pt x="0" y="76200"/>
                </a:lnTo>
                <a:lnTo>
                  <a:pt x="0" y="3170555"/>
                </a:lnTo>
                <a:lnTo>
                  <a:pt x="0" y="3182747"/>
                </a:lnTo>
                <a:lnTo>
                  <a:pt x="12192" y="3182747"/>
                </a:lnTo>
                <a:lnTo>
                  <a:pt x="5944819" y="3182747"/>
                </a:lnTo>
                <a:lnTo>
                  <a:pt x="5957011" y="3182747"/>
                </a:lnTo>
                <a:lnTo>
                  <a:pt x="5957011" y="3170555"/>
                </a:lnTo>
                <a:lnTo>
                  <a:pt x="5957011" y="76200"/>
                </a:lnTo>
                <a:lnTo>
                  <a:pt x="5957011" y="12192"/>
                </a:lnTo>
                <a:lnTo>
                  <a:pt x="5957011" y="0"/>
                </a:lnTo>
                <a:close/>
              </a:path>
            </a:pathLst>
          </a:custGeom>
          <a:solidFill>
            <a:srgbClr val="000000"/>
          </a:solidFill>
          <a:ln>
            <a:noFill/>
          </a:ln>
          <a:effectLst/>
        </p:spPr>
        <p:txBody>
          <a:bodyPr vert="horz" wrap="square" lIns="0" tIns="0" rIns="0" bIns="0" numCol="1" spcCol="215900" anchor="t"/>
          <a:lstStyle/>
          <a:p>
            <a:pPr>
              <a:defRPr sz="1100" cap="none">
                <a:latin typeface="Arial MT" pitchFamily="0" charset="0"/>
                <a:ea typeface="Arial MT" pitchFamily="0" charset="0"/>
                <a:cs typeface="Arial MT" pitchFamily="0" charset="0"/>
              </a:defRPr>
            </a:pPr>
            <a:r>
              <a:t>We will implement a </a:t>
            </a:r>
            <a:r>
              <a:rPr b="1" cap="none"/>
              <a:t>News-Driven Confidence Range Predictor</a:t>
            </a:r>
            <a:r>
              <a:t> that merges real‑time sentiment analysis with traditional technical indicators to forecast next‑day stock prices along with an uncertainty band.</a:t>
            </a:r>
            <a:br/>
            <a:br/>
            <a:r>
              <a:rPr b="1" cap="none"/>
              <a:t>How it works:</a:t>
            </a:r>
            <a:br/>
            <a:br/>
            <a:r>
              <a:rPr b="1" cap="none"/>
              <a:t>Data Collection:</a:t>
            </a:r>
            <a:r>
              <a:t> Pull historical price/volume from Stooq.com and live headlines via yfinance.</a:t>
            </a:r>
            <a:br/>
            <a:br/>
            <a:r>
              <a:rPr b="1" cap="none"/>
              <a:t>Sentiment Analysis:</a:t>
            </a:r>
            <a:r>
              <a:t> Apply NLTK’s VADER to assign a daily sentiment score to each stock.</a:t>
            </a:r>
            <a:br/>
            <a:br/>
            <a:r>
              <a:rPr b="1" cap="none"/>
              <a:t>Feature Engineering:</a:t>
            </a:r>
            <a:r>
              <a:t> Compute technical indicators—Bollinger Bands, MACD, returns, volume change—and combine them with sentiment.</a:t>
            </a:r>
            <a:br/>
            <a:br/>
            <a:r>
              <a:rPr b="1" cap="none"/>
              <a:t>Modeling:</a:t>
            </a:r>
            <a:r>
              <a:t> Train a RandomForestRegressor (from scikit‑learn) on 30‑day windows of these features to predict the next day’s closing price.</a:t>
            </a:r>
            <a:br/>
            <a:br/>
            <a:r>
              <a:rPr b="1" cap="none"/>
              <a:t>Confidence Range: </a:t>
            </a:r>
            <a:r>
              <a:t>Calculate upper and lower bounds around the forecast using the model’s Mean Absolute Error (MAE).</a:t>
            </a:r>
            <a:br/>
            <a:br/>
          </a:p>
        </p:txBody>
      </p:sp>
      <p:sp>
        <p:nvSpPr>
          <p:cNvPr id="4" name="object 4"/>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B/f38A7uzhA8zMzADAwP8Af39/AAAAAAAAAAAAAAAAAAAAAAAAAAAAIQAAABgAAAAUAAAAhAUAANkkAAD7KAAAJC4AABAAAAAmAAAACAAAAP//////////"/>
              </a:ext>
            </a:extLst>
          </p:cNvSpPr>
          <p:nvPr/>
        </p:nvSpPr>
        <p:spPr>
          <a:xfrm>
            <a:off x="896620" y="5989955"/>
            <a:ext cx="5765165" cy="1510665"/>
          </a:xfrm>
          <a:custGeom>
            <a:avLst/>
            <a:gdLst/>
            <a:ahLst/>
            <a:cxnLst/>
            <a:rect l="0" t="0" r="5765165" b="1510665"/>
            <a:pathLst>
              <a:path w="5765165" h="1510665">
                <a:moveTo>
                  <a:pt x="5764657" y="1007427"/>
                </a:moveTo>
                <a:lnTo>
                  <a:pt x="0" y="1007427"/>
                </a:lnTo>
                <a:lnTo>
                  <a:pt x="0" y="1175372"/>
                </a:lnTo>
                <a:lnTo>
                  <a:pt x="0" y="1343012"/>
                </a:lnTo>
                <a:lnTo>
                  <a:pt x="0" y="1510652"/>
                </a:lnTo>
                <a:lnTo>
                  <a:pt x="5764657" y="1510652"/>
                </a:lnTo>
                <a:lnTo>
                  <a:pt x="5764657" y="1343012"/>
                </a:lnTo>
                <a:lnTo>
                  <a:pt x="5764657" y="1175372"/>
                </a:lnTo>
                <a:lnTo>
                  <a:pt x="5764657" y="1007427"/>
                </a:lnTo>
                <a:close/>
              </a:path>
              <a:path w="5765165" h="1510665">
                <a:moveTo>
                  <a:pt x="5764657" y="0"/>
                </a:moveTo>
                <a:lnTo>
                  <a:pt x="0" y="0"/>
                </a:lnTo>
                <a:lnTo>
                  <a:pt x="0" y="167627"/>
                </a:lnTo>
                <a:lnTo>
                  <a:pt x="0" y="335265"/>
                </a:lnTo>
                <a:lnTo>
                  <a:pt x="0" y="502907"/>
                </a:lnTo>
                <a:lnTo>
                  <a:pt x="0" y="670547"/>
                </a:lnTo>
                <a:lnTo>
                  <a:pt x="0" y="839711"/>
                </a:lnTo>
                <a:lnTo>
                  <a:pt x="0" y="1007351"/>
                </a:lnTo>
                <a:lnTo>
                  <a:pt x="5764657" y="1007351"/>
                </a:lnTo>
                <a:lnTo>
                  <a:pt x="5764657" y="167627"/>
                </a:lnTo>
                <a:lnTo>
                  <a:pt x="5764657" y="0"/>
                </a:lnTo>
                <a:close/>
              </a:path>
            </a:pathLst>
          </a:custGeom>
          <a:solidFill>
            <a:srgbClr val="F4F4F4"/>
          </a:solidFill>
          <a:ln>
            <a:noFill/>
          </a:ln>
          <a:effectLst/>
        </p:spPr>
        <p:txBody>
          <a:bodyPr vert="horz" wrap="square" lIns="0" tIns="0" rIns="0" bIns="0" numCol="1" spcCol="215900" anchor="t"/>
          <a:lstStyle/>
          <a:p>
            <a:pPr/>
          </a:p>
        </p:txBody>
      </p:sp>
      <p:sp>
        <p:nvSpPr>
          <p:cNvPr id="5" name="object 5"/>
          <p:cNvSpPr>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hAUAANkkAAD7KAAAJC4AABAgAAAmAAAACAAAAP//////////"/>
              </a:ext>
            </a:extLst>
          </p:cNvSpPr>
          <p:nvPr/>
        </p:nvSpPr>
        <p:spPr>
          <a:xfrm>
            <a:off x="896620" y="5989955"/>
            <a:ext cx="5765165" cy="1510665"/>
          </a:xfrm>
          <a:prstGeom prst="rect">
            <a:avLst/>
          </a:prstGeom>
          <a:noFill/>
          <a:ln>
            <a:noFill/>
          </a:ln>
          <a:effectLst/>
        </p:spPr>
        <p:txBody>
          <a:bodyPr vert="horz" wrap="square" lIns="0" tIns="0" rIns="0" bIns="0" numCol="1" spcCol="215900" anchor="t"/>
          <a:lstStyle/>
          <a:p>
            <a:pPr marL="17780">
              <a:lnSpc>
                <a:spcPts val="1125"/>
              </a:lnSpc>
            </a:pPr>
            <a:r>
              <a:rPr sz="1000" b="1" cap="none">
                <a:latin typeface="Arial" pitchFamily="2" charset="0"/>
                <a:ea typeface="Calibri" pitchFamily="2" charset="0"/>
                <a:cs typeface="Arial" pitchFamily="2" charset="0"/>
              </a:rPr>
              <a:t>Rate yourself</a:t>
            </a:r>
            <a:endParaRPr sz="1000" cap="none">
              <a:latin typeface="Arial" pitchFamily="2" charset="0"/>
              <a:ea typeface="Calibri" pitchFamily="2" charset="0"/>
              <a:cs typeface="Arial" pitchFamily="2" charset="0"/>
            </a:endParaRPr>
          </a:p>
          <a:p>
            <a:pPr>
              <a:lnSpc>
                <a:spcPct val="100000"/>
              </a:lnSpc>
              <a:spcBef>
                <a:spcPts val="290"/>
              </a:spcBef>
            </a:pPr>
            <a:endParaRPr sz="1000" cap="none">
              <a:latin typeface="Arial" pitchFamily="2" charset="0"/>
              <a:ea typeface="Calibri" pitchFamily="2" charset="0"/>
              <a:cs typeface="Arial" pitchFamily="2" charset="0"/>
            </a:endParaRPr>
          </a:p>
          <a:p>
            <a:pPr marL="17780">
              <a:lnSpc>
                <a:spcPct val="100000"/>
              </a:lnSpc>
            </a:pPr>
            <a:r>
              <a:rPr sz="1000" b="1" cap="none">
                <a:solidFill>
                  <a:srgbClr val="252525"/>
                </a:solidFill>
                <a:latin typeface="Arial" pitchFamily="2" charset="0"/>
                <a:ea typeface="Calibri" pitchFamily="2" charset="0"/>
                <a:cs typeface="Arial" pitchFamily="2" charset="0"/>
              </a:rPr>
              <a:t>Brainstorming</a:t>
            </a:r>
            <a:endParaRPr sz="1000" cap="none">
              <a:latin typeface="Arial" pitchFamily="2" charset="0"/>
              <a:ea typeface="Calibri" pitchFamily="2" charset="0"/>
              <a:cs typeface="Arial" pitchFamily="2" charset="0"/>
            </a:endParaRPr>
          </a:p>
          <a:p>
            <a:pPr>
              <a:lnSpc>
                <a:spcPct val="100000"/>
              </a:lnSpc>
              <a:spcBef>
                <a:spcPts val="300"/>
              </a:spcBef>
            </a:pPr>
            <a:endParaRPr sz="1000" cap="none">
              <a:latin typeface="Arial" pitchFamily="2" charset="0"/>
              <a:ea typeface="Calibri" pitchFamily="2" charset="0"/>
              <a:cs typeface="Arial" pitchFamily="2" charset="0"/>
            </a:endParaRPr>
          </a:p>
          <a:p>
            <a:pPr marL="121920" indent="-104140" defTabSz="914400">
              <a:lnSpc>
                <a:spcPct val="100000"/>
              </a:lnSpc>
              <a:buAutoNum type="arabicPlain"/>
              <a:tabLst>
                <a:tab pos="121920" algn="l"/>
              </a:tabLst>
            </a:pPr>
            <a:r>
              <a:rPr sz="1000" cap="none">
                <a:solidFill>
                  <a:srgbClr val="252525"/>
                </a:solidFill>
                <a:latin typeface="Arial MT" pitchFamily="0" charset="0"/>
                <a:ea typeface="Calibri" pitchFamily="2" charset="0"/>
                <a:cs typeface="Arial MT" pitchFamily="0" charset="0"/>
              </a:rPr>
              <a:t>point – A brainstorming session was conducted. A solution was selected.</a:t>
            </a:r>
            <a:endParaRPr sz="1000" cap="none">
              <a:latin typeface="Arial MT" pitchFamily="0" charset="0"/>
              <a:ea typeface="Calibri" pitchFamily="2" charset="0"/>
              <a:cs typeface="Arial MT" pitchFamily="0" charset="0"/>
            </a:endParaRPr>
          </a:p>
          <a:p>
            <a:pPr marL="17780" marR="90170" indent="104140" defTabSz="914400">
              <a:lnSpc>
                <a:spcPct val="110000"/>
              </a:lnSpc>
              <a:spcBef>
                <a:spcPts val="15"/>
              </a:spcBef>
              <a:buAutoNum type="arabicPlain"/>
              <a:tabLst>
                <a:tab pos="121920" algn="l"/>
              </a:tabLst>
            </a:pPr>
            <a:r>
              <a:rPr sz="1000" cap="none">
                <a:solidFill>
                  <a:srgbClr val="252525"/>
                </a:solidFill>
                <a:latin typeface="Arial MT" pitchFamily="0" charset="0"/>
                <a:ea typeface="Calibri" pitchFamily="2" charset="0"/>
                <a:cs typeface="Arial MT" pitchFamily="0" charset="0"/>
              </a:rPr>
              <a:t>points - A brainstorming session was conducted using creative and critical thinking. A solution was selected with supporting arguments in this section</a:t>
            </a:r>
            <a:endParaRPr sz="1000" cap="none">
              <a:latin typeface="Arial MT" pitchFamily="0" charset="0"/>
              <a:ea typeface="Calibri" pitchFamily="2" charset="0"/>
              <a:cs typeface="Arial MT" pitchFamily="0" charset="0"/>
            </a:endParaRPr>
          </a:p>
          <a:p>
            <a:pPr marL="17780" marR="181610" indent="104140" defTabSz="914400">
              <a:lnSpc>
                <a:spcPct val="110000"/>
              </a:lnSpc>
              <a:buAutoNum type="arabicPlain"/>
              <a:tabLst>
                <a:tab pos="121920" algn="l"/>
              </a:tabLst>
            </a:pPr>
            <a:r>
              <a:rPr sz="1000" cap="none">
                <a:solidFill>
                  <a:srgbClr val="252525"/>
                </a:solidFill>
                <a:latin typeface="Arial MT" pitchFamily="0" charset="0"/>
                <a:ea typeface="Calibri" pitchFamily="2" charset="0"/>
                <a:cs typeface="Arial MT" pitchFamily="0" charset="0"/>
              </a:rPr>
              <a:t>points - A brainstorming session was conducted using creative and critical thinking. A compelling solution was selected with supporting arguments in this section.</a:t>
            </a:r>
            <a:endParaRPr sz="1000" cap="none">
              <a:latin typeface="Arial MT" pitchFamily="0" charset="0"/>
              <a:ea typeface="Calibri" pitchFamily="2" charset="0"/>
              <a:cs typeface="Arial MT" pitchFamily="0" charset="0"/>
            </a:endParaRPr>
          </a:p>
        </p:txBody>
      </p:sp>
      <p:grpSp>
        <p:nvGrpSpPr>
          <p:cNvPr id="6" name="object 6"/>
          <p:cNvGrpSpPr>
            <a:extLst>
              <a:ext uri="smNativeData">
                <pr:smNativeData xmlns:pr="smNativeData" xmlns="smNativeData" val="SMDATA_6_QoiwaBMAAAAlAAAAAQAAAA8BAAAAkAAAAEgAAACQAAAASAAAAAAAAAAAAAAAAAAAABcAAAAUAAAAAAAAAAAAAAD/fwAA/38AAAAAAAAJAAAABAAAAAMAAAAfAAAAVAAAAAAAAAAAAAAAAAAAAAAAAAAAAAAAAAAAAAAAAAAAAAAAAAAAAAAAAAAAAAAAAAAAAAAAAAAAAAAAAAAAAAAAAAAAAAAAAAAAAAAAAAAAAAAAAAAAACEAAAAYAAAAFAAAALYLAADdJAAAYg0AAEomAAAQAAAAJgAAAAgAAAD/////AAAAAA=="/>
              </a:ext>
            </a:extLst>
          </p:cNvGrpSpPr>
          <p:nvPr/>
        </p:nvGrpSpPr>
        <p:grpSpPr>
          <a:xfrm>
            <a:off x="1903730" y="5992495"/>
            <a:ext cx="271780" cy="231775"/>
            <a:chOff x="1903730" y="5992495"/>
            <a:chExt cx="271780" cy="231775"/>
          </a:xfrm>
        </p:grpSpPr>
        <p:sp>
          <p:nvSpPr>
            <p:cNvPr id="8" name="object 7"/>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uwsAAOIkAABdDQAARiYAAAAAAAAmAAAACAAAAP//////////"/>
                </a:ext>
              </a:extLst>
            </p:cNvSpPr>
            <p:nvPr/>
          </p:nvSpPr>
          <p:spPr>
            <a:xfrm>
              <a:off x="1906905" y="5995670"/>
              <a:ext cx="265430" cy="226060"/>
            </a:xfrm>
            <a:custGeom>
              <a:avLst/>
              <a:gdLst/>
              <a:ahLst/>
              <a:cxnLst/>
              <a:rect l="0" t="0" r="265430" b="226060"/>
              <a:pathLst>
                <a:path w="265430" h="226060">
                  <a:moveTo>
                    <a:pt x="265175" y="0"/>
                  </a:moveTo>
                  <a:lnTo>
                    <a:pt x="0" y="0"/>
                  </a:lnTo>
                  <a:lnTo>
                    <a:pt x="0" y="225551"/>
                  </a:lnTo>
                  <a:lnTo>
                    <a:pt x="265175" y="225551"/>
                  </a:lnTo>
                  <a:lnTo>
                    <a:pt x="265175" y="0"/>
                  </a:lnTo>
                  <a:close/>
                </a:path>
              </a:pathLst>
            </a:custGeom>
            <a:solidFill>
              <a:srgbClr val="FFFFFF"/>
            </a:solidFill>
            <a:ln>
              <a:noFill/>
            </a:ln>
            <a:effectLst/>
          </p:spPr>
          <p:txBody>
            <a:bodyPr vert="horz" wrap="square" lIns="0" tIns="0" rIns="0" bIns="0" numCol="1" spcCol="215900" anchor="t"/>
            <a:lstStyle/>
            <a:p>
              <a:pPr/>
            </a:p>
          </p:txBody>
        </p:sp>
        <p:sp>
          <p:nvSpPr>
            <p:cNvPr id="7" name="object 8"/>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uwsAAOIkAABdDQAARiYAAAAAAAAmAAAACAAAAP//////////"/>
                </a:ext>
              </a:extLst>
            </p:cNvSpPr>
            <p:nvPr/>
          </p:nvSpPr>
          <p:spPr>
            <a:xfrm>
              <a:off x="1906905" y="5995670"/>
              <a:ext cx="265430" cy="226060"/>
            </a:xfrm>
            <a:custGeom>
              <a:avLst/>
              <a:gdLst/>
              <a:ahLst/>
              <a:cxnLst/>
              <a:rect l="0" t="0" r="265430" b="226060"/>
              <a:pathLst>
                <a:path w="265430" h="226060">
                  <a:moveTo>
                    <a:pt x="0" y="225551"/>
                  </a:moveTo>
                  <a:lnTo>
                    <a:pt x="265175" y="225551"/>
                  </a:lnTo>
                  <a:lnTo>
                    <a:pt x="265175" y="0"/>
                  </a:lnTo>
                  <a:lnTo>
                    <a:pt x="0" y="0"/>
                  </a:lnTo>
                  <a:lnTo>
                    <a:pt x="0" y="225551"/>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p>
              <a:pPr algn="ctr"/>
              <a:r>
                <a:t>3</a:t>
              </a:r>
            </a:p>
          </p:txBody>
        </p:sp>
      </p:grpSp>
      <p:sp>
        <p:nvSpPr>
          <p:cNvPr id="9" name="object 9"/>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10" name="object 10"/>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28AB-E5D4-AFDE-9A42-138B660C6C46}" type="slidenum">
              <a:t>17</a:t>
            </a:fld>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AUAAKwDAAAbFwAAFAYAABAgAAAmAAAACAAAADwwAAAAAAAA"/>
              </a:ext>
            </a:extLst>
          </p:cNvSpPr>
          <p:nvPr>
            <p:ph type="title"/>
          </p:nvPr>
        </p:nvSpPr>
        <p:spPr/>
        <p:txBody>
          <a:bodyPr vert="horz" wrap="square" lIns="0" tIns="12700" rIns="0" bIns="0" numCol="1" spcCol="215900" anchor="t">
            <a:prstTxWarp prst="textNoShape">
              <a:avLst/>
            </a:prstTxWarp>
          </a:bodyPr>
          <a:lstStyle/>
          <a:p>
            <a:pPr marL="12700">
              <a:lnSpc>
                <a:spcPct val="100000"/>
              </a:lnSpc>
              <a:spcBef>
                <a:spcPts val="100"/>
              </a:spcBef>
            </a:pPr>
            <a:r>
              <a:rPr b="0" cap="none">
                <a:latin typeface="Arial MT" pitchFamily="0" charset="0"/>
                <a:ea typeface="Calibri" pitchFamily="2" charset="0"/>
                <a:cs typeface="Arial MT" pitchFamily="0" charset="0"/>
              </a:rPr>
              <a:t>6. Design</a:t>
            </a:r>
            <a:endParaRPr b="0"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bQUAABEIAADsKAAAfgoAABAgAAAmAAAACAAAAP//////////"/>
              </a:ext>
            </a:extLst>
          </p:cNvSpPr>
          <p:nvPr/>
        </p:nvSpPr>
        <p:spPr>
          <a:xfrm>
            <a:off x="882015" y="1311275"/>
            <a:ext cx="5770245" cy="394335"/>
          </a:xfrm>
          <a:prstGeom prst="rect">
            <a:avLst/>
          </a:prstGeom>
          <a:noFill/>
          <a:ln>
            <a:noFill/>
          </a:ln>
          <a:effectLst/>
        </p:spPr>
        <p:txBody>
          <a:bodyPr vert="horz" wrap="square" lIns="0" tIns="12700" rIns="0" bIns="0" numCol="1" spcCol="215900" anchor="t"/>
          <a:lstStyle/>
          <a:p>
            <a:pPr marL="260985" marR="5080" indent="-248920">
              <a:lnSpc>
                <a:spcPct val="110000"/>
              </a:lnSpc>
              <a:spcBef>
                <a:spcPts val="100"/>
              </a:spcBef>
            </a:pPr>
            <a:r>
              <a:rPr sz="1100" b="1" cap="none">
                <a:latin typeface="Arial" pitchFamily="2" charset="0"/>
                <a:ea typeface="Calibri" pitchFamily="2" charset="0"/>
                <a:cs typeface="Arial" pitchFamily="2" charset="0"/>
              </a:rPr>
              <a:t>6.1 What are the steps that users will now do using your AI solution to address the problem?</a:t>
            </a:r>
            <a:endParaRPr sz="1100"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QoiwaBMAAAAlAAAAZAAAAA0AAAAAAAAAAF4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T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WAIAAMILAAAQLAAAWC8AABAAAAAmAAAACAAAAP//////////"/>
              </a:ext>
            </a:extLst>
          </p:cNvSpPr>
          <p:nvPr/>
        </p:nvSpPr>
        <p:spPr>
          <a:xfrm>
            <a:off x="381000" y="1911350"/>
            <a:ext cx="6781800" cy="5784850"/>
          </a:xfrm>
          <a:prstGeom prst="rect">
            <a:avLst/>
          </a:prstGeom>
          <a:noFill/>
          <a:ln w="12065" cap="flat" cmpd="sng" algn="ctr">
            <a:solidFill>
              <a:srgbClr val="000000"/>
            </a:solidFill>
            <a:prstDash val="solid"/>
            <a:headEnd type="none"/>
            <a:tailEnd type="none"/>
          </a:ln>
          <a:effectLst/>
        </p:spPr>
        <p:txBody>
          <a:bodyPr vert="horz" wrap="square" lIns="0" tIns="59690" rIns="0" bIns="0" numCol="1" spcCol="215900" anchor="t"/>
          <a:lstStyle/>
          <a:p>
            <a:pPr marL="63500">
              <a:spcBef>
                <a:spcPts val="470"/>
              </a:spcBef>
              <a:defRPr sz="1100" cap="none"/>
            </a:pPr>
            <a:r>
              <a:rPr b="1" cap="none"/>
              <a:t>Launch the Application</a:t>
            </a:r>
            <a:br/>
            <a:r>
              <a:t>Open the program (or web app) and arrive at the main interface.</a:t>
            </a:r>
            <a:br/>
            <a:br/>
            <a:r>
              <a:rPr b="1" cap="none"/>
              <a:t>Enter Stock Symbol</a:t>
            </a:r>
            <a:br/>
            <a:r>
              <a:t>Type in the ticker (e.g., “AAPL” or “TSLA”) and confirm.</a:t>
            </a:r>
            <a:br/>
            <a:br/>
            <a:r>
              <a:rPr b="1" cap="none"/>
              <a:t>Specify Prediction Date</a:t>
            </a:r>
            <a:br/>
            <a:r>
              <a:t>Input the target date (e.g., “2025-06-15”) or a natural‑language term like “next Friday.”</a:t>
            </a:r>
            <a:br/>
            <a:br/>
            <a:r>
              <a:rPr b="1" cap="none"/>
              <a:t>Fetch Data Automatically</a:t>
            </a:r>
            <a:br/>
            <a:r>
              <a:t>The app pulls the last 300 days of historical prices (Stooq) and retrieves today’s news headlines (yFinance).</a:t>
            </a:r>
            <a:br/>
            <a:br/>
            <a:r>
              <a:rPr b="1" cap="none"/>
              <a:t>View Feature Summary</a:t>
            </a:r>
            <a:br/>
            <a:r>
              <a:t>Instantly see key technical indicators (MACD, Bollinger Bands, returns, volume change) alongside a sentiment score derived from VADER analysis of recent news.</a:t>
            </a:r>
            <a:br/>
            <a:br/>
            <a:r>
              <a:rPr b="1" cap="none"/>
              <a:t>Run Forecast</a:t>
            </a:r>
            <a:br/>
            <a:r>
              <a:t>Click “Predict” (or the equivalent command). The system trains (or loads) the Random Forest model and computes the next‑day price.</a:t>
            </a:r>
            <a:br/>
            <a:br/>
            <a:r>
              <a:rPr b="1" cap="none"/>
              <a:t>Examine Results</a:t>
            </a:r>
            <a:br/>
            <a:br/>
            <a:r>
              <a:t>Predicted Price: Displays the point estimate for the chosen date.</a:t>
            </a:r>
            <a:br/>
            <a:br/>
            <a:r>
              <a:t>Price Range (±MAE): Shows upper and lower bounds to convey uncertainty.</a:t>
            </a:r>
            <a:br/>
            <a:br/>
            <a:r>
              <a:rPr b="1" cap="none"/>
              <a:t>Visualize History &amp; Forecast</a:t>
            </a:r>
            <a:br/>
            <a:r>
              <a:t>A chart pops up showing the past 100 days of actual prices, the forecast point, and a shaded confidence band.</a:t>
            </a:r>
            <a:br/>
            <a:br/>
            <a:r>
              <a:rPr b="1" cap="none"/>
              <a:t>Save or Export</a:t>
            </a:r>
            <a:br/>
            <a:r>
              <a:t>If desired, click “Download CSV” to export the forecast and range for further analysis or record‑keeping.</a:t>
            </a:r>
            <a:br/>
            <a:br/>
            <a:r>
              <a:rPr b="1" cap="none"/>
              <a:t>Repeat for Another Symbol</a:t>
            </a:r>
            <a:br/>
            <a:r>
              <a:t>Optionally, enter a new symbol and date to generate a fresh prediction—no need to restart the app.</a:t>
            </a:r>
          </a:p>
        </p:txBody>
      </p:sp>
      <p:sp>
        <p:nvSpPr>
          <p:cNvPr id="5" name="object 5"/>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B/f38A7uzhA8zMzADAwP8Af39/AAAAAAAAAAAAAAAAAAAAAAAAAAAAIQAAABgAAAAUAAAAKAUAAEoxAACfKAAAmDoAABAAAAAmAAAACAAAAP//////////"/>
              </a:ext>
            </a:extLst>
          </p:cNvSpPr>
          <p:nvPr/>
        </p:nvSpPr>
        <p:spPr>
          <a:xfrm>
            <a:off x="838200" y="8012430"/>
            <a:ext cx="5765165" cy="1512570"/>
          </a:xfrm>
          <a:custGeom>
            <a:avLst/>
            <a:gdLst/>
            <a:ahLst/>
            <a:cxnLst/>
            <a:rect l="0" t="0" r="5765165" b="1512570"/>
            <a:pathLst>
              <a:path w="5765165" h="1512570">
                <a:moveTo>
                  <a:pt x="5764657" y="1344561"/>
                </a:moveTo>
                <a:lnTo>
                  <a:pt x="0" y="1344561"/>
                </a:lnTo>
                <a:lnTo>
                  <a:pt x="0" y="1512189"/>
                </a:lnTo>
                <a:lnTo>
                  <a:pt x="5764657" y="1512189"/>
                </a:lnTo>
                <a:lnTo>
                  <a:pt x="5764657" y="1344561"/>
                </a:lnTo>
                <a:close/>
              </a:path>
              <a:path w="5765165" h="1512570">
                <a:moveTo>
                  <a:pt x="5764657" y="1009281"/>
                </a:moveTo>
                <a:lnTo>
                  <a:pt x="0" y="1009281"/>
                </a:lnTo>
                <a:lnTo>
                  <a:pt x="0" y="1176909"/>
                </a:lnTo>
                <a:lnTo>
                  <a:pt x="0" y="1344549"/>
                </a:lnTo>
                <a:lnTo>
                  <a:pt x="5764657" y="1344549"/>
                </a:lnTo>
                <a:lnTo>
                  <a:pt x="5764657" y="1176909"/>
                </a:lnTo>
                <a:lnTo>
                  <a:pt x="5764657" y="1009281"/>
                </a:lnTo>
                <a:close/>
              </a:path>
              <a:path w="5765165" h="1512570">
                <a:moveTo>
                  <a:pt x="5764657" y="169240"/>
                </a:moveTo>
                <a:lnTo>
                  <a:pt x="0" y="169240"/>
                </a:lnTo>
                <a:lnTo>
                  <a:pt x="0" y="337185"/>
                </a:lnTo>
                <a:lnTo>
                  <a:pt x="0" y="504825"/>
                </a:lnTo>
                <a:lnTo>
                  <a:pt x="0" y="672465"/>
                </a:lnTo>
                <a:lnTo>
                  <a:pt x="0" y="840105"/>
                </a:lnTo>
                <a:lnTo>
                  <a:pt x="0" y="1009269"/>
                </a:lnTo>
                <a:lnTo>
                  <a:pt x="5764657" y="1009269"/>
                </a:lnTo>
                <a:lnTo>
                  <a:pt x="5764657" y="840105"/>
                </a:lnTo>
                <a:lnTo>
                  <a:pt x="5764657" y="672465"/>
                </a:lnTo>
                <a:lnTo>
                  <a:pt x="5764657" y="504825"/>
                </a:lnTo>
                <a:lnTo>
                  <a:pt x="5764657" y="337185"/>
                </a:lnTo>
                <a:lnTo>
                  <a:pt x="5764657" y="169240"/>
                </a:lnTo>
                <a:close/>
              </a:path>
              <a:path w="5765165" h="1512570">
                <a:moveTo>
                  <a:pt x="5764657" y="0"/>
                </a:moveTo>
                <a:lnTo>
                  <a:pt x="0" y="0"/>
                </a:lnTo>
                <a:lnTo>
                  <a:pt x="0" y="169164"/>
                </a:lnTo>
                <a:lnTo>
                  <a:pt x="5764657" y="169164"/>
                </a:lnTo>
                <a:lnTo>
                  <a:pt x="5764657" y="0"/>
                </a:lnTo>
                <a:close/>
              </a:path>
            </a:pathLst>
          </a:custGeom>
          <a:solidFill>
            <a:srgbClr val="F4F4F4"/>
          </a:solidFill>
          <a:ln>
            <a:noFill/>
          </a:ln>
          <a:effectLst/>
        </p:spPr>
        <p:txBody>
          <a:bodyPr vert="horz" wrap="square" lIns="0" tIns="0" rIns="0" bIns="0" numCol="1" spcCol="215900" anchor="t"/>
          <a:lstStyle/>
          <a:p>
            <a:pPr/>
          </a:p>
        </p:txBody>
      </p:sp>
      <p:sp>
        <p:nvSpPr>
          <p:cNvPr id="6" name="object 6"/>
          <p:cNvSpPr>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KAUAAEoxAACfKAAAmDoAABAgAAAmAAAACAAAAP//////////"/>
              </a:ext>
            </a:extLst>
          </p:cNvSpPr>
          <p:nvPr/>
        </p:nvSpPr>
        <p:spPr>
          <a:xfrm>
            <a:off x="838200" y="8012430"/>
            <a:ext cx="5765165" cy="1512570"/>
          </a:xfrm>
          <a:prstGeom prst="rect">
            <a:avLst/>
          </a:prstGeom>
          <a:noFill/>
          <a:ln>
            <a:noFill/>
          </a:ln>
          <a:effectLst/>
        </p:spPr>
        <p:txBody>
          <a:bodyPr vert="horz" wrap="square" lIns="0" tIns="0" rIns="0" bIns="0" numCol="1" spcCol="215900" anchor="t"/>
          <a:lstStyle/>
          <a:p>
            <a:pPr marL="17780">
              <a:lnSpc>
                <a:spcPts val="1125"/>
              </a:lnSpc>
            </a:pPr>
            <a:r>
              <a:rPr sz="1000" b="1" cap="none">
                <a:latin typeface="Arial" pitchFamily="2" charset="0"/>
                <a:ea typeface="Calibri" pitchFamily="2" charset="0"/>
                <a:cs typeface="Arial" pitchFamily="2" charset="0"/>
              </a:rPr>
              <a:t>Rate yourself</a:t>
            </a:r>
            <a:endParaRPr sz="1000" cap="none">
              <a:latin typeface="Arial" pitchFamily="2" charset="0"/>
              <a:ea typeface="Calibri" pitchFamily="2" charset="0"/>
              <a:cs typeface="Arial" pitchFamily="2" charset="0"/>
            </a:endParaRPr>
          </a:p>
          <a:p>
            <a:pPr>
              <a:lnSpc>
                <a:spcPct val="100000"/>
              </a:lnSpc>
              <a:spcBef>
                <a:spcPts val="305"/>
              </a:spcBef>
            </a:pPr>
            <a:endParaRPr sz="1000" cap="none">
              <a:latin typeface="Arial" pitchFamily="2" charset="0"/>
              <a:ea typeface="Calibri" pitchFamily="2" charset="0"/>
              <a:cs typeface="Arial" pitchFamily="2" charset="0"/>
            </a:endParaRPr>
          </a:p>
          <a:p>
            <a:pPr marL="17780">
              <a:lnSpc>
                <a:spcPct val="100000"/>
              </a:lnSpc>
            </a:pPr>
            <a:r>
              <a:rPr sz="1000" b="1" cap="none">
                <a:solidFill>
                  <a:srgbClr val="252525"/>
                </a:solidFill>
                <a:latin typeface="Arial" pitchFamily="2" charset="0"/>
                <a:ea typeface="Calibri" pitchFamily="2" charset="0"/>
                <a:cs typeface="Arial" pitchFamily="2" charset="0"/>
              </a:rPr>
              <a:t>Design</a:t>
            </a:r>
            <a:endParaRPr sz="1000" cap="none">
              <a:latin typeface="Arial" pitchFamily="2" charset="0"/>
              <a:ea typeface="Calibri" pitchFamily="2" charset="0"/>
              <a:cs typeface="Arial" pitchFamily="2" charset="0"/>
            </a:endParaRPr>
          </a:p>
          <a:p>
            <a:pPr>
              <a:lnSpc>
                <a:spcPct val="100000"/>
              </a:lnSpc>
              <a:spcBef>
                <a:spcPts val="300"/>
              </a:spcBef>
            </a:pPr>
            <a:endParaRPr sz="1000" cap="none">
              <a:latin typeface="Arial" pitchFamily="2" charset="0"/>
              <a:ea typeface="Calibri" pitchFamily="2" charset="0"/>
              <a:cs typeface="Arial" pitchFamily="2" charset="0"/>
            </a:endParaRPr>
          </a:p>
          <a:p>
            <a:pPr marL="121920" indent="-104140" defTabSz="914400">
              <a:lnSpc>
                <a:spcPct val="100000"/>
              </a:lnSpc>
              <a:buAutoNum type="arabicPlain"/>
              <a:tabLst>
                <a:tab pos="121920" algn="l"/>
              </a:tabLst>
            </a:pPr>
            <a:r>
              <a:rPr sz="1000" cap="none">
                <a:solidFill>
                  <a:srgbClr val="252525"/>
                </a:solidFill>
                <a:latin typeface="Arial MT" pitchFamily="0" charset="0"/>
                <a:ea typeface="Calibri" pitchFamily="2" charset="0"/>
                <a:cs typeface="Arial MT" pitchFamily="0" charset="0"/>
              </a:rPr>
              <a:t>point – The use of AI is a good fit for the solution.</a:t>
            </a:r>
            <a:endParaRPr sz="1000" cap="none">
              <a:latin typeface="Arial MT" pitchFamily="0" charset="0"/>
              <a:ea typeface="Calibri" pitchFamily="2" charset="0"/>
              <a:cs typeface="Arial MT" pitchFamily="0" charset="0"/>
            </a:endParaRPr>
          </a:p>
          <a:p>
            <a:pPr marL="17780" marR="243840" indent="104140" defTabSz="914400">
              <a:lnSpc>
                <a:spcPts val="1330"/>
              </a:lnSpc>
              <a:spcBef>
                <a:spcPts val="55"/>
              </a:spcBef>
              <a:buAutoNum type="arabicPlain"/>
              <a:tabLst>
                <a:tab pos="121920" algn="l"/>
              </a:tabLst>
            </a:pPr>
            <a:r>
              <a:rPr sz="1000" cap="none">
                <a:solidFill>
                  <a:srgbClr val="252525"/>
                </a:solidFill>
                <a:latin typeface="Arial MT" pitchFamily="0" charset="0"/>
                <a:ea typeface="Calibri" pitchFamily="2" charset="0"/>
                <a:cs typeface="Arial MT" pitchFamily="0" charset="0"/>
              </a:rPr>
              <a:t>points - </a:t>
            </a:r>
            <a:r>
              <a:rPr sz="1000" cap="none">
                <a:latin typeface="Arial MT" pitchFamily="0" charset="0"/>
                <a:ea typeface="Calibri" pitchFamily="2" charset="0"/>
                <a:cs typeface="Arial MT" pitchFamily="0" charset="0"/>
              </a:rPr>
              <a:t>The use of AI is a good fit for the solution and there is some documentation about how it meets the needs of users</a:t>
            </a:r>
            <a:endParaRPr sz="1000" cap="none">
              <a:latin typeface="Arial MT" pitchFamily="0" charset="0"/>
              <a:ea typeface="Calibri" pitchFamily="2" charset="0"/>
              <a:cs typeface="Arial MT" pitchFamily="0" charset="0"/>
            </a:endParaRPr>
          </a:p>
          <a:p>
            <a:pPr marL="17780" marR="116840" indent="104140" defTabSz="914400">
              <a:lnSpc>
                <a:spcPts val="1320"/>
              </a:lnSpc>
              <a:buAutoNum type="arabicPlain"/>
              <a:tabLst>
                <a:tab pos="121920" algn="l"/>
              </a:tabLst>
            </a:pPr>
            <a:r>
              <a:rPr sz="1000" cap="none">
                <a:solidFill>
                  <a:srgbClr val="252525"/>
                </a:solidFill>
                <a:latin typeface="Arial MT" pitchFamily="0" charset="0"/>
                <a:ea typeface="Calibri" pitchFamily="2" charset="0"/>
                <a:cs typeface="Arial MT" pitchFamily="0" charset="0"/>
              </a:rPr>
              <a:t>points - </a:t>
            </a:r>
            <a:r>
              <a:rPr sz="1000" cap="none">
                <a:latin typeface="Arial MT" pitchFamily="0" charset="0"/>
                <a:ea typeface="Calibri" pitchFamily="2" charset="0"/>
                <a:cs typeface="Arial MT" pitchFamily="0" charset="0"/>
              </a:rPr>
              <a:t>The use of AI is a good fit for the solution. The new user experience is clearly documented showing how users will be better served than they are today.</a:t>
            </a:r>
            <a:endParaRPr sz="1000" cap="none">
              <a:latin typeface="Arial MT" pitchFamily="0" charset="0"/>
              <a:ea typeface="Calibri" pitchFamily="2" charset="0"/>
              <a:cs typeface="Arial MT" pitchFamily="0" charset="0"/>
            </a:endParaRPr>
          </a:p>
        </p:txBody>
      </p:sp>
      <p:grpSp>
        <p:nvGrpSpPr>
          <p:cNvPr id="7" name="object 7"/>
          <p:cNvGrpSpPr>
            <a:extLst>
              <a:ext uri="smNativeData">
                <pr:smNativeData xmlns:pr="smNativeData" xmlns="smNativeData" val="SMDATA_6_QoiwaBMAAAAlAAAAAQAAAA8BAAAAkAAAAEgAAACQAAAASAAAAAAAAAAAAAAAAAAAABcAAAAUAAAAAAAAAAAAAAD/fwAA/38AAAAAAAAJAAAABAAAAAYAAAAfAAAAVAAAAAAAAAAAAAAAAAAAAAAAAAAAAAAAAAAAAAAAAAAAAAAAAAAAAAAAAAAAAAAAAAAAAAAAAAAAAAAAAAAAAAAAAAAAAAAAAAAAAAAAAAAAAAAAAAAAACEAAAAYAAAAFAAAAMgKAAA4MQAAdAwAAKUyAAAQAAAAJgAAAAgAAAD/////AAAAAA=="/>
              </a:ext>
            </a:extLst>
          </p:cNvGrpSpPr>
          <p:nvPr/>
        </p:nvGrpSpPr>
        <p:grpSpPr>
          <a:xfrm>
            <a:off x="1752600" y="8001000"/>
            <a:ext cx="271780" cy="231775"/>
            <a:chOff x="1752600" y="8001000"/>
            <a:chExt cx="271780" cy="231775"/>
          </a:xfrm>
        </p:grpSpPr>
        <p:sp>
          <p:nvSpPr>
            <p:cNvPr id="9" name="object 8"/>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zQoAAD0xAABvDAAAoTIAAAAAAAAmAAAACAAAAP//////////"/>
                </a:ext>
              </a:extLst>
            </p:cNvSpPr>
            <p:nvPr/>
          </p:nvSpPr>
          <p:spPr>
            <a:xfrm>
              <a:off x="1755775" y="8004175"/>
              <a:ext cx="265430" cy="226060"/>
            </a:xfrm>
            <a:custGeom>
              <a:avLst/>
              <a:gdLst/>
              <a:ahLst/>
              <a:cxnLst/>
              <a:rect l="0" t="0" r="265430" b="226060"/>
              <a:pathLst>
                <a:path w="265430" h="226060">
                  <a:moveTo>
                    <a:pt x="265175" y="0"/>
                  </a:moveTo>
                  <a:lnTo>
                    <a:pt x="0" y="0"/>
                  </a:lnTo>
                  <a:lnTo>
                    <a:pt x="0" y="225552"/>
                  </a:lnTo>
                  <a:lnTo>
                    <a:pt x="265175" y="225552"/>
                  </a:lnTo>
                  <a:lnTo>
                    <a:pt x="265175" y="0"/>
                  </a:lnTo>
                  <a:close/>
                </a:path>
              </a:pathLst>
            </a:custGeom>
            <a:solidFill>
              <a:srgbClr val="FFFFFF"/>
            </a:solidFill>
            <a:ln>
              <a:noFill/>
            </a:ln>
            <a:effectLst/>
          </p:spPr>
          <p:txBody>
            <a:bodyPr vert="horz" wrap="square" lIns="0" tIns="0" rIns="0" bIns="0" numCol="1" spcCol="215900" anchor="t"/>
            <a:lstStyle/>
            <a:p>
              <a:pPr/>
            </a:p>
          </p:txBody>
        </p:sp>
        <p:sp>
          <p:nvSpPr>
            <p:cNvPr id="8" name="object 9"/>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zQoAAD0xAABvDAAAoTIAAAAAAAAmAAAACAAAAP//////////"/>
                </a:ext>
              </a:extLst>
            </p:cNvSpPr>
            <p:nvPr/>
          </p:nvSpPr>
          <p:spPr>
            <a:xfrm>
              <a:off x="1755775" y="8004175"/>
              <a:ext cx="265430" cy="226060"/>
            </a:xfrm>
            <a:custGeom>
              <a:avLst/>
              <a:gdLst/>
              <a:ahLst/>
              <a:cxnLst/>
              <a:rect l="0" t="0" r="265430" b="226060"/>
              <a:pathLst>
                <a:path w="265430" h="226060">
                  <a:moveTo>
                    <a:pt x="0" y="225552"/>
                  </a:moveTo>
                  <a:lnTo>
                    <a:pt x="265175" y="225552"/>
                  </a:lnTo>
                  <a:lnTo>
                    <a:pt x="265175" y="0"/>
                  </a:lnTo>
                  <a:lnTo>
                    <a:pt x="0" y="0"/>
                  </a:lnTo>
                  <a:lnTo>
                    <a:pt x="0" y="225552"/>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p>
              <a:pPr algn="ctr"/>
              <a:r>
                <a:t>3</a:t>
              </a:r>
            </a:p>
          </p:txBody>
        </p:sp>
      </p:grpSp>
      <p:sp>
        <p:nvSpPr>
          <p:cNvPr id="10" name="object 10"/>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11" name="object 11"/>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33B4-FAD4-AFC5-9A42-0C907D0C6C59}" type="slidenum">
              <a:t>18</a:t>
            </a:fld>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AUAAKwDAAAbFwAAFAYAABAgAAAmAAAACAAAADwwAAAAAAAA"/>
              </a:ext>
            </a:extLst>
          </p:cNvSpPr>
          <p:nvPr>
            <p:ph type="title"/>
          </p:nvPr>
        </p:nvSpPr>
        <p:spPr/>
        <p:txBody>
          <a:bodyPr vert="horz" wrap="square" lIns="0" tIns="12700" rIns="0" bIns="0" numCol="1" spcCol="215900" anchor="t">
            <a:prstTxWarp prst="textNoShape">
              <a:avLst/>
            </a:prstTxWarp>
          </a:bodyPr>
          <a:lstStyle/>
          <a:p>
            <a:pPr marL="12700">
              <a:lnSpc>
                <a:spcPct val="100000"/>
              </a:lnSpc>
              <a:spcBef>
                <a:spcPts val="100"/>
              </a:spcBef>
            </a:pPr>
            <a:r>
              <a:rPr b="0" cap="none">
                <a:latin typeface="Arial MT" pitchFamily="0" charset="0"/>
                <a:ea typeface="Calibri" pitchFamily="2" charset="0"/>
                <a:cs typeface="Arial MT" pitchFamily="0" charset="0"/>
              </a:rPr>
              <a:t>7. Data</a:t>
            </a:r>
            <a:endParaRPr b="0"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hwMAAIAHAABQGQAAsQgAABAgAAAmAAAACAAAAP//////////"/>
              </a:ext>
            </a:extLst>
          </p:cNvSpPr>
          <p:nvPr/>
        </p:nvSpPr>
        <p:spPr>
          <a:xfrm>
            <a:off x="573405" y="1219200"/>
            <a:ext cx="3541395" cy="19367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7.1 What data will you need to train your AI solution?</a:t>
            </a:r>
            <a:endParaRPr sz="1100"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VwIAAOgIAACYKwAA8BgAABAAAAAmAAAACAAAAP//////////"/>
              </a:ext>
            </a:extLst>
          </p:cNvSpPr>
          <p:nvPr/>
        </p:nvSpPr>
        <p:spPr>
          <a:xfrm>
            <a:off x="380365" y="1447800"/>
            <a:ext cx="6706235" cy="2606040"/>
          </a:xfrm>
          <a:custGeom>
            <a:avLst/>
            <a:gdLst/>
            <a:ahLst/>
            <a:cxnLst/>
            <a:rect l="0" t="0" r="6706235" b="2606040"/>
            <a:pathLst>
              <a:path w="6706235" h="2606040">
                <a:moveTo>
                  <a:pt x="13335" y="0"/>
                </a:moveTo>
                <a:lnTo>
                  <a:pt x="0" y="0"/>
                </a:lnTo>
                <a:lnTo>
                  <a:pt x="0" y="44850"/>
                </a:lnTo>
                <a:lnTo>
                  <a:pt x="0" y="283265"/>
                </a:lnTo>
                <a:lnTo>
                  <a:pt x="0" y="2561190"/>
                </a:lnTo>
                <a:lnTo>
                  <a:pt x="0" y="2606040"/>
                </a:lnTo>
                <a:lnTo>
                  <a:pt x="13335" y="2606040"/>
                </a:lnTo>
                <a:lnTo>
                  <a:pt x="13335" y="2561190"/>
                </a:lnTo>
                <a:lnTo>
                  <a:pt x="13335" y="283265"/>
                </a:lnTo>
                <a:lnTo>
                  <a:pt x="13335" y="44850"/>
                </a:lnTo>
                <a:lnTo>
                  <a:pt x="13335" y="0"/>
                </a:lnTo>
                <a:close/>
              </a:path>
              <a:path w="6706235" h="2606040">
                <a:moveTo>
                  <a:pt x="6705600" y="0"/>
                </a:moveTo>
                <a:lnTo>
                  <a:pt x="6692265" y="0"/>
                </a:lnTo>
                <a:lnTo>
                  <a:pt x="13335" y="0"/>
                </a:lnTo>
                <a:lnTo>
                  <a:pt x="13335" y="44850"/>
                </a:lnTo>
                <a:lnTo>
                  <a:pt x="6692265" y="44850"/>
                </a:lnTo>
                <a:lnTo>
                  <a:pt x="6692265" y="283265"/>
                </a:lnTo>
                <a:lnTo>
                  <a:pt x="6692265" y="2606040"/>
                </a:lnTo>
                <a:lnTo>
                  <a:pt x="13335" y="2606040"/>
                </a:lnTo>
                <a:lnTo>
                  <a:pt x="6692265" y="2606040"/>
                </a:lnTo>
                <a:lnTo>
                  <a:pt x="6705600" y="2606040"/>
                </a:lnTo>
                <a:lnTo>
                  <a:pt x="6705600" y="2561190"/>
                </a:lnTo>
                <a:lnTo>
                  <a:pt x="6705600" y="283265"/>
                </a:lnTo>
                <a:lnTo>
                  <a:pt x="6705600" y="44850"/>
                </a:lnTo>
                <a:lnTo>
                  <a:pt x="6705600" y="0"/>
                </a:lnTo>
                <a:close/>
              </a:path>
            </a:pathLst>
          </a:custGeom>
          <a:solidFill>
            <a:srgbClr val="000000"/>
          </a:solidFill>
          <a:ln>
            <a:noFill/>
          </a:ln>
          <a:effectLst/>
        </p:spPr>
        <p:txBody>
          <a:bodyPr vert="horz" wrap="square" lIns="0" tIns="0" rIns="0" bIns="0" numCol="1" spcCol="215900" anchor="t"/>
          <a:lstStyle/>
          <a:p>
            <a:pPr>
              <a:defRPr sz="1400" cap="none">
                <a:latin typeface="Arial MT" pitchFamily="0" charset="0"/>
                <a:ea typeface="Arial MT" pitchFamily="0" charset="0"/>
                <a:cs typeface="Arial MT" pitchFamily="0" charset="0"/>
              </a:defRPr>
            </a:pPr>
            <a:r>
              <a:t>1)Daily closing prices, high, low, open, and volume for each stock</a:t>
            </a:r>
            <a:br/>
            <a:r>
              <a:t>2)A multi‑year span (ideally ≥300 trading days) to capture trends and seasonality</a:t>
            </a:r>
            <a:br/>
            <a:r>
              <a:t>3)Bollinger Bands (20‑day MA ± 2× standard deviation)</a:t>
            </a:r>
            <a:br/>
            <a:r>
              <a:t>4)MACD (12‑day EMA − 26‑day EMA) and its Signal Line</a:t>
            </a:r>
            <a:br/>
            <a:r>
              <a:t>5)Daily returns and log returns</a:t>
            </a:r>
            <a:br/>
            <a:r>
              <a:t>6)Lagged features (e.g., prior day close) and volume change</a:t>
            </a:r>
            <a:br/>
            <a:r>
              <a:t>7)Headlines and summaries from financial news (via yfinance)</a:t>
            </a:r>
            <a:br/>
            <a:r>
              <a:t>8)VADER compound scores averaged per trading day</a:t>
            </a:r>
            <a:br/>
            <a:r>
              <a:t>9)Business‑day calendar to align price and sentiment entries</a:t>
            </a:r>
            <a:br/>
            <a:r>
              <a:t>10)Market holiday schedule to skip non‑trading days</a:t>
            </a:r>
            <a:br/>
            <a:r>
              <a:t>11)Next‑day closing price for each date (the value to predict)</a:t>
            </a:r>
            <a:br/>
            <a:r>
              <a:t>12)Validation metrics (e.g., Mean Absolute Error) for confidence‑range calculation</a:t>
            </a:r>
            <a:br/>
          </a:p>
        </p:txBody>
      </p:sp>
      <p:sp>
        <p:nvSpPr>
          <p:cNvPr id="5" name="object 5"/>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FAUAAJgcAABwFwAAyR0AABAgAAAmAAAACAAAAP//////////"/>
              </a:ext>
            </a:extLst>
          </p:cNvSpPr>
          <p:nvPr/>
        </p:nvSpPr>
        <p:spPr>
          <a:xfrm>
            <a:off x="825500" y="4648200"/>
            <a:ext cx="2984500" cy="19367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7.2 Where or how will you source your data?</a:t>
            </a:r>
            <a:endParaRPr sz="1100" cap="none">
              <a:latin typeface="Arial" pitchFamily="2" charset="0"/>
              <a:ea typeface="Calibri" pitchFamily="2" charset="0"/>
              <a:cs typeface="Arial" pitchFamily="2" charset="0"/>
            </a:endParaRPr>
          </a:p>
        </p:txBody>
      </p:sp>
      <p:graphicFrame>
        <p:nvGraphicFramePr>
          <p:cNvPr id="6" name=""/>
          <p:cNvGraphicFramePr>
            <a:graphicFrameLocks noGrp="1"/>
          </p:cNvGraphicFramePr>
          <p:nvPr/>
        </p:nvGraphicFramePr>
        <p:xfrm>
          <a:off x="769620" y="4976495"/>
          <a:ext cx="5859780" cy="2505710"/>
        </p:xfrm>
        <a:graphic>
          <a:graphicData uri="http://schemas.openxmlformats.org/drawingml/2006/table">
            <a:tbl>
              <a:tblPr>
                <a:noFill/>
              </a:tblPr>
              <a:tblGrid>
                <a:gridCol w="1022985"/>
                <a:gridCol w="1114425"/>
                <a:gridCol w="1249045"/>
                <a:gridCol w="1303655"/>
                <a:gridCol w="1169670"/>
              </a:tblGrid>
              <a:tr h="412750">
                <a:tc>
                  <a:txBody>
                    <a:bodyPr wrap="square" numCol="1"/>
                    <a:lstStyle/>
                    <a:p>
                      <a:pPr marL="0" marR="0" indent="0" algn="l">
                        <a:lnSpc>
                          <a:spcPct val="100000"/>
                        </a:lnSpc>
                        <a:buNone/>
                        <a:defRPr cap="none">
                          <a:solidFill>
                            <a:srgbClr val="000000"/>
                          </a:solidFill>
                        </a:defRPr>
                      </a:pPr>
                      <a:endParaRPr sz="1100" cap="none">
                        <a:latin typeface="Times New Roman" pitchFamily="0" charset="0"/>
                        <a:ea typeface="Calibri" pitchFamily="2" charset="0"/>
                        <a:cs typeface="Times New Roman" pitchFamily="0" charset="0"/>
                      </a:endParaRPr>
                    </a:p>
                    <a:p>
                      <a:pPr marL="0" marR="0" indent="0" algn="l">
                        <a:lnSpc>
                          <a:spcPct val="100000"/>
                        </a:lnSpc>
                        <a:spcBef>
                          <a:spcPts val="505"/>
                        </a:spcBef>
                        <a:buNone/>
                        <a:defRPr cap="none">
                          <a:solidFill>
                            <a:srgbClr val="000000"/>
                          </a:solidFill>
                        </a:defRPr>
                      </a:pPr>
                      <a:endParaRPr sz="1100" cap="none">
                        <a:latin typeface="Times New Roman" pitchFamily="0" charset="0"/>
                        <a:ea typeface="Calibri" pitchFamily="2" charset="0"/>
                        <a:cs typeface="Times New Roman" pitchFamily="0" charset="0"/>
                      </a:endParaRPr>
                    </a:p>
                    <a:p>
                      <a:pPr marL="101600" marR="0" indent="0" algn="l">
                        <a:lnSpc>
                          <a:spcPct val="100000"/>
                        </a:lnSpc>
                        <a:buNone/>
                        <a:defRPr cap="none">
                          <a:solidFill>
                            <a:srgbClr val="000000"/>
                          </a:solidFill>
                        </a:defRPr>
                      </a:pPr>
                      <a:r>
                        <a:rPr sz="1100" b="1" cap="none">
                          <a:latin typeface="Arial" pitchFamily="2" charset="0"/>
                          <a:ea typeface="Calibri" pitchFamily="2" charset="0"/>
                          <a:cs typeface="Arial" pitchFamily="2" charset="0"/>
                        </a:rPr>
                        <a:t>Data needed</a:t>
                      </a:r>
                      <a:endParaRPr sz="11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136525" marR="130175" indent="0" algn="ctr">
                        <a:lnSpc>
                          <a:spcPct val="110000"/>
                        </a:lnSpc>
                        <a:spcBef>
                          <a:spcPts val="425"/>
                        </a:spcBef>
                        <a:buNone/>
                        <a:defRPr cap="none">
                          <a:solidFill>
                            <a:srgbClr val="000000"/>
                          </a:solidFill>
                        </a:defRPr>
                      </a:pPr>
                      <a:r>
                        <a:rPr sz="1000" b="1" cap="none">
                          <a:latin typeface="Arial" pitchFamily="2" charset="0"/>
                          <a:ea typeface="Calibri" pitchFamily="2" charset="0"/>
                          <a:cs typeface="Arial" pitchFamily="2" charset="0"/>
                        </a:rPr>
                        <a:t>Where will the data come from?</a:t>
                      </a:r>
                      <a:endParaRPr sz="10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595"/>
                        </a:spcBef>
                        <a:buNone/>
                        <a:defRPr cap="none">
                          <a:solidFill>
                            <a:srgbClr val="000000"/>
                          </a:solidFill>
                        </a:defRPr>
                      </a:pPr>
                      <a:endParaRPr sz="1000" cap="none">
                        <a:latin typeface="Times New Roman" pitchFamily="0" charset="0"/>
                        <a:ea typeface="Calibri" pitchFamily="2" charset="0"/>
                        <a:cs typeface="Times New Roman" pitchFamily="0" charset="0"/>
                      </a:endParaRPr>
                    </a:p>
                    <a:p>
                      <a:pPr marL="462915" marR="195580" indent="-262255" algn="l">
                        <a:lnSpc>
                          <a:spcPct val="110000"/>
                        </a:lnSpc>
                        <a:buNone/>
                        <a:defRPr cap="none">
                          <a:solidFill>
                            <a:srgbClr val="000000"/>
                          </a:solidFill>
                        </a:defRPr>
                      </a:pPr>
                      <a:r>
                        <a:rPr sz="1000" b="1" cap="none">
                          <a:latin typeface="Arial" pitchFamily="2" charset="0"/>
                          <a:ea typeface="Calibri" pitchFamily="2" charset="0"/>
                          <a:cs typeface="Arial" pitchFamily="2" charset="0"/>
                        </a:rPr>
                        <a:t>Who owns the data?</a:t>
                      </a:r>
                      <a:endParaRPr sz="10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115570" marR="111760" indent="1270" algn="ctr">
                        <a:lnSpc>
                          <a:spcPct val="110000"/>
                        </a:lnSpc>
                        <a:spcBef>
                          <a:spcPts val="425"/>
                        </a:spcBef>
                        <a:buNone/>
                        <a:defRPr cap="none">
                          <a:solidFill>
                            <a:srgbClr val="000000"/>
                          </a:solidFill>
                        </a:defRPr>
                      </a:pPr>
                      <a:r>
                        <a:rPr sz="1000" b="1" cap="none">
                          <a:latin typeface="Arial" pitchFamily="2" charset="0"/>
                          <a:ea typeface="Calibri" pitchFamily="2" charset="0"/>
                          <a:cs typeface="Arial" pitchFamily="2" charset="0"/>
                        </a:rPr>
                        <a:t>Do you have permission to use the data?</a:t>
                      </a:r>
                      <a:endParaRPr sz="10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139700" marR="134620" indent="243840" algn="l">
                        <a:lnSpc>
                          <a:spcPct val="110000"/>
                        </a:lnSpc>
                        <a:spcBef>
                          <a:spcPts val="425"/>
                        </a:spcBef>
                        <a:buNone/>
                        <a:defRPr cap="none">
                          <a:solidFill>
                            <a:srgbClr val="000000"/>
                          </a:solidFill>
                        </a:defRPr>
                      </a:pPr>
                      <a:r>
                        <a:rPr sz="1000" b="1" cap="none">
                          <a:latin typeface="Arial" pitchFamily="2" charset="0"/>
                          <a:ea typeface="Calibri" pitchFamily="2" charset="0"/>
                          <a:cs typeface="Arial" pitchFamily="2" charset="0"/>
                        </a:rPr>
                        <a:t>Ethical considerations</a:t>
                      </a:r>
                      <a:endParaRPr sz="10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12750"/>
                  </a:ext>
                </a:extLst>
              </a:tr>
              <a:tr h="412750">
                <a:tc>
                  <a:txBody>
                    <a:bodyPr wrap="square" numCol="1"/>
                    <a:lstStyle/>
                    <a:p>
                      <a:pPr marL="146050" marR="0" indent="0" algn="l">
                        <a:lnSpc>
                          <a:spcPct val="100000"/>
                        </a:lnSpc>
                        <a:spcBef>
                          <a:spcPts val="560"/>
                        </a:spcBef>
                        <a:buNone/>
                        <a:defRPr cap="none">
                          <a:solidFill>
                            <a:srgbClr val="000000"/>
                          </a:solidFill>
                        </a:defRPr>
                      </a:pPr>
                      <a:r>
                        <a:rPr sz="1000" b="1" cap="none">
                          <a:latin typeface="Arial" pitchFamily="2" charset="0"/>
                          <a:ea typeface="Calibri" pitchFamily="2" charset="0"/>
                          <a:cs typeface="Arial" pitchFamily="2" charset="0"/>
                        </a:rPr>
                        <a:t>Have</a:t>
                      </a:r>
                      <a:endParaRPr sz="10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t>Prices &amp; Vol</a:t>
                      </a:r>
                    </a:p>
                    <a:p>
                      <a:pPr marL="0" marR="0" indent="0" algn="ctr">
                        <a:buNone/>
                        <a:defRPr sz="1000" cap="none">
                          <a:solidFill>
                            <a:srgbClr val="000000"/>
                          </a:solidFill>
                          <a:latin typeface="Times New Roman" pitchFamily="0" charset="0"/>
                          <a:ea typeface="Calibri" pitchFamily="2" charset="0"/>
                          <a:cs typeface="Times New Roman" pitchFamily="0" charset="0"/>
                        </a:defRPr>
                      </a:pPr>
                    </a:p>
                    <a:p>
                      <a:pPr marL="0" marR="0" indent="0" algn="ctr">
                        <a:buNone/>
                        <a:defRPr sz="1000" cap="none">
                          <a:solidFill>
                            <a:srgbClr val="000000"/>
                          </a:solidFill>
                          <a:latin typeface="Times New Roman" pitchFamily="0" charset="0"/>
                          <a:ea typeface="Calibri" pitchFamily="2" charset="0"/>
                          <a:cs typeface="Times New Roman" pitchFamily="0" charset="0"/>
                        </a:defRPr>
                      </a:pPr>
                      <a:r>
                        <a:t>News Headlines</a:t>
                      </a:r>
                    </a:p>
                    <a:p>
                      <a:pPr marL="0" marR="0" indent="0" algn="ctr">
                        <a:buNone/>
                        <a:defRPr sz="1000" cap="none">
                          <a:solidFill>
                            <a:srgbClr val="000000"/>
                          </a:solidFill>
                          <a:latin typeface="Times New Roman" pitchFamily="0" charset="0"/>
                          <a:ea typeface="Calibri" pitchFamily="2" charset="0"/>
                          <a:cs typeface="Times New Roman" pitchFamily="0" charset="0"/>
                        </a:defRPr>
                      </a:pPr>
                    </a:p>
                    <a:p>
                      <a:pPr marL="0" marR="0" indent="0" algn="ctr">
                        <a:buNone/>
                        <a:defRPr sz="1000" cap="none">
                          <a:solidFill>
                            <a:srgbClr val="000000"/>
                          </a:solidFill>
                          <a:latin typeface="Times New Roman" pitchFamily="0" charset="0"/>
                          <a:ea typeface="Calibri" pitchFamily="2" charset="0"/>
                          <a:cs typeface="Times New Roman" pitchFamily="0" charset="0"/>
                        </a:defRPr>
                      </a:pPr>
                      <a:r>
                        <a:t>Sentiment Lexicon</a:t>
                      </a:r>
                    </a:p>
                    <a:p>
                      <a:pPr marL="0" marR="0" indent="0" algn="ctr">
                        <a:buNone/>
                        <a:defRPr sz="1000" cap="none">
                          <a:solidFill>
                            <a:srgbClr val="000000"/>
                          </a:solidFill>
                          <a:latin typeface="Times New Roman" pitchFamily="0" charset="0"/>
                          <a:ea typeface="Calibri" pitchFamily="2" charset="0"/>
                          <a:cs typeface="Times New Roman" pitchFamily="0" charset="0"/>
                        </a:defRPr>
                      </a:pPr>
                    </a:p>
                    <a:p>
                      <a:pPr marL="0" marR="0" indent="0" algn="ctr">
                        <a:buNone/>
                        <a:defRPr sz="1000" cap="none">
                          <a:solidFill>
                            <a:srgbClr val="000000"/>
                          </a:solidFill>
                          <a:latin typeface="Times New Roman" pitchFamily="0" charset="0"/>
                          <a:ea typeface="Calibri" pitchFamily="2" charset="0"/>
                          <a:cs typeface="Times New Roman" pitchFamily="0" charset="0"/>
                        </a:defRPr>
                      </a:pPr>
                      <a:r>
                        <a:t>Trading Calendar</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buNone/>
                        <a:defRPr sz="1000" cap="none">
                          <a:solidFill>
                            <a:srgbClr val="000000"/>
                          </a:solidFill>
                          <a:latin typeface="Times New Roman" pitchFamily="0" charset="0"/>
                          <a:ea typeface="Calibri" pitchFamily="2" charset="0"/>
                          <a:cs typeface="Times New Roman" pitchFamily="0" charset="0"/>
                        </a:defRPr>
                      </a:pPr>
                      <a:r>
                        <a:t>               Stooq</a:t>
                      </a:r>
                    </a:p>
                    <a:p>
                      <a:pPr marL="0" marR="0" indent="0" algn="l">
                        <a:buNone/>
                        <a:defRPr sz="1000" cap="none">
                          <a:solidFill>
                            <a:srgbClr val="000000"/>
                          </a:solidFill>
                          <a:latin typeface="Times New Roman" pitchFamily="0" charset="0"/>
                          <a:ea typeface="Calibri" pitchFamily="2" charset="0"/>
                          <a:cs typeface="Times New Roman" pitchFamily="0" charset="0"/>
                        </a:defRPr>
                      </a:pPr>
                    </a:p>
                    <a:p>
                      <a:pPr marL="0" marR="0" indent="0" algn="ctr">
                        <a:buNone/>
                        <a:defRPr sz="1000" cap="none">
                          <a:solidFill>
                            <a:srgbClr val="000000"/>
                          </a:solidFill>
                          <a:latin typeface="Times New Roman" pitchFamily="0" charset="0"/>
                          <a:ea typeface="Calibri" pitchFamily="2" charset="0"/>
                          <a:cs typeface="Times New Roman" pitchFamily="0" charset="0"/>
                        </a:defRPr>
                      </a:pPr>
                      <a:r>
                        <a:t>Yahoo</a:t>
                      </a:r>
                    </a:p>
                    <a:p>
                      <a:pPr marL="0" marR="0" indent="0" algn="ctr">
                        <a:buNone/>
                        <a:defRPr sz="1000" cap="none">
                          <a:solidFill>
                            <a:srgbClr val="000000"/>
                          </a:solidFill>
                          <a:latin typeface="Times New Roman" pitchFamily="0" charset="0"/>
                          <a:ea typeface="Calibri" pitchFamily="2" charset="0"/>
                          <a:cs typeface="Times New Roman" pitchFamily="0" charset="0"/>
                        </a:defRPr>
                      </a:pPr>
                    </a:p>
                    <a:p>
                      <a:pPr marL="0" marR="0" indent="0" algn="ctr">
                        <a:buNone/>
                        <a:defRPr sz="1000" cap="none">
                          <a:solidFill>
                            <a:srgbClr val="000000"/>
                          </a:solidFill>
                          <a:latin typeface="Times New Roman" pitchFamily="0" charset="0"/>
                          <a:ea typeface="Calibri" pitchFamily="2" charset="0"/>
                          <a:cs typeface="Times New Roman" pitchFamily="0" charset="0"/>
                        </a:defRPr>
                      </a:pPr>
                      <a:r>
                        <a:t>NLTK</a:t>
                      </a:r>
                    </a:p>
                    <a:p>
                      <a:pPr marL="0" marR="0" indent="0" algn="ctr">
                        <a:buNone/>
                        <a:defRPr sz="1000" cap="none">
                          <a:solidFill>
                            <a:srgbClr val="000000"/>
                          </a:solidFill>
                          <a:latin typeface="Times New Roman" pitchFamily="0" charset="0"/>
                          <a:ea typeface="Calibri" pitchFamily="2" charset="0"/>
                          <a:cs typeface="Times New Roman" pitchFamily="0" charset="0"/>
                        </a:defRPr>
                      </a:pPr>
                    </a:p>
                    <a:p>
                      <a:pPr marL="0" marR="0" indent="0" algn="ctr">
                        <a:buNone/>
                        <a:defRPr sz="1000" cap="none">
                          <a:solidFill>
                            <a:srgbClr val="000000"/>
                          </a:solidFill>
                          <a:latin typeface="Times New Roman" pitchFamily="0" charset="0"/>
                          <a:ea typeface="Calibri" pitchFamily="2" charset="0"/>
                          <a:cs typeface="Times New Roman" pitchFamily="0" charset="0"/>
                        </a:defRPr>
                      </a:pPr>
                      <a:r>
                        <a:t>pandas</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t>Yes</a:t>
                      </a:r>
                    </a:p>
                    <a:p>
                      <a:pPr marL="0" marR="0" indent="0" algn="ctr">
                        <a:buNone/>
                        <a:defRPr sz="1000" cap="none">
                          <a:solidFill>
                            <a:srgbClr val="000000"/>
                          </a:solidFill>
                          <a:latin typeface="Times New Roman" pitchFamily="0" charset="0"/>
                          <a:ea typeface="Calibri" pitchFamily="2" charset="0"/>
                          <a:cs typeface="Times New Roman" pitchFamily="0" charset="0"/>
                        </a:defRPr>
                      </a:pPr>
                    </a:p>
                    <a:p>
                      <a:pPr marL="0" marR="0" indent="0" algn="ctr">
                        <a:buNone/>
                        <a:defRPr sz="1000" cap="none">
                          <a:solidFill>
                            <a:srgbClr val="000000"/>
                          </a:solidFill>
                          <a:latin typeface="Times New Roman" pitchFamily="0" charset="0"/>
                          <a:ea typeface="Calibri" pitchFamily="2" charset="0"/>
                          <a:cs typeface="Times New Roman" pitchFamily="0" charset="0"/>
                        </a:defRPr>
                      </a:pPr>
                      <a:r>
                        <a:t>Yes</a:t>
                      </a:r>
                    </a:p>
                    <a:p>
                      <a:pPr marL="0" marR="0" indent="0" algn="ctr">
                        <a:buNone/>
                        <a:defRPr sz="1000" cap="none">
                          <a:solidFill>
                            <a:srgbClr val="000000"/>
                          </a:solidFill>
                          <a:latin typeface="Times New Roman" pitchFamily="0" charset="0"/>
                          <a:ea typeface="Calibri" pitchFamily="2" charset="0"/>
                          <a:cs typeface="Times New Roman" pitchFamily="0" charset="0"/>
                        </a:defRPr>
                      </a:pPr>
                    </a:p>
                    <a:p>
                      <a:pPr marL="0" marR="0" indent="0" algn="ctr">
                        <a:buNone/>
                        <a:defRPr sz="1000" cap="none">
                          <a:solidFill>
                            <a:srgbClr val="000000"/>
                          </a:solidFill>
                          <a:latin typeface="Times New Roman" pitchFamily="0" charset="0"/>
                          <a:ea typeface="Calibri" pitchFamily="2" charset="0"/>
                          <a:cs typeface="Times New Roman" pitchFamily="0" charset="0"/>
                        </a:defRPr>
                      </a:pPr>
                      <a:r>
                        <a:t>Yes</a:t>
                      </a:r>
                    </a:p>
                    <a:p>
                      <a:pPr marL="0" marR="0" indent="0" algn="ctr">
                        <a:buNone/>
                        <a:defRPr sz="1000" cap="none">
                          <a:solidFill>
                            <a:srgbClr val="000000"/>
                          </a:solidFill>
                          <a:latin typeface="Times New Roman" pitchFamily="0" charset="0"/>
                          <a:ea typeface="Calibri" pitchFamily="2" charset="0"/>
                          <a:cs typeface="Times New Roman" pitchFamily="0" charset="0"/>
                        </a:defRPr>
                      </a:pPr>
                    </a:p>
                    <a:p>
                      <a:pPr marL="0" marR="0" indent="0" algn="ctr">
                        <a:buNone/>
                        <a:defRPr sz="1000" cap="none">
                          <a:solidFill>
                            <a:srgbClr val="000000"/>
                          </a:solidFill>
                          <a:latin typeface="Times New Roman" pitchFamily="0" charset="0"/>
                          <a:ea typeface="Calibri" pitchFamily="2" charset="0"/>
                          <a:cs typeface="Times New Roman" pitchFamily="0" charset="0"/>
                        </a:defRPr>
                      </a:pPr>
                      <a:r>
                        <a:t>Yes</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t>Public, no PII</a:t>
                      </a:r>
                    </a:p>
                    <a:p>
                      <a:pPr marL="0" marR="0" indent="0" algn="ctr">
                        <a:buNone/>
                        <a:defRPr sz="1000" cap="none">
                          <a:solidFill>
                            <a:srgbClr val="000000"/>
                          </a:solidFill>
                          <a:latin typeface="Times New Roman" pitchFamily="0" charset="0"/>
                          <a:ea typeface="Calibri" pitchFamily="2" charset="0"/>
                          <a:cs typeface="Times New Roman" pitchFamily="0" charset="0"/>
                        </a:defRPr>
                      </a:pPr>
                    </a:p>
                    <a:p>
                      <a:pPr marL="0" marR="0" indent="0" algn="ctr">
                        <a:buNone/>
                        <a:defRPr sz="1000" cap="none">
                          <a:solidFill>
                            <a:srgbClr val="000000"/>
                          </a:solidFill>
                          <a:latin typeface="Times New Roman" pitchFamily="0" charset="0"/>
                          <a:ea typeface="Calibri" pitchFamily="2" charset="0"/>
                          <a:cs typeface="Times New Roman" pitchFamily="0" charset="0"/>
                        </a:defRPr>
                      </a:pPr>
                      <a:r>
                        <a:t>Public, rate‑limit</a:t>
                      </a:r>
                    </a:p>
                    <a:p>
                      <a:pPr marL="0" marR="0" indent="0" algn="ctr">
                        <a:buNone/>
                        <a:defRPr sz="1000" cap="none">
                          <a:solidFill>
                            <a:srgbClr val="000000"/>
                          </a:solidFill>
                          <a:latin typeface="Times New Roman" pitchFamily="0" charset="0"/>
                          <a:ea typeface="Calibri" pitchFamily="2" charset="0"/>
                          <a:cs typeface="Times New Roman" pitchFamily="0" charset="0"/>
                        </a:defRPr>
                      </a:pPr>
                    </a:p>
                    <a:p>
                      <a:pPr marL="0" marR="0" indent="0" algn="ctr">
                        <a:buNone/>
                        <a:defRPr sz="1000" cap="none">
                          <a:solidFill>
                            <a:srgbClr val="000000"/>
                          </a:solidFill>
                          <a:latin typeface="Times New Roman" pitchFamily="0" charset="0"/>
                          <a:ea typeface="Calibri" pitchFamily="2" charset="0"/>
                          <a:cs typeface="Times New Roman" pitchFamily="0" charset="0"/>
                        </a:defRPr>
                      </a:pPr>
                      <a:r>
                        <a:t>Open-source</a:t>
                      </a:r>
                    </a:p>
                    <a:p>
                      <a:pPr marL="0" marR="0" indent="0" algn="ctr">
                        <a:buNone/>
                        <a:defRPr sz="1000" cap="none">
                          <a:solidFill>
                            <a:srgbClr val="000000"/>
                          </a:solidFill>
                          <a:latin typeface="Times New Roman" pitchFamily="0" charset="0"/>
                          <a:ea typeface="Calibri" pitchFamily="2" charset="0"/>
                          <a:cs typeface="Times New Roman" pitchFamily="0" charset="0"/>
                        </a:defRPr>
                      </a:pPr>
                    </a:p>
                    <a:p>
                      <a:pPr marL="0" marR="0" indent="0" algn="ctr">
                        <a:buNone/>
                        <a:defRPr sz="1000" cap="none">
                          <a:solidFill>
                            <a:srgbClr val="000000"/>
                          </a:solidFill>
                          <a:latin typeface="Times New Roman" pitchFamily="0" charset="0"/>
                          <a:ea typeface="Calibri" pitchFamily="2" charset="0"/>
                          <a:cs typeface="Times New Roman" pitchFamily="0" charset="0"/>
                        </a:defRPr>
                      </a:pPr>
                      <a:r>
                        <a:t>Open-source</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12750"/>
                  </a:ext>
                </a:extLst>
              </a:tr>
              <a:tr h="412750">
                <a:tc>
                  <a:txBody>
                    <a:bodyPr wrap="square" numCol="1"/>
                    <a:lstStyle/>
                    <a:p>
                      <a:pPr marL="146050" marR="0" indent="0" algn="l">
                        <a:lnSpc>
                          <a:spcPct val="100000"/>
                        </a:lnSpc>
                        <a:spcBef>
                          <a:spcPts val="545"/>
                        </a:spcBef>
                        <a:buNone/>
                        <a:defRPr cap="none">
                          <a:solidFill>
                            <a:srgbClr val="000000"/>
                          </a:solidFill>
                        </a:defRPr>
                      </a:pPr>
                      <a:r>
                        <a:rPr sz="1000" b="1" cap="none">
                          <a:latin typeface="Arial" pitchFamily="2" charset="0"/>
                          <a:ea typeface="Calibri" pitchFamily="2" charset="0"/>
                          <a:cs typeface="Arial" pitchFamily="2" charset="0"/>
                        </a:rPr>
                        <a:t>Want/Need</a:t>
                      </a:r>
                      <a:endParaRPr sz="10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t>Earnings Dates</a:t>
                      </a:r>
                    </a:p>
                    <a:p>
                      <a:pPr marL="0" marR="0" indent="0" algn="ctr">
                        <a:buNone/>
                        <a:defRPr sz="1000" cap="none">
                          <a:solidFill>
                            <a:srgbClr val="000000"/>
                          </a:solidFill>
                          <a:latin typeface="Times New Roman" pitchFamily="0" charset="0"/>
                          <a:ea typeface="Calibri" pitchFamily="2" charset="0"/>
                          <a:cs typeface="Times New Roman" pitchFamily="0" charset="0"/>
                        </a:defRPr>
                      </a:pPr>
                    </a:p>
                    <a:p>
                      <a:pPr marL="0" marR="0" indent="0" algn="ctr">
                        <a:buNone/>
                        <a:defRPr sz="1000" cap="none">
                          <a:solidFill>
                            <a:srgbClr val="000000"/>
                          </a:solidFill>
                          <a:latin typeface="Times New Roman" pitchFamily="0" charset="0"/>
                          <a:ea typeface="Calibri" pitchFamily="2" charset="0"/>
                          <a:cs typeface="Times New Roman" pitchFamily="0" charset="0"/>
                        </a:defRPr>
                      </a:pPr>
                      <a:r>
                        <a:t>Social Sentiment</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t>Companies</a:t>
                      </a:r>
                    </a:p>
                    <a:p>
                      <a:pPr marL="0" marR="0" indent="0" algn="ctr">
                        <a:buNone/>
                        <a:defRPr sz="1000" cap="none">
                          <a:solidFill>
                            <a:srgbClr val="000000"/>
                          </a:solidFill>
                          <a:latin typeface="Times New Roman" pitchFamily="0" charset="0"/>
                          <a:ea typeface="Calibri" pitchFamily="2" charset="0"/>
                          <a:cs typeface="Times New Roman" pitchFamily="0" charset="0"/>
                        </a:defRPr>
                      </a:pPr>
                    </a:p>
                    <a:p>
                      <a:pPr marL="0" marR="0" indent="0" algn="ctr">
                        <a:buNone/>
                        <a:defRPr sz="1000" cap="none">
                          <a:solidFill>
                            <a:srgbClr val="000000"/>
                          </a:solidFill>
                          <a:latin typeface="Times New Roman" pitchFamily="0" charset="0"/>
                          <a:ea typeface="Calibri" pitchFamily="2" charset="0"/>
                          <a:cs typeface="Times New Roman" pitchFamily="0" charset="0"/>
                        </a:defRPr>
                      </a:pPr>
                      <a:r>
                        <a:t>Twitter</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t>Yes</a:t>
                      </a:r>
                    </a:p>
                    <a:p>
                      <a:pPr marL="0" marR="0" indent="0" algn="ctr">
                        <a:buNone/>
                        <a:defRPr sz="1000" cap="none">
                          <a:solidFill>
                            <a:srgbClr val="000000"/>
                          </a:solidFill>
                          <a:latin typeface="Times New Roman" pitchFamily="0" charset="0"/>
                          <a:ea typeface="Calibri" pitchFamily="2" charset="0"/>
                          <a:cs typeface="Times New Roman" pitchFamily="0" charset="0"/>
                        </a:defRPr>
                      </a:pPr>
                    </a:p>
                    <a:p>
                      <a:pPr marL="0" marR="0" indent="0" algn="ctr">
                        <a:buNone/>
                        <a:defRPr sz="1000" cap="none">
                          <a:solidFill>
                            <a:srgbClr val="000000"/>
                          </a:solidFill>
                          <a:latin typeface="Times New Roman" pitchFamily="0" charset="0"/>
                          <a:ea typeface="Calibri" pitchFamily="2" charset="0"/>
                          <a:cs typeface="Times New Roman" pitchFamily="0" charset="0"/>
                        </a:defRPr>
                      </a:pPr>
                      <a:r>
                        <a:t>API key needed</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t>Public filings</a:t>
                      </a:r>
                    </a:p>
                    <a:p>
                      <a:pPr marL="0" marR="0" indent="0" algn="ctr">
                        <a:buNone/>
                        <a:defRPr sz="1000" cap="none">
                          <a:solidFill>
                            <a:srgbClr val="000000"/>
                          </a:solidFill>
                          <a:latin typeface="Times New Roman" pitchFamily="0" charset="0"/>
                          <a:ea typeface="Calibri" pitchFamily="2" charset="0"/>
                          <a:cs typeface="Times New Roman" pitchFamily="0" charset="0"/>
                        </a:defRPr>
                      </a:pPr>
                    </a:p>
                    <a:p>
                      <a:pPr marL="0" marR="0" indent="0" algn="ctr">
                        <a:buNone/>
                        <a:defRPr sz="1000" cap="none">
                          <a:solidFill>
                            <a:srgbClr val="000000"/>
                          </a:solidFill>
                          <a:latin typeface="Times New Roman" pitchFamily="0" charset="0"/>
                          <a:ea typeface="Calibri" pitchFamily="2" charset="0"/>
                          <a:cs typeface="Times New Roman" pitchFamily="0" charset="0"/>
                        </a:defRPr>
                      </a:pPr>
                      <a:r>
                        <a:t>Anonymize content</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12750"/>
                  </a:ext>
                </a:extLst>
              </a:tr>
              <a:tr h="414655">
                <a:tc>
                  <a:txBody>
                    <a:bodyPr wrap="square" numCol="1"/>
                    <a:lstStyle/>
                    <a:p>
                      <a:pPr marL="146050" marR="0" indent="0" algn="l">
                        <a:lnSpc>
                          <a:spcPct val="100000"/>
                        </a:lnSpc>
                        <a:spcBef>
                          <a:spcPts val="545"/>
                        </a:spcBef>
                        <a:buNone/>
                        <a:defRPr cap="none">
                          <a:solidFill>
                            <a:srgbClr val="000000"/>
                          </a:solidFill>
                        </a:defRPr>
                      </a:pPr>
                      <a:r>
                        <a:rPr sz="1000" b="1" cap="none">
                          <a:latin typeface="Arial" pitchFamily="2" charset="0"/>
                          <a:ea typeface="Calibri" pitchFamily="2" charset="0"/>
                          <a:cs typeface="Arial" pitchFamily="2" charset="0"/>
                        </a:rPr>
                        <a:t>Nice to have</a:t>
                      </a:r>
                      <a:endParaRPr sz="10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t>Premium Data</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t>Bloomberg</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t>Paid license</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cap="none">
                          <a:solidFill>
                            <a:srgbClr val="000000"/>
                          </a:solidFill>
                        </a:defRPr>
                      </a:pPr>
                      <a:r>
                        <a:rPr sz="1000" cap="none">
                          <a:latin typeface="Times New Roman" pitchFamily="0" charset="0"/>
                          <a:ea typeface="Times New Roman" pitchFamily="0" charset="0"/>
                          <a:cs typeface="Times New Roman" pitchFamily="0" charset="0"/>
                        </a:rPr>
                        <a:t>Commercial terms</a:t>
                      </a:r>
                      <a:br/>
                      <a:endParaRPr sz="1000" cap="none">
                        <a:latin typeface="Times New Roman" pitchFamily="0" charset="0"/>
                        <a:ea typeface="Times New Roman" pitchFamily="0"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14655"/>
                  </a:ext>
                </a:extLst>
              </a:tr>
            </a:tbl>
          </a:graphicData>
        </a:graphic>
      </p:graphicFrame>
      <p:sp>
        <p:nvSpPr>
          <p:cNvPr id="7" name="object 7"/>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B/f38A7uzhA8zMzADAwP8Af39/AAAAAAAAAAAAAAAAAAAAAAAAAAAAIQAAABgAAAAUAAAAUQUAAMAwAADIKAAAHjwAABAAAAAmAAAACAAAAP//////////"/>
              </a:ext>
            </a:extLst>
          </p:cNvSpPr>
          <p:nvPr/>
        </p:nvSpPr>
        <p:spPr>
          <a:xfrm>
            <a:off x="864235" y="7924800"/>
            <a:ext cx="5765165" cy="1847850"/>
          </a:xfrm>
          <a:custGeom>
            <a:avLst/>
            <a:gdLst/>
            <a:ahLst/>
            <a:cxnLst/>
            <a:rect l="0" t="0" r="5765165" b="1847850"/>
            <a:pathLst>
              <a:path w="5765165" h="1847850">
                <a:moveTo>
                  <a:pt x="5764657" y="1511884"/>
                </a:moveTo>
                <a:lnTo>
                  <a:pt x="0" y="1511884"/>
                </a:lnTo>
                <a:lnTo>
                  <a:pt x="0" y="1679829"/>
                </a:lnTo>
                <a:lnTo>
                  <a:pt x="0" y="1847469"/>
                </a:lnTo>
                <a:lnTo>
                  <a:pt x="5764657" y="1847469"/>
                </a:lnTo>
                <a:lnTo>
                  <a:pt x="5764657" y="1679829"/>
                </a:lnTo>
                <a:lnTo>
                  <a:pt x="5764657" y="1511884"/>
                </a:lnTo>
                <a:close/>
              </a:path>
              <a:path w="5765165" h="1847850">
                <a:moveTo>
                  <a:pt x="5764657" y="672096"/>
                </a:moveTo>
                <a:lnTo>
                  <a:pt x="0" y="672096"/>
                </a:lnTo>
                <a:lnTo>
                  <a:pt x="0" y="839724"/>
                </a:lnTo>
                <a:lnTo>
                  <a:pt x="0" y="1007364"/>
                </a:lnTo>
                <a:lnTo>
                  <a:pt x="0" y="1176528"/>
                </a:lnTo>
                <a:lnTo>
                  <a:pt x="0" y="1344168"/>
                </a:lnTo>
                <a:lnTo>
                  <a:pt x="0" y="1511808"/>
                </a:lnTo>
                <a:lnTo>
                  <a:pt x="5764657" y="1511808"/>
                </a:lnTo>
                <a:lnTo>
                  <a:pt x="5764657" y="1344168"/>
                </a:lnTo>
                <a:lnTo>
                  <a:pt x="5764657" y="1176528"/>
                </a:lnTo>
                <a:lnTo>
                  <a:pt x="5764657" y="1007364"/>
                </a:lnTo>
                <a:lnTo>
                  <a:pt x="5764657" y="839724"/>
                </a:lnTo>
                <a:lnTo>
                  <a:pt x="5764657" y="672096"/>
                </a:lnTo>
                <a:close/>
              </a:path>
              <a:path w="5765165" h="1847850">
                <a:moveTo>
                  <a:pt x="5764657" y="0"/>
                </a:moveTo>
                <a:lnTo>
                  <a:pt x="0" y="0"/>
                </a:lnTo>
                <a:lnTo>
                  <a:pt x="0" y="167640"/>
                </a:lnTo>
                <a:lnTo>
                  <a:pt x="0" y="336804"/>
                </a:lnTo>
                <a:lnTo>
                  <a:pt x="0" y="504444"/>
                </a:lnTo>
                <a:lnTo>
                  <a:pt x="0" y="672084"/>
                </a:lnTo>
                <a:lnTo>
                  <a:pt x="5764657" y="672084"/>
                </a:lnTo>
                <a:lnTo>
                  <a:pt x="5764657" y="504444"/>
                </a:lnTo>
                <a:lnTo>
                  <a:pt x="5764657" y="336804"/>
                </a:lnTo>
                <a:lnTo>
                  <a:pt x="5764657" y="167640"/>
                </a:lnTo>
                <a:lnTo>
                  <a:pt x="5764657" y="0"/>
                </a:lnTo>
                <a:close/>
              </a:path>
            </a:pathLst>
          </a:custGeom>
          <a:solidFill>
            <a:srgbClr val="F4F4F4"/>
          </a:solidFill>
          <a:ln>
            <a:noFill/>
          </a:ln>
          <a:effectLst/>
        </p:spPr>
        <p:txBody>
          <a:bodyPr vert="horz" wrap="square" lIns="0" tIns="0" rIns="0" bIns="0" numCol="1" spcCol="215900" anchor="t"/>
          <a:lstStyle/>
          <a:p>
            <a:pPr/>
          </a:p>
        </p:txBody>
      </p:sp>
      <p:sp>
        <p:nvSpPr>
          <p:cNvPr id="8" name="object 8"/>
          <p:cNvSpPr>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UQUAAMAwAADIKAAAHjwAABAgAAAmAAAACAAAAP//////////"/>
              </a:ext>
            </a:extLst>
          </p:cNvSpPr>
          <p:nvPr/>
        </p:nvSpPr>
        <p:spPr>
          <a:xfrm>
            <a:off x="864235" y="7924800"/>
            <a:ext cx="5765165" cy="1847850"/>
          </a:xfrm>
          <a:prstGeom prst="rect">
            <a:avLst/>
          </a:prstGeom>
          <a:noFill/>
          <a:ln>
            <a:noFill/>
          </a:ln>
          <a:effectLst/>
        </p:spPr>
        <p:txBody>
          <a:bodyPr vert="horz" wrap="square" lIns="0" tIns="0" rIns="0" bIns="0" numCol="1" spcCol="215900" anchor="t"/>
          <a:lstStyle/>
          <a:p>
            <a:pPr marL="17780">
              <a:lnSpc>
                <a:spcPts val="1125"/>
              </a:lnSpc>
            </a:pPr>
            <a:r>
              <a:rPr sz="1000" b="1" cap="none">
                <a:latin typeface="Arial" pitchFamily="2" charset="0"/>
                <a:ea typeface="Calibri" pitchFamily="2" charset="0"/>
                <a:cs typeface="Arial" pitchFamily="2" charset="0"/>
              </a:rPr>
              <a:t>Rate yourself</a:t>
            </a:r>
            <a:endParaRPr sz="1000" cap="none">
              <a:latin typeface="Arial" pitchFamily="2" charset="0"/>
              <a:ea typeface="Calibri" pitchFamily="2" charset="0"/>
              <a:cs typeface="Arial" pitchFamily="2" charset="0"/>
            </a:endParaRPr>
          </a:p>
          <a:p>
            <a:pPr>
              <a:lnSpc>
                <a:spcPct val="100000"/>
              </a:lnSpc>
              <a:spcBef>
                <a:spcPts val="300"/>
              </a:spcBef>
            </a:pPr>
            <a:endParaRPr sz="1000" cap="none">
              <a:latin typeface="Arial" pitchFamily="2" charset="0"/>
              <a:ea typeface="Calibri" pitchFamily="2" charset="0"/>
              <a:cs typeface="Arial" pitchFamily="2" charset="0"/>
            </a:endParaRPr>
          </a:p>
          <a:p>
            <a:pPr marL="17780">
              <a:lnSpc>
                <a:spcPct val="100000"/>
              </a:lnSpc>
            </a:pPr>
            <a:r>
              <a:rPr sz="1000" b="1" cap="none">
                <a:solidFill>
                  <a:srgbClr val="252525"/>
                </a:solidFill>
                <a:latin typeface="Arial" pitchFamily="2" charset="0"/>
                <a:ea typeface="Calibri" pitchFamily="2" charset="0"/>
                <a:cs typeface="Arial" pitchFamily="2" charset="0"/>
              </a:rPr>
              <a:t>Data</a:t>
            </a:r>
            <a:endParaRPr sz="1000" cap="none">
              <a:latin typeface="Arial" pitchFamily="2" charset="0"/>
              <a:ea typeface="Calibri" pitchFamily="2" charset="0"/>
              <a:cs typeface="Arial" pitchFamily="2" charset="0"/>
            </a:endParaRPr>
          </a:p>
          <a:p>
            <a:pPr>
              <a:lnSpc>
                <a:spcPct val="100000"/>
              </a:lnSpc>
              <a:spcBef>
                <a:spcPts val="180"/>
              </a:spcBef>
            </a:pPr>
            <a:endParaRPr sz="1000" cap="none">
              <a:latin typeface="Arial" pitchFamily="2" charset="0"/>
              <a:ea typeface="Calibri" pitchFamily="2" charset="0"/>
              <a:cs typeface="Arial" pitchFamily="2" charset="0"/>
            </a:endParaRPr>
          </a:p>
          <a:p>
            <a:pPr marL="17780" marR="349250" indent="104140" defTabSz="914400">
              <a:lnSpc>
                <a:spcPct val="110000"/>
              </a:lnSpc>
              <a:spcBef>
                <a:spcPts val="5"/>
              </a:spcBef>
              <a:buAutoNum type="arabicPlain"/>
              <a:tabLst>
                <a:tab pos="121920" algn="l"/>
              </a:tabLst>
            </a:pPr>
            <a:r>
              <a:rPr sz="1000" cap="none">
                <a:solidFill>
                  <a:srgbClr val="252525"/>
                </a:solidFill>
                <a:latin typeface="Arial MT" pitchFamily="0" charset="0"/>
                <a:ea typeface="Calibri" pitchFamily="2" charset="0"/>
                <a:cs typeface="Arial MT" pitchFamily="0" charset="0"/>
              </a:rPr>
              <a:t>point – </a:t>
            </a:r>
            <a:r>
              <a:rPr sz="1000" cap="none">
                <a:latin typeface="Arial MT" pitchFamily="0" charset="0"/>
                <a:ea typeface="Calibri" pitchFamily="2" charset="0"/>
                <a:cs typeface="Arial MT" pitchFamily="0" charset="0"/>
              </a:rPr>
              <a:t>Relevant data to train the AI model have been identified as well as how the data will be sourced or collected.</a:t>
            </a:r>
            <a:endParaRPr sz="1000" cap="none">
              <a:latin typeface="Arial MT" pitchFamily="0" charset="0"/>
              <a:ea typeface="Calibri" pitchFamily="2" charset="0"/>
              <a:cs typeface="Arial MT" pitchFamily="0" charset="0"/>
            </a:endParaRPr>
          </a:p>
          <a:p>
            <a:pPr marL="17780" marR="311785" indent="104140" defTabSz="914400">
              <a:lnSpc>
                <a:spcPts val="1330"/>
              </a:lnSpc>
              <a:spcBef>
                <a:spcPts val="55"/>
              </a:spcBef>
              <a:buAutoNum type="arabicPlain"/>
              <a:tabLst>
                <a:tab pos="121920" algn="l"/>
              </a:tabLst>
            </a:pPr>
            <a:r>
              <a:rPr sz="1000" cap="none">
                <a:solidFill>
                  <a:srgbClr val="252525"/>
                </a:solidFill>
                <a:latin typeface="Arial MT" pitchFamily="0" charset="0"/>
                <a:ea typeface="Calibri" pitchFamily="2" charset="0"/>
                <a:cs typeface="Arial MT" pitchFamily="0" charset="0"/>
              </a:rPr>
              <a:t>points - </a:t>
            </a:r>
            <a:r>
              <a:rPr sz="1000" cap="none">
                <a:latin typeface="Arial MT" pitchFamily="0" charset="0"/>
                <a:ea typeface="Calibri" pitchFamily="2" charset="0"/>
                <a:cs typeface="Arial MT" pitchFamily="0" charset="0"/>
              </a:rPr>
              <a:t>Relevant data to train the AI model have been identified as well as how the data will be sourced or collected. There is evidence that the dataset is balanced.</a:t>
            </a:r>
            <a:endParaRPr sz="1000" cap="none">
              <a:latin typeface="Arial MT" pitchFamily="0" charset="0"/>
              <a:ea typeface="Calibri" pitchFamily="2" charset="0"/>
              <a:cs typeface="Arial MT" pitchFamily="0" charset="0"/>
            </a:endParaRPr>
          </a:p>
          <a:p>
            <a:pPr marL="121920" indent="-104140" defTabSz="914400">
              <a:lnSpc>
                <a:spcPct val="100000"/>
              </a:lnSpc>
              <a:spcBef>
                <a:spcPts val="55"/>
              </a:spcBef>
              <a:buAutoNum type="arabicPlain"/>
              <a:tabLst>
                <a:tab pos="121920" algn="l"/>
              </a:tabLst>
            </a:pPr>
            <a:r>
              <a:rPr sz="1000" cap="none">
                <a:solidFill>
                  <a:srgbClr val="252525"/>
                </a:solidFill>
                <a:latin typeface="Arial MT" pitchFamily="0" charset="0"/>
                <a:ea typeface="Calibri" pitchFamily="2" charset="0"/>
                <a:cs typeface="Arial MT" pitchFamily="0" charset="0"/>
              </a:rPr>
              <a:t>points - </a:t>
            </a:r>
            <a:r>
              <a:rPr sz="1000" cap="none">
                <a:latin typeface="Arial MT" pitchFamily="0" charset="0"/>
                <a:ea typeface="Calibri" pitchFamily="2" charset="0"/>
                <a:cs typeface="Arial MT" pitchFamily="0" charset="0"/>
              </a:rPr>
              <a:t>Relevant data to train the AI model have been identified as well as how the data will be</a:t>
            </a:r>
            <a:endParaRPr sz="1000" cap="none">
              <a:latin typeface="Arial MT" pitchFamily="0" charset="0"/>
              <a:ea typeface="Calibri" pitchFamily="2" charset="0"/>
              <a:cs typeface="Arial MT" pitchFamily="0" charset="0"/>
            </a:endParaRPr>
          </a:p>
          <a:p>
            <a:pPr marL="17780" marR="41275">
              <a:lnSpc>
                <a:spcPct val="110000"/>
              </a:lnSpc>
              <a:spcBef>
                <a:spcPts val="5"/>
              </a:spcBef>
            </a:pPr>
            <a:r>
              <a:rPr sz="1000" cap="none">
                <a:latin typeface="Arial MT" pitchFamily="0" charset="0"/>
                <a:ea typeface="Calibri" pitchFamily="2" charset="0"/>
                <a:cs typeface="Arial MT" pitchFamily="0" charset="0"/>
              </a:rPr>
              <a:t>sourced or collected. There is evidence that the dataset is balanced, and that safety and privacy have been considered.</a:t>
            </a:r>
            <a:endParaRPr sz="1000" cap="none">
              <a:latin typeface="Arial MT" pitchFamily="0" charset="0"/>
              <a:ea typeface="Calibri" pitchFamily="2" charset="0"/>
              <a:cs typeface="Arial MT" pitchFamily="0" charset="0"/>
            </a:endParaRPr>
          </a:p>
        </p:txBody>
      </p:sp>
      <p:grpSp>
        <p:nvGrpSpPr>
          <p:cNvPr id="9" name="object 9"/>
          <p:cNvGrpSpPr>
            <a:extLst>
              <a:ext uri="smNativeData">
                <pr:smNativeData xmlns:pr="smNativeData" xmlns="smNativeData" val="SMDATA_6_QoiwaBMAAAAlAAAAAQAAAA8BAAAAkAAAAEgAAACQAAAASAAAAAAAAAAAAAAAAAAAABcAAAAUAAAAAAAAAAAAAAD/fwAA/38AAAAAAAAJAAAABAAAAAMAAAAfAAAAVAAAAAAAAAAAAAAAAAAAAAAAAAAAAAAAAAAAAAAAAAAAAAAAAAAAAAAAAAAAAAAAAAAAAAAAAAAAAAAAAAAAAAAAAAAAAAAAAAAAAAAAAAAAAAAAAAAAACEAAAAYAAAAFAAAAMoKAADEMAAAdgwAADQyAAAQAAAAJgAAAAgAAAD/////AAAAAA=="/>
              </a:ext>
            </a:extLst>
          </p:cNvGrpSpPr>
          <p:nvPr/>
        </p:nvGrpSpPr>
        <p:grpSpPr>
          <a:xfrm>
            <a:off x="1753870" y="7927340"/>
            <a:ext cx="271780" cy="233680"/>
            <a:chOff x="1753870" y="7927340"/>
            <a:chExt cx="271780" cy="233680"/>
          </a:xfrm>
        </p:grpSpPr>
        <p:sp>
          <p:nvSpPr>
            <p:cNvPr id="11" name="object 10"/>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zwoAAMkwAABxDAAALzIAAAAAAAAmAAAACAAAAP//////////"/>
                </a:ext>
              </a:extLst>
            </p:cNvSpPr>
            <p:nvPr/>
          </p:nvSpPr>
          <p:spPr>
            <a:xfrm>
              <a:off x="1757045" y="7930515"/>
              <a:ext cx="265430" cy="227330"/>
            </a:xfrm>
            <a:custGeom>
              <a:avLst/>
              <a:gdLst/>
              <a:ahLst/>
              <a:cxnLst/>
              <a:rect l="0" t="0" r="265430" b="227330"/>
              <a:pathLst>
                <a:path w="265430" h="227330">
                  <a:moveTo>
                    <a:pt x="265175" y="0"/>
                  </a:moveTo>
                  <a:lnTo>
                    <a:pt x="0" y="0"/>
                  </a:lnTo>
                  <a:lnTo>
                    <a:pt x="0" y="227076"/>
                  </a:lnTo>
                  <a:lnTo>
                    <a:pt x="265175" y="227076"/>
                  </a:lnTo>
                  <a:lnTo>
                    <a:pt x="265175" y="0"/>
                  </a:lnTo>
                  <a:close/>
                </a:path>
              </a:pathLst>
            </a:custGeom>
            <a:solidFill>
              <a:srgbClr val="FFFFFF"/>
            </a:solidFill>
            <a:ln>
              <a:noFill/>
            </a:ln>
            <a:effectLst/>
          </p:spPr>
          <p:txBody>
            <a:bodyPr vert="horz" wrap="square" lIns="0" tIns="0" rIns="0" bIns="0" numCol="1" spcCol="215900" anchor="t"/>
            <a:lstStyle/>
            <a:p>
              <a:pPr/>
            </a:p>
          </p:txBody>
        </p:sp>
        <p:sp>
          <p:nvSpPr>
            <p:cNvPr id="10" name="object 11"/>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zwoAAMkwAABxDAAALzIAAAAAAAAmAAAACAAAAP//////////"/>
                </a:ext>
              </a:extLst>
            </p:cNvSpPr>
            <p:nvPr/>
          </p:nvSpPr>
          <p:spPr>
            <a:xfrm>
              <a:off x="1757045" y="7930515"/>
              <a:ext cx="265430" cy="227330"/>
            </a:xfrm>
            <a:custGeom>
              <a:avLst/>
              <a:gdLst/>
              <a:ahLst/>
              <a:cxnLst/>
              <a:rect l="0" t="0" r="265430" b="227330"/>
              <a:pathLst>
                <a:path w="265430" h="227330">
                  <a:moveTo>
                    <a:pt x="0" y="227076"/>
                  </a:moveTo>
                  <a:lnTo>
                    <a:pt x="265175" y="227076"/>
                  </a:lnTo>
                  <a:lnTo>
                    <a:pt x="265175" y="0"/>
                  </a:lnTo>
                  <a:lnTo>
                    <a:pt x="0" y="0"/>
                  </a:lnTo>
                  <a:lnTo>
                    <a:pt x="0" y="227076"/>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p>
              <a:pPr algn="ctr"/>
              <a:r>
                <a:t>2</a:t>
              </a:r>
            </a:p>
          </p:txBody>
        </p:sp>
      </p:grpSp>
      <p:sp>
        <p:nvSpPr>
          <p:cNvPr id="12" name="object 12"/>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13" name="object 13"/>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60F0-BED4-AF96-9A42-48C32E0C6C1D}" type="slidenum">
              <a:t>19</a:t>
            </a:fld>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tRAAALgDAADHHQAAwQUAABAgAAAmAAAACAAAAP//////////"/>
              </a:ext>
            </a:extLst>
          </p:cNvSpPr>
          <p:nvPr/>
        </p:nvSpPr>
        <p:spPr>
          <a:xfrm>
            <a:off x="2715895" y="604520"/>
            <a:ext cx="2124710" cy="33083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2000" b="1" cap="none">
                <a:solidFill>
                  <a:srgbClr val="4F81BC"/>
                </a:solidFill>
                <a:latin typeface="Corbel" pitchFamily="2" charset="0"/>
                <a:ea typeface="Calibri" pitchFamily="2" charset="0"/>
                <a:cs typeface="Corbel" pitchFamily="2" charset="0"/>
              </a:rPr>
              <a:t>AI Project Logbook</a:t>
            </a:r>
            <a:endParaRPr sz="2000" cap="none">
              <a:latin typeface="Corbel" pitchFamily="2" charset="0"/>
              <a:ea typeface="Calibri" pitchFamily="2" charset="0"/>
              <a:cs typeface="Corbel" pitchFamily="2" charset="0"/>
            </a:endParaRPr>
          </a:p>
        </p:txBody>
      </p:sp>
      <p:sp>
        <p:nvSpPr>
          <p:cNvPr id="3" name="object 3"/>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NwMAAAIJQAASBAAAAAgAAAmAAAACAAAAP//////////"/>
              </a:ext>
            </a:extLst>
          </p:cNvSpPr>
          <p:nvPr/>
        </p:nvSpPr>
        <p:spPr>
          <a:xfrm>
            <a:off x="901700" y="2090420"/>
            <a:ext cx="5118100" cy="556260"/>
          </a:xfrm>
          <a:prstGeom prst="rect">
            <a:avLst/>
          </a:prstGeom>
          <a:noFill/>
          <a:ln>
            <a:noFill/>
          </a:ln>
          <a:effectLst/>
        </p:spPr>
        <p:txBody>
          <a:bodyPr vert="horz" wrap="square" lIns="0" tIns="12700" rIns="0" bIns="0" numCol="1" spcCol="215900" anchor="t"/>
          <a:lstStyle/>
          <a:p>
            <a:pPr marL="12700" defTabSz="914400">
              <a:lnSpc>
                <a:spcPct val="100000"/>
              </a:lnSpc>
              <a:spcBef>
                <a:spcPts val="100"/>
              </a:spcBef>
              <a:tabLst>
                <a:tab pos="1364615" algn="l"/>
                <a:tab pos="3264535" algn="l"/>
              </a:tabLst>
            </a:pPr>
            <a:r>
              <a:rPr sz="1100" b="1" cap="none">
                <a:latin typeface="Arial" pitchFamily="2" charset="0"/>
                <a:ea typeface="Calibri" pitchFamily="2" charset="0"/>
                <a:cs typeface="Arial" pitchFamily="2" charset="0"/>
              </a:rPr>
              <a:t>PROJECT NAME:	</a:t>
            </a:r>
            <a:r>
              <a:rPr sz="1100" b="1" u="sng" cap="none">
                <a:uFill>
                  <a:solidFill>
                    <a:srgbClr val="000000"/>
                  </a:solidFill>
                </a:uFill>
                <a:latin typeface="Arial" pitchFamily="2" charset="0"/>
                <a:ea typeface="Calibri" pitchFamily="2" charset="0"/>
                <a:cs typeface="Arial" pitchFamily="2" charset="0"/>
              </a:rPr>
              <a:t>GSSN PREDICTORS</a:t>
            </a:r>
            <a:endParaRPr sz="1100" cap="none">
              <a:latin typeface="Arial" pitchFamily="2" charset="0"/>
              <a:ea typeface="Calibri" pitchFamily="2" charset="0"/>
              <a:cs typeface="Arial" pitchFamily="2" charset="0"/>
            </a:endParaRPr>
          </a:p>
          <a:p>
            <a:pPr>
              <a:lnSpc>
                <a:spcPct val="100000"/>
              </a:lnSpc>
              <a:spcBef>
                <a:spcPts val="320"/>
              </a:spcBef>
            </a:pPr>
            <a:endParaRPr sz="1100" cap="none">
              <a:latin typeface="Arial" pitchFamily="2" charset="0"/>
              <a:ea typeface="Calibri" pitchFamily="2" charset="0"/>
              <a:cs typeface="Arial" pitchFamily="2" charset="0"/>
            </a:endParaRPr>
          </a:p>
          <a:p>
            <a:pPr marL="12700" defTabSz="914400">
              <a:lnSpc>
                <a:spcPct val="100000"/>
              </a:lnSpc>
              <a:tabLst>
                <a:tab pos="1384300" algn="l"/>
                <a:tab pos="3284855" algn="l"/>
              </a:tabLst>
            </a:pPr>
            <a:r>
              <a:rPr sz="1100" b="1" cap="none">
                <a:latin typeface="Arial" pitchFamily="2" charset="0"/>
                <a:ea typeface="Calibri" pitchFamily="2" charset="0"/>
                <a:cs typeface="Arial" pitchFamily="2" charset="0"/>
              </a:rPr>
              <a:t>SCHOOL NAME:	</a:t>
            </a:r>
            <a:r>
              <a:rPr sz="1100" b="1" u="sng" cap="none">
                <a:uFill>
                  <a:solidFill>
                    <a:srgbClr val="000000"/>
                  </a:solidFill>
                </a:uFill>
                <a:latin typeface="Arial" pitchFamily="2" charset="0"/>
                <a:ea typeface="Calibri" pitchFamily="2" charset="0"/>
                <a:cs typeface="Arial" pitchFamily="2" charset="0"/>
              </a:rPr>
              <a:t>SHIKSHAA PUBLIC SCHOOL</a:t>
            </a:r>
            <a:endParaRPr sz="1100"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GYRAACGCwAAlxIAABAgAAAmAAAACAAAAP//////////"/>
              </a:ext>
            </a:extLst>
          </p:cNvSpPr>
          <p:nvPr/>
        </p:nvSpPr>
        <p:spPr>
          <a:xfrm>
            <a:off x="901700" y="2828290"/>
            <a:ext cx="971550" cy="19367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YEAR/CLASS:</a:t>
            </a:r>
            <a:endParaRPr sz="1100" cap="none">
              <a:latin typeface="Arial" pitchFamily="2" charset="0"/>
              <a:ea typeface="Calibri" pitchFamily="2" charset="0"/>
              <a:cs typeface="Arial" pitchFamily="2" charset="0"/>
            </a:endParaRPr>
          </a:p>
        </p:txBody>
      </p:sp>
      <p:sp>
        <p:nvSpPr>
          <p:cNvPr id="5" name="object 5"/>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P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Q0AAGYRAADXGQAAghIAABAgAAAmAAAACAAAAP//////////"/>
              </a:ext>
            </a:extLst>
          </p:cNvSpPr>
          <p:nvPr/>
        </p:nvSpPr>
        <p:spPr>
          <a:xfrm>
            <a:off x="2273935" y="2828290"/>
            <a:ext cx="1926590" cy="180340"/>
          </a:xfrm>
          <a:prstGeom prst="rect">
            <a:avLst/>
          </a:prstGeom>
          <a:noFill/>
          <a:ln>
            <a:noFill/>
          </a:ln>
          <a:effectLst/>
        </p:spPr>
        <p:txBody>
          <a:bodyPr vert="horz" wrap="square" lIns="0" tIns="12700" rIns="0" bIns="0" numCol="1" spcCol="215900" anchor="t"/>
          <a:lstStyle/>
          <a:p>
            <a:pPr marL="12700" defTabSz="914400">
              <a:lnSpc>
                <a:spcPct val="100000"/>
              </a:lnSpc>
              <a:spcBef>
                <a:spcPts val="100"/>
              </a:spcBef>
              <a:tabLst>
                <a:tab pos="1913255" algn="l"/>
              </a:tabLst>
            </a:pPr>
            <a:r>
              <a:rPr sz="1100" b="1" u="sng" cap="none">
                <a:uFill>
                  <a:solidFill>
                    <a:srgbClr val="000000"/>
                  </a:solidFill>
                </a:uFill>
                <a:latin typeface="Arial" pitchFamily="2" charset="0"/>
                <a:ea typeface="Calibri" pitchFamily="2" charset="0"/>
                <a:cs typeface="Arial" pitchFamily="2" charset="0"/>
              </a:rPr>
              <a:t>XII ‘B’	</a:t>
            </a:r>
            <a:endParaRPr sz="1100" cap="none">
              <a:latin typeface="Arial" pitchFamily="2" charset="0"/>
              <a:ea typeface="Calibri" pitchFamily="2" charset="0"/>
              <a:cs typeface="Arial" pitchFamily="2" charset="0"/>
            </a:endParaRPr>
          </a:p>
        </p:txBody>
      </p:sp>
      <p:sp>
        <p:nvSpPr>
          <p:cNvPr id="6" name="object 6"/>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P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fgUAALATAADIGQAAzBQAAAAgAAAmAAAACAAAAP//////////"/>
              </a:ext>
            </a:extLst>
          </p:cNvSpPr>
          <p:nvPr/>
        </p:nvSpPr>
        <p:spPr>
          <a:xfrm>
            <a:off x="892810" y="3200400"/>
            <a:ext cx="3298190" cy="180340"/>
          </a:xfrm>
          <a:prstGeom prst="rect">
            <a:avLst/>
          </a:prstGeom>
          <a:noFill/>
          <a:ln>
            <a:noFill/>
          </a:ln>
          <a:effectLst/>
        </p:spPr>
        <p:txBody>
          <a:bodyPr vert="horz" wrap="square" lIns="0" tIns="12700" rIns="0" bIns="0" numCol="1" spcCol="215900" anchor="t"/>
          <a:lstStyle/>
          <a:p>
            <a:pPr marL="12700" defTabSz="914400">
              <a:lnSpc>
                <a:spcPct val="100000"/>
              </a:lnSpc>
              <a:spcBef>
                <a:spcPts val="100"/>
              </a:spcBef>
              <a:tabLst>
                <a:tab pos="1384300" algn="l"/>
                <a:tab pos="3284855" algn="l"/>
              </a:tabLst>
            </a:pPr>
            <a:r>
              <a:rPr sz="1100" b="1" cap="none">
                <a:latin typeface="Arial" pitchFamily="2" charset="0"/>
                <a:ea typeface="Calibri" pitchFamily="2" charset="0"/>
                <a:cs typeface="Arial" pitchFamily="2" charset="0"/>
              </a:rPr>
              <a:t>PROJECT GUIDE:	</a:t>
            </a:r>
            <a:r>
              <a:rPr sz="1100" b="1" u="sng" cap="none">
                <a:uFill>
                  <a:solidFill>
                    <a:srgbClr val="000000"/>
                  </a:solidFill>
                </a:uFill>
                <a:latin typeface="Arial" pitchFamily="2" charset="0"/>
                <a:ea typeface="Calibri" pitchFamily="2" charset="0"/>
                <a:cs typeface="Arial" pitchFamily="2" charset="0"/>
              </a:rPr>
              <a:t>K.ANBUSELVAN</a:t>
            </a:r>
            <a:r>
              <a:rPr sz="1100" b="1" u="sng" cap="none">
                <a:latin typeface="Arial" pitchFamily="2" charset="0"/>
                <a:ea typeface="Calibri" pitchFamily="2" charset="0"/>
                <a:cs typeface="Arial" pitchFamily="2" charset="0"/>
              </a:rPr>
              <a:t>, M.Tech</a:t>
            </a:r>
            <a:endParaRPr sz="1100" b="1" u="sng" cap="none">
              <a:latin typeface="Arial" pitchFamily="2" charset="0"/>
              <a:ea typeface="Calibri" pitchFamily="2" charset="0"/>
              <a:cs typeface="Arial" pitchFamily="2" charset="0"/>
            </a:endParaRPr>
          </a:p>
        </p:txBody>
      </p:sp>
      <p:sp>
        <p:nvSpPr>
          <p:cNvPr id="7" name="object 7"/>
          <p:cNvSpPr>
            <a:extLst>
              <a:ext uri="smNativeData">
                <pr:smNativeData xmlns:pr="smNativeData" xmlns="smNativeData" val="SMDATA_15_QoiwaBMAAAAlAAAAZAAAAE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H8aAADXFQAA4iQAAAAgAAAmAAAACAAAAP//////////"/>
              </a:ext>
            </a:extLst>
          </p:cNvSpPr>
          <p:nvPr/>
        </p:nvSpPr>
        <p:spPr>
          <a:xfrm>
            <a:off x="901700" y="4307205"/>
            <a:ext cx="2648585" cy="1688465"/>
          </a:xfrm>
          <a:prstGeom prst="rect">
            <a:avLst/>
          </a:prstGeom>
          <a:noFill/>
          <a:ln>
            <a:noFill/>
          </a:ln>
          <a:effectLst/>
        </p:spPr>
        <p:txBody>
          <a:bodyPr vert="horz" wrap="square" lIns="0" tIns="13335" rIns="0" bIns="0" numCol="1" spcCol="215900" anchor="t"/>
          <a:lstStyle/>
          <a:p>
            <a:pPr marL="12700">
              <a:lnSpc>
                <a:spcPct val="100000"/>
              </a:lnSpc>
              <a:spcBef>
                <a:spcPts val="105"/>
              </a:spcBef>
            </a:pPr>
            <a:r>
              <a:rPr sz="1100" b="1" cap="none">
                <a:latin typeface="Arial" pitchFamily="2" charset="0"/>
                <a:ea typeface="Calibri" pitchFamily="2" charset="0"/>
                <a:cs typeface="Arial" pitchFamily="2" charset="0"/>
              </a:rPr>
              <a:t>TEAM MEMBERS:</a:t>
            </a:r>
            <a:endParaRPr sz="1100" cap="none">
              <a:latin typeface="Arial" pitchFamily="2" charset="0"/>
              <a:ea typeface="Calibri" pitchFamily="2" charset="0"/>
              <a:cs typeface="Arial" pitchFamily="2" charset="0"/>
            </a:endParaRPr>
          </a:p>
          <a:p>
            <a:pPr>
              <a:lnSpc>
                <a:spcPct val="100000"/>
              </a:lnSpc>
              <a:spcBef>
                <a:spcPts val="340"/>
              </a:spcBef>
            </a:pPr>
            <a:endParaRPr sz="1100" cap="none">
              <a:latin typeface="Arial" pitchFamily="2" charset="0"/>
              <a:ea typeface="Calibri" pitchFamily="2" charset="0"/>
              <a:cs typeface="Arial" pitchFamily="2" charset="0"/>
            </a:endParaRPr>
          </a:p>
          <a:p>
            <a:pPr marL="241300" defTabSz="914400">
              <a:lnSpc>
                <a:spcPct val="100000"/>
              </a:lnSpc>
              <a:tabLst>
                <a:tab pos="2370455" algn="l"/>
              </a:tabLst>
            </a:pPr>
            <a:r>
              <a:rPr sz="1100" cap="none">
                <a:latin typeface="Arial MT" pitchFamily="0" charset="0"/>
                <a:ea typeface="Calibri" pitchFamily="2" charset="0"/>
                <a:cs typeface="Arial MT" pitchFamily="0" charset="0"/>
              </a:rPr>
              <a:t>1. M.SIDDHARTH  - 12223	</a:t>
            </a:r>
            <a:endParaRPr sz="1100" cap="none">
              <a:latin typeface="Arial MT" pitchFamily="0" charset="0"/>
              <a:ea typeface="Calibri" pitchFamily="2" charset="0"/>
              <a:cs typeface="Arial MT" pitchFamily="0" charset="0"/>
            </a:endParaRPr>
          </a:p>
          <a:p>
            <a:pPr>
              <a:lnSpc>
                <a:spcPct val="100000"/>
              </a:lnSpc>
              <a:spcBef>
                <a:spcPts val="320"/>
              </a:spcBef>
            </a:pPr>
            <a:endParaRPr sz="1100" cap="none">
              <a:latin typeface="Arial MT" pitchFamily="0" charset="0"/>
              <a:ea typeface="Calibri" pitchFamily="2" charset="0"/>
              <a:cs typeface="Arial MT" pitchFamily="0" charset="0"/>
            </a:endParaRPr>
          </a:p>
          <a:p>
            <a:pPr marL="241300" defTabSz="914400">
              <a:lnSpc>
                <a:spcPct val="100000"/>
              </a:lnSpc>
              <a:tabLst>
                <a:tab pos="2370455" algn="l"/>
              </a:tabLst>
            </a:pPr>
            <a:r>
              <a:rPr sz="1100" cap="none">
                <a:latin typeface="Arial MT" pitchFamily="0" charset="0"/>
                <a:ea typeface="Calibri" pitchFamily="2" charset="0"/>
                <a:cs typeface="Arial MT" pitchFamily="0" charset="0"/>
              </a:rPr>
              <a:t>2. P. NIDHEESH    - 12214	</a:t>
            </a:r>
            <a:endParaRPr sz="1100" cap="none">
              <a:latin typeface="Arial MT" pitchFamily="0" charset="0"/>
              <a:ea typeface="Calibri" pitchFamily="2" charset="0"/>
              <a:cs typeface="Arial MT" pitchFamily="0" charset="0"/>
            </a:endParaRPr>
          </a:p>
          <a:p>
            <a:pPr>
              <a:lnSpc>
                <a:spcPct val="100000"/>
              </a:lnSpc>
              <a:spcBef>
                <a:spcPts val="330"/>
              </a:spcBef>
            </a:pPr>
            <a:endParaRPr sz="1100" cap="none">
              <a:latin typeface="Arial MT" pitchFamily="0" charset="0"/>
              <a:ea typeface="Calibri" pitchFamily="2" charset="0"/>
              <a:cs typeface="Arial MT" pitchFamily="0" charset="0"/>
            </a:endParaRPr>
          </a:p>
          <a:p>
            <a:pPr marL="241300" defTabSz="914400">
              <a:lnSpc>
                <a:spcPct val="100000"/>
              </a:lnSpc>
              <a:spcBef>
                <a:spcPts val="5"/>
              </a:spcBef>
              <a:tabLst>
                <a:tab pos="2370455" algn="l"/>
              </a:tabLst>
            </a:pPr>
            <a:r>
              <a:rPr sz="1100" cap="none">
                <a:latin typeface="Arial MT" pitchFamily="0" charset="0"/>
                <a:ea typeface="Calibri" pitchFamily="2" charset="0"/>
                <a:cs typeface="Arial MT" pitchFamily="0" charset="0"/>
              </a:rPr>
              <a:t>3. K. SANJAY        - 12221	</a:t>
            </a:r>
            <a:endParaRPr sz="1100" cap="none">
              <a:latin typeface="Arial MT" pitchFamily="0" charset="0"/>
              <a:ea typeface="Calibri" pitchFamily="2" charset="0"/>
              <a:cs typeface="Arial MT" pitchFamily="0" charset="0"/>
            </a:endParaRPr>
          </a:p>
          <a:p>
            <a:pPr>
              <a:lnSpc>
                <a:spcPct val="100000"/>
              </a:lnSpc>
              <a:spcBef>
                <a:spcPts val="315"/>
              </a:spcBef>
            </a:pPr>
            <a:endParaRPr sz="1100" cap="none">
              <a:latin typeface="Arial MT" pitchFamily="0" charset="0"/>
              <a:ea typeface="Calibri" pitchFamily="2" charset="0"/>
              <a:cs typeface="Arial MT" pitchFamily="0" charset="0"/>
            </a:endParaRPr>
          </a:p>
          <a:p>
            <a:pPr marL="241300" defTabSz="914400">
              <a:lnSpc>
                <a:spcPct val="100000"/>
              </a:lnSpc>
              <a:tabLst>
                <a:tab pos="2370455" algn="l"/>
              </a:tabLst>
            </a:pPr>
            <a:r>
              <a:rPr sz="1100" cap="none">
                <a:latin typeface="Arial MT" pitchFamily="0" charset="0"/>
                <a:ea typeface="Calibri" pitchFamily="2" charset="0"/>
                <a:cs typeface="Arial MT" pitchFamily="0" charset="0"/>
              </a:rPr>
              <a:t>4. K. GANESAN    - 12206	</a:t>
            </a:r>
            <a:endParaRPr sz="1100" cap="none">
              <a:latin typeface="Arial MT" pitchFamily="0" charset="0"/>
              <a:ea typeface="Calibri" pitchFamily="2" charset="0"/>
              <a:cs typeface="Arial MT" pitchFamily="0" charset="0"/>
            </a:endParaRPr>
          </a:p>
        </p:txBody>
      </p:sp>
      <p:sp>
        <p:nvSpPr>
          <p:cNvPr id="8" name="object 9"/>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9" name="object 10"/>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6C2A-64D4-AF9A-9A42-92CF220C6CC7}" type="slidenum">
              <a:t>2</a:t>
            </a:fld>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AUAAKwDAAAbFwAAFAYAABAgAAAmAAAACAAAADwwAAAAAAAA"/>
              </a:ext>
            </a:extLst>
          </p:cNvSpPr>
          <p:nvPr>
            <p:ph type="title"/>
          </p:nvPr>
        </p:nvSpPr>
        <p:spPr/>
        <p:txBody>
          <a:bodyPr vert="horz" wrap="square" lIns="0" tIns="12700" rIns="0" bIns="0" numCol="1" spcCol="215900" anchor="t">
            <a:prstTxWarp prst="textNoShape">
              <a:avLst/>
            </a:prstTxWarp>
          </a:bodyPr>
          <a:lstStyle/>
          <a:p>
            <a:pPr marL="12700">
              <a:lnSpc>
                <a:spcPct val="100000"/>
              </a:lnSpc>
              <a:spcBef>
                <a:spcPts val="100"/>
              </a:spcBef>
            </a:pPr>
            <a:r>
              <a:rPr b="0" cap="none">
                <a:latin typeface="Arial MT" pitchFamily="0" charset="0"/>
                <a:ea typeface="Calibri" pitchFamily="2" charset="0"/>
                <a:cs typeface="Arial MT" pitchFamily="0" charset="0"/>
              </a:rPr>
              <a:t>8. Prototype</a:t>
            </a:r>
            <a:endParaRPr b="0"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PQIAADzHAAAJQoAABAgAAAmAAAACAAAAP//////////"/>
              </a:ext>
            </a:extLst>
          </p:cNvSpPr>
          <p:nvPr/>
        </p:nvSpPr>
        <p:spPr>
          <a:xfrm>
            <a:off x="901700" y="1455420"/>
            <a:ext cx="3804285" cy="19367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8.1 Which AI tool(s) will you use to build your prototype?</a:t>
            </a:r>
            <a:endParaRPr sz="1100"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lwUAAGILAACrKgAASBIAABAAAAAmAAAACAAAAP//////////"/>
              </a:ext>
            </a:extLst>
          </p:cNvSpPr>
          <p:nvPr/>
        </p:nvSpPr>
        <p:spPr>
          <a:xfrm>
            <a:off x="908685" y="1850390"/>
            <a:ext cx="6027420" cy="1121410"/>
          </a:xfrm>
          <a:custGeom>
            <a:avLst/>
            <a:gdLst/>
            <a:ahLst/>
            <a:cxnLst/>
            <a:rect l="0" t="0" r="6027420" b="1121410"/>
            <a:pathLst>
              <a:path w="6027420" h="1121410">
                <a:moveTo>
                  <a:pt x="12179" y="1099977"/>
                </a:moveTo>
                <a:lnTo>
                  <a:pt x="0" y="1099977"/>
                </a:lnTo>
                <a:lnTo>
                  <a:pt x="0" y="1120760"/>
                </a:lnTo>
                <a:lnTo>
                  <a:pt x="12179" y="1120760"/>
                </a:lnTo>
                <a:lnTo>
                  <a:pt x="12179" y="1099977"/>
                </a:lnTo>
                <a:close/>
              </a:path>
              <a:path w="6027420" h="1121410">
                <a:moveTo>
                  <a:pt x="12179" y="0"/>
                </a:moveTo>
                <a:lnTo>
                  <a:pt x="0" y="0"/>
                </a:lnTo>
                <a:lnTo>
                  <a:pt x="0" y="20803"/>
                </a:lnTo>
                <a:lnTo>
                  <a:pt x="0" y="130019"/>
                </a:lnTo>
                <a:lnTo>
                  <a:pt x="0" y="1099957"/>
                </a:lnTo>
                <a:lnTo>
                  <a:pt x="12179" y="1099957"/>
                </a:lnTo>
                <a:lnTo>
                  <a:pt x="12179" y="130019"/>
                </a:lnTo>
                <a:lnTo>
                  <a:pt x="12179" y="20803"/>
                </a:lnTo>
                <a:lnTo>
                  <a:pt x="12179" y="0"/>
                </a:lnTo>
                <a:close/>
              </a:path>
              <a:path w="6027420" h="1121410">
                <a:moveTo>
                  <a:pt x="6027102" y="1099977"/>
                </a:moveTo>
                <a:lnTo>
                  <a:pt x="6014974" y="1099977"/>
                </a:lnTo>
                <a:lnTo>
                  <a:pt x="12192" y="1099977"/>
                </a:lnTo>
                <a:lnTo>
                  <a:pt x="12192" y="1120760"/>
                </a:lnTo>
                <a:lnTo>
                  <a:pt x="6014923" y="1120760"/>
                </a:lnTo>
                <a:lnTo>
                  <a:pt x="6027102" y="1120760"/>
                </a:lnTo>
                <a:lnTo>
                  <a:pt x="6027102" y="1099977"/>
                </a:lnTo>
                <a:close/>
              </a:path>
              <a:path w="6027420" h="1121410">
                <a:moveTo>
                  <a:pt x="6027102" y="0"/>
                </a:moveTo>
                <a:lnTo>
                  <a:pt x="6014974" y="0"/>
                </a:lnTo>
                <a:lnTo>
                  <a:pt x="12192" y="0"/>
                </a:lnTo>
                <a:lnTo>
                  <a:pt x="12192" y="20803"/>
                </a:lnTo>
                <a:lnTo>
                  <a:pt x="6014923" y="20803"/>
                </a:lnTo>
                <a:lnTo>
                  <a:pt x="6014923" y="130019"/>
                </a:lnTo>
                <a:lnTo>
                  <a:pt x="6014923" y="1099957"/>
                </a:lnTo>
                <a:lnTo>
                  <a:pt x="6027102" y="1099957"/>
                </a:lnTo>
                <a:lnTo>
                  <a:pt x="6027102" y="130019"/>
                </a:lnTo>
                <a:lnTo>
                  <a:pt x="6027102" y="20803"/>
                </a:lnTo>
                <a:lnTo>
                  <a:pt x="6027102" y="0"/>
                </a:lnTo>
                <a:close/>
              </a:path>
            </a:pathLst>
          </a:custGeom>
          <a:solidFill>
            <a:srgbClr val="000000"/>
          </a:solidFill>
          <a:ln>
            <a:noFill/>
          </a:ln>
          <a:effectLst/>
        </p:spPr>
        <p:txBody>
          <a:bodyPr vert="horz" wrap="square" lIns="0" tIns="0" rIns="0" bIns="0" numCol="1" spcCol="215900" anchor="t"/>
          <a:lstStyle/>
          <a:p>
            <a:pPr>
              <a:defRPr sz="1000" cap="none">
                <a:latin typeface="Arial MT" pitchFamily="0" charset="0"/>
                <a:ea typeface="Arial MT" pitchFamily="0" charset="0"/>
                <a:cs typeface="Arial MT" pitchFamily="0" charset="0"/>
              </a:defRPr>
            </a:pPr>
            <a:r>
              <a:t>Python – core language</a:t>
            </a:r>
            <a:br/>
            <a:r>
              <a:t>pandas/NumPy – data handling</a:t>
            </a:r>
            <a:br/>
            <a:r>
              <a:t>yfinance – news &amp; price fetch</a:t>
            </a:r>
            <a:br/>
            <a:r>
              <a:t>NLTK VADER – sentiment scoring</a:t>
            </a:r>
            <a:br/>
            <a:r>
              <a:t>scikit‑learn – RandomForestRegressor, MinMaxScaler, MAE</a:t>
            </a:r>
            <a:br/>
            <a:r>
              <a:t>dateparser – parsing human‑friendly dates</a:t>
            </a:r>
            <a:br/>
            <a:r>
              <a:t>matplotlib – charting results</a:t>
            </a:r>
          </a:p>
        </p:txBody>
      </p:sp>
      <p:sp>
        <p:nvSpPr>
          <p:cNvPr id="5" name="object 5"/>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0QUAABgVAACYHAAASRYAABAgAAAmAAAACAAAAP//////////"/>
              </a:ext>
            </a:extLst>
          </p:cNvSpPr>
          <p:nvPr/>
        </p:nvSpPr>
        <p:spPr>
          <a:xfrm>
            <a:off x="945515" y="3429000"/>
            <a:ext cx="3702685" cy="19367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8.2 Which AI tool(s) will you use to build your solution?</a:t>
            </a:r>
            <a:endParaRPr sz="1100" cap="none">
              <a:latin typeface="Arial" pitchFamily="2" charset="0"/>
              <a:ea typeface="Calibri" pitchFamily="2" charset="0"/>
              <a:cs typeface="Arial" pitchFamily="2" charset="0"/>
            </a:endParaRPr>
          </a:p>
        </p:txBody>
      </p:sp>
      <p:sp>
        <p:nvSpPr>
          <p:cNvPr id="6" name="object 6"/>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KAUAAFMXAAA8KgAAaB8AABAAAAAmAAAACAAAAP//////////"/>
              </a:ext>
            </a:extLst>
          </p:cNvSpPr>
          <p:nvPr/>
        </p:nvSpPr>
        <p:spPr>
          <a:xfrm>
            <a:off x="838200" y="3791585"/>
            <a:ext cx="6027420" cy="1313815"/>
          </a:xfrm>
          <a:custGeom>
            <a:avLst/>
            <a:gdLst/>
            <a:ahLst/>
            <a:cxnLst/>
            <a:rect l="0" t="0" r="6027420" b="1313815"/>
            <a:pathLst>
              <a:path w="6027420" h="1313815">
                <a:moveTo>
                  <a:pt x="12179" y="1298915"/>
                </a:moveTo>
                <a:lnTo>
                  <a:pt x="0" y="1298915"/>
                </a:lnTo>
                <a:lnTo>
                  <a:pt x="0" y="1313661"/>
                </a:lnTo>
                <a:lnTo>
                  <a:pt x="12179" y="1313661"/>
                </a:lnTo>
                <a:lnTo>
                  <a:pt x="12179" y="1298915"/>
                </a:lnTo>
                <a:close/>
              </a:path>
              <a:path w="6027420" h="1313815">
                <a:moveTo>
                  <a:pt x="12179" y="0"/>
                </a:moveTo>
                <a:lnTo>
                  <a:pt x="0" y="0"/>
                </a:lnTo>
                <a:lnTo>
                  <a:pt x="0" y="14760"/>
                </a:lnTo>
                <a:lnTo>
                  <a:pt x="0" y="92251"/>
                </a:lnTo>
                <a:lnTo>
                  <a:pt x="0" y="1298901"/>
                </a:lnTo>
                <a:lnTo>
                  <a:pt x="12179" y="1298901"/>
                </a:lnTo>
                <a:lnTo>
                  <a:pt x="12179" y="92251"/>
                </a:lnTo>
                <a:lnTo>
                  <a:pt x="12179" y="14760"/>
                </a:lnTo>
                <a:lnTo>
                  <a:pt x="12179" y="0"/>
                </a:lnTo>
                <a:close/>
              </a:path>
              <a:path w="6027420" h="1313815">
                <a:moveTo>
                  <a:pt x="6027102" y="1298915"/>
                </a:moveTo>
                <a:lnTo>
                  <a:pt x="6014974" y="1298915"/>
                </a:lnTo>
                <a:lnTo>
                  <a:pt x="12192" y="1298915"/>
                </a:lnTo>
                <a:lnTo>
                  <a:pt x="12192" y="1313661"/>
                </a:lnTo>
                <a:lnTo>
                  <a:pt x="6014923" y="1313661"/>
                </a:lnTo>
                <a:lnTo>
                  <a:pt x="6027102" y="1313661"/>
                </a:lnTo>
                <a:lnTo>
                  <a:pt x="6027102" y="1298915"/>
                </a:lnTo>
                <a:close/>
              </a:path>
              <a:path w="6027420" h="1313815">
                <a:moveTo>
                  <a:pt x="6027102" y="0"/>
                </a:moveTo>
                <a:lnTo>
                  <a:pt x="6014974" y="0"/>
                </a:lnTo>
                <a:lnTo>
                  <a:pt x="12192" y="0"/>
                </a:lnTo>
                <a:lnTo>
                  <a:pt x="12192" y="14760"/>
                </a:lnTo>
                <a:lnTo>
                  <a:pt x="6014923" y="14760"/>
                </a:lnTo>
                <a:lnTo>
                  <a:pt x="6014923" y="92251"/>
                </a:lnTo>
                <a:lnTo>
                  <a:pt x="6014923" y="1298901"/>
                </a:lnTo>
                <a:lnTo>
                  <a:pt x="6027102" y="1298901"/>
                </a:lnTo>
                <a:lnTo>
                  <a:pt x="6027102" y="92251"/>
                </a:lnTo>
                <a:lnTo>
                  <a:pt x="6027102" y="14760"/>
                </a:lnTo>
                <a:lnTo>
                  <a:pt x="6027102" y="0"/>
                </a:lnTo>
                <a:close/>
              </a:path>
            </a:pathLst>
          </a:custGeom>
          <a:solidFill>
            <a:srgbClr val="000000"/>
          </a:solidFill>
          <a:ln>
            <a:noFill/>
          </a:ln>
          <a:effectLst/>
        </p:spPr>
        <p:txBody>
          <a:bodyPr vert="horz" wrap="square" lIns="0" tIns="0" rIns="0" bIns="0" numCol="1" spcCol="215900" anchor="t"/>
          <a:lstStyle/>
          <a:p>
            <a:pPr>
              <a:defRPr sz="1100" cap="none">
                <a:latin typeface="Arial MT" pitchFamily="0" charset="0"/>
                <a:ea typeface="Arial MT" pitchFamily="0" charset="0"/>
                <a:cs typeface="Arial MT" pitchFamily="0" charset="0"/>
              </a:defRPr>
            </a:pPr>
            <a:r>
              <a:t>Python – development platform</a:t>
            </a:r>
            <a:br/>
            <a:r>
              <a:t>pandas/NumPy – data processing &amp; feature engineering</a:t>
            </a:r>
            <a:br/>
            <a:r>
              <a:t>yfinance – live price &amp; news retrieval</a:t>
            </a:r>
            <a:br/>
            <a:r>
              <a:t>NLTK VADER – daily sentiment analysis</a:t>
            </a:r>
            <a:br/>
            <a:r>
              <a:t>scikit‑learn – RandomForestRegressor modeling, feature scaling, MAE calculation</a:t>
            </a:r>
            <a:br/>
            <a:r>
              <a:t>dateparser – flexible date interpretation</a:t>
            </a:r>
            <a:br/>
            <a:r>
              <a:t>matplotlib – visualization of history, forecasts, and confidence ranges</a:t>
            </a:r>
          </a:p>
        </p:txBody>
      </p:sp>
      <p:sp>
        <p:nvSpPr>
          <p:cNvPr id="7" name="object 7"/>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CgUAAFggAABQKAAAxSIAABAgAAAmAAAACAAAAP//////////"/>
              </a:ext>
            </a:extLst>
          </p:cNvSpPr>
          <p:nvPr/>
        </p:nvSpPr>
        <p:spPr>
          <a:xfrm>
            <a:off x="819150" y="5257800"/>
            <a:ext cx="5734050" cy="394335"/>
          </a:xfrm>
          <a:prstGeom prst="rect">
            <a:avLst/>
          </a:prstGeom>
          <a:noFill/>
          <a:ln>
            <a:noFill/>
          </a:ln>
          <a:effectLst/>
        </p:spPr>
        <p:txBody>
          <a:bodyPr vert="horz" wrap="square" lIns="0" tIns="12700" rIns="0" bIns="0" numCol="1" spcCol="215900" anchor="t"/>
          <a:lstStyle/>
          <a:p>
            <a:pPr marL="12700" marR="5080">
              <a:lnSpc>
                <a:spcPct val="110000"/>
              </a:lnSpc>
              <a:spcBef>
                <a:spcPts val="100"/>
              </a:spcBef>
            </a:pPr>
            <a:r>
              <a:rPr sz="1100" b="1" cap="none">
                <a:latin typeface="Arial" pitchFamily="2" charset="0"/>
                <a:ea typeface="Calibri" pitchFamily="2" charset="0"/>
                <a:cs typeface="Arial" pitchFamily="2" charset="0"/>
              </a:rPr>
              <a:t>8.3 What decisions or outputs will your tool generate and what further action needs to be taken after a decision is made?</a:t>
            </a:r>
            <a:endParaRPr sz="1100" cap="none">
              <a:latin typeface="Arial" pitchFamily="2" charset="0"/>
              <a:ea typeface="Calibri" pitchFamily="2" charset="0"/>
              <a:cs typeface="Arial" pitchFamily="2" charset="0"/>
            </a:endParaRPr>
          </a:p>
        </p:txBody>
      </p:sp>
      <p:sp>
        <p:nvSpPr>
          <p:cNvPr id="8" name="object 8"/>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sAQAAPgjAADEKQAAWC8AABAAAAAmAAAACAAAAP//////////"/>
              </a:ext>
            </a:extLst>
          </p:cNvSpPr>
          <p:nvPr/>
        </p:nvSpPr>
        <p:spPr>
          <a:xfrm>
            <a:off x="762000" y="5847080"/>
            <a:ext cx="6027420" cy="1849120"/>
          </a:xfrm>
          <a:custGeom>
            <a:avLst/>
            <a:gdLst/>
            <a:ahLst/>
            <a:cxnLst/>
            <a:rect l="0" t="0" r="6027420" b="1849120"/>
            <a:pathLst>
              <a:path w="6027420" h="1849120">
                <a:moveTo>
                  <a:pt x="12179" y="1836686"/>
                </a:moveTo>
                <a:lnTo>
                  <a:pt x="0" y="1836686"/>
                </a:lnTo>
                <a:lnTo>
                  <a:pt x="0" y="1848866"/>
                </a:lnTo>
                <a:lnTo>
                  <a:pt x="12179" y="1848866"/>
                </a:lnTo>
                <a:lnTo>
                  <a:pt x="12179" y="1836686"/>
                </a:lnTo>
                <a:close/>
              </a:path>
              <a:path w="6027420" h="1849120">
                <a:moveTo>
                  <a:pt x="12179" y="0"/>
                </a:moveTo>
                <a:lnTo>
                  <a:pt x="0" y="0"/>
                </a:lnTo>
                <a:lnTo>
                  <a:pt x="0" y="12192"/>
                </a:lnTo>
                <a:lnTo>
                  <a:pt x="0" y="76200"/>
                </a:lnTo>
                <a:lnTo>
                  <a:pt x="0" y="1836674"/>
                </a:lnTo>
                <a:lnTo>
                  <a:pt x="12179" y="1836674"/>
                </a:lnTo>
                <a:lnTo>
                  <a:pt x="12179" y="76200"/>
                </a:lnTo>
                <a:lnTo>
                  <a:pt x="12179" y="12192"/>
                </a:lnTo>
                <a:lnTo>
                  <a:pt x="12179" y="12"/>
                </a:lnTo>
                <a:close/>
              </a:path>
              <a:path w="6027420" h="1849120">
                <a:moveTo>
                  <a:pt x="6027102" y="1836686"/>
                </a:moveTo>
                <a:lnTo>
                  <a:pt x="6014974" y="1836686"/>
                </a:lnTo>
                <a:lnTo>
                  <a:pt x="12192" y="1836686"/>
                </a:lnTo>
                <a:lnTo>
                  <a:pt x="12192" y="1848866"/>
                </a:lnTo>
                <a:lnTo>
                  <a:pt x="6014923" y="1848866"/>
                </a:lnTo>
                <a:lnTo>
                  <a:pt x="6027102" y="1848866"/>
                </a:lnTo>
                <a:lnTo>
                  <a:pt x="6027102" y="1836686"/>
                </a:lnTo>
                <a:close/>
              </a:path>
              <a:path w="6027420" h="1849120">
                <a:moveTo>
                  <a:pt x="6027102" y="0"/>
                </a:moveTo>
                <a:lnTo>
                  <a:pt x="6014923" y="0"/>
                </a:lnTo>
                <a:lnTo>
                  <a:pt x="12192" y="0"/>
                </a:lnTo>
                <a:lnTo>
                  <a:pt x="12192" y="12192"/>
                </a:lnTo>
                <a:lnTo>
                  <a:pt x="6014923" y="12192"/>
                </a:lnTo>
                <a:lnTo>
                  <a:pt x="6014923" y="76200"/>
                </a:lnTo>
                <a:lnTo>
                  <a:pt x="6014923" y="1836674"/>
                </a:lnTo>
                <a:lnTo>
                  <a:pt x="6027102" y="1836674"/>
                </a:lnTo>
                <a:lnTo>
                  <a:pt x="6027102" y="76200"/>
                </a:lnTo>
                <a:lnTo>
                  <a:pt x="6027102" y="12192"/>
                </a:lnTo>
                <a:lnTo>
                  <a:pt x="6027102" y="12"/>
                </a:lnTo>
                <a:close/>
              </a:path>
            </a:pathLst>
          </a:custGeom>
          <a:solidFill>
            <a:srgbClr val="000000"/>
          </a:solidFill>
          <a:ln>
            <a:noFill/>
          </a:ln>
          <a:effectLst/>
        </p:spPr>
        <p:txBody>
          <a:bodyPr vert="horz" wrap="square" lIns="0" tIns="0" rIns="0" bIns="0" numCol="1" spcCol="215900" anchor="t"/>
          <a:lstStyle/>
          <a:p>
            <a:pPr>
              <a:defRPr sz="1100" cap="none">
                <a:latin typeface="Arial MT" pitchFamily="0" charset="0"/>
                <a:ea typeface="Arial MT" pitchFamily="0" charset="0"/>
                <a:cs typeface="Arial MT" pitchFamily="0" charset="0"/>
              </a:defRPr>
            </a:pPr>
            <a:r>
              <a:rPr b="1" cap="none"/>
              <a:t>Decisions &amp; Next Steps</a:t>
            </a:r>
            <a:br/>
            <a:r>
              <a:rPr b="1" cap="none"/>
              <a:t>Outputs:</a:t>
            </a:r>
            <a:br/>
            <a:r>
              <a:t>Point forecast for next‑day closing price</a:t>
            </a:r>
            <a:br/>
            <a:r>
              <a:t>Confidence range (± MAE)</a:t>
            </a:r>
            <a:br/>
            <a:br/>
            <a:r>
              <a:rPr b="1" cap="none"/>
              <a:t>Actions:</a:t>
            </a:r>
            <a:br/>
            <a:r>
              <a:t>I</a:t>
            </a:r>
            <a:r>
              <a:rPr b="1" cap="none"/>
              <a:t>nterpret: </a:t>
            </a:r>
            <a:r>
              <a:t>Use forecast and range to decide Buy, Hold, or Sell</a:t>
            </a:r>
            <a:br/>
            <a:r>
              <a:rPr b="1" cap="none"/>
              <a:t>Validate</a:t>
            </a:r>
            <a:r>
              <a:t>: Check risk tolerance against the range</a:t>
            </a:r>
            <a:br/>
            <a:r>
              <a:rPr b="1" cap="none"/>
              <a:t>Execute:</a:t>
            </a:r>
            <a:r>
              <a:t> Place orders or adjust positions</a:t>
            </a:r>
            <a:br/>
            <a:r>
              <a:rPr b="1" cap="none"/>
              <a:t>Monitor</a:t>
            </a:r>
            <a:r>
              <a:t>: Rerun forecast as new data arrives</a:t>
            </a:r>
          </a:p>
        </p:txBody>
      </p:sp>
      <p:sp>
        <p:nvSpPr>
          <p:cNvPr id="9" name="object 9"/>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B/f38A7uzhA8zMzADAwP8Af39/AAAAAAAAAAAAAAAAAAAAAAAAAAAAIQAAABgAAAAUAAAAoAUAAJAzAAAXKQAA1jsAABAAAAAmAAAACAAAAP//////////"/>
              </a:ext>
            </a:extLst>
          </p:cNvSpPr>
          <p:nvPr/>
        </p:nvSpPr>
        <p:spPr>
          <a:xfrm>
            <a:off x="914400" y="8382000"/>
            <a:ext cx="5765165" cy="1344930"/>
          </a:xfrm>
          <a:custGeom>
            <a:avLst/>
            <a:gdLst/>
            <a:ahLst/>
            <a:cxnLst/>
            <a:rect l="0" t="0" r="5765165" b="1344930"/>
            <a:pathLst>
              <a:path w="5765165" h="1344930">
                <a:moveTo>
                  <a:pt x="5764657" y="1007758"/>
                </a:moveTo>
                <a:lnTo>
                  <a:pt x="0" y="1007758"/>
                </a:lnTo>
                <a:lnTo>
                  <a:pt x="0" y="1175386"/>
                </a:lnTo>
                <a:lnTo>
                  <a:pt x="0" y="1344550"/>
                </a:lnTo>
                <a:lnTo>
                  <a:pt x="5764657" y="1344550"/>
                </a:lnTo>
                <a:lnTo>
                  <a:pt x="5764657" y="1175386"/>
                </a:lnTo>
                <a:lnTo>
                  <a:pt x="5764657" y="1007758"/>
                </a:lnTo>
                <a:close/>
              </a:path>
              <a:path w="5765165" h="1344930">
                <a:moveTo>
                  <a:pt x="5764657" y="672478"/>
                </a:moveTo>
                <a:lnTo>
                  <a:pt x="0" y="672478"/>
                </a:lnTo>
                <a:lnTo>
                  <a:pt x="0" y="840106"/>
                </a:lnTo>
                <a:lnTo>
                  <a:pt x="0" y="1007746"/>
                </a:lnTo>
                <a:lnTo>
                  <a:pt x="5764657" y="1007746"/>
                </a:lnTo>
                <a:lnTo>
                  <a:pt x="5764657" y="840106"/>
                </a:lnTo>
                <a:lnTo>
                  <a:pt x="5764657" y="672478"/>
                </a:lnTo>
                <a:close/>
              </a:path>
              <a:path w="5765165" h="1344930">
                <a:moveTo>
                  <a:pt x="5764657" y="167716"/>
                </a:moveTo>
                <a:lnTo>
                  <a:pt x="0" y="167716"/>
                </a:lnTo>
                <a:lnTo>
                  <a:pt x="0" y="335661"/>
                </a:lnTo>
                <a:lnTo>
                  <a:pt x="0" y="504825"/>
                </a:lnTo>
                <a:lnTo>
                  <a:pt x="0" y="672466"/>
                </a:lnTo>
                <a:lnTo>
                  <a:pt x="5764657" y="672466"/>
                </a:lnTo>
                <a:lnTo>
                  <a:pt x="5764657" y="504825"/>
                </a:lnTo>
                <a:lnTo>
                  <a:pt x="5764657" y="335661"/>
                </a:lnTo>
                <a:lnTo>
                  <a:pt x="5764657" y="167716"/>
                </a:lnTo>
                <a:close/>
              </a:path>
              <a:path w="5765165" h="1344930">
                <a:moveTo>
                  <a:pt x="5764657" y="0"/>
                </a:moveTo>
                <a:lnTo>
                  <a:pt x="0" y="0"/>
                </a:lnTo>
                <a:lnTo>
                  <a:pt x="0" y="167640"/>
                </a:lnTo>
                <a:lnTo>
                  <a:pt x="5764657" y="167640"/>
                </a:lnTo>
                <a:lnTo>
                  <a:pt x="5764657" y="0"/>
                </a:lnTo>
                <a:close/>
              </a:path>
            </a:pathLst>
          </a:custGeom>
          <a:solidFill>
            <a:srgbClr val="F4F4F4"/>
          </a:solidFill>
          <a:ln>
            <a:noFill/>
          </a:ln>
          <a:effectLst/>
        </p:spPr>
        <p:txBody>
          <a:bodyPr vert="horz" wrap="square" lIns="0" tIns="0" rIns="0" bIns="0" numCol="1" spcCol="215900" anchor="t"/>
          <a:lstStyle/>
          <a:p>
            <a:pPr/>
          </a:p>
        </p:txBody>
      </p:sp>
      <p:sp>
        <p:nvSpPr>
          <p:cNvPr id="10" name="object 10"/>
          <p:cNvSpPr>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oAUAAJAzAAAXKQAA1jsAABAgAAAmAAAACAAAAP//////////"/>
              </a:ext>
            </a:extLst>
          </p:cNvSpPr>
          <p:nvPr/>
        </p:nvSpPr>
        <p:spPr>
          <a:xfrm>
            <a:off x="914400" y="8382000"/>
            <a:ext cx="5765165" cy="1344930"/>
          </a:xfrm>
          <a:prstGeom prst="rect">
            <a:avLst/>
          </a:prstGeom>
          <a:noFill/>
          <a:ln>
            <a:noFill/>
          </a:ln>
          <a:effectLst/>
        </p:spPr>
        <p:txBody>
          <a:bodyPr vert="horz" wrap="square" lIns="0" tIns="0" rIns="0" bIns="0" numCol="1" spcCol="215900" anchor="t"/>
          <a:lstStyle/>
          <a:p>
            <a:pPr marL="17780">
              <a:lnSpc>
                <a:spcPts val="1125"/>
              </a:lnSpc>
            </a:pPr>
            <a:r>
              <a:rPr sz="1000" b="1" cap="none">
                <a:latin typeface="Arial" pitchFamily="2" charset="0"/>
                <a:ea typeface="Calibri" pitchFamily="2" charset="0"/>
                <a:cs typeface="Arial" pitchFamily="2" charset="0"/>
              </a:rPr>
              <a:t>Rate yourself</a:t>
            </a:r>
            <a:endParaRPr sz="1000" cap="none">
              <a:latin typeface="Arial" pitchFamily="2" charset="0"/>
              <a:ea typeface="Calibri" pitchFamily="2" charset="0"/>
              <a:cs typeface="Arial" pitchFamily="2" charset="0"/>
            </a:endParaRPr>
          </a:p>
          <a:p>
            <a:pPr>
              <a:lnSpc>
                <a:spcPct val="100000"/>
              </a:lnSpc>
              <a:spcBef>
                <a:spcPts val="290"/>
              </a:spcBef>
            </a:pPr>
            <a:endParaRPr sz="1000" cap="none">
              <a:latin typeface="Arial" pitchFamily="2" charset="0"/>
              <a:ea typeface="Calibri" pitchFamily="2" charset="0"/>
              <a:cs typeface="Arial" pitchFamily="2" charset="0"/>
            </a:endParaRPr>
          </a:p>
          <a:p>
            <a:pPr marL="17780">
              <a:lnSpc>
                <a:spcPct val="100000"/>
              </a:lnSpc>
            </a:pPr>
            <a:r>
              <a:rPr sz="1000" b="1" cap="none">
                <a:solidFill>
                  <a:srgbClr val="252525"/>
                </a:solidFill>
                <a:latin typeface="Arial" pitchFamily="2" charset="0"/>
                <a:ea typeface="Calibri" pitchFamily="2" charset="0"/>
                <a:cs typeface="Arial" pitchFamily="2" charset="0"/>
              </a:rPr>
              <a:t>Prototype</a:t>
            </a:r>
            <a:endParaRPr sz="1000" cap="none">
              <a:latin typeface="Arial" pitchFamily="2" charset="0"/>
              <a:ea typeface="Calibri" pitchFamily="2" charset="0"/>
              <a:cs typeface="Arial" pitchFamily="2" charset="0"/>
            </a:endParaRPr>
          </a:p>
          <a:p>
            <a:pPr>
              <a:lnSpc>
                <a:spcPct val="100000"/>
              </a:lnSpc>
              <a:spcBef>
                <a:spcPts val="315"/>
              </a:spcBef>
            </a:pPr>
            <a:endParaRPr sz="1000" cap="none">
              <a:latin typeface="Arial" pitchFamily="2" charset="0"/>
              <a:ea typeface="Calibri" pitchFamily="2" charset="0"/>
              <a:cs typeface="Arial" pitchFamily="2" charset="0"/>
            </a:endParaRPr>
          </a:p>
          <a:p>
            <a:pPr marL="121920" indent="-104140" defTabSz="914400">
              <a:lnSpc>
                <a:spcPct val="100000"/>
              </a:lnSpc>
              <a:buAutoNum type="arabicPlain"/>
              <a:tabLst>
                <a:tab pos="121920" algn="l"/>
              </a:tabLst>
            </a:pPr>
            <a:r>
              <a:rPr sz="1000" cap="none">
                <a:solidFill>
                  <a:srgbClr val="252525"/>
                </a:solidFill>
                <a:latin typeface="Arial MT" pitchFamily="0" charset="0"/>
                <a:ea typeface="Calibri" pitchFamily="2" charset="0"/>
                <a:cs typeface="Arial MT" pitchFamily="0" charset="0"/>
              </a:rPr>
              <a:t>point – </a:t>
            </a:r>
            <a:r>
              <a:rPr sz="1000" cap="none">
                <a:latin typeface="Arial MT" pitchFamily="0" charset="0"/>
                <a:ea typeface="Calibri" pitchFamily="2" charset="0"/>
                <a:cs typeface="Arial MT" pitchFamily="0" charset="0"/>
              </a:rPr>
              <a:t>A concept for a prototype shows how the AI model will work.</a:t>
            </a:r>
            <a:endParaRPr sz="1000" cap="none">
              <a:latin typeface="Arial MT" pitchFamily="0" charset="0"/>
              <a:ea typeface="Calibri" pitchFamily="2" charset="0"/>
              <a:cs typeface="Arial MT" pitchFamily="0" charset="0"/>
            </a:endParaRPr>
          </a:p>
          <a:p>
            <a:pPr marL="121920" indent="-104140" defTabSz="914400">
              <a:lnSpc>
                <a:spcPct val="100000"/>
              </a:lnSpc>
              <a:spcBef>
                <a:spcPts val="120"/>
              </a:spcBef>
              <a:buAutoNum type="arabicPlain"/>
              <a:tabLst>
                <a:tab pos="121920" algn="l"/>
              </a:tabLst>
            </a:pPr>
            <a:r>
              <a:rPr sz="1000" cap="none">
                <a:solidFill>
                  <a:srgbClr val="252525"/>
                </a:solidFill>
                <a:latin typeface="Arial MT" pitchFamily="0" charset="0"/>
                <a:ea typeface="Calibri" pitchFamily="2" charset="0"/>
                <a:cs typeface="Arial MT" pitchFamily="0" charset="0"/>
              </a:rPr>
              <a:t>points - </a:t>
            </a:r>
            <a:r>
              <a:rPr sz="1000" cap="none">
                <a:latin typeface="Arial MT" pitchFamily="0" charset="0"/>
                <a:ea typeface="Calibri" pitchFamily="2" charset="0"/>
                <a:cs typeface="Arial MT" pitchFamily="0" charset="0"/>
              </a:rPr>
              <a:t>A prototype for the solution has been created and trained.</a:t>
            </a:r>
            <a:endParaRPr sz="1000" cap="none">
              <a:latin typeface="Arial MT" pitchFamily="0" charset="0"/>
              <a:ea typeface="Calibri" pitchFamily="2" charset="0"/>
              <a:cs typeface="Arial MT" pitchFamily="0" charset="0"/>
            </a:endParaRPr>
          </a:p>
          <a:p>
            <a:pPr marL="17780" marR="426085" indent="104140" defTabSz="914400">
              <a:lnSpc>
                <a:spcPct val="110000"/>
              </a:lnSpc>
              <a:buAutoNum type="arabicPlain"/>
              <a:tabLst>
                <a:tab pos="121920" algn="l"/>
              </a:tabLst>
            </a:pPr>
            <a:r>
              <a:rPr sz="1000" cap="none">
                <a:latin typeface="Arial MT" pitchFamily="0" charset="0"/>
                <a:ea typeface="Calibri" pitchFamily="2" charset="0"/>
                <a:cs typeface="Arial MT" pitchFamily="0" charset="0"/>
              </a:rPr>
              <a:t>points - A prototype for the solution has been created and successfully trained to meet users’ requirements.</a:t>
            </a:r>
            <a:endParaRPr sz="1000" cap="none">
              <a:latin typeface="Arial MT" pitchFamily="0" charset="0"/>
              <a:ea typeface="Calibri" pitchFamily="2" charset="0"/>
              <a:cs typeface="Arial MT" pitchFamily="0" charset="0"/>
            </a:endParaRPr>
          </a:p>
        </p:txBody>
      </p:sp>
      <p:grpSp>
        <p:nvGrpSpPr>
          <p:cNvPr id="11" name="object 11"/>
          <p:cNvGrpSpPr>
            <a:extLst>
              <a:ext uri="smNativeData">
                <pr:smNativeData xmlns:pr="smNativeData" xmlns="smNativeData" val="SMDATA_6_QoiwaBMAAAAlAAAAAQAAAA8BAAAAkAAAAEgAAACQAAAASAAAAAAAAAAAAAAAAAAAABcAAAAUAAAAAAAAAAAAAAD/fwAA/38AAAAAAAAJAAAABAAAAAMAAAAfAAAAVAAAAAAAAAAAAAAAAAAAAAAAAAAAAAAAAAAAAAAAAAAAAAAAAAAAAAAAAAAAAAAAAAAAAAAAAAAAAAAAAAAAAAAAAAAAAAAAAAAAAAAAAAAAAAAAAAAAACEAAAAYAAAAFAAAAFALAACUMwAA/AwAAAE1AAAQAAAAJgAAAAgAAAD/////AAAAAA=="/>
              </a:ext>
            </a:extLst>
          </p:cNvGrpSpPr>
          <p:nvPr/>
        </p:nvGrpSpPr>
        <p:grpSpPr>
          <a:xfrm>
            <a:off x="1838960" y="8384540"/>
            <a:ext cx="271780" cy="231775"/>
            <a:chOff x="1838960" y="8384540"/>
            <a:chExt cx="271780" cy="231775"/>
          </a:xfrm>
        </p:grpSpPr>
        <p:sp>
          <p:nvSpPr>
            <p:cNvPr id="13" name="object 12"/>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VQsAAJkzAAD3DAAA/TQAAAAAAAAmAAAACAAAAP//////////"/>
                </a:ext>
              </a:extLst>
            </p:cNvSpPr>
            <p:nvPr/>
          </p:nvSpPr>
          <p:spPr>
            <a:xfrm>
              <a:off x="1842135" y="8387715"/>
              <a:ext cx="265430" cy="226060"/>
            </a:xfrm>
            <a:custGeom>
              <a:avLst/>
              <a:gdLst/>
              <a:ahLst/>
              <a:cxnLst/>
              <a:rect l="0" t="0" r="265430" b="226060"/>
              <a:pathLst>
                <a:path w="265430" h="226060">
                  <a:moveTo>
                    <a:pt x="265175" y="0"/>
                  </a:moveTo>
                  <a:lnTo>
                    <a:pt x="0" y="0"/>
                  </a:lnTo>
                  <a:lnTo>
                    <a:pt x="0" y="225552"/>
                  </a:lnTo>
                  <a:lnTo>
                    <a:pt x="265175" y="225552"/>
                  </a:lnTo>
                  <a:lnTo>
                    <a:pt x="265175" y="0"/>
                  </a:lnTo>
                  <a:close/>
                </a:path>
              </a:pathLst>
            </a:custGeom>
            <a:solidFill>
              <a:srgbClr val="FFFFFF"/>
            </a:solidFill>
            <a:ln>
              <a:noFill/>
            </a:ln>
            <a:effectLst/>
          </p:spPr>
          <p:txBody>
            <a:bodyPr vert="horz" wrap="square" lIns="0" tIns="0" rIns="0" bIns="0" numCol="1" spcCol="215900" anchor="t"/>
            <a:lstStyle/>
            <a:p>
              <a:pPr/>
            </a:p>
          </p:txBody>
        </p:sp>
        <p:sp>
          <p:nvSpPr>
            <p:cNvPr id="12" name="object 13"/>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VQsAAJkzAAD3DAAA/TQAAAAAAAAmAAAACAAAAP//////////"/>
                </a:ext>
              </a:extLst>
            </p:cNvSpPr>
            <p:nvPr/>
          </p:nvSpPr>
          <p:spPr>
            <a:xfrm>
              <a:off x="1842135" y="8387715"/>
              <a:ext cx="265430" cy="226060"/>
            </a:xfrm>
            <a:custGeom>
              <a:avLst/>
              <a:gdLst/>
              <a:ahLst/>
              <a:cxnLst/>
              <a:rect l="0" t="0" r="265430" b="226060"/>
              <a:pathLst>
                <a:path w="265430" h="226060">
                  <a:moveTo>
                    <a:pt x="0" y="225552"/>
                  </a:moveTo>
                  <a:lnTo>
                    <a:pt x="265175" y="225552"/>
                  </a:lnTo>
                  <a:lnTo>
                    <a:pt x="265175" y="0"/>
                  </a:lnTo>
                  <a:lnTo>
                    <a:pt x="0" y="0"/>
                  </a:lnTo>
                  <a:lnTo>
                    <a:pt x="0" y="225552"/>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p>
              <a:pPr algn="ctr"/>
              <a:r>
                <a:t>2</a:t>
              </a:r>
            </a:p>
          </p:txBody>
        </p:sp>
      </p:grpSp>
      <p:sp>
        <p:nvSpPr>
          <p:cNvPr id="14" name="object 14"/>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15" name="object 15"/>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5B6B-25D4-AFAD-9A42-D3F8150C6C86}" type="slidenum">
              <a:t>20</a:t>
            </a:fld>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AUAAKwDAAAbFwAAFAYAABAgAAAmAAAACAAAADwwAAAAAAAA"/>
              </a:ext>
            </a:extLst>
          </p:cNvSpPr>
          <p:nvPr>
            <p:ph type="title"/>
          </p:nvPr>
        </p:nvSpPr>
        <p:spPr/>
        <p:txBody>
          <a:bodyPr vert="horz" wrap="square" lIns="0" tIns="12700" rIns="0" bIns="0" numCol="1" spcCol="215900" anchor="t">
            <a:prstTxWarp prst="textNoShape">
              <a:avLst/>
            </a:prstTxWarp>
          </a:bodyPr>
          <a:lstStyle/>
          <a:p>
            <a:pPr marL="12700">
              <a:lnSpc>
                <a:spcPct val="100000"/>
              </a:lnSpc>
              <a:spcBef>
                <a:spcPts val="100"/>
              </a:spcBef>
            </a:pPr>
            <a:r>
              <a:rPr b="0" cap="none">
                <a:latin typeface="Arial MT" pitchFamily="0" charset="0"/>
                <a:ea typeface="Calibri" pitchFamily="2" charset="0"/>
                <a:cs typeface="Arial MT" pitchFamily="0" charset="0"/>
              </a:rPr>
              <a:t>9. Testing</a:t>
            </a:r>
            <a:endParaRPr b="0"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NEHAACTGQAAAgkAABAgAAAmAAAACAAAAP//////////"/>
              </a:ext>
            </a:extLst>
          </p:cNvSpPr>
          <p:nvPr/>
        </p:nvSpPr>
        <p:spPr>
          <a:xfrm>
            <a:off x="901700" y="1270635"/>
            <a:ext cx="3255645" cy="19367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9.1 Who are the users who tested the prototype?</a:t>
            </a:r>
            <a:endParaRPr sz="1100"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oAUAAD0KAABGKgAAKBgAABAAAAAmAAAACAAAAP//////////"/>
              </a:ext>
            </a:extLst>
          </p:cNvSpPr>
          <p:nvPr/>
        </p:nvSpPr>
        <p:spPr>
          <a:xfrm>
            <a:off x="914400" y="1664335"/>
            <a:ext cx="5957570" cy="2262505"/>
          </a:xfrm>
          <a:custGeom>
            <a:avLst/>
            <a:gdLst/>
            <a:ahLst/>
            <a:cxnLst/>
            <a:rect l="0" t="0" r="5957570" b="2262505"/>
            <a:pathLst>
              <a:path w="5957570" h="2262505">
                <a:moveTo>
                  <a:pt x="12192" y="76327"/>
                </a:moveTo>
                <a:lnTo>
                  <a:pt x="0" y="76327"/>
                </a:lnTo>
                <a:lnTo>
                  <a:pt x="0" y="2249805"/>
                </a:lnTo>
                <a:lnTo>
                  <a:pt x="12192" y="2249805"/>
                </a:lnTo>
                <a:lnTo>
                  <a:pt x="12192" y="76327"/>
                </a:lnTo>
                <a:close/>
              </a:path>
              <a:path w="5957570" h="2262505">
                <a:moveTo>
                  <a:pt x="5957011" y="2249817"/>
                </a:moveTo>
                <a:lnTo>
                  <a:pt x="5944870" y="2249817"/>
                </a:lnTo>
                <a:lnTo>
                  <a:pt x="12192" y="2249817"/>
                </a:lnTo>
                <a:lnTo>
                  <a:pt x="0" y="2249817"/>
                </a:lnTo>
                <a:lnTo>
                  <a:pt x="0" y="2261997"/>
                </a:lnTo>
                <a:lnTo>
                  <a:pt x="12192" y="2261997"/>
                </a:lnTo>
                <a:lnTo>
                  <a:pt x="5944819" y="2261997"/>
                </a:lnTo>
                <a:lnTo>
                  <a:pt x="5957011" y="2261997"/>
                </a:lnTo>
                <a:lnTo>
                  <a:pt x="5957011" y="2249817"/>
                </a:lnTo>
                <a:close/>
              </a:path>
              <a:path w="5957570" h="2262505">
                <a:moveTo>
                  <a:pt x="5957011" y="76327"/>
                </a:moveTo>
                <a:lnTo>
                  <a:pt x="5944819" y="76327"/>
                </a:lnTo>
                <a:lnTo>
                  <a:pt x="5944819" y="2249805"/>
                </a:lnTo>
                <a:lnTo>
                  <a:pt x="5957011" y="2249805"/>
                </a:lnTo>
                <a:lnTo>
                  <a:pt x="5957011" y="76327"/>
                </a:lnTo>
                <a:close/>
              </a:path>
              <a:path w="5957570" h="2262505">
                <a:moveTo>
                  <a:pt x="5957011" y="0"/>
                </a:moveTo>
                <a:lnTo>
                  <a:pt x="5944870" y="0"/>
                </a:lnTo>
                <a:lnTo>
                  <a:pt x="12192" y="0"/>
                </a:lnTo>
                <a:lnTo>
                  <a:pt x="0" y="0"/>
                </a:lnTo>
                <a:lnTo>
                  <a:pt x="0" y="12192"/>
                </a:lnTo>
                <a:lnTo>
                  <a:pt x="0" y="76200"/>
                </a:lnTo>
                <a:lnTo>
                  <a:pt x="12192" y="76200"/>
                </a:lnTo>
                <a:lnTo>
                  <a:pt x="12192" y="12192"/>
                </a:lnTo>
                <a:lnTo>
                  <a:pt x="5944819" y="12192"/>
                </a:lnTo>
                <a:lnTo>
                  <a:pt x="5944819" y="76200"/>
                </a:lnTo>
                <a:lnTo>
                  <a:pt x="5957011" y="76200"/>
                </a:lnTo>
                <a:lnTo>
                  <a:pt x="5957011" y="12192"/>
                </a:lnTo>
                <a:lnTo>
                  <a:pt x="5957011" y="0"/>
                </a:lnTo>
                <a:close/>
              </a:path>
            </a:pathLst>
          </a:custGeom>
          <a:solidFill>
            <a:srgbClr val="000000"/>
          </a:solidFill>
          <a:ln>
            <a:noFill/>
          </a:ln>
          <a:effectLst/>
        </p:spPr>
        <p:txBody>
          <a:bodyPr vert="horz" wrap="square" lIns="0" tIns="0" rIns="0" bIns="0" numCol="1" spcCol="215900" anchor="t"/>
          <a:lstStyle/>
          <a:p>
            <a:pPr/>
            <a:r>
              <a:t>Team members acting as initial testers</a:t>
            </a:r>
            <a:br/>
            <a:br/>
            <a:r>
              <a:t>Local community investors (e.g., family members, friends)</a:t>
            </a:r>
          </a:p>
        </p:txBody>
      </p:sp>
      <p:sp>
        <p:nvSpPr>
          <p:cNvPr id="5" name="object 5"/>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CMZAADuIQAAVBoAABAgAAAmAAAACAAAAP//////////"/>
              </a:ext>
            </a:extLst>
          </p:cNvSpPr>
          <p:nvPr/>
        </p:nvSpPr>
        <p:spPr>
          <a:xfrm>
            <a:off x="901700" y="4086225"/>
            <a:ext cx="4613910" cy="19367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9.2 List your observations of your users as they tested your solution.</a:t>
            </a:r>
            <a:endParaRPr sz="1100" cap="none">
              <a:latin typeface="Arial" pitchFamily="2" charset="0"/>
              <a:ea typeface="Calibri" pitchFamily="2" charset="0"/>
              <a:cs typeface="Arial" pitchFamily="2" charset="0"/>
            </a:endParaRPr>
          </a:p>
        </p:txBody>
      </p:sp>
      <p:sp>
        <p:nvSpPr>
          <p:cNvPr id="6" name="object 6"/>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MDAw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oAUAAI8bAABGKgAAODEAABAAAAAmAAAACAAAAP//////////"/>
              </a:ext>
            </a:extLst>
          </p:cNvSpPr>
          <p:nvPr/>
        </p:nvSpPr>
        <p:spPr>
          <a:xfrm>
            <a:off x="914400" y="4479925"/>
            <a:ext cx="5957570" cy="3521075"/>
          </a:xfrm>
          <a:custGeom>
            <a:avLst/>
            <a:gdLst/>
            <a:ahLst/>
            <a:cxnLst/>
            <a:rect l="0" t="0" r="5957570" b="3521075"/>
            <a:pathLst>
              <a:path w="5957570" h="3521075">
                <a:moveTo>
                  <a:pt x="5957011" y="0"/>
                </a:moveTo>
                <a:lnTo>
                  <a:pt x="5944819" y="0"/>
                </a:lnTo>
                <a:lnTo>
                  <a:pt x="5944819" y="21564"/>
                </a:lnTo>
                <a:lnTo>
                  <a:pt x="5944819" y="134777"/>
                </a:lnTo>
                <a:lnTo>
                  <a:pt x="5944819" y="3499285"/>
                </a:lnTo>
                <a:lnTo>
                  <a:pt x="12192" y="3499285"/>
                </a:lnTo>
                <a:lnTo>
                  <a:pt x="12192" y="134777"/>
                </a:lnTo>
                <a:lnTo>
                  <a:pt x="12192" y="21564"/>
                </a:lnTo>
                <a:lnTo>
                  <a:pt x="5944819" y="21564"/>
                </a:lnTo>
                <a:lnTo>
                  <a:pt x="5944819" y="21"/>
                </a:lnTo>
                <a:lnTo>
                  <a:pt x="12192" y="21"/>
                </a:lnTo>
                <a:lnTo>
                  <a:pt x="0" y="21"/>
                </a:lnTo>
                <a:lnTo>
                  <a:pt x="0" y="21564"/>
                </a:lnTo>
                <a:lnTo>
                  <a:pt x="0" y="134777"/>
                </a:lnTo>
                <a:lnTo>
                  <a:pt x="0" y="3499285"/>
                </a:lnTo>
                <a:lnTo>
                  <a:pt x="0" y="3520850"/>
                </a:lnTo>
                <a:lnTo>
                  <a:pt x="12192" y="3520850"/>
                </a:lnTo>
                <a:lnTo>
                  <a:pt x="5944819" y="3520850"/>
                </a:lnTo>
                <a:lnTo>
                  <a:pt x="5957011" y="3520850"/>
                </a:lnTo>
                <a:lnTo>
                  <a:pt x="5957011" y="3499285"/>
                </a:lnTo>
                <a:lnTo>
                  <a:pt x="5957011" y="134777"/>
                </a:lnTo>
                <a:lnTo>
                  <a:pt x="5957011" y="21564"/>
                </a:lnTo>
                <a:lnTo>
                  <a:pt x="5957011" y="21"/>
                </a:lnTo>
                <a:close/>
              </a:path>
            </a:pathLst>
          </a:custGeom>
          <a:solidFill>
            <a:srgbClr val="000000"/>
          </a:solidFill>
          <a:ln>
            <a:noFill/>
          </a:ln>
          <a:effectLst/>
        </p:spPr>
        <p:txBody>
          <a:bodyPr vert="horz" wrap="square" lIns="0" tIns="0" rIns="0" bIns="0" numCol="1" spcCol="215900" anchor="t"/>
          <a:lstStyle/>
          <a:p>
            <a:pPr>
              <a:defRPr sz="1200" cap="none">
                <a:latin typeface="Arial MT" pitchFamily="0" charset="0"/>
                <a:ea typeface="Arial MT" pitchFamily="0" charset="0"/>
                <a:cs typeface="Arial MT" pitchFamily="0" charset="0"/>
              </a:defRPr>
            </a:pPr>
            <a:r>
              <a:rPr b="1" cap="none"/>
              <a:t>Quick Insight Recognition:</a:t>
            </a:r>
            <a:r>
              <a:t> Most testers immediately understood the chart showing historical prices and the forecast point, but some needed a brief explanation of the shaded confidence band.</a:t>
            </a:r>
            <a:br/>
            <a:br/>
            <a:r>
              <a:rPr b="1" cap="none"/>
              <a:t>Sentiment Score Clarity:</a:t>
            </a:r>
            <a:r>
              <a:t> Users appreciated seeing the daily sentiment value alongside technical indicators, though they suggested labeling “positive” vs. “negative” more explicitly.</a:t>
            </a:r>
            <a:br/>
            <a:br/>
            <a:r>
              <a:rPr b="1" cap="none"/>
              <a:t>Performance Feedback::</a:t>
            </a:r>
            <a:r>
              <a:t> On slower connections, the initial data fetch (especially news headlines) took 1–2 seconds longer than expected—users recommended a loading spinner or progress indicator.</a:t>
            </a:r>
            <a:br/>
            <a:br/>
            <a:r>
              <a:rPr b="1" cap="none"/>
              <a:t>Usability Notes:</a:t>
            </a:r>
            <a:r>
              <a:t> A few testers tried entering dates in various formats (“June 10, 2025” vs. “next Wednesday”) and were pleased that dateparser handled most inputs correctly, but occasional invalid entries produced unclear error messages.</a:t>
            </a:r>
            <a:br/>
            <a:br/>
            <a:r>
              <a:rPr b="1" cap="none"/>
              <a:t>Actionable Output</a:t>
            </a:r>
            <a:r>
              <a:t>: Users valued the Buy/Hold/Sell guidance implied by the forecast and range but requested a simple text recommendation (e.g., “Consider buying”) to accompany the numeric output.</a:t>
            </a:r>
          </a:p>
        </p:txBody>
      </p:sp>
      <p:sp>
        <p:nvSpPr>
          <p:cNvPr id="7" name="object 7"/>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8" name="object 8"/>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6224-6AD4-AF94-9A42-9CC12C0C6CC9}" type="slidenum">
              <a:t>21</a:t>
            </a:fld>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KAUAAEcOAAAXFAAAeA8AABAgAAAmAAAACAAAAP//////////"/>
              </a:ext>
            </a:extLst>
          </p:cNvSpPr>
          <p:nvPr/>
        </p:nvSpPr>
        <p:spPr>
          <a:xfrm>
            <a:off x="838200" y="2320925"/>
            <a:ext cx="2427605" cy="19367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9.3 Complete the user feedback grid</a:t>
            </a:r>
            <a:endParaRPr sz="1100" cap="none">
              <a:latin typeface="Arial" pitchFamily="2" charset="0"/>
              <a:ea typeface="Calibri" pitchFamily="2" charset="0"/>
              <a:cs typeface="Arial" pitchFamily="2" charset="0"/>
            </a:endParaRPr>
          </a:p>
        </p:txBody>
      </p:sp>
      <p:graphicFrame>
        <p:nvGraphicFramePr>
          <p:cNvPr id="3" name=""/>
          <p:cNvGraphicFramePr>
            <a:graphicFrameLocks noGrp="1"/>
          </p:cNvGraphicFramePr>
          <p:nvPr/>
        </p:nvGraphicFramePr>
        <p:xfrm>
          <a:off x="908050" y="3185160"/>
          <a:ext cx="5721350" cy="3749040"/>
        </p:xfrm>
        <a:graphic>
          <a:graphicData uri="http://schemas.openxmlformats.org/drawingml/2006/table">
            <a:tbl>
              <a:tblPr>
                <a:noFill/>
              </a:tblPr>
              <a:tblGrid>
                <a:gridCol w="2867025"/>
                <a:gridCol w="2854325"/>
              </a:tblGrid>
              <a:tr h="1874520">
                <a:tc>
                  <a:txBody>
                    <a:bodyPr wrap="square" numCol="1"/>
                    <a:lstStyle/>
                    <a:p>
                      <a:pPr marL="67945" marR="0" indent="0" algn="l">
                        <a:lnSpc>
                          <a:spcPts val="1150"/>
                        </a:lnSpc>
                        <a:buNone/>
                        <a:defRPr cap="none">
                          <a:solidFill>
                            <a:srgbClr val="000000"/>
                          </a:solidFill>
                        </a:defRPr>
                      </a:pPr>
                      <a:r>
                        <a:rPr sz="1000" cap="none">
                          <a:latin typeface="Arial MT" pitchFamily="0" charset="0"/>
                          <a:ea typeface="Calibri" pitchFamily="2" charset="0"/>
                          <a:cs typeface="Arial MT" pitchFamily="0" charset="0"/>
                        </a:rPr>
                        <a:t>What works</a:t>
                      </a:r>
                      <a:endParaRPr sz="1000" cap="none">
                        <a:latin typeface="Arial MT" pitchFamily="0" charset="0"/>
                        <a:ea typeface="Calibri" pitchFamily="2" charset="0"/>
                        <a:cs typeface="Arial MT" pitchFamily="0" charset="0"/>
                      </a:endParaRPr>
                    </a:p>
                    <a:p>
                      <a:pPr marL="67945" marR="0" indent="0" algn="l">
                        <a:lnSpc>
                          <a:spcPts val="1150"/>
                        </a:lnSpc>
                        <a:buNone/>
                        <a:defRPr sz="1000" cap="none">
                          <a:solidFill>
                            <a:srgbClr val="000000"/>
                          </a:solidFill>
                          <a:latin typeface="Arial MT" pitchFamily="0" charset="0"/>
                          <a:ea typeface="Calibri" pitchFamily="2" charset="0"/>
                          <a:cs typeface="Arial MT" pitchFamily="0" charset="0"/>
                        </a:defRPr>
                      </a:pPr>
                    </a:p>
                    <a:p>
                      <a:pPr marL="67945" marR="0" indent="0" algn="l">
                        <a:lnSpc>
                          <a:spcPts val="1150"/>
                        </a:lnSpc>
                        <a:buNone/>
                        <a:defRPr sz="1000" cap="none">
                          <a:solidFill>
                            <a:srgbClr val="000000"/>
                          </a:solidFill>
                          <a:latin typeface="Arial MT" pitchFamily="0" charset="0"/>
                          <a:ea typeface="Calibri" pitchFamily="2" charset="0"/>
                          <a:cs typeface="Arial MT" pitchFamily="0" charset="0"/>
                        </a:defRPr>
                      </a:pPr>
                      <a:r>
                        <a:t> Historical price chart is clear and easy to read			</a:t>
                      </a:r>
                      <a:br/>
                      <a:r>
                        <a:t>• Forecast point and shaded range convey both estimate and uncertainty			</a:t>
                      </a:r>
                      <a:br/>
                      <a:r>
                        <a:t>• Sentiment score adds valuable context			</a:t>
                      </a:r>
                      <a:br/>
                      <a:r>
                        <a:t>• Flexible date input (“next Friday,” “2025-06-10”)</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1150"/>
                        </a:lnSpc>
                        <a:buNone/>
                        <a:defRPr cap="none">
                          <a:solidFill>
                            <a:srgbClr val="000000"/>
                          </a:solidFill>
                        </a:defRPr>
                      </a:pPr>
                      <a:r>
                        <a:rPr sz="1000" cap="none">
                          <a:latin typeface="Arial MT" pitchFamily="0" charset="0"/>
                          <a:ea typeface="Calibri" pitchFamily="2" charset="0"/>
                          <a:cs typeface="Arial MT" pitchFamily="0" charset="0"/>
                        </a:rPr>
                        <a:t>What needs to change</a:t>
                      </a:r>
                      <a:endParaRPr sz="1000" cap="none">
                        <a:latin typeface="Arial MT" pitchFamily="0" charset="0"/>
                        <a:ea typeface="Calibri" pitchFamily="2" charset="0"/>
                        <a:cs typeface="Arial MT" pitchFamily="0" charset="0"/>
                      </a:endParaRPr>
                    </a:p>
                    <a:p>
                      <a:pPr marL="66675" marR="0" indent="0" algn="l">
                        <a:lnSpc>
                          <a:spcPts val="1150"/>
                        </a:lnSpc>
                        <a:buNone/>
                        <a:defRPr sz="1000" cap="none">
                          <a:solidFill>
                            <a:srgbClr val="000000"/>
                          </a:solidFill>
                          <a:latin typeface="Arial MT" pitchFamily="0" charset="0"/>
                          <a:ea typeface="Calibri" pitchFamily="2" charset="0"/>
                          <a:cs typeface="Arial MT" pitchFamily="0" charset="0"/>
                        </a:defRPr>
                      </a:pPr>
                    </a:p>
                    <a:p>
                      <a:pPr marL="66675" marR="0" indent="0" algn="l">
                        <a:lnSpc>
                          <a:spcPts val="1150"/>
                        </a:lnSpc>
                        <a:buFont typeface="Wingdings" pitchFamily="2" charset="2"/>
                        <a:buChar char=""/>
                        <a:defRPr sz="1000" cap="none">
                          <a:solidFill>
                            <a:srgbClr val="000000"/>
                          </a:solidFill>
                          <a:latin typeface="Arial MT" pitchFamily="0" charset="0"/>
                          <a:ea typeface="Calibri" pitchFamily="2" charset="0"/>
                          <a:cs typeface="Arial MT" pitchFamily="0" charset="0"/>
                        </a:defRPr>
                      </a:pPr>
                      <a:r>
                        <a:t> Make error messages for invalid dates more descriptive</a:t>
                      </a:r>
                    </a:p>
                    <a:p>
                      <a:pPr marL="66675" marR="0" indent="0" algn="l">
                        <a:lnSpc>
                          <a:spcPts val="1150"/>
                        </a:lnSpc>
                        <a:buNone/>
                        <a:defRPr sz="1000" cap="none">
                          <a:solidFill>
                            <a:srgbClr val="000000"/>
                          </a:solidFill>
                          <a:latin typeface="Arial MT" pitchFamily="0" charset="0"/>
                          <a:ea typeface="Calibri" pitchFamily="2" charset="0"/>
                          <a:cs typeface="Arial MT" pitchFamily="0" charset="0"/>
                        </a:defRPr>
                      </a:pPr>
                      <a:r>
                        <a:t>			</a:t>
                      </a:r>
                      <a:br/>
                      <a:r>
                        <a:t>• Label sentiment as “Positive”/“Negative” alongside the numeric score</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1874520"/>
                  </a:ext>
                </a:extLst>
              </a:tr>
              <a:tr h="1874520">
                <a:tc>
                  <a:txBody>
                    <a:bodyPr wrap="square" numCol="1"/>
                    <a:lstStyle/>
                    <a:p>
                      <a:pPr marL="67945" marR="0" indent="0" algn="l">
                        <a:lnSpc>
                          <a:spcPts val="1150"/>
                        </a:lnSpc>
                        <a:buNone/>
                        <a:defRPr cap="none">
                          <a:solidFill>
                            <a:srgbClr val="000000"/>
                          </a:solidFill>
                        </a:defRPr>
                      </a:pPr>
                      <a:r>
                        <a:rPr sz="1000" cap="none">
                          <a:latin typeface="Arial MT" pitchFamily="0" charset="0"/>
                          <a:ea typeface="Calibri" pitchFamily="2" charset="0"/>
                          <a:cs typeface="Arial MT" pitchFamily="0" charset="0"/>
                        </a:rPr>
                        <a:t>Questions?</a:t>
                      </a:r>
                      <a:endParaRPr sz="1000" cap="none">
                        <a:latin typeface="Arial MT" pitchFamily="0" charset="0"/>
                        <a:ea typeface="Calibri" pitchFamily="2" charset="0"/>
                        <a:cs typeface="Arial MT" pitchFamily="0" charset="0"/>
                      </a:endParaRPr>
                    </a:p>
                    <a:p>
                      <a:pPr marL="67945" marR="0" indent="0" algn="l">
                        <a:lnSpc>
                          <a:spcPts val="1150"/>
                        </a:lnSpc>
                        <a:buNone/>
                        <a:defRPr sz="1000" cap="none">
                          <a:solidFill>
                            <a:srgbClr val="000000"/>
                          </a:solidFill>
                          <a:latin typeface="Arial MT" pitchFamily="0" charset="0"/>
                          <a:ea typeface="Calibri" pitchFamily="2" charset="0"/>
                          <a:cs typeface="Arial MT" pitchFamily="0" charset="0"/>
                        </a:defRPr>
                      </a:pPr>
                    </a:p>
                    <a:p>
                      <a:pPr marL="67945" marR="0" indent="0" algn="l">
                        <a:lnSpc>
                          <a:spcPts val="1150"/>
                        </a:lnSpc>
                        <a:buNone/>
                        <a:defRPr sz="1000" cap="none">
                          <a:solidFill>
                            <a:srgbClr val="000000"/>
                          </a:solidFill>
                          <a:latin typeface="Arial MT" pitchFamily="0" charset="0"/>
                          <a:ea typeface="Calibri" pitchFamily="2" charset="0"/>
                          <a:cs typeface="Arial MT" pitchFamily="0" charset="0"/>
                        </a:defRPr>
                      </a:pPr>
                      <a:r>
                        <a:t>How frequently is the sentiment data refreshed?</a:t>
                      </a:r>
                    </a:p>
                    <a:p>
                      <a:pPr marL="67945" marR="0" indent="0" algn="l">
                        <a:lnSpc>
                          <a:spcPts val="1150"/>
                        </a:lnSpc>
                        <a:buNone/>
                        <a:defRPr sz="1000" cap="none">
                          <a:solidFill>
                            <a:srgbClr val="000000"/>
                          </a:solidFill>
                          <a:latin typeface="Arial MT" pitchFamily="0" charset="0"/>
                          <a:ea typeface="Calibri" pitchFamily="2" charset="0"/>
                          <a:cs typeface="Arial MT" pitchFamily="0" charset="0"/>
                        </a:defRPr>
                      </a:pPr>
                    </a:p>
                    <a:p>
                      <a:pPr marL="67945" marR="0" indent="0" algn="l">
                        <a:lnSpc>
                          <a:spcPts val="1150"/>
                        </a:lnSpc>
                        <a:buNone/>
                        <a:defRPr sz="1000" cap="none">
                          <a:solidFill>
                            <a:srgbClr val="000000"/>
                          </a:solidFill>
                          <a:latin typeface="Arial MT" pitchFamily="0" charset="0"/>
                          <a:ea typeface="Calibri" pitchFamily="2" charset="0"/>
                          <a:cs typeface="Arial MT" pitchFamily="0" charset="0"/>
                        </a:defRPr>
                      </a:pPr>
                      <a:r>
                        <a:t>Can we drill into which headlines drove the score?</a:t>
                      </a:r>
                    </a:p>
                    <a:p>
                      <a:pPr marL="67945" marR="0" indent="0" algn="l">
                        <a:lnSpc>
                          <a:spcPts val="1150"/>
                        </a:lnSpc>
                        <a:buNone/>
                        <a:defRPr sz="1000" cap="none">
                          <a:solidFill>
                            <a:srgbClr val="000000"/>
                          </a:solidFill>
                          <a:latin typeface="Arial MT" pitchFamily="0" charset="0"/>
                          <a:ea typeface="Calibri" pitchFamily="2" charset="0"/>
                          <a:cs typeface="Arial MT" pitchFamily="0" charset="0"/>
                        </a:defRPr>
                      </a:pPr>
                    </a:p>
                    <a:p>
                      <a:pPr marL="67945" marR="0" indent="0" algn="l">
                        <a:lnSpc>
                          <a:spcPts val="1150"/>
                        </a:lnSpc>
                        <a:buNone/>
                        <a:defRPr sz="1000" cap="none">
                          <a:solidFill>
                            <a:srgbClr val="000000"/>
                          </a:solidFill>
                          <a:latin typeface="Arial MT" pitchFamily="0" charset="0"/>
                          <a:ea typeface="Calibri" pitchFamily="2" charset="0"/>
                          <a:cs typeface="Arial MT" pitchFamily="0" charset="0"/>
                        </a:defRPr>
                      </a:pPr>
                      <a:r>
                        <a:t> Is the confidence range recalculated for each symbol?</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1150"/>
                        </a:lnSpc>
                        <a:buNone/>
                        <a:defRPr cap="none">
                          <a:solidFill>
                            <a:srgbClr val="000000"/>
                          </a:solidFill>
                        </a:defRPr>
                      </a:pPr>
                      <a:r>
                        <a:rPr sz="1000" cap="none">
                          <a:latin typeface="Arial MT" pitchFamily="0" charset="0"/>
                          <a:ea typeface="Calibri" pitchFamily="2" charset="0"/>
                          <a:cs typeface="Arial MT" pitchFamily="0" charset="0"/>
                        </a:rPr>
                        <a:t>Ideas</a:t>
                      </a:r>
                      <a:endParaRPr sz="1000" cap="none">
                        <a:latin typeface="Arial MT" pitchFamily="0" charset="0"/>
                        <a:ea typeface="Calibri" pitchFamily="2" charset="0"/>
                        <a:cs typeface="Arial MT" pitchFamily="0" charset="0"/>
                      </a:endParaRPr>
                    </a:p>
                    <a:p>
                      <a:pPr marL="66675" marR="0" indent="0" algn="l">
                        <a:lnSpc>
                          <a:spcPts val="1150"/>
                        </a:lnSpc>
                        <a:buNone/>
                        <a:defRPr sz="1000" cap="none">
                          <a:solidFill>
                            <a:srgbClr val="000000"/>
                          </a:solidFill>
                          <a:latin typeface="Arial MT" pitchFamily="0" charset="0"/>
                          <a:ea typeface="Calibri" pitchFamily="2" charset="0"/>
                          <a:cs typeface="Arial MT" pitchFamily="0" charset="0"/>
                        </a:defRPr>
                      </a:pPr>
                    </a:p>
                    <a:p>
                      <a:pPr marL="66675" marR="0" indent="0" algn="l">
                        <a:lnSpc>
                          <a:spcPts val="1150"/>
                        </a:lnSpc>
                        <a:buNone/>
                        <a:defRPr sz="1000" cap="none">
                          <a:solidFill>
                            <a:srgbClr val="000000"/>
                          </a:solidFill>
                          <a:latin typeface="Arial MT" pitchFamily="0" charset="0"/>
                          <a:ea typeface="Calibri" pitchFamily="2" charset="0"/>
                          <a:cs typeface="Arial MT" pitchFamily="0" charset="0"/>
                        </a:defRPr>
                      </a:pPr>
                      <a:r>
                        <a:t>Provide a simple “Buy/Hold/Sell” suggestion based on forecast vs. current price	</a:t>
                      </a:r>
                    </a:p>
                    <a:p>
                      <a:pPr marL="66675" marR="0" indent="0" algn="l">
                        <a:lnSpc>
                          <a:spcPts val="1150"/>
                        </a:lnSpc>
                        <a:buNone/>
                        <a:defRPr sz="1000" cap="none">
                          <a:solidFill>
                            <a:srgbClr val="000000"/>
                          </a:solidFill>
                          <a:latin typeface="Arial MT" pitchFamily="0" charset="0"/>
                          <a:ea typeface="Calibri" pitchFamily="2" charset="0"/>
                          <a:cs typeface="Arial MT" pitchFamily="0" charset="0"/>
                        </a:defRPr>
                      </a:pPr>
                    </a:p>
                    <a:p>
                      <a:pPr marL="66675" marR="0" indent="0" algn="l">
                        <a:lnSpc>
                          <a:spcPts val="1150"/>
                        </a:lnSpc>
                        <a:buNone/>
                        <a:defRPr sz="1000" cap="none">
                          <a:solidFill>
                            <a:srgbClr val="000000"/>
                          </a:solidFill>
                          <a:latin typeface="Arial MT" pitchFamily="0" charset="0"/>
                          <a:ea typeface="Calibri" pitchFamily="2" charset="0"/>
                          <a:cs typeface="Arial MT" pitchFamily="0" charset="0"/>
                        </a:defRPr>
                      </a:pPr>
                      <a:r>
                        <a:t> Allow users to toggle individual technical indicators on the chart</a:t>
                      </a:r>
                    </a:p>
                    <a:p>
                      <a:pPr marL="66675" marR="0" indent="0" algn="l">
                        <a:lnSpc>
                          <a:spcPts val="1150"/>
                        </a:lnSpc>
                        <a:buNone/>
                        <a:defRPr sz="1000" cap="none">
                          <a:solidFill>
                            <a:srgbClr val="000000"/>
                          </a:solidFill>
                          <a:latin typeface="Arial MT" pitchFamily="0" charset="0"/>
                          <a:ea typeface="Calibri" pitchFamily="2" charset="0"/>
                          <a:cs typeface="Arial MT" pitchFamily="0" charset="0"/>
                        </a:defRPr>
                      </a:pPr>
                    </a:p>
                    <a:p>
                      <a:pPr marL="66675" marR="0" indent="0" algn="l">
                        <a:lnSpc>
                          <a:spcPts val="1150"/>
                        </a:lnSpc>
                        <a:buNone/>
                        <a:defRPr sz="1000" cap="none">
                          <a:solidFill>
                            <a:srgbClr val="000000"/>
                          </a:solidFill>
                          <a:latin typeface="Arial MT" pitchFamily="0" charset="0"/>
                          <a:ea typeface="Calibri" pitchFamily="2" charset="0"/>
                          <a:cs typeface="Arial MT" pitchFamily="0" charset="0"/>
                        </a:defRPr>
                      </a:pPr>
                      <a:r>
                        <a:t>Offer an “Explain Prediction” button that lists the top three features influencing the model’s output</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1874520"/>
                  </a:ext>
                </a:extLst>
              </a:tr>
            </a:tbl>
          </a:graphicData>
        </a:graphic>
      </p:graphicFrame>
      <p:sp>
        <p:nvSpPr>
          <p:cNvPr id="4" name="object 4"/>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5" name="object 5"/>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2215-5BD4-AFD4-9A42-AD816C0C6CF8}" type="slidenum">
              <a:t>22</a:t>
            </a:fld>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KEDAADzKAAADgYAABAgAAAmAAAACAAAAP//////////"/>
              </a:ext>
            </a:extLst>
          </p:cNvSpPr>
          <p:nvPr/>
        </p:nvSpPr>
        <p:spPr>
          <a:xfrm>
            <a:off x="901700" y="589915"/>
            <a:ext cx="5755005" cy="394335"/>
          </a:xfrm>
          <a:prstGeom prst="rect">
            <a:avLst/>
          </a:prstGeom>
          <a:noFill/>
          <a:ln>
            <a:noFill/>
          </a:ln>
          <a:effectLst/>
        </p:spPr>
        <p:txBody>
          <a:bodyPr vert="horz" wrap="square" lIns="0" tIns="12700" rIns="0" bIns="0" numCol="1" spcCol="215900" anchor="t"/>
          <a:lstStyle/>
          <a:p>
            <a:pPr marL="12700" marR="5080">
              <a:lnSpc>
                <a:spcPct val="110000"/>
              </a:lnSpc>
              <a:spcBef>
                <a:spcPts val="100"/>
              </a:spcBef>
            </a:pPr>
            <a:r>
              <a:rPr sz="1100" b="1" cap="none">
                <a:latin typeface="Arial" pitchFamily="2" charset="0"/>
                <a:ea typeface="Calibri" pitchFamily="2" charset="0"/>
                <a:cs typeface="Arial" pitchFamily="2" charset="0"/>
              </a:rPr>
              <a:t>9.4 Refining the prototype: Based on user testing, what needs to be acted on now so that the prototype can be used?</a:t>
            </a:r>
            <a:endParaRPr sz="1100" cap="none">
              <a:latin typeface="Arial" pitchFamily="2" charset="0"/>
              <a:ea typeface="Calibri" pitchFamily="2" charset="0"/>
              <a:cs typeface="Arial" pitchFamily="2" charset="0"/>
            </a:endParaRPr>
          </a:p>
        </p:txBody>
      </p:sp>
      <p:sp>
        <p:nvSpPr>
          <p:cNvPr id="3" name="object 3"/>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lwUAAEwHAACrKgAAMxYAABAAAAAmAAAACAAAAP//////////"/>
              </a:ext>
            </a:extLst>
          </p:cNvSpPr>
          <p:nvPr/>
        </p:nvSpPr>
        <p:spPr>
          <a:xfrm>
            <a:off x="908685" y="1186180"/>
            <a:ext cx="6027420" cy="2422525"/>
          </a:xfrm>
          <a:custGeom>
            <a:avLst/>
            <a:gdLst/>
            <a:ahLst/>
            <a:cxnLst/>
            <a:rect l="0" t="0" r="6027420" b="2422525"/>
            <a:pathLst>
              <a:path w="6027420" h="2422525">
                <a:moveTo>
                  <a:pt x="12179" y="76327"/>
                </a:moveTo>
                <a:lnTo>
                  <a:pt x="0" y="76327"/>
                </a:lnTo>
                <a:lnTo>
                  <a:pt x="0" y="2409825"/>
                </a:lnTo>
                <a:lnTo>
                  <a:pt x="0" y="2422017"/>
                </a:lnTo>
                <a:lnTo>
                  <a:pt x="12179" y="2422017"/>
                </a:lnTo>
                <a:lnTo>
                  <a:pt x="12179" y="2409825"/>
                </a:lnTo>
                <a:lnTo>
                  <a:pt x="12179" y="76327"/>
                </a:lnTo>
                <a:close/>
              </a:path>
              <a:path w="6027420" h="2422525">
                <a:moveTo>
                  <a:pt x="12179" y="0"/>
                </a:moveTo>
                <a:lnTo>
                  <a:pt x="0" y="0"/>
                </a:lnTo>
                <a:lnTo>
                  <a:pt x="0" y="12192"/>
                </a:lnTo>
                <a:lnTo>
                  <a:pt x="0" y="76200"/>
                </a:lnTo>
                <a:lnTo>
                  <a:pt x="12179" y="76200"/>
                </a:lnTo>
                <a:lnTo>
                  <a:pt x="12179" y="12192"/>
                </a:lnTo>
                <a:lnTo>
                  <a:pt x="12179" y="0"/>
                </a:lnTo>
                <a:close/>
              </a:path>
              <a:path w="6027420" h="2422525">
                <a:moveTo>
                  <a:pt x="6027102" y="76327"/>
                </a:moveTo>
                <a:lnTo>
                  <a:pt x="6014923" y="76327"/>
                </a:lnTo>
                <a:lnTo>
                  <a:pt x="6014923" y="2409825"/>
                </a:lnTo>
                <a:lnTo>
                  <a:pt x="12192" y="2409825"/>
                </a:lnTo>
                <a:lnTo>
                  <a:pt x="12192" y="2422017"/>
                </a:lnTo>
                <a:lnTo>
                  <a:pt x="6014923" y="2422017"/>
                </a:lnTo>
                <a:lnTo>
                  <a:pt x="6027102" y="2422017"/>
                </a:lnTo>
                <a:lnTo>
                  <a:pt x="6027102" y="2409825"/>
                </a:lnTo>
                <a:lnTo>
                  <a:pt x="6027102" y="76327"/>
                </a:lnTo>
                <a:close/>
              </a:path>
              <a:path w="6027420" h="2422525">
                <a:moveTo>
                  <a:pt x="6027102" y="0"/>
                </a:moveTo>
                <a:lnTo>
                  <a:pt x="6014974" y="0"/>
                </a:lnTo>
                <a:lnTo>
                  <a:pt x="12192" y="0"/>
                </a:lnTo>
                <a:lnTo>
                  <a:pt x="12192" y="12192"/>
                </a:lnTo>
                <a:lnTo>
                  <a:pt x="6014923" y="12192"/>
                </a:lnTo>
                <a:lnTo>
                  <a:pt x="6014923" y="76200"/>
                </a:lnTo>
                <a:lnTo>
                  <a:pt x="6027102" y="76200"/>
                </a:lnTo>
                <a:lnTo>
                  <a:pt x="6027102" y="12192"/>
                </a:lnTo>
                <a:lnTo>
                  <a:pt x="6027102" y="0"/>
                </a:lnTo>
                <a:close/>
              </a:path>
            </a:pathLst>
          </a:custGeom>
          <a:solidFill>
            <a:srgbClr val="000000"/>
          </a:solidFill>
          <a:ln>
            <a:noFill/>
          </a:ln>
          <a:effectLst/>
        </p:spPr>
        <p:txBody>
          <a:bodyPr vert="horz" wrap="square" lIns="0" tIns="0" rIns="0" bIns="0" numCol="1" spcCol="215900" anchor="t"/>
          <a:lstStyle/>
          <a:p>
            <a:pPr>
              <a:defRPr sz="1000" cap="none">
                <a:latin typeface="Arial MT" pitchFamily="0" charset="0"/>
                <a:ea typeface="Arial MT" pitchFamily="0" charset="0"/>
                <a:cs typeface="Arial MT" pitchFamily="0" charset="0"/>
              </a:defRPr>
            </a:pPr>
            <a:r>
              <a:rPr b="1" cap="none"/>
              <a:t>Loading Indicator:</a:t>
            </a:r>
            <a:br/>
            <a:r>
              <a:t>Show a spinner or progress bar while fetching historical prices and news sentiment.</a:t>
            </a:r>
            <a:br/>
            <a:r>
              <a:rPr b="1" cap="none"/>
              <a:t>Enhanced Error Handling:</a:t>
            </a:r>
            <a:br/>
            <a:r>
              <a:t>Provide clear, user‑friendly messages when date parsing fails).</a:t>
            </a:r>
            <a:br/>
            <a:r>
              <a:rPr b="1" cap="none"/>
              <a:t>Sentiment Labels:</a:t>
            </a:r>
            <a:br/>
            <a:r>
              <a:t>Display “Positive,” “Neutral,” or “Negative” alongside the numeric VADER score for instant clarity.</a:t>
            </a:r>
            <a:br/>
            <a:r>
              <a:rPr b="1" cap="none"/>
              <a:t>Actionable Recommendation:</a:t>
            </a:r>
            <a:br/>
            <a:r>
              <a:t>Add a concise “Buy / Hold / Sell” suggestion based on the forecast point relative to the current price and confidence range.</a:t>
            </a:r>
            <a:br/>
            <a:r>
              <a:rPr b="1" cap="none"/>
              <a:t>Headline Drill‑Down:</a:t>
            </a:r>
            <a:br/>
            <a:r>
              <a:t>Allow users to click or hover on the sentiment score to see the top 3 news headlines that influenced that day’s sentiment.</a:t>
            </a:r>
            <a:br/>
            <a:r>
              <a:rPr b="1" cap="none"/>
              <a:t>Chart Controls:</a:t>
            </a:r>
            <a:br/>
            <a:r>
              <a:t>Introduce toggles to show or hide individual technical indicators (e.g., MACD, Bollinger Bands) for a cleaner view.</a:t>
            </a:r>
          </a:p>
        </p:txBody>
      </p:sp>
      <p:sp>
        <p:nvSpPr>
          <p:cNvPr id="4" name="object 4"/>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FIYAABkFwAAgxkAABAgAAAmAAAACAAAAP//////////"/>
              </a:ext>
            </a:extLst>
          </p:cNvSpPr>
          <p:nvPr/>
        </p:nvSpPr>
        <p:spPr>
          <a:xfrm>
            <a:off x="901700" y="3953510"/>
            <a:ext cx="2900680" cy="19367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9.5 What improvements can be made later?</a:t>
            </a:r>
            <a:endParaRPr sz="1100" cap="none">
              <a:latin typeface="Arial" pitchFamily="2" charset="0"/>
              <a:ea typeface="Calibri" pitchFamily="2" charset="0"/>
              <a:cs typeface="Arial" pitchFamily="2" charset="0"/>
            </a:endParaRPr>
          </a:p>
        </p:txBody>
      </p:sp>
      <p:sp>
        <p:nvSpPr>
          <p:cNvPr id="5" name="object 5"/>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lwUAAL4aAACrKgAApykAABAAAAAmAAAACAAAAP//////////"/>
              </a:ext>
            </a:extLst>
          </p:cNvSpPr>
          <p:nvPr/>
        </p:nvSpPr>
        <p:spPr>
          <a:xfrm>
            <a:off x="908685" y="4347210"/>
            <a:ext cx="6027420" cy="2423795"/>
          </a:xfrm>
          <a:custGeom>
            <a:avLst/>
            <a:gdLst/>
            <a:ahLst/>
            <a:cxnLst/>
            <a:rect l="0" t="0" r="6027420" b="2423795"/>
            <a:pathLst>
              <a:path w="6027420" h="2423795">
                <a:moveTo>
                  <a:pt x="12179" y="0"/>
                </a:moveTo>
                <a:lnTo>
                  <a:pt x="0" y="0"/>
                </a:lnTo>
                <a:lnTo>
                  <a:pt x="0" y="12192"/>
                </a:lnTo>
                <a:lnTo>
                  <a:pt x="0" y="76200"/>
                </a:lnTo>
                <a:lnTo>
                  <a:pt x="0" y="2411222"/>
                </a:lnTo>
                <a:lnTo>
                  <a:pt x="0" y="2423414"/>
                </a:lnTo>
                <a:lnTo>
                  <a:pt x="12179" y="2423414"/>
                </a:lnTo>
                <a:lnTo>
                  <a:pt x="12179" y="2411222"/>
                </a:lnTo>
                <a:lnTo>
                  <a:pt x="12179" y="76200"/>
                </a:lnTo>
                <a:lnTo>
                  <a:pt x="12179" y="12192"/>
                </a:lnTo>
                <a:lnTo>
                  <a:pt x="12179" y="0"/>
                </a:lnTo>
                <a:close/>
              </a:path>
              <a:path w="6027420" h="2423795">
                <a:moveTo>
                  <a:pt x="6027102" y="0"/>
                </a:moveTo>
                <a:lnTo>
                  <a:pt x="6014974" y="0"/>
                </a:lnTo>
                <a:lnTo>
                  <a:pt x="12192" y="0"/>
                </a:lnTo>
                <a:lnTo>
                  <a:pt x="12192" y="12192"/>
                </a:lnTo>
                <a:lnTo>
                  <a:pt x="6014923" y="12192"/>
                </a:lnTo>
                <a:lnTo>
                  <a:pt x="6014923" y="76200"/>
                </a:lnTo>
                <a:lnTo>
                  <a:pt x="6014923" y="2411222"/>
                </a:lnTo>
                <a:lnTo>
                  <a:pt x="12192" y="2411222"/>
                </a:lnTo>
                <a:lnTo>
                  <a:pt x="12192" y="2423414"/>
                </a:lnTo>
                <a:lnTo>
                  <a:pt x="6014923" y="2423414"/>
                </a:lnTo>
                <a:lnTo>
                  <a:pt x="6027102" y="2423414"/>
                </a:lnTo>
                <a:lnTo>
                  <a:pt x="6027102" y="2411222"/>
                </a:lnTo>
                <a:lnTo>
                  <a:pt x="6027102" y="76200"/>
                </a:lnTo>
                <a:lnTo>
                  <a:pt x="6027102" y="12192"/>
                </a:lnTo>
                <a:lnTo>
                  <a:pt x="6027102" y="0"/>
                </a:lnTo>
                <a:close/>
              </a:path>
            </a:pathLst>
          </a:custGeom>
          <a:solidFill>
            <a:srgbClr val="000000"/>
          </a:solidFill>
          <a:ln>
            <a:noFill/>
          </a:ln>
          <a:effectLst/>
        </p:spPr>
        <p:txBody>
          <a:bodyPr vert="horz" wrap="square" lIns="0" tIns="0" rIns="0" bIns="0" numCol="1" spcCol="215900" anchor="t"/>
          <a:lstStyle/>
          <a:p>
            <a:pPr>
              <a:defRPr sz="1100" cap="none">
                <a:latin typeface="Arial MT" pitchFamily="0" charset="0"/>
                <a:ea typeface="Arial MT" pitchFamily="0" charset="0"/>
                <a:cs typeface="Arial MT" pitchFamily="0" charset="0"/>
              </a:defRPr>
            </a:pPr>
            <a:r>
              <a:t>Enhanced Models: Test XGBoost or LightGBM for better accuracy.</a:t>
            </a:r>
            <a:br/>
            <a:br/>
            <a:r>
              <a:t>Back‑Testing: Add a module to simulate historical strategy performance.</a:t>
            </a:r>
            <a:br/>
            <a:br/>
            <a:r>
              <a:t>Portfolio View: Support multi‑stock forecasts and asset allocation.</a:t>
            </a:r>
            <a:br/>
            <a:br/>
            <a:r>
              <a:t>Live Streaming: Upgrade to real‑time price and news feeds.</a:t>
            </a:r>
            <a:br/>
            <a:br/>
            <a:r>
              <a:t>Mobile Alerts: Push notifications for key prediction triggers.</a:t>
            </a:r>
          </a:p>
        </p:txBody>
      </p:sp>
      <p:sp>
        <p:nvSpPr>
          <p:cNvPr id="6" name="object 6"/>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B/f38A7uzhA8zMzADAwP8Af39/AAAAAAAAAAAAAAAAAAAAAAAAAAAAIQAAABgAAAAUAAAAhAUAANwqAAD7KAAAMjUAABAAAAAmAAAACAAAAP//////////"/>
              </a:ext>
            </a:extLst>
          </p:cNvSpPr>
          <p:nvPr/>
        </p:nvSpPr>
        <p:spPr>
          <a:xfrm>
            <a:off x="896620" y="6967220"/>
            <a:ext cx="5765165" cy="1680210"/>
          </a:xfrm>
          <a:custGeom>
            <a:avLst/>
            <a:gdLst/>
            <a:ahLst/>
            <a:cxnLst/>
            <a:rect l="0" t="0" r="5765165" b="1680210"/>
            <a:pathLst>
              <a:path w="5765165" h="1680210">
                <a:moveTo>
                  <a:pt x="5764657" y="1342962"/>
                </a:moveTo>
                <a:lnTo>
                  <a:pt x="0" y="1342962"/>
                </a:lnTo>
                <a:lnTo>
                  <a:pt x="0" y="1510589"/>
                </a:lnTo>
                <a:lnTo>
                  <a:pt x="0" y="1679753"/>
                </a:lnTo>
                <a:lnTo>
                  <a:pt x="5764657" y="1679753"/>
                </a:lnTo>
                <a:lnTo>
                  <a:pt x="5764657" y="1510589"/>
                </a:lnTo>
                <a:lnTo>
                  <a:pt x="5764657" y="1342962"/>
                </a:lnTo>
                <a:close/>
              </a:path>
              <a:path w="5765165" h="1680210">
                <a:moveTo>
                  <a:pt x="5764657" y="1007682"/>
                </a:moveTo>
                <a:lnTo>
                  <a:pt x="0" y="1007682"/>
                </a:lnTo>
                <a:lnTo>
                  <a:pt x="0" y="1175309"/>
                </a:lnTo>
                <a:lnTo>
                  <a:pt x="0" y="1342949"/>
                </a:lnTo>
                <a:lnTo>
                  <a:pt x="5764657" y="1342949"/>
                </a:lnTo>
                <a:lnTo>
                  <a:pt x="5764657" y="1175309"/>
                </a:lnTo>
                <a:lnTo>
                  <a:pt x="5764657" y="1007682"/>
                </a:lnTo>
                <a:close/>
              </a:path>
              <a:path w="5765165" h="1680210">
                <a:moveTo>
                  <a:pt x="5764657" y="503237"/>
                </a:moveTo>
                <a:lnTo>
                  <a:pt x="0" y="503237"/>
                </a:lnTo>
                <a:lnTo>
                  <a:pt x="0" y="670864"/>
                </a:lnTo>
                <a:lnTo>
                  <a:pt x="0" y="840028"/>
                </a:lnTo>
                <a:lnTo>
                  <a:pt x="0" y="1007669"/>
                </a:lnTo>
                <a:lnTo>
                  <a:pt x="5764657" y="1007669"/>
                </a:lnTo>
                <a:lnTo>
                  <a:pt x="5764657" y="840028"/>
                </a:lnTo>
                <a:lnTo>
                  <a:pt x="5764657" y="670864"/>
                </a:lnTo>
                <a:lnTo>
                  <a:pt x="5764657" y="503237"/>
                </a:lnTo>
                <a:close/>
              </a:path>
              <a:path w="5765165" h="1680210">
                <a:moveTo>
                  <a:pt x="5764657" y="0"/>
                </a:moveTo>
                <a:lnTo>
                  <a:pt x="0" y="0"/>
                </a:lnTo>
                <a:lnTo>
                  <a:pt x="0" y="167944"/>
                </a:lnTo>
                <a:lnTo>
                  <a:pt x="0" y="335584"/>
                </a:lnTo>
                <a:lnTo>
                  <a:pt x="0" y="503224"/>
                </a:lnTo>
                <a:lnTo>
                  <a:pt x="5764657" y="503224"/>
                </a:lnTo>
                <a:lnTo>
                  <a:pt x="5764657" y="335584"/>
                </a:lnTo>
                <a:lnTo>
                  <a:pt x="5764657" y="167944"/>
                </a:lnTo>
                <a:lnTo>
                  <a:pt x="5764657" y="0"/>
                </a:lnTo>
                <a:close/>
              </a:path>
            </a:pathLst>
          </a:custGeom>
          <a:solidFill>
            <a:srgbClr val="F4F4F4"/>
          </a:solidFill>
          <a:ln>
            <a:noFill/>
          </a:ln>
          <a:effectLst/>
        </p:spPr>
        <p:txBody>
          <a:bodyPr vert="horz" wrap="square" lIns="0" tIns="0" rIns="0" bIns="0" numCol="1" spcCol="215900" anchor="t"/>
          <a:lstStyle/>
          <a:p>
            <a:pPr/>
          </a:p>
        </p:txBody>
      </p:sp>
      <p:sp>
        <p:nvSpPr>
          <p:cNvPr id="7" name="object 7"/>
          <p:cNvSpPr>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hAUAANwqAAD7KAAAMjUAABAgAAAmAAAACAAAAP//////////"/>
              </a:ext>
            </a:extLst>
          </p:cNvSpPr>
          <p:nvPr/>
        </p:nvSpPr>
        <p:spPr>
          <a:xfrm>
            <a:off x="896620" y="6967220"/>
            <a:ext cx="5765165" cy="1680210"/>
          </a:xfrm>
          <a:prstGeom prst="rect">
            <a:avLst/>
          </a:prstGeom>
          <a:noFill/>
          <a:ln>
            <a:noFill/>
          </a:ln>
          <a:effectLst/>
        </p:spPr>
        <p:txBody>
          <a:bodyPr vert="horz" wrap="square" lIns="0" tIns="0" rIns="0" bIns="0" numCol="1" spcCol="215900" anchor="t"/>
          <a:lstStyle/>
          <a:p>
            <a:pPr marL="17780">
              <a:lnSpc>
                <a:spcPts val="1125"/>
              </a:lnSpc>
            </a:pPr>
            <a:r>
              <a:rPr sz="1000" b="1" cap="none">
                <a:latin typeface="Arial" pitchFamily="2" charset="0"/>
                <a:ea typeface="Calibri" pitchFamily="2" charset="0"/>
                <a:cs typeface="Arial" pitchFamily="2" charset="0"/>
              </a:rPr>
              <a:t>Rate yourself</a:t>
            </a:r>
            <a:endParaRPr sz="1000" cap="none">
              <a:latin typeface="Arial" pitchFamily="2" charset="0"/>
              <a:ea typeface="Calibri" pitchFamily="2" charset="0"/>
              <a:cs typeface="Arial" pitchFamily="2" charset="0"/>
            </a:endParaRPr>
          </a:p>
          <a:p>
            <a:pPr>
              <a:lnSpc>
                <a:spcPct val="100000"/>
              </a:lnSpc>
            </a:pPr>
            <a:endParaRPr sz="1000" cap="none">
              <a:latin typeface="Arial" pitchFamily="2" charset="0"/>
              <a:ea typeface="Calibri" pitchFamily="2" charset="0"/>
              <a:cs typeface="Arial" pitchFamily="2" charset="0"/>
            </a:endParaRPr>
          </a:p>
          <a:p>
            <a:pPr>
              <a:lnSpc>
                <a:spcPct val="100000"/>
              </a:lnSpc>
              <a:spcBef>
                <a:spcPts val="455"/>
              </a:spcBef>
            </a:pPr>
            <a:endParaRPr sz="1000" cap="none">
              <a:latin typeface="Arial" pitchFamily="2" charset="0"/>
              <a:ea typeface="Calibri" pitchFamily="2" charset="0"/>
              <a:cs typeface="Arial" pitchFamily="2" charset="0"/>
            </a:endParaRPr>
          </a:p>
          <a:p>
            <a:pPr marL="17780">
              <a:lnSpc>
                <a:spcPct val="100000"/>
              </a:lnSpc>
            </a:pPr>
            <a:r>
              <a:rPr sz="1000" b="1" cap="none">
                <a:solidFill>
                  <a:srgbClr val="252525"/>
                </a:solidFill>
                <a:latin typeface="Arial" pitchFamily="2" charset="0"/>
                <a:ea typeface="Calibri" pitchFamily="2" charset="0"/>
                <a:cs typeface="Arial" pitchFamily="2" charset="0"/>
              </a:rPr>
              <a:t>Testing</a:t>
            </a:r>
            <a:endParaRPr sz="1000" cap="none">
              <a:latin typeface="Arial" pitchFamily="2" charset="0"/>
              <a:ea typeface="Calibri" pitchFamily="2" charset="0"/>
              <a:cs typeface="Arial" pitchFamily="2" charset="0"/>
            </a:endParaRPr>
          </a:p>
          <a:p>
            <a:pPr>
              <a:lnSpc>
                <a:spcPct val="100000"/>
              </a:lnSpc>
              <a:spcBef>
                <a:spcPts val="315"/>
              </a:spcBef>
            </a:pPr>
            <a:endParaRPr sz="1000" cap="none">
              <a:latin typeface="Arial" pitchFamily="2" charset="0"/>
              <a:ea typeface="Calibri" pitchFamily="2" charset="0"/>
              <a:cs typeface="Arial" pitchFamily="2" charset="0"/>
            </a:endParaRPr>
          </a:p>
          <a:p>
            <a:pPr marL="121920" indent="-104140" defTabSz="914400">
              <a:lnSpc>
                <a:spcPct val="100000"/>
              </a:lnSpc>
              <a:buAutoNum type="arabicPlain"/>
              <a:tabLst>
                <a:tab pos="121920" algn="l"/>
              </a:tabLst>
            </a:pPr>
            <a:r>
              <a:rPr sz="1000" cap="none">
                <a:solidFill>
                  <a:srgbClr val="252525"/>
                </a:solidFill>
                <a:latin typeface="Arial MT" pitchFamily="0" charset="0"/>
                <a:ea typeface="Calibri" pitchFamily="2" charset="0"/>
                <a:cs typeface="Arial MT" pitchFamily="0" charset="0"/>
              </a:rPr>
              <a:t>point – </a:t>
            </a:r>
            <a:r>
              <a:rPr sz="1000" cap="none">
                <a:latin typeface="Arial MT" pitchFamily="0" charset="0"/>
                <a:ea typeface="Calibri" pitchFamily="2" charset="0"/>
                <a:cs typeface="Arial MT" pitchFamily="0" charset="0"/>
              </a:rPr>
              <a:t>A concept for a prototype shows how it will be tested.</a:t>
            </a:r>
            <a:endParaRPr sz="1000" cap="none">
              <a:latin typeface="Arial MT" pitchFamily="0" charset="0"/>
              <a:ea typeface="Calibri" pitchFamily="2" charset="0"/>
              <a:cs typeface="Arial MT" pitchFamily="0" charset="0"/>
            </a:endParaRPr>
          </a:p>
          <a:p>
            <a:pPr marL="17780" marR="278130" indent="104140" defTabSz="914400">
              <a:lnSpc>
                <a:spcPct val="110000"/>
              </a:lnSpc>
              <a:buAutoNum type="arabicPlain"/>
              <a:tabLst>
                <a:tab pos="121920" algn="l"/>
              </a:tabLst>
            </a:pPr>
            <a:r>
              <a:rPr sz="1000" cap="none">
                <a:solidFill>
                  <a:srgbClr val="252525"/>
                </a:solidFill>
                <a:latin typeface="Arial MT" pitchFamily="0" charset="0"/>
                <a:ea typeface="Calibri" pitchFamily="2" charset="0"/>
                <a:cs typeface="Arial MT" pitchFamily="0" charset="0"/>
              </a:rPr>
              <a:t>points - </a:t>
            </a:r>
            <a:r>
              <a:rPr sz="1000" cap="none">
                <a:latin typeface="Arial MT" pitchFamily="0" charset="0"/>
                <a:ea typeface="Calibri" pitchFamily="2" charset="0"/>
                <a:cs typeface="Arial MT" pitchFamily="0" charset="0"/>
              </a:rPr>
              <a:t>A prototype has been tested with users and improvements have been identified to meet user requirements.</a:t>
            </a:r>
            <a:endParaRPr sz="1000" cap="none">
              <a:latin typeface="Arial MT" pitchFamily="0" charset="0"/>
              <a:ea typeface="Calibri" pitchFamily="2" charset="0"/>
              <a:cs typeface="Arial MT" pitchFamily="0" charset="0"/>
            </a:endParaRPr>
          </a:p>
          <a:p>
            <a:pPr marL="17780" marR="133985" indent="104140" defTabSz="914400">
              <a:lnSpc>
                <a:spcPct val="110000"/>
              </a:lnSpc>
              <a:buAutoNum type="arabicPlain"/>
              <a:tabLst>
                <a:tab pos="121920" algn="l"/>
              </a:tabLst>
            </a:pPr>
            <a:r>
              <a:rPr sz="1000" cap="none">
                <a:latin typeface="Arial MT" pitchFamily="0" charset="0"/>
                <a:ea typeface="Calibri" pitchFamily="2" charset="0"/>
                <a:cs typeface="Arial MT" pitchFamily="0" charset="0"/>
              </a:rPr>
              <a:t>points - A prototype has been tested with a fair representation of users and all tasks in this section have been completed.</a:t>
            </a:r>
            <a:endParaRPr sz="1000" cap="none">
              <a:latin typeface="Arial MT" pitchFamily="0" charset="0"/>
              <a:ea typeface="Calibri" pitchFamily="2" charset="0"/>
              <a:cs typeface="Arial MT" pitchFamily="0" charset="0"/>
            </a:endParaRPr>
          </a:p>
        </p:txBody>
      </p:sp>
      <p:grpSp>
        <p:nvGrpSpPr>
          <p:cNvPr id="8" name="object 8"/>
          <p:cNvGrpSpPr>
            <a:extLst>
              <a:ext uri="smNativeData">
                <pr:smNativeData xmlns:pr="smNativeData" xmlns="smNativeData" val="SMDATA_6_QoiwaBMAAAAlAAAAAQAAAA8BAAAAkAAAAEgAAACQAAAASAAAAAAAAAAAAAAAAAAAABcAAAAUAAAAAAAAAAAAAAD/fwAA/38AAAAAAAAJAAAABAAAAAMAAAAfAAAAVAAAAAAAAAAAAAAAAAAAAAAAAAAAAAAAAAAAAAAAAAAAAAAAAAAAAAAAAAAAAAAAAAAAAAAAAAAAAAAAAAAAAAAAAAAAAAAAAAAAAAAAAAAAAAAAAAAAACEAAAAYAAAAFAAAAH4LAADfKgAAKg0AAEwsAAAQAAAAJgAAAAgAAAD/////AAAAAA=="/>
              </a:ext>
            </a:extLst>
          </p:cNvGrpSpPr>
          <p:nvPr/>
        </p:nvGrpSpPr>
        <p:grpSpPr>
          <a:xfrm>
            <a:off x="1868170" y="6969125"/>
            <a:ext cx="271780" cy="231775"/>
            <a:chOff x="1868170" y="6969125"/>
            <a:chExt cx="271780" cy="231775"/>
          </a:xfrm>
        </p:grpSpPr>
        <p:sp>
          <p:nvSpPr>
            <p:cNvPr id="10" name="object 9"/>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gwsAAOQqAAAlDQAASCwAAAAAAAAmAAAACAAAAP//////////"/>
                </a:ext>
              </a:extLst>
            </p:cNvSpPr>
            <p:nvPr/>
          </p:nvSpPr>
          <p:spPr>
            <a:xfrm>
              <a:off x="1871345" y="6972300"/>
              <a:ext cx="265430" cy="226060"/>
            </a:xfrm>
            <a:custGeom>
              <a:avLst/>
              <a:gdLst/>
              <a:ahLst/>
              <a:cxnLst/>
              <a:rect l="0" t="0" r="265430" b="226060"/>
              <a:pathLst>
                <a:path w="265430" h="226060">
                  <a:moveTo>
                    <a:pt x="265175" y="0"/>
                  </a:moveTo>
                  <a:lnTo>
                    <a:pt x="0" y="0"/>
                  </a:lnTo>
                  <a:lnTo>
                    <a:pt x="0" y="225553"/>
                  </a:lnTo>
                  <a:lnTo>
                    <a:pt x="265175" y="225553"/>
                  </a:lnTo>
                  <a:lnTo>
                    <a:pt x="265175" y="0"/>
                  </a:lnTo>
                  <a:close/>
                </a:path>
              </a:pathLst>
            </a:custGeom>
            <a:solidFill>
              <a:srgbClr val="FFFFFF"/>
            </a:solidFill>
            <a:ln>
              <a:noFill/>
            </a:ln>
            <a:effectLst/>
          </p:spPr>
          <p:txBody>
            <a:bodyPr vert="horz" wrap="square" lIns="0" tIns="0" rIns="0" bIns="0" numCol="1" spcCol="215900" anchor="t"/>
            <a:lstStyle/>
            <a:p>
              <a:pPr algn="ctr"/>
            </a:p>
          </p:txBody>
        </p:sp>
        <p:sp>
          <p:nvSpPr>
            <p:cNvPr id="9" name="object 10"/>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gwsAAOQqAAAlDQAASCwAAAAAAAAmAAAACAAAAP//////////"/>
                </a:ext>
              </a:extLst>
            </p:cNvSpPr>
            <p:nvPr/>
          </p:nvSpPr>
          <p:spPr>
            <a:xfrm>
              <a:off x="1871345" y="6972300"/>
              <a:ext cx="265430" cy="226060"/>
            </a:xfrm>
            <a:custGeom>
              <a:avLst/>
              <a:gdLst/>
              <a:ahLst/>
              <a:cxnLst/>
              <a:rect l="0" t="0" r="265430" b="226060"/>
              <a:pathLst>
                <a:path w="265430" h="226060">
                  <a:moveTo>
                    <a:pt x="0" y="225553"/>
                  </a:moveTo>
                  <a:lnTo>
                    <a:pt x="265175" y="225553"/>
                  </a:lnTo>
                  <a:lnTo>
                    <a:pt x="265175" y="0"/>
                  </a:lnTo>
                  <a:lnTo>
                    <a:pt x="0" y="0"/>
                  </a:lnTo>
                  <a:lnTo>
                    <a:pt x="0" y="225553"/>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p>
              <a:pPr algn="ctr"/>
              <a:r>
                <a:t>3</a:t>
              </a:r>
            </a:p>
          </p:txBody>
        </p:sp>
      </p:grpSp>
      <p:sp>
        <p:nvSpPr>
          <p:cNvPr id="11" name="object 11"/>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12" name="object 12"/>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19DA-94D4-AFEF-9A42-62BA570C6C37}" type="slidenum">
              <a:t>23</a:t>
            </a:fld>
          </a:p>
        </p:txBody>
      </p:sp>
    </p:spTree>
  </p:cSld>
  <p:clrMapOvr>
    <a:masterClrMapping/>
  </p:clrMapOvr>
  <p:timing>
    <p:tnLst>
      <p:par>
        <p:cTn id="1" dur="indefinite" restart="never" nodeType="tmRoot"/>
      </p:par>
    </p:tnLst>
  </p:timing>
</p:sld>
</file>

<file path=ppt/slides/slide2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AUAALkHAADHGAAAIQoAABAgAAAmAAAACAAAAD0wAAAAAAAA"/>
              </a:ext>
            </a:extLst>
          </p:cNvSpPr>
          <p:nvPr>
            <p:ph type="title"/>
          </p:nvPr>
        </p:nvSpPr>
        <p:spPr>
          <a:xfrm>
            <a:off x="901700" y="1255395"/>
            <a:ext cx="3126105" cy="391160"/>
          </a:xfrm>
        </p:spPr>
        <p:txBody>
          <a:bodyPr vert="horz" wrap="square" lIns="0" tIns="12700" rIns="0" bIns="0" numCol="1" spcCol="215900" anchor="t">
            <a:prstTxWarp prst="textNoShape">
              <a:avLst/>
            </a:prstTxWarp>
          </a:bodyPr>
          <a:lstStyle/>
          <a:p>
            <a:pPr marL="12700">
              <a:lnSpc>
                <a:spcPct val="100000"/>
              </a:lnSpc>
              <a:spcBef>
                <a:spcPts val="100"/>
              </a:spcBef>
            </a:pPr>
            <a:r>
              <a:rPr b="0" cap="none">
                <a:latin typeface="Arial MT" pitchFamily="0" charset="0"/>
                <a:ea typeface="Calibri" pitchFamily="2" charset="0"/>
                <a:cs typeface="Arial MT" pitchFamily="0" charset="0"/>
              </a:rPr>
              <a:t>10. Team collaboration</a:t>
            </a:r>
            <a:endParaRPr b="0"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NwLAABWJgAADQ0AABAgAAAmAAAACAAAAP//////////"/>
              </a:ext>
            </a:extLst>
          </p:cNvSpPr>
          <p:nvPr/>
        </p:nvSpPr>
        <p:spPr>
          <a:xfrm>
            <a:off x="901700" y="1927860"/>
            <a:ext cx="5330190" cy="19367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10.1 How did you actively work with others in your team and with stakeholders?</a:t>
            </a:r>
            <a:endParaRPr sz="1100"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lwUAAEgOAACrKgAAsSkAABAAAAAmAAAACAAAAP//////////"/>
              </a:ext>
            </a:extLst>
          </p:cNvSpPr>
          <p:nvPr/>
        </p:nvSpPr>
        <p:spPr>
          <a:xfrm>
            <a:off x="908685" y="2321560"/>
            <a:ext cx="6027420" cy="4455795"/>
          </a:xfrm>
          <a:custGeom>
            <a:avLst/>
            <a:gdLst/>
            <a:ahLst/>
            <a:cxnLst/>
            <a:rect l="0" t="0" r="6027420" b="4455795"/>
            <a:pathLst>
              <a:path w="6027420" h="4455795">
                <a:moveTo>
                  <a:pt x="12179" y="4443107"/>
                </a:moveTo>
                <a:lnTo>
                  <a:pt x="0" y="4443107"/>
                </a:lnTo>
                <a:lnTo>
                  <a:pt x="0" y="4455287"/>
                </a:lnTo>
                <a:lnTo>
                  <a:pt x="12179" y="4455287"/>
                </a:lnTo>
                <a:lnTo>
                  <a:pt x="12179" y="4443107"/>
                </a:lnTo>
                <a:close/>
              </a:path>
              <a:path w="6027420" h="4455795">
                <a:moveTo>
                  <a:pt x="12179" y="0"/>
                </a:moveTo>
                <a:lnTo>
                  <a:pt x="0" y="0"/>
                </a:lnTo>
                <a:lnTo>
                  <a:pt x="0" y="12192"/>
                </a:lnTo>
                <a:lnTo>
                  <a:pt x="0" y="76200"/>
                </a:lnTo>
                <a:lnTo>
                  <a:pt x="0" y="4443095"/>
                </a:lnTo>
                <a:lnTo>
                  <a:pt x="12179" y="4443095"/>
                </a:lnTo>
                <a:lnTo>
                  <a:pt x="12179" y="76200"/>
                </a:lnTo>
                <a:lnTo>
                  <a:pt x="12179" y="12192"/>
                </a:lnTo>
                <a:lnTo>
                  <a:pt x="12179" y="0"/>
                </a:lnTo>
                <a:close/>
              </a:path>
              <a:path w="6027420" h="4455795">
                <a:moveTo>
                  <a:pt x="6027102" y="4443107"/>
                </a:moveTo>
                <a:lnTo>
                  <a:pt x="6014974" y="4443107"/>
                </a:lnTo>
                <a:lnTo>
                  <a:pt x="12192" y="4443107"/>
                </a:lnTo>
                <a:lnTo>
                  <a:pt x="12192" y="4455287"/>
                </a:lnTo>
                <a:lnTo>
                  <a:pt x="6014923" y="4455287"/>
                </a:lnTo>
                <a:lnTo>
                  <a:pt x="6027102" y="4455287"/>
                </a:lnTo>
                <a:lnTo>
                  <a:pt x="6027102" y="4443107"/>
                </a:lnTo>
                <a:close/>
              </a:path>
              <a:path w="6027420" h="4455795">
                <a:moveTo>
                  <a:pt x="6027102" y="0"/>
                </a:moveTo>
                <a:lnTo>
                  <a:pt x="6014974" y="0"/>
                </a:lnTo>
                <a:lnTo>
                  <a:pt x="12192" y="0"/>
                </a:lnTo>
                <a:lnTo>
                  <a:pt x="12192" y="12192"/>
                </a:lnTo>
                <a:lnTo>
                  <a:pt x="6014923" y="12192"/>
                </a:lnTo>
                <a:lnTo>
                  <a:pt x="6014923" y="76200"/>
                </a:lnTo>
                <a:lnTo>
                  <a:pt x="6014923" y="4443095"/>
                </a:lnTo>
                <a:lnTo>
                  <a:pt x="6027102" y="4443095"/>
                </a:lnTo>
                <a:lnTo>
                  <a:pt x="6027102" y="76200"/>
                </a:lnTo>
                <a:lnTo>
                  <a:pt x="6027102" y="12192"/>
                </a:lnTo>
                <a:lnTo>
                  <a:pt x="6027102" y="0"/>
                </a:lnTo>
                <a:close/>
              </a:path>
            </a:pathLst>
          </a:custGeom>
          <a:solidFill>
            <a:srgbClr val="000000"/>
          </a:solidFill>
          <a:ln>
            <a:noFill/>
          </a:ln>
          <a:effectLst/>
        </p:spPr>
        <p:txBody>
          <a:bodyPr vert="horz" wrap="square" lIns="0" tIns="0" rIns="0" bIns="0" numCol="1" spcCol="215900" anchor="t"/>
          <a:lstStyle/>
          <a:p>
            <a:pPr/>
            <a:r>
              <a:t>Throughout the project, we actively collaborated as a team by dividing tasks based on each member's strengths and responsibilities. Some team members focused on coding and model building, while others worked on data collection, visualization, and presentation preparation. We held regular discussions to share progress, resolve issues, and brainstorm improvements. Communication played a key role—we made sure to listen to each other’s inputs and incorporated suggestions to enhance the project. We also engaged with stakeholders such as users, teachers, and peers to understand what features would be most valuable for them. Their feedback was crucial in refining the tool’s usability and ensuring the output was relevant and easy to interpret. This constant loop of teamwork and real-world input helped us build a practical and reliable stock prediction solution.</a:t>
            </a:r>
          </a:p>
        </p:txBody>
      </p:sp>
      <p:sp>
        <p:nvSpPr>
          <p:cNvPr id="5" name="object 5"/>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B/f38A7uzhA8zMzADAwP8Af39/AAAAAAAAAAAAAAAAAAAAAAAAAAAAIQAAABgAAAAUAAAAhAUAABotAAD7KAAAZTYAABAAAAAmAAAACAAAAP//////////"/>
              </a:ext>
            </a:extLst>
          </p:cNvSpPr>
          <p:nvPr/>
        </p:nvSpPr>
        <p:spPr>
          <a:xfrm>
            <a:off x="896620" y="7331710"/>
            <a:ext cx="5765165" cy="1510665"/>
          </a:xfrm>
          <a:custGeom>
            <a:avLst/>
            <a:gdLst/>
            <a:ahLst/>
            <a:cxnLst/>
            <a:rect l="0" t="0" r="5765165" b="1510665"/>
            <a:pathLst>
              <a:path w="5765165" h="1510665">
                <a:moveTo>
                  <a:pt x="976579" y="0"/>
                </a:moveTo>
                <a:lnTo>
                  <a:pt x="0" y="0"/>
                </a:lnTo>
                <a:lnTo>
                  <a:pt x="0" y="167640"/>
                </a:lnTo>
                <a:lnTo>
                  <a:pt x="976579" y="167640"/>
                </a:lnTo>
                <a:lnTo>
                  <a:pt x="976579" y="0"/>
                </a:lnTo>
                <a:close/>
              </a:path>
              <a:path w="5765165" h="1510665">
                <a:moveTo>
                  <a:pt x="5764657" y="1007376"/>
                </a:moveTo>
                <a:lnTo>
                  <a:pt x="0" y="1007376"/>
                </a:lnTo>
                <a:lnTo>
                  <a:pt x="0" y="1175004"/>
                </a:lnTo>
                <a:lnTo>
                  <a:pt x="0" y="1342644"/>
                </a:lnTo>
                <a:lnTo>
                  <a:pt x="0" y="1510284"/>
                </a:lnTo>
                <a:lnTo>
                  <a:pt x="5764657" y="1510284"/>
                </a:lnTo>
                <a:lnTo>
                  <a:pt x="5764657" y="1342644"/>
                </a:lnTo>
                <a:lnTo>
                  <a:pt x="5764657" y="1175004"/>
                </a:lnTo>
                <a:lnTo>
                  <a:pt x="5764657" y="1007376"/>
                </a:lnTo>
                <a:close/>
              </a:path>
              <a:path w="5765165" h="1510665">
                <a:moveTo>
                  <a:pt x="5764657" y="670572"/>
                </a:moveTo>
                <a:lnTo>
                  <a:pt x="0" y="670572"/>
                </a:lnTo>
                <a:lnTo>
                  <a:pt x="0" y="839723"/>
                </a:lnTo>
                <a:lnTo>
                  <a:pt x="0" y="1007364"/>
                </a:lnTo>
                <a:lnTo>
                  <a:pt x="5764657" y="1007364"/>
                </a:lnTo>
                <a:lnTo>
                  <a:pt x="5764657" y="839723"/>
                </a:lnTo>
                <a:lnTo>
                  <a:pt x="5764657" y="670572"/>
                </a:lnTo>
                <a:close/>
              </a:path>
              <a:path w="5765165" h="1510665">
                <a:moveTo>
                  <a:pt x="5764657" y="167652"/>
                </a:moveTo>
                <a:lnTo>
                  <a:pt x="0" y="167652"/>
                </a:lnTo>
                <a:lnTo>
                  <a:pt x="0" y="335280"/>
                </a:lnTo>
                <a:lnTo>
                  <a:pt x="0" y="502920"/>
                </a:lnTo>
                <a:lnTo>
                  <a:pt x="0" y="670560"/>
                </a:lnTo>
                <a:lnTo>
                  <a:pt x="5764657" y="670560"/>
                </a:lnTo>
                <a:lnTo>
                  <a:pt x="5764657" y="502920"/>
                </a:lnTo>
                <a:lnTo>
                  <a:pt x="5764657" y="335280"/>
                </a:lnTo>
                <a:lnTo>
                  <a:pt x="5764657" y="167652"/>
                </a:lnTo>
                <a:close/>
              </a:path>
              <a:path w="5765165" h="1510665">
                <a:moveTo>
                  <a:pt x="5764657" y="0"/>
                </a:moveTo>
                <a:lnTo>
                  <a:pt x="1241742" y="0"/>
                </a:lnTo>
                <a:lnTo>
                  <a:pt x="1241742" y="167640"/>
                </a:lnTo>
                <a:lnTo>
                  <a:pt x="5764657" y="167640"/>
                </a:lnTo>
                <a:lnTo>
                  <a:pt x="5764657" y="0"/>
                </a:lnTo>
                <a:close/>
              </a:path>
            </a:pathLst>
          </a:custGeom>
          <a:solidFill>
            <a:srgbClr val="F4F4F4"/>
          </a:solidFill>
          <a:ln>
            <a:noFill/>
          </a:ln>
          <a:effectLst/>
        </p:spPr>
        <p:txBody>
          <a:bodyPr vert="horz" wrap="square" lIns="0" tIns="0" rIns="0" bIns="0" numCol="1" spcCol="215900" anchor="t"/>
          <a:lstStyle/>
          <a:p>
            <a:pPr/>
          </a:p>
        </p:txBody>
      </p:sp>
      <p:sp>
        <p:nvSpPr>
          <p:cNvPr id="6" name="object 6"/>
          <p:cNvSpPr>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hAUAABotAAD7KAAAZTYAABAgAAAmAAAACAAAAP//////////"/>
              </a:ext>
            </a:extLst>
          </p:cNvSpPr>
          <p:nvPr/>
        </p:nvSpPr>
        <p:spPr>
          <a:xfrm>
            <a:off x="896620" y="7331710"/>
            <a:ext cx="5765165" cy="1510665"/>
          </a:xfrm>
          <a:prstGeom prst="rect">
            <a:avLst/>
          </a:prstGeom>
          <a:noFill/>
          <a:ln>
            <a:noFill/>
          </a:ln>
          <a:effectLst/>
        </p:spPr>
        <p:txBody>
          <a:bodyPr vert="horz" wrap="square" lIns="0" tIns="0" rIns="0" bIns="0" numCol="1" spcCol="215900" anchor="t"/>
          <a:lstStyle/>
          <a:p>
            <a:pPr marL="17780">
              <a:lnSpc>
                <a:spcPts val="1125"/>
              </a:lnSpc>
            </a:pPr>
            <a:r>
              <a:rPr sz="1000" b="1" cap="none">
                <a:solidFill>
                  <a:srgbClr val="252525"/>
                </a:solidFill>
                <a:latin typeface="Arial" pitchFamily="2" charset="0"/>
                <a:ea typeface="Calibri" pitchFamily="2" charset="0"/>
                <a:cs typeface="Arial" pitchFamily="2" charset="0"/>
              </a:rPr>
              <a:t>Rate yourself</a:t>
            </a:r>
            <a:endParaRPr sz="1000" cap="none">
              <a:latin typeface="Arial" pitchFamily="2" charset="0"/>
              <a:ea typeface="Calibri" pitchFamily="2" charset="0"/>
              <a:cs typeface="Arial" pitchFamily="2" charset="0"/>
            </a:endParaRPr>
          </a:p>
          <a:p>
            <a:pPr>
              <a:lnSpc>
                <a:spcPct val="100000"/>
              </a:lnSpc>
            </a:pPr>
            <a:endParaRPr sz="1000" cap="none">
              <a:latin typeface="Arial" pitchFamily="2" charset="0"/>
              <a:ea typeface="Calibri" pitchFamily="2" charset="0"/>
              <a:cs typeface="Arial" pitchFamily="2" charset="0"/>
            </a:endParaRPr>
          </a:p>
          <a:p>
            <a:pPr>
              <a:lnSpc>
                <a:spcPct val="100000"/>
              </a:lnSpc>
              <a:spcBef>
                <a:spcPts val="455"/>
              </a:spcBef>
            </a:pPr>
            <a:endParaRPr sz="1000" cap="none">
              <a:latin typeface="Arial" pitchFamily="2" charset="0"/>
              <a:ea typeface="Calibri" pitchFamily="2" charset="0"/>
              <a:cs typeface="Arial" pitchFamily="2" charset="0"/>
            </a:endParaRPr>
          </a:p>
          <a:p>
            <a:pPr marL="17780">
              <a:lnSpc>
                <a:spcPct val="100000"/>
              </a:lnSpc>
            </a:pPr>
            <a:r>
              <a:rPr sz="1000" b="1" cap="none">
                <a:solidFill>
                  <a:srgbClr val="252525"/>
                </a:solidFill>
                <a:latin typeface="Arial" pitchFamily="2" charset="0"/>
                <a:ea typeface="Calibri" pitchFamily="2" charset="0"/>
                <a:cs typeface="Arial" pitchFamily="2" charset="0"/>
              </a:rPr>
              <a:t>Team collaboration</a:t>
            </a:r>
            <a:endParaRPr sz="1000" cap="none">
              <a:latin typeface="Arial" pitchFamily="2" charset="0"/>
              <a:ea typeface="Calibri" pitchFamily="2" charset="0"/>
              <a:cs typeface="Arial" pitchFamily="2" charset="0"/>
            </a:endParaRPr>
          </a:p>
          <a:p>
            <a:pPr>
              <a:lnSpc>
                <a:spcPct val="100000"/>
              </a:lnSpc>
              <a:spcBef>
                <a:spcPts val="310"/>
              </a:spcBef>
            </a:pPr>
            <a:endParaRPr sz="1000" cap="none">
              <a:latin typeface="Arial" pitchFamily="2" charset="0"/>
              <a:ea typeface="Calibri" pitchFamily="2" charset="0"/>
              <a:cs typeface="Arial" pitchFamily="2" charset="0"/>
            </a:endParaRPr>
          </a:p>
          <a:p>
            <a:pPr marL="121920" indent="-104140" defTabSz="914400">
              <a:lnSpc>
                <a:spcPct val="100000"/>
              </a:lnSpc>
              <a:spcBef>
                <a:spcPts val="5"/>
              </a:spcBef>
              <a:buAutoNum type="arabicPlain"/>
              <a:tabLst>
                <a:tab pos="121920" algn="l"/>
              </a:tabLst>
            </a:pPr>
            <a:r>
              <a:rPr sz="1000" cap="none">
                <a:solidFill>
                  <a:srgbClr val="252525"/>
                </a:solidFill>
                <a:latin typeface="Arial MT" pitchFamily="0" charset="0"/>
                <a:ea typeface="Calibri" pitchFamily="2" charset="0"/>
                <a:cs typeface="Arial MT" pitchFamily="0" charset="0"/>
              </a:rPr>
              <a:t>point – </a:t>
            </a:r>
            <a:r>
              <a:rPr sz="1000" cap="none">
                <a:latin typeface="Arial MT" pitchFamily="0" charset="0"/>
                <a:ea typeface="Calibri" pitchFamily="2" charset="0"/>
                <a:cs typeface="Arial MT" pitchFamily="0" charset="0"/>
              </a:rPr>
              <a:t>There is some evidence of team interactions among peers and stakeholders.</a:t>
            </a:r>
            <a:endParaRPr sz="1000" cap="none">
              <a:latin typeface="Arial MT" pitchFamily="0" charset="0"/>
              <a:ea typeface="Calibri" pitchFamily="2" charset="0"/>
              <a:cs typeface="Arial MT" pitchFamily="0" charset="0"/>
            </a:endParaRPr>
          </a:p>
          <a:p>
            <a:pPr marL="121920" indent="-104140" defTabSz="914400">
              <a:lnSpc>
                <a:spcPct val="100000"/>
              </a:lnSpc>
              <a:spcBef>
                <a:spcPts val="120"/>
              </a:spcBef>
              <a:buAutoNum type="arabicPlain"/>
              <a:tabLst>
                <a:tab pos="121920" algn="l"/>
              </a:tabLst>
            </a:pPr>
            <a:r>
              <a:rPr sz="1000" cap="none">
                <a:solidFill>
                  <a:srgbClr val="252525"/>
                </a:solidFill>
                <a:latin typeface="Arial MT" pitchFamily="0" charset="0"/>
                <a:ea typeface="Calibri" pitchFamily="2" charset="0"/>
                <a:cs typeface="Arial MT" pitchFamily="0" charset="0"/>
              </a:rPr>
              <a:t>points - </a:t>
            </a:r>
            <a:r>
              <a:rPr sz="1000" cap="none">
                <a:latin typeface="Arial MT" pitchFamily="0" charset="0"/>
                <a:ea typeface="Calibri" pitchFamily="2" charset="0"/>
                <a:cs typeface="Arial MT" pitchFamily="0" charset="0"/>
              </a:rPr>
              <a:t>Team collaboration among peers and stakeholders is clearly documented in this section.</a:t>
            </a:r>
            <a:endParaRPr sz="1000" cap="none">
              <a:latin typeface="Arial MT" pitchFamily="0" charset="0"/>
              <a:ea typeface="Calibri" pitchFamily="2" charset="0"/>
              <a:cs typeface="Arial MT" pitchFamily="0" charset="0"/>
            </a:endParaRPr>
          </a:p>
          <a:p>
            <a:pPr marL="17780" marR="179705" indent="104140" defTabSz="914400">
              <a:lnSpc>
                <a:spcPct val="110000"/>
              </a:lnSpc>
              <a:buAutoNum type="arabicPlain"/>
              <a:tabLst>
                <a:tab pos="121920" algn="l"/>
              </a:tabLst>
            </a:pPr>
            <a:r>
              <a:rPr sz="1000" cap="none">
                <a:latin typeface="Arial MT" pitchFamily="0" charset="0"/>
                <a:ea typeface="Calibri" pitchFamily="2" charset="0"/>
                <a:cs typeface="Arial MT" pitchFamily="0" charset="0"/>
              </a:rPr>
              <a:t>points - Effective team collaboration and communication among peers and stakeholders is clearly documented in this section.</a:t>
            </a:r>
            <a:endParaRPr sz="1000" cap="none">
              <a:latin typeface="Arial MT" pitchFamily="0" charset="0"/>
              <a:ea typeface="Calibri" pitchFamily="2" charset="0"/>
              <a:cs typeface="Arial MT" pitchFamily="0" charset="0"/>
            </a:endParaRPr>
          </a:p>
        </p:txBody>
      </p:sp>
      <p:grpSp>
        <p:nvGrpSpPr>
          <p:cNvPr id="7" name="object 7"/>
          <p:cNvGrpSpPr>
            <a:extLst>
              <a:ext uri="smNativeData">
                <pr:smNativeData xmlns:pr="smNativeData" xmlns="smNativeData" val="SMDATA_6_QoiwaBMAAAAlAAAAAQAAAA8BAAAAkAAAAEgAAACQAAAASAAAAAAAAAAAAAAAAAAAABcAAAAUAAAAAAAAAAAAAAD/fwAA/38AAAAAAAAJAAAABAAAAAMAAAAfAAAAVAAAAAAAAAAAAAAAAAAAAAAAAAAAAAAAAAAAAAAAAAAAAAAAAAAAAAAAAAAAAAAAAAAAAAAAAAAAAAAAAAAAAAAAAAAAAAAAAAAAAAAAAAAAAAAAAAAAACEAAAAYAAAAFAAAAIELAAAHLQAALQ0AAHcuAAAQAAAAJgAAAAgAAAD/////AAAAAA=="/>
              </a:ext>
            </a:extLst>
          </p:cNvGrpSpPr>
          <p:nvPr/>
        </p:nvGrpSpPr>
        <p:grpSpPr>
          <a:xfrm>
            <a:off x="1870075" y="7319645"/>
            <a:ext cx="271780" cy="233680"/>
            <a:chOff x="1870075" y="7319645"/>
            <a:chExt cx="271780" cy="233680"/>
          </a:xfrm>
        </p:grpSpPr>
        <p:sp>
          <p:nvSpPr>
            <p:cNvPr id="9" name="object 8"/>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hgsAAAwtAAAoDQAAci4AAAAAAAAmAAAACAAAAP//////////"/>
                </a:ext>
              </a:extLst>
            </p:cNvSpPr>
            <p:nvPr/>
          </p:nvSpPr>
          <p:spPr>
            <a:xfrm>
              <a:off x="1873250" y="7322820"/>
              <a:ext cx="265430" cy="227330"/>
            </a:xfrm>
            <a:custGeom>
              <a:avLst/>
              <a:gdLst/>
              <a:ahLst/>
              <a:cxnLst/>
              <a:rect l="0" t="0" r="265430" b="227330"/>
              <a:pathLst>
                <a:path w="265430" h="227330">
                  <a:moveTo>
                    <a:pt x="265175" y="0"/>
                  </a:moveTo>
                  <a:lnTo>
                    <a:pt x="0" y="0"/>
                  </a:lnTo>
                  <a:lnTo>
                    <a:pt x="0" y="227077"/>
                  </a:lnTo>
                  <a:lnTo>
                    <a:pt x="265175" y="227077"/>
                  </a:lnTo>
                  <a:lnTo>
                    <a:pt x="265175" y="0"/>
                  </a:lnTo>
                  <a:close/>
                </a:path>
              </a:pathLst>
            </a:custGeom>
            <a:solidFill>
              <a:srgbClr val="FFFFFF"/>
            </a:solidFill>
            <a:ln>
              <a:noFill/>
            </a:ln>
            <a:effectLst/>
          </p:spPr>
          <p:txBody>
            <a:bodyPr vert="horz" wrap="square" lIns="0" tIns="0" rIns="0" bIns="0" numCol="1" spcCol="215900" anchor="t"/>
            <a:lstStyle/>
            <a:p>
              <a:pPr/>
            </a:p>
          </p:txBody>
        </p:sp>
        <p:sp>
          <p:nvSpPr>
            <p:cNvPr id="8" name="object 9"/>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hgsAAAwtAAAoDQAAci4AAAAAAAAmAAAACAAAAP//////////"/>
                </a:ext>
              </a:extLst>
            </p:cNvSpPr>
            <p:nvPr/>
          </p:nvSpPr>
          <p:spPr>
            <a:xfrm>
              <a:off x="1873250" y="7322820"/>
              <a:ext cx="265430" cy="227330"/>
            </a:xfrm>
            <a:custGeom>
              <a:avLst/>
              <a:gdLst/>
              <a:ahLst/>
              <a:cxnLst/>
              <a:rect l="0" t="0" r="265430" b="227330"/>
              <a:pathLst>
                <a:path w="265430" h="227330">
                  <a:moveTo>
                    <a:pt x="0" y="227077"/>
                  </a:moveTo>
                  <a:lnTo>
                    <a:pt x="265175" y="227077"/>
                  </a:lnTo>
                  <a:lnTo>
                    <a:pt x="265175" y="0"/>
                  </a:lnTo>
                  <a:lnTo>
                    <a:pt x="0" y="0"/>
                  </a:lnTo>
                  <a:lnTo>
                    <a:pt x="0" y="227077"/>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p>
              <a:pPr algn="ctr"/>
              <a:r>
                <a:t>3</a:t>
              </a:r>
            </a:p>
          </p:txBody>
        </p:sp>
      </p:grpSp>
      <p:sp>
        <p:nvSpPr>
          <p:cNvPr id="10" name="object 10"/>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11" name="object 11"/>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6899-D7D4-AF9E-9A42-21CB260C6C74}" type="slidenum">
              <a:t>24</a:t>
            </a:fld>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AUAALkHAAAUIAAAIQoAABAgAAAmAAAACAAAAD0wAAAAAAAA"/>
              </a:ext>
            </a:extLst>
          </p:cNvSpPr>
          <p:nvPr>
            <p:ph type="title"/>
          </p:nvPr>
        </p:nvSpPr>
        <p:spPr>
          <a:xfrm>
            <a:off x="901700" y="1255395"/>
            <a:ext cx="4312920" cy="391160"/>
          </a:xfrm>
        </p:spPr>
        <p:txBody>
          <a:bodyPr vert="horz" wrap="square" lIns="0" tIns="12700" rIns="0" bIns="0" numCol="1" spcCol="215900" anchor="t">
            <a:prstTxWarp prst="textNoShape">
              <a:avLst/>
            </a:prstTxWarp>
          </a:bodyPr>
          <a:lstStyle/>
          <a:p>
            <a:pPr marL="12700">
              <a:lnSpc>
                <a:spcPct val="100000"/>
              </a:lnSpc>
              <a:spcBef>
                <a:spcPts val="100"/>
              </a:spcBef>
            </a:pPr>
            <a:r>
              <a:rPr b="0" cap="none">
                <a:latin typeface="Arial MT" pitchFamily="0" charset="0"/>
                <a:ea typeface="Calibri" pitchFamily="2" charset="0"/>
                <a:cs typeface="Arial MT" pitchFamily="0" charset="0"/>
              </a:rPr>
              <a:t>11. Individual learning reflection</a:t>
            </a:r>
            <a:endParaRPr b="0"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NwLAAD0KAAA3xMAABAgAAAmAAAACAAAAP//////////"/>
              </a:ext>
            </a:extLst>
          </p:cNvSpPr>
          <p:nvPr/>
        </p:nvSpPr>
        <p:spPr>
          <a:xfrm>
            <a:off x="901700" y="1927860"/>
            <a:ext cx="5755640" cy="130238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11.1. Team Reflections</a:t>
            </a:r>
            <a:endParaRPr sz="1100" cap="none">
              <a:latin typeface="Arial" pitchFamily="2" charset="0"/>
              <a:ea typeface="Calibri" pitchFamily="2" charset="0"/>
              <a:cs typeface="Arial" pitchFamily="2" charset="0"/>
            </a:endParaRPr>
          </a:p>
          <a:p>
            <a:pPr>
              <a:lnSpc>
                <a:spcPct val="100000"/>
              </a:lnSpc>
              <a:spcBef>
                <a:spcPts val="195"/>
              </a:spcBef>
            </a:pPr>
            <a:endParaRPr sz="1100" cap="none">
              <a:latin typeface="Arial" pitchFamily="2" charset="0"/>
              <a:ea typeface="Calibri" pitchFamily="2" charset="0"/>
              <a:cs typeface="Arial" pitchFamily="2" charset="0"/>
            </a:endParaRPr>
          </a:p>
          <a:p>
            <a:pPr marL="12700" marR="5080" algn="just">
              <a:lnSpc>
                <a:spcPct val="110000"/>
              </a:lnSpc>
            </a:pPr>
            <a:r>
              <a:rPr sz="1100" cap="none">
                <a:latin typeface="Arial MT" pitchFamily="0" charset="0"/>
                <a:ea typeface="Calibri" pitchFamily="2" charset="0"/>
                <a:cs typeface="Arial MT" pitchFamily="0" charset="0"/>
              </a:rPr>
              <a:t>A good way to identify what you have learned is to ask yourself what surprised you during the project. List the things that surprised you and any other thoughts you might have on issues in your local community.</a:t>
            </a:r>
            <a:endParaRPr sz="1100" cap="none">
              <a:latin typeface="Arial MT" pitchFamily="0" charset="0"/>
              <a:ea typeface="Calibri" pitchFamily="2" charset="0"/>
              <a:cs typeface="Arial MT" pitchFamily="0" charset="0"/>
            </a:endParaRPr>
          </a:p>
          <a:p>
            <a:pPr>
              <a:lnSpc>
                <a:spcPct val="100000"/>
              </a:lnSpc>
              <a:spcBef>
                <a:spcPts val="310"/>
              </a:spcBef>
            </a:pPr>
            <a:endParaRPr sz="1100" cap="none">
              <a:latin typeface="Arial MT" pitchFamily="0" charset="0"/>
              <a:ea typeface="Calibri" pitchFamily="2" charset="0"/>
              <a:cs typeface="Arial MT" pitchFamily="0" charset="0"/>
            </a:endParaRPr>
          </a:p>
          <a:p>
            <a:pPr marL="12700" algn="just">
              <a:lnSpc>
                <a:spcPct val="100000"/>
              </a:lnSpc>
            </a:pPr>
            <a:r>
              <a:rPr sz="1100" b="1" cap="none">
                <a:latin typeface="Arial" pitchFamily="2" charset="0"/>
                <a:ea typeface="Calibri" pitchFamily="2" charset="0"/>
                <a:cs typeface="Arial" pitchFamily="2" charset="0"/>
              </a:rPr>
              <a:t>Team member name:</a:t>
            </a:r>
            <a:r>
              <a:rPr sz="1100" cap="none">
                <a:latin typeface="Arial" pitchFamily="2" charset="0"/>
                <a:ea typeface="Calibri" pitchFamily="2" charset="0"/>
                <a:cs typeface="Arial" pitchFamily="2" charset="0"/>
              </a:rPr>
              <a:t> M.SIDDHARTH</a:t>
            </a:r>
            <a:endParaRPr sz="1100"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lwUAAPkTAACrKgAATh4AABAAAAAmAAAACAAAAP//////////"/>
              </a:ext>
            </a:extLst>
          </p:cNvSpPr>
          <p:nvPr/>
        </p:nvSpPr>
        <p:spPr>
          <a:xfrm>
            <a:off x="908685" y="3246755"/>
            <a:ext cx="6027420" cy="1679575"/>
          </a:xfrm>
          <a:custGeom>
            <a:avLst/>
            <a:gdLst/>
            <a:ahLst/>
            <a:cxnLst/>
            <a:rect l="0" t="0" r="6027420" b="1679575"/>
            <a:pathLst>
              <a:path w="6027420" h="1679575">
                <a:moveTo>
                  <a:pt x="12179" y="1667268"/>
                </a:moveTo>
                <a:lnTo>
                  <a:pt x="0" y="1667268"/>
                </a:lnTo>
                <a:lnTo>
                  <a:pt x="0" y="1679448"/>
                </a:lnTo>
                <a:lnTo>
                  <a:pt x="12179" y="1679448"/>
                </a:lnTo>
                <a:lnTo>
                  <a:pt x="12179" y="1667268"/>
                </a:lnTo>
                <a:close/>
              </a:path>
              <a:path w="6027420" h="1679575">
                <a:moveTo>
                  <a:pt x="12179" y="0"/>
                </a:moveTo>
                <a:lnTo>
                  <a:pt x="0" y="0"/>
                </a:lnTo>
                <a:lnTo>
                  <a:pt x="0" y="12192"/>
                </a:lnTo>
                <a:lnTo>
                  <a:pt x="0" y="76200"/>
                </a:lnTo>
                <a:lnTo>
                  <a:pt x="0" y="1667256"/>
                </a:lnTo>
                <a:lnTo>
                  <a:pt x="12179" y="1667256"/>
                </a:lnTo>
                <a:lnTo>
                  <a:pt x="12179" y="76200"/>
                </a:lnTo>
                <a:lnTo>
                  <a:pt x="12179" y="12192"/>
                </a:lnTo>
                <a:lnTo>
                  <a:pt x="12179" y="0"/>
                </a:lnTo>
                <a:close/>
              </a:path>
              <a:path w="6027420" h="1679575">
                <a:moveTo>
                  <a:pt x="6027102" y="1667268"/>
                </a:moveTo>
                <a:lnTo>
                  <a:pt x="6014974" y="1667268"/>
                </a:lnTo>
                <a:lnTo>
                  <a:pt x="12192" y="1667268"/>
                </a:lnTo>
                <a:lnTo>
                  <a:pt x="12192" y="1679448"/>
                </a:lnTo>
                <a:lnTo>
                  <a:pt x="6014923" y="1679448"/>
                </a:lnTo>
                <a:lnTo>
                  <a:pt x="6027102" y="1679448"/>
                </a:lnTo>
                <a:lnTo>
                  <a:pt x="6027102" y="1667268"/>
                </a:lnTo>
                <a:close/>
              </a:path>
              <a:path w="6027420" h="1679575">
                <a:moveTo>
                  <a:pt x="6027102" y="0"/>
                </a:moveTo>
                <a:lnTo>
                  <a:pt x="6014974" y="0"/>
                </a:lnTo>
                <a:lnTo>
                  <a:pt x="12192" y="0"/>
                </a:lnTo>
                <a:lnTo>
                  <a:pt x="12192" y="12192"/>
                </a:lnTo>
                <a:lnTo>
                  <a:pt x="6014923" y="12192"/>
                </a:lnTo>
                <a:lnTo>
                  <a:pt x="6014923" y="76200"/>
                </a:lnTo>
                <a:lnTo>
                  <a:pt x="6014923" y="1667256"/>
                </a:lnTo>
                <a:lnTo>
                  <a:pt x="6027102" y="1667256"/>
                </a:lnTo>
                <a:lnTo>
                  <a:pt x="6027102" y="76200"/>
                </a:lnTo>
                <a:lnTo>
                  <a:pt x="6027102" y="12192"/>
                </a:lnTo>
                <a:lnTo>
                  <a:pt x="6027102" y="0"/>
                </a:lnTo>
                <a:close/>
              </a:path>
            </a:pathLst>
          </a:custGeom>
          <a:solidFill>
            <a:srgbClr val="000000"/>
          </a:solidFill>
          <a:ln>
            <a:noFill/>
          </a:ln>
          <a:effectLst/>
        </p:spPr>
        <p:txBody>
          <a:bodyPr vert="horz" wrap="square" lIns="0" tIns="0" rIns="0" bIns="0" numCol="1" spcCol="215900" anchor="t"/>
          <a:lstStyle/>
          <a:p>
            <a:pPr>
              <a:defRPr sz="1100" cap="none">
                <a:latin typeface="Arial MT" pitchFamily="0" charset="0"/>
                <a:ea typeface="Arial MT" pitchFamily="0" charset="0"/>
                <a:cs typeface="Arial MT" pitchFamily="0" charset="0"/>
              </a:defRPr>
            </a:pPr>
            <a:r>
              <a:t>As the project leader and the coder, I took on the responsibility of guiding the entire project from planning to execution. I was in charge of writing and maintaining the code, making sure the AI model worked as expected, and integrating all components into a functional solution. At the same time, I had to manage the team, delegate tasks, and ensure that everyone stayed aligned with the project goals. It taught me how to balance technical work with leadership, communication, and decision-making. Collaborating with the team helped me see the value of diverse perspectives, and receiving feedback from users gave me a deeper understanding of how to make a solution truly useful. This project was a major learning experience—not just in terms of technology, but also in working with others toward a shared purpose.</a:t>
            </a:r>
          </a:p>
        </p:txBody>
      </p:sp>
      <p:sp>
        <p:nvSpPr>
          <p:cNvPr id="5" name="object 5"/>
          <p:cNvSpPr>
            <a:extLst>
              <a:ext uri="smNativeData">
                <pr:smNativeData xmlns:pr="smNativeData" xmlns="smNativeData" val="SMDATA_15_QoiwaBMAAAAlAAAAZAAAAA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EkfAACgFAAAWCAAABAAAAAmAAAACAAAAP//////////"/>
              </a:ext>
            </a:extLst>
          </p:cNvSpPr>
          <p:nvPr/>
        </p:nvSpPr>
        <p:spPr>
          <a:xfrm>
            <a:off x="901700" y="5085715"/>
            <a:ext cx="2451100" cy="172085"/>
          </a:xfrm>
          <a:prstGeom prst="rect">
            <a:avLst/>
          </a:prstGeom>
          <a:noFill/>
          <a:ln>
            <a:noFill/>
          </a:ln>
          <a:effectLst/>
        </p:spPr>
        <p:txBody>
          <a:bodyPr vert="horz" wrap="square" lIns="0" tIns="13335" rIns="0" bIns="0" numCol="1" spcCol="215900" anchor="t"/>
          <a:lstStyle/>
          <a:p>
            <a:pPr marL="12700">
              <a:lnSpc>
                <a:spcPct val="100000"/>
              </a:lnSpc>
              <a:spcBef>
                <a:spcPts val="105"/>
              </a:spcBef>
            </a:pPr>
            <a:r>
              <a:rPr sz="1100" b="1" cap="none">
                <a:latin typeface="Arial" pitchFamily="2" charset="0"/>
                <a:ea typeface="Calibri" pitchFamily="2" charset="0"/>
                <a:cs typeface="Arial" pitchFamily="2" charset="0"/>
              </a:rPr>
              <a:t>Team member name:</a:t>
            </a:r>
            <a:r>
              <a:rPr sz="1100" cap="none">
                <a:latin typeface="Arial" pitchFamily="2" charset="0"/>
                <a:ea typeface="Calibri" pitchFamily="2" charset="0"/>
                <a:cs typeface="Arial" pitchFamily="2" charset="0"/>
              </a:rPr>
              <a:t> P. NIDHEESH</a:t>
            </a:r>
            <a:endParaRPr sz="1100" cap="none">
              <a:latin typeface="Arial" pitchFamily="2" charset="0"/>
              <a:ea typeface="Calibri" pitchFamily="2" charset="0"/>
              <a:cs typeface="Arial" pitchFamily="2" charset="0"/>
            </a:endParaRPr>
          </a:p>
        </p:txBody>
      </p:sp>
      <p:sp>
        <p:nvSpPr>
          <p:cNvPr id="6" name="object 6"/>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lwUAAJMgAACrKgAA6CoAABAAAAAmAAAACAAAAP//////////"/>
              </a:ext>
            </a:extLst>
          </p:cNvSpPr>
          <p:nvPr/>
        </p:nvSpPr>
        <p:spPr>
          <a:xfrm>
            <a:off x="908685" y="5295265"/>
            <a:ext cx="6027420" cy="1679575"/>
          </a:xfrm>
          <a:custGeom>
            <a:avLst/>
            <a:gdLst/>
            <a:ahLst/>
            <a:cxnLst/>
            <a:rect l="0" t="0" r="6027420" b="1679575"/>
            <a:pathLst>
              <a:path w="6027420" h="1679575">
                <a:moveTo>
                  <a:pt x="12179" y="0"/>
                </a:moveTo>
                <a:lnTo>
                  <a:pt x="0" y="0"/>
                </a:lnTo>
                <a:lnTo>
                  <a:pt x="0" y="12192"/>
                </a:lnTo>
                <a:lnTo>
                  <a:pt x="0" y="76200"/>
                </a:lnTo>
                <a:lnTo>
                  <a:pt x="0" y="1667256"/>
                </a:lnTo>
                <a:lnTo>
                  <a:pt x="0" y="1679448"/>
                </a:lnTo>
                <a:lnTo>
                  <a:pt x="12179" y="1679448"/>
                </a:lnTo>
                <a:lnTo>
                  <a:pt x="12179" y="1667256"/>
                </a:lnTo>
                <a:lnTo>
                  <a:pt x="12179" y="76200"/>
                </a:lnTo>
                <a:lnTo>
                  <a:pt x="12179" y="12192"/>
                </a:lnTo>
                <a:lnTo>
                  <a:pt x="12179" y="0"/>
                </a:lnTo>
                <a:close/>
              </a:path>
              <a:path w="6027420" h="1679575">
                <a:moveTo>
                  <a:pt x="6027102" y="0"/>
                </a:moveTo>
                <a:lnTo>
                  <a:pt x="6014974" y="0"/>
                </a:lnTo>
                <a:lnTo>
                  <a:pt x="12192" y="0"/>
                </a:lnTo>
                <a:lnTo>
                  <a:pt x="12192" y="12192"/>
                </a:lnTo>
                <a:lnTo>
                  <a:pt x="6014923" y="12192"/>
                </a:lnTo>
                <a:lnTo>
                  <a:pt x="6014923" y="76200"/>
                </a:lnTo>
                <a:lnTo>
                  <a:pt x="6014923" y="1667256"/>
                </a:lnTo>
                <a:lnTo>
                  <a:pt x="12192" y="1667256"/>
                </a:lnTo>
                <a:lnTo>
                  <a:pt x="12192" y="1679448"/>
                </a:lnTo>
                <a:lnTo>
                  <a:pt x="6014923" y="1679448"/>
                </a:lnTo>
                <a:lnTo>
                  <a:pt x="6027102" y="1679448"/>
                </a:lnTo>
                <a:lnTo>
                  <a:pt x="6027102" y="1667256"/>
                </a:lnTo>
                <a:lnTo>
                  <a:pt x="6027102" y="76200"/>
                </a:lnTo>
                <a:lnTo>
                  <a:pt x="6027102" y="12192"/>
                </a:lnTo>
                <a:lnTo>
                  <a:pt x="6027102" y="0"/>
                </a:lnTo>
                <a:close/>
              </a:path>
            </a:pathLst>
          </a:custGeom>
          <a:solidFill>
            <a:srgbClr val="000000"/>
          </a:solidFill>
          <a:ln>
            <a:noFill/>
          </a:ln>
          <a:effectLst/>
        </p:spPr>
        <p:txBody>
          <a:bodyPr vert="horz" wrap="square" lIns="0" tIns="0" rIns="0" bIns="0" numCol="1" spcCol="215900" anchor="t"/>
          <a:lstStyle/>
          <a:p>
            <a:pPr>
              <a:defRPr sz="1100" cap="none">
                <a:latin typeface="Arial MT" pitchFamily="0" charset="0"/>
                <a:ea typeface="Arial MT" pitchFamily="0" charset="0"/>
                <a:cs typeface="Arial MT" pitchFamily="0" charset="0"/>
              </a:defRPr>
            </a:pPr>
            <a:r>
              <a:t>As the data expert on this project, I was responsible for collecting, cleaning, organizing, and analyzing all the data needed to train and support our AI model. I worked closely with the coder to ensure the data was suitable for use in prediction, and with the rest of the team to explain the patterns and insights we observed. This role helped me develop a deeper understanding of how important data is in making AI models accurate and reliable. I also learned how to solve problems related to missing or inconsistent data, and how to integrate news-based sentiment into numerical stock data. Through this process, I realized the value of precision and teamwork—because the quality of the data directly affected the results we produced. Overall, I gained a lot of practical knowledge about working with real-world datasets and saw firsthand how data can drive intelligent decisions.</a:t>
            </a:r>
          </a:p>
        </p:txBody>
      </p:sp>
      <p:sp>
        <p:nvSpPr>
          <p:cNvPr id="7" name="object 7"/>
          <p:cNvSpPr>
            <a:extLst>
              <a:ext uri="smNativeData">
                <pr:smNativeData xmlns:pr="smNativeData" xmlns="smNativeData" val="SMDATA_15_QoiwaBMAAAAlAAAAZAAAAA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xQUAABAsAAAYFQAAAC0AABAAAAAmAAAACAAAAP//////////"/>
              </a:ext>
            </a:extLst>
          </p:cNvSpPr>
          <p:nvPr/>
        </p:nvSpPr>
        <p:spPr>
          <a:xfrm>
            <a:off x="937895" y="7162800"/>
            <a:ext cx="2491105" cy="152400"/>
          </a:xfrm>
          <a:prstGeom prst="rect">
            <a:avLst/>
          </a:prstGeom>
          <a:noFill/>
          <a:ln>
            <a:noFill/>
          </a:ln>
          <a:effectLst/>
        </p:spPr>
        <p:txBody>
          <a:bodyPr vert="horz" wrap="square" lIns="0" tIns="13335" rIns="0" bIns="0" numCol="1" spcCol="215900" anchor="t"/>
          <a:lstStyle/>
          <a:p>
            <a:pPr marL="12700">
              <a:lnSpc>
                <a:spcPct val="100000"/>
              </a:lnSpc>
              <a:spcBef>
                <a:spcPts val="105"/>
              </a:spcBef>
            </a:pPr>
            <a:r>
              <a:rPr sz="1100" b="1" cap="none">
                <a:latin typeface="Arial" pitchFamily="2" charset="0"/>
                <a:ea typeface="Calibri" pitchFamily="2" charset="0"/>
                <a:cs typeface="Arial" pitchFamily="2" charset="0"/>
              </a:rPr>
              <a:t>Team member name:</a:t>
            </a:r>
            <a:r>
              <a:rPr sz="1100" cap="none">
                <a:latin typeface="Arial" pitchFamily="2" charset="0"/>
                <a:ea typeface="Calibri" pitchFamily="2" charset="0"/>
                <a:cs typeface="Arial" pitchFamily="2" charset="0"/>
              </a:rPr>
              <a:t> K.SANJAY</a:t>
            </a:r>
            <a:endParaRPr sz="1100" cap="none">
              <a:latin typeface="Arial" pitchFamily="2" charset="0"/>
              <a:ea typeface="Calibri" pitchFamily="2" charset="0"/>
              <a:cs typeface="Arial" pitchFamily="2" charset="0"/>
            </a:endParaRPr>
          </a:p>
        </p:txBody>
      </p:sp>
      <p:sp>
        <p:nvSpPr>
          <p:cNvPr id="8" name="object 8"/>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oAUAADAtAACrKgAAhTcAABAAAAAmAAAACAAAAP//////////"/>
              </a:ext>
            </a:extLst>
          </p:cNvSpPr>
          <p:nvPr/>
        </p:nvSpPr>
        <p:spPr>
          <a:xfrm>
            <a:off x="914400" y="7345680"/>
            <a:ext cx="6021705" cy="1679575"/>
          </a:xfrm>
          <a:custGeom>
            <a:avLst/>
            <a:gdLst/>
            <a:ahLst/>
            <a:cxnLst/>
            <a:rect l="0" t="0" r="6021705" b="1679575"/>
            <a:pathLst>
              <a:path w="6021705" h="1679575">
                <a:moveTo>
                  <a:pt x="12167" y="0"/>
                </a:moveTo>
                <a:lnTo>
                  <a:pt x="0" y="0"/>
                </a:lnTo>
                <a:lnTo>
                  <a:pt x="0" y="12192"/>
                </a:lnTo>
                <a:lnTo>
                  <a:pt x="0" y="76200"/>
                </a:lnTo>
                <a:lnTo>
                  <a:pt x="0" y="1667256"/>
                </a:lnTo>
                <a:lnTo>
                  <a:pt x="0" y="1679448"/>
                </a:lnTo>
                <a:lnTo>
                  <a:pt x="12167" y="1679448"/>
                </a:lnTo>
                <a:lnTo>
                  <a:pt x="12167" y="1667256"/>
                </a:lnTo>
                <a:lnTo>
                  <a:pt x="12167" y="76212"/>
                </a:lnTo>
                <a:lnTo>
                  <a:pt x="12167" y="12192"/>
                </a:lnTo>
                <a:lnTo>
                  <a:pt x="12167" y="0"/>
                </a:lnTo>
                <a:close/>
              </a:path>
              <a:path w="6021705" h="1679575">
                <a:moveTo>
                  <a:pt x="6021387" y="0"/>
                </a:moveTo>
                <a:lnTo>
                  <a:pt x="6009270" y="0"/>
                </a:lnTo>
                <a:lnTo>
                  <a:pt x="12180" y="0"/>
                </a:lnTo>
                <a:lnTo>
                  <a:pt x="12180" y="12192"/>
                </a:lnTo>
                <a:lnTo>
                  <a:pt x="6009219" y="12192"/>
                </a:lnTo>
                <a:lnTo>
                  <a:pt x="6009219" y="76200"/>
                </a:lnTo>
                <a:lnTo>
                  <a:pt x="6009219" y="1667256"/>
                </a:lnTo>
                <a:lnTo>
                  <a:pt x="12180" y="1667256"/>
                </a:lnTo>
                <a:lnTo>
                  <a:pt x="12180" y="1679448"/>
                </a:lnTo>
                <a:lnTo>
                  <a:pt x="6009219" y="1679448"/>
                </a:lnTo>
                <a:lnTo>
                  <a:pt x="6021387" y="1679448"/>
                </a:lnTo>
                <a:lnTo>
                  <a:pt x="6021387" y="1667256"/>
                </a:lnTo>
                <a:lnTo>
                  <a:pt x="6021387" y="76212"/>
                </a:lnTo>
                <a:lnTo>
                  <a:pt x="6021387" y="12192"/>
                </a:lnTo>
                <a:lnTo>
                  <a:pt x="6021387" y="0"/>
                </a:lnTo>
                <a:close/>
              </a:path>
            </a:pathLst>
          </a:custGeom>
          <a:solidFill>
            <a:srgbClr val="000000"/>
          </a:solidFill>
          <a:ln>
            <a:noFill/>
          </a:ln>
          <a:effectLst/>
        </p:spPr>
        <p:txBody>
          <a:bodyPr vert="horz" wrap="square" lIns="0" tIns="0" rIns="0" bIns="0" numCol="1" spcCol="215900" anchor="t"/>
          <a:lstStyle/>
          <a:p>
            <a:pPr>
              <a:defRPr sz="1100" cap="none">
                <a:latin typeface="Arial MT" pitchFamily="0" charset="0"/>
                <a:ea typeface="Arial MT" pitchFamily="0" charset="0"/>
                <a:cs typeface="Arial MT" pitchFamily="0" charset="0"/>
              </a:defRPr>
            </a:pPr>
            <a:r>
              <a:t>As the film producer and video editor, my role was to visually capture the entire journey of our project—from brainstorming and discussions to development and testing. I was responsible for filming the team’s work, coordinating with members to schedule recordings, and editing the footage into a clear and engaging presentation. This experience taught me the importance of storytelling and how to communicate complex ideas visually. I also learned how to highlight key moments and teamwork in a way that is both informative and appealing to viewers. By reviewing our own activities through the editing process, I gained a better understanding of how much effort and collaboration went into each step of the project. Overall, I felt proud to present our hard work in a creative format and ensure that the final video reflected our dedication and progress.</a:t>
            </a:r>
          </a:p>
        </p:txBody>
      </p:sp>
      <p:sp>
        <p:nvSpPr>
          <p:cNvPr id="9" name="object 9"/>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10" name="object 10"/>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2DB0-FED4-AFDB-9A42-088E630C6C5D}" type="slidenum">
              <a:t>25</a:t>
            </a:fld>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QoiwaBMAAAAlAAAAZAAAAA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1QQAACANAAA4EwAAiA4AABAAAAAmAAAACAAAAP//////////"/>
              </a:ext>
            </a:extLst>
          </p:cNvSpPr>
          <p:nvPr/>
        </p:nvSpPr>
        <p:spPr>
          <a:xfrm>
            <a:off x="785495" y="2133600"/>
            <a:ext cx="2338705" cy="228600"/>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Team member name:</a:t>
            </a:r>
            <a:r>
              <a:rPr sz="1100" cap="none">
                <a:latin typeface="Arial" pitchFamily="2" charset="0"/>
                <a:ea typeface="Calibri" pitchFamily="2" charset="0"/>
                <a:cs typeface="Arial" pitchFamily="2" charset="0"/>
              </a:rPr>
              <a:t> K. GANESAN</a:t>
            </a:r>
            <a:endParaRPr sz="1100" cap="none">
              <a:latin typeface="Arial" pitchFamily="2" charset="0"/>
              <a:ea typeface="Calibri" pitchFamily="2" charset="0"/>
              <a:cs typeface="Arial" pitchFamily="2" charset="0"/>
            </a:endParaRPr>
          </a:p>
        </p:txBody>
      </p:sp>
      <p:sp>
        <p:nvSpPr>
          <p:cNvPr id="3" name="object 3"/>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sAQAAIIOAADEKQAAuBoAABAAAAAmAAAACAAAAP//////////"/>
              </a:ext>
            </a:extLst>
          </p:cNvSpPr>
          <p:nvPr/>
        </p:nvSpPr>
        <p:spPr>
          <a:xfrm>
            <a:off x="762000" y="2358390"/>
            <a:ext cx="6027420" cy="1985010"/>
          </a:xfrm>
          <a:custGeom>
            <a:avLst/>
            <a:gdLst/>
            <a:ahLst/>
            <a:cxnLst/>
            <a:rect l="0" t="0" r="6027420" b="1985010"/>
            <a:pathLst>
              <a:path w="6027420" h="1985010">
                <a:moveTo>
                  <a:pt x="12179" y="0"/>
                </a:moveTo>
                <a:lnTo>
                  <a:pt x="0" y="0"/>
                </a:lnTo>
                <a:lnTo>
                  <a:pt x="0" y="14404"/>
                </a:lnTo>
                <a:lnTo>
                  <a:pt x="0" y="90023"/>
                </a:lnTo>
                <a:lnTo>
                  <a:pt x="0" y="1970006"/>
                </a:lnTo>
                <a:lnTo>
                  <a:pt x="0" y="1984410"/>
                </a:lnTo>
                <a:lnTo>
                  <a:pt x="12179" y="1984410"/>
                </a:lnTo>
                <a:lnTo>
                  <a:pt x="12179" y="1970006"/>
                </a:lnTo>
                <a:lnTo>
                  <a:pt x="12179" y="90023"/>
                </a:lnTo>
                <a:lnTo>
                  <a:pt x="12179" y="14404"/>
                </a:lnTo>
                <a:lnTo>
                  <a:pt x="12179" y="0"/>
                </a:lnTo>
                <a:close/>
              </a:path>
              <a:path w="6027420" h="1985010">
                <a:moveTo>
                  <a:pt x="6027102" y="0"/>
                </a:moveTo>
                <a:lnTo>
                  <a:pt x="6014974" y="0"/>
                </a:lnTo>
                <a:lnTo>
                  <a:pt x="12192" y="0"/>
                </a:lnTo>
                <a:lnTo>
                  <a:pt x="12192" y="14404"/>
                </a:lnTo>
                <a:lnTo>
                  <a:pt x="6014923" y="14404"/>
                </a:lnTo>
                <a:lnTo>
                  <a:pt x="6014923" y="90023"/>
                </a:lnTo>
                <a:lnTo>
                  <a:pt x="6014923" y="1970006"/>
                </a:lnTo>
                <a:lnTo>
                  <a:pt x="12192" y="1970006"/>
                </a:lnTo>
                <a:lnTo>
                  <a:pt x="12192" y="1984410"/>
                </a:lnTo>
                <a:lnTo>
                  <a:pt x="6014923" y="1984410"/>
                </a:lnTo>
                <a:lnTo>
                  <a:pt x="6027102" y="1984410"/>
                </a:lnTo>
                <a:lnTo>
                  <a:pt x="6027102" y="1970006"/>
                </a:lnTo>
                <a:lnTo>
                  <a:pt x="6027102" y="90023"/>
                </a:lnTo>
                <a:lnTo>
                  <a:pt x="6027102" y="14404"/>
                </a:lnTo>
                <a:lnTo>
                  <a:pt x="6027102" y="0"/>
                </a:lnTo>
                <a:close/>
              </a:path>
            </a:pathLst>
          </a:custGeom>
          <a:solidFill>
            <a:srgbClr val="000000"/>
          </a:solidFill>
          <a:ln>
            <a:noFill/>
          </a:ln>
          <a:effectLst/>
        </p:spPr>
        <p:txBody>
          <a:bodyPr vert="horz" wrap="square" lIns="0" tIns="0" rIns="0" bIns="0" numCol="1" spcCol="215900" anchor="t"/>
          <a:lstStyle/>
          <a:p>
            <a:pPr>
              <a:defRPr sz="1100" cap="none">
                <a:latin typeface="Arial MT" pitchFamily="0" charset="0"/>
                <a:ea typeface="Arial MT" pitchFamily="0" charset="0"/>
                <a:cs typeface="Arial MT" pitchFamily="0" charset="0"/>
              </a:defRPr>
            </a:pPr>
            <a:r>
              <a:t>As the tester, my responsibility was to ensure that the prototype functioned correctly, met user expectations, and was practical in real-world usage. I worked closely with users to guide them through testing the features, gathered honest feedback, and noted any confusion, difficulties, or suggestions they had. It was important to observe how they interacted with the system and whether it truly helped them make better stock-related decisions. Once I confirmed that the core user requirements were met, I documented any issues and created an action plan for improvements. This included identifying what needed urgent fixing and what enhancements could be addressed later. Through this role, I learned to listen carefully, evaluate feedback constructively, and make informed decisions that balanced both user needs and development limitations. Testing made me realize that even a small bug or overlooked detail could impact the user experience, and I felt proud to contribute to making our solution more reliable and user-friendly.</a:t>
            </a:r>
          </a:p>
        </p:txBody>
      </p:sp>
      <p:sp>
        <p:nvSpPr>
          <p:cNvPr id="4" name="object 9"/>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B/f38A7uzhA8zMzADAwP8Af39/AAAAAAAAAAAAAAAAAAAAAAAAAAAAIQAAABgAAAAUAAAAUQUAAAMfAADIKAAAUCgAABAAAAAmAAAACAAAAP//////////"/>
              </a:ext>
            </a:extLst>
          </p:cNvSpPr>
          <p:nvPr/>
        </p:nvSpPr>
        <p:spPr>
          <a:xfrm>
            <a:off x="864235" y="5041265"/>
            <a:ext cx="5765165" cy="1511935"/>
          </a:xfrm>
          <a:custGeom>
            <a:avLst/>
            <a:gdLst/>
            <a:ahLst/>
            <a:cxnLst/>
            <a:rect l="0" t="0" r="5765165" b="1511935"/>
            <a:pathLst>
              <a:path w="5765165" h="1511935">
                <a:moveTo>
                  <a:pt x="5764657" y="1342656"/>
                </a:moveTo>
                <a:lnTo>
                  <a:pt x="0" y="1342656"/>
                </a:lnTo>
                <a:lnTo>
                  <a:pt x="0" y="1511808"/>
                </a:lnTo>
                <a:lnTo>
                  <a:pt x="5764657" y="1511808"/>
                </a:lnTo>
                <a:lnTo>
                  <a:pt x="5764657" y="1342656"/>
                </a:lnTo>
                <a:close/>
              </a:path>
              <a:path w="5765165" h="1511935">
                <a:moveTo>
                  <a:pt x="5764657" y="1007376"/>
                </a:moveTo>
                <a:lnTo>
                  <a:pt x="0" y="1007376"/>
                </a:lnTo>
                <a:lnTo>
                  <a:pt x="0" y="1175004"/>
                </a:lnTo>
                <a:lnTo>
                  <a:pt x="0" y="1342644"/>
                </a:lnTo>
                <a:lnTo>
                  <a:pt x="5764657" y="1342644"/>
                </a:lnTo>
                <a:lnTo>
                  <a:pt x="5764657" y="1175004"/>
                </a:lnTo>
                <a:lnTo>
                  <a:pt x="5764657" y="1007376"/>
                </a:lnTo>
                <a:close/>
              </a:path>
              <a:path w="5765165" h="1511935">
                <a:moveTo>
                  <a:pt x="5764657" y="502932"/>
                </a:moveTo>
                <a:lnTo>
                  <a:pt x="0" y="502932"/>
                </a:lnTo>
                <a:lnTo>
                  <a:pt x="0" y="672084"/>
                </a:lnTo>
                <a:lnTo>
                  <a:pt x="0" y="839724"/>
                </a:lnTo>
                <a:lnTo>
                  <a:pt x="0" y="1007364"/>
                </a:lnTo>
                <a:lnTo>
                  <a:pt x="5764657" y="1007364"/>
                </a:lnTo>
                <a:lnTo>
                  <a:pt x="5764657" y="839724"/>
                </a:lnTo>
                <a:lnTo>
                  <a:pt x="5764657" y="672084"/>
                </a:lnTo>
                <a:lnTo>
                  <a:pt x="5764657" y="502932"/>
                </a:lnTo>
                <a:close/>
              </a:path>
              <a:path w="5765165" h="1511935">
                <a:moveTo>
                  <a:pt x="5764657" y="0"/>
                </a:moveTo>
                <a:lnTo>
                  <a:pt x="0" y="0"/>
                </a:lnTo>
                <a:lnTo>
                  <a:pt x="0" y="167640"/>
                </a:lnTo>
                <a:lnTo>
                  <a:pt x="0" y="335280"/>
                </a:lnTo>
                <a:lnTo>
                  <a:pt x="0" y="502920"/>
                </a:lnTo>
                <a:lnTo>
                  <a:pt x="5764657" y="502920"/>
                </a:lnTo>
                <a:lnTo>
                  <a:pt x="5764657" y="335280"/>
                </a:lnTo>
                <a:lnTo>
                  <a:pt x="5764657" y="167640"/>
                </a:lnTo>
                <a:lnTo>
                  <a:pt x="5764657" y="0"/>
                </a:lnTo>
                <a:close/>
              </a:path>
            </a:pathLst>
          </a:custGeom>
          <a:solidFill>
            <a:srgbClr val="F4F4F4"/>
          </a:solidFill>
          <a:ln>
            <a:noFill/>
          </a:ln>
          <a:effectLst/>
        </p:spPr>
        <p:txBody>
          <a:bodyPr vert="horz" wrap="square" lIns="0" tIns="0" rIns="0" bIns="0" numCol="1" spcCol="215900" anchor="t"/>
          <a:lstStyle/>
          <a:p>
            <a:pPr/>
          </a:p>
        </p:txBody>
      </p:sp>
      <p:sp>
        <p:nvSpPr>
          <p:cNvPr id="5" name="object 10"/>
          <p:cNvSpPr>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UQUAAAMfAADIKAAAUCgAABAgAAAmAAAACAAAAP//////////"/>
              </a:ext>
            </a:extLst>
          </p:cNvSpPr>
          <p:nvPr/>
        </p:nvSpPr>
        <p:spPr>
          <a:xfrm>
            <a:off x="864235" y="5041265"/>
            <a:ext cx="5765165" cy="1511935"/>
          </a:xfrm>
          <a:prstGeom prst="rect">
            <a:avLst/>
          </a:prstGeom>
          <a:noFill/>
          <a:ln>
            <a:noFill/>
          </a:ln>
          <a:effectLst/>
        </p:spPr>
        <p:txBody>
          <a:bodyPr vert="horz" wrap="square" lIns="0" tIns="0" rIns="0" bIns="0" numCol="1" spcCol="215900" anchor="t"/>
          <a:lstStyle/>
          <a:p>
            <a:pPr marL="17780">
              <a:lnSpc>
                <a:spcPts val="1125"/>
              </a:lnSpc>
            </a:pPr>
            <a:r>
              <a:rPr sz="1000" b="1" cap="none">
                <a:latin typeface="Arial" pitchFamily="2" charset="0"/>
                <a:ea typeface="Calibri" pitchFamily="2" charset="0"/>
                <a:cs typeface="Arial" pitchFamily="2" charset="0"/>
              </a:rPr>
              <a:t>Rate yourself</a:t>
            </a:r>
            <a:endParaRPr sz="1000" cap="none">
              <a:latin typeface="Arial" pitchFamily="2" charset="0"/>
              <a:ea typeface="Calibri" pitchFamily="2" charset="0"/>
              <a:cs typeface="Arial" pitchFamily="2" charset="0"/>
            </a:endParaRPr>
          </a:p>
          <a:p>
            <a:pPr>
              <a:lnSpc>
                <a:spcPct val="100000"/>
              </a:lnSpc>
            </a:pPr>
            <a:endParaRPr sz="1000" cap="none">
              <a:latin typeface="Arial" pitchFamily="2" charset="0"/>
              <a:ea typeface="Calibri" pitchFamily="2" charset="0"/>
              <a:cs typeface="Arial" pitchFamily="2" charset="0"/>
            </a:endParaRPr>
          </a:p>
          <a:p>
            <a:pPr>
              <a:lnSpc>
                <a:spcPct val="100000"/>
              </a:lnSpc>
              <a:spcBef>
                <a:spcPts val="455"/>
              </a:spcBef>
            </a:pPr>
            <a:endParaRPr sz="1000" cap="none">
              <a:latin typeface="Arial" pitchFamily="2" charset="0"/>
              <a:ea typeface="Calibri" pitchFamily="2" charset="0"/>
              <a:cs typeface="Arial" pitchFamily="2" charset="0"/>
            </a:endParaRPr>
          </a:p>
          <a:p>
            <a:pPr marL="17780">
              <a:lnSpc>
                <a:spcPct val="100000"/>
              </a:lnSpc>
            </a:pPr>
            <a:r>
              <a:rPr sz="1000" b="1" cap="none">
                <a:solidFill>
                  <a:srgbClr val="252525"/>
                </a:solidFill>
                <a:latin typeface="Arial" pitchFamily="2" charset="0"/>
                <a:ea typeface="Calibri" pitchFamily="2" charset="0"/>
                <a:cs typeface="Arial" pitchFamily="2" charset="0"/>
              </a:rPr>
              <a:t>Individual Learning Reflection</a:t>
            </a:r>
            <a:endParaRPr sz="1000" cap="none">
              <a:latin typeface="Arial" pitchFamily="2" charset="0"/>
              <a:ea typeface="Calibri" pitchFamily="2" charset="0"/>
              <a:cs typeface="Arial" pitchFamily="2" charset="0"/>
            </a:endParaRPr>
          </a:p>
          <a:p>
            <a:pPr>
              <a:lnSpc>
                <a:spcPct val="100000"/>
              </a:lnSpc>
              <a:spcBef>
                <a:spcPts val="310"/>
              </a:spcBef>
            </a:pPr>
            <a:endParaRPr sz="1000" cap="none">
              <a:latin typeface="Arial" pitchFamily="2" charset="0"/>
              <a:ea typeface="Calibri" pitchFamily="2" charset="0"/>
              <a:cs typeface="Arial" pitchFamily="2" charset="0"/>
            </a:endParaRPr>
          </a:p>
          <a:p>
            <a:pPr marL="121920" indent="-104140" defTabSz="914400">
              <a:lnSpc>
                <a:spcPct val="100000"/>
              </a:lnSpc>
              <a:spcBef>
                <a:spcPts val="5"/>
              </a:spcBef>
              <a:buAutoNum type="arabicPlain"/>
              <a:tabLst>
                <a:tab pos="121920" algn="l"/>
              </a:tabLst>
            </a:pPr>
            <a:r>
              <a:rPr sz="1000" cap="none">
                <a:solidFill>
                  <a:srgbClr val="252525"/>
                </a:solidFill>
                <a:latin typeface="Arial MT" pitchFamily="0" charset="0"/>
                <a:ea typeface="Calibri" pitchFamily="2" charset="0"/>
                <a:cs typeface="Arial MT" pitchFamily="0" charset="0"/>
              </a:rPr>
              <a:t>point – </a:t>
            </a:r>
            <a:r>
              <a:rPr sz="1000" cap="none">
                <a:latin typeface="Arial MT" pitchFamily="0" charset="0"/>
                <a:ea typeface="Calibri" pitchFamily="2" charset="0"/>
                <a:cs typeface="Arial MT" pitchFamily="0" charset="0"/>
              </a:rPr>
              <a:t>Some team members present an account of their learning during the project.</a:t>
            </a:r>
            <a:endParaRPr sz="1000" cap="none">
              <a:latin typeface="Arial MT" pitchFamily="0" charset="0"/>
              <a:ea typeface="Calibri" pitchFamily="2" charset="0"/>
              <a:cs typeface="Arial MT" pitchFamily="0" charset="0"/>
            </a:endParaRPr>
          </a:p>
          <a:p>
            <a:pPr marL="121920" indent="-104140" defTabSz="914400">
              <a:lnSpc>
                <a:spcPct val="100000"/>
              </a:lnSpc>
              <a:spcBef>
                <a:spcPts val="120"/>
              </a:spcBef>
              <a:buAutoNum type="arabicPlain"/>
              <a:tabLst>
                <a:tab pos="121920" algn="l"/>
              </a:tabLst>
            </a:pPr>
            <a:r>
              <a:rPr sz="1000" cap="none">
                <a:solidFill>
                  <a:srgbClr val="252525"/>
                </a:solidFill>
                <a:latin typeface="Arial MT" pitchFamily="0" charset="0"/>
                <a:ea typeface="Calibri" pitchFamily="2" charset="0"/>
                <a:cs typeface="Arial MT" pitchFamily="0" charset="0"/>
              </a:rPr>
              <a:t>points - E</a:t>
            </a:r>
            <a:r>
              <a:rPr sz="1000" cap="none">
                <a:latin typeface="Arial MT" pitchFamily="0" charset="0"/>
                <a:ea typeface="Calibri" pitchFamily="2" charset="0"/>
                <a:cs typeface="Arial MT" pitchFamily="0" charset="0"/>
              </a:rPr>
              <a:t>ach team presents an account of their learning during the project.</a:t>
            </a:r>
            <a:endParaRPr sz="1000" cap="none">
              <a:latin typeface="Arial MT" pitchFamily="0" charset="0"/>
              <a:ea typeface="Calibri" pitchFamily="2" charset="0"/>
              <a:cs typeface="Arial MT" pitchFamily="0" charset="0"/>
            </a:endParaRPr>
          </a:p>
          <a:p>
            <a:pPr marL="17780" marR="132080" indent="104140" defTabSz="914400">
              <a:lnSpc>
                <a:spcPct val="110000"/>
              </a:lnSpc>
              <a:buAutoNum type="arabicPlain"/>
              <a:tabLst>
                <a:tab pos="121920" algn="l"/>
              </a:tabLst>
            </a:pPr>
            <a:r>
              <a:rPr sz="1000" cap="none">
                <a:latin typeface="Arial MT" pitchFamily="0" charset="0"/>
                <a:ea typeface="Calibri" pitchFamily="2" charset="0"/>
                <a:cs typeface="Arial MT" pitchFamily="0" charset="0"/>
              </a:rPr>
              <a:t>points - Each team member presents a reflective and insightful account of their learning during the project.</a:t>
            </a:r>
            <a:endParaRPr sz="1000" cap="none">
              <a:latin typeface="Arial MT" pitchFamily="0" charset="0"/>
              <a:ea typeface="Calibri" pitchFamily="2" charset="0"/>
              <a:cs typeface="Arial MT" pitchFamily="0" charset="0"/>
            </a:endParaRPr>
          </a:p>
        </p:txBody>
      </p:sp>
      <p:grpSp>
        <p:nvGrpSpPr>
          <p:cNvPr id="6" name="object 11"/>
          <p:cNvGrpSpPr>
            <a:extLst>
              <a:ext uri="smNativeData">
                <pr:smNativeData xmlns:pr="smNativeData" xmlns="smNativeData" val="SMDATA_6_QoiwaBMAAAAlAAAAAQAAAA8BAAAAkAAAAEgAAACQAAAASAAAAAAAAAAAAAAAAAAAABcAAAAUAAAAAAAAAAAAAAD/fwAA/38AAAAAAAAJAAAABAAAAAMAAAAfAAAAVAAAAAAAAAAAAAAAAAAAAAAAAAAAAAAAAAAAAAAAAAAAAAAAAAAAAAAAAAAAAAAAAAAAAAAAAAAAAAAAAAAAAAAAAAAAAAAAAAAAAAAAAAAAAAAAAAAAACEAAAAYAAAAFAAAABsLAAAFHwAAyQwAAHIgAAAQAAAAJgAAAAgAAAD/////AAAAAA=="/>
              </a:ext>
            </a:extLst>
          </p:cNvGrpSpPr>
          <p:nvPr/>
        </p:nvGrpSpPr>
        <p:grpSpPr>
          <a:xfrm>
            <a:off x="1805305" y="5042535"/>
            <a:ext cx="273050" cy="231775"/>
            <a:chOff x="1805305" y="5042535"/>
            <a:chExt cx="273050" cy="231775"/>
          </a:xfrm>
        </p:grpSpPr>
        <p:sp>
          <p:nvSpPr>
            <p:cNvPr id="8" name="object 12"/>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IAsAAAofAADEDAAAbiAAAAAAAAAmAAAACAAAAP//////////"/>
                </a:ext>
              </a:extLst>
            </p:cNvSpPr>
            <p:nvPr/>
          </p:nvSpPr>
          <p:spPr>
            <a:xfrm>
              <a:off x="1808480" y="5045710"/>
              <a:ext cx="266700" cy="226060"/>
            </a:xfrm>
            <a:custGeom>
              <a:avLst/>
              <a:gdLst/>
              <a:ahLst/>
              <a:cxnLst/>
              <a:rect l="0" t="0" r="266700" b="226060"/>
              <a:pathLst>
                <a:path w="266700" h="226060">
                  <a:moveTo>
                    <a:pt x="266700" y="0"/>
                  </a:moveTo>
                  <a:lnTo>
                    <a:pt x="0" y="0"/>
                  </a:lnTo>
                  <a:lnTo>
                    <a:pt x="0" y="225552"/>
                  </a:lnTo>
                  <a:lnTo>
                    <a:pt x="266700" y="225552"/>
                  </a:lnTo>
                  <a:lnTo>
                    <a:pt x="266700" y="0"/>
                  </a:lnTo>
                  <a:close/>
                </a:path>
              </a:pathLst>
            </a:custGeom>
            <a:solidFill>
              <a:srgbClr val="FFFFFF"/>
            </a:solidFill>
            <a:ln>
              <a:noFill/>
            </a:ln>
            <a:effectLst/>
          </p:spPr>
          <p:txBody>
            <a:bodyPr vert="horz" wrap="square" lIns="0" tIns="0" rIns="0" bIns="0" numCol="1" spcCol="215900" anchor="t"/>
            <a:lstStyle/>
            <a:p>
              <a:pPr/>
            </a:p>
          </p:txBody>
        </p:sp>
        <p:sp>
          <p:nvSpPr>
            <p:cNvPr id="7" name="object 13"/>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IAsAAAofAADEDAAAbiAAAAAAAAAmAAAACAAAAP//////////"/>
                </a:ext>
              </a:extLst>
            </p:cNvSpPr>
            <p:nvPr/>
          </p:nvSpPr>
          <p:spPr>
            <a:xfrm>
              <a:off x="1808480" y="5045710"/>
              <a:ext cx="266700" cy="226060"/>
            </a:xfrm>
            <a:custGeom>
              <a:avLst/>
              <a:gdLst/>
              <a:ahLst/>
              <a:cxnLst/>
              <a:rect l="0" t="0" r="266700" b="226060"/>
              <a:pathLst>
                <a:path w="266700" h="226060">
                  <a:moveTo>
                    <a:pt x="0" y="225552"/>
                  </a:moveTo>
                  <a:lnTo>
                    <a:pt x="266700" y="225552"/>
                  </a:lnTo>
                  <a:lnTo>
                    <a:pt x="266700" y="0"/>
                  </a:lnTo>
                  <a:lnTo>
                    <a:pt x="0" y="0"/>
                  </a:lnTo>
                  <a:lnTo>
                    <a:pt x="0" y="225552"/>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p>
              <a:pPr algn="ctr"/>
              <a:r>
                <a:t>3</a:t>
              </a:r>
            </a:p>
          </p:txBody>
        </p:sp>
      </p:grpSp>
      <p:sp>
        <p:nvSpPr>
          <p:cNvPr id="9" name="object 14"/>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10" name="object 15"/>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7EEC-A2D4-AF88-9A42-54DD300C6C01}" type="slidenum">
              <a:t>26</a:t>
            </a:fld>
          </a:p>
        </p:txBody>
      </p:sp>
    </p:spTree>
  </p:cSld>
  <p:clrMapOvr>
    <a:masterClrMapping/>
  </p:clrMapOvr>
  <p:timing>
    <p:tnLst>
      <p:par>
        <p:cTn id="1" dur="indefinite" restart="never" nodeType="tmRoot"/>
      </p:par>
    </p:tnLst>
  </p:timing>
</p:sld>
</file>

<file path=ppt/slides/slide2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AUAALkHAAD2EAAAIQoAABAgAAAmAAAACAAAAD0wAAAAAAAA"/>
              </a:ext>
            </a:extLst>
          </p:cNvSpPr>
          <p:nvPr>
            <p:ph type="title"/>
          </p:nvPr>
        </p:nvSpPr>
        <p:spPr>
          <a:xfrm>
            <a:off x="901700" y="1255395"/>
            <a:ext cx="1855470" cy="391160"/>
          </a:xfrm>
        </p:spPr>
        <p:txBody>
          <a:bodyPr vert="horz" wrap="square" lIns="0" tIns="12700" rIns="0" bIns="0" numCol="1" spcCol="215900" anchor="t">
            <a:prstTxWarp prst="textNoShape">
              <a:avLst/>
            </a:prstTxWarp>
          </a:bodyPr>
          <a:lstStyle/>
          <a:p>
            <a:pPr marL="12700">
              <a:lnSpc>
                <a:spcPct val="100000"/>
              </a:lnSpc>
              <a:spcBef>
                <a:spcPts val="100"/>
              </a:spcBef>
            </a:pPr>
            <a:r>
              <a:rPr b="0" cap="none">
                <a:latin typeface="Arial MT" pitchFamily="0" charset="0"/>
                <a:ea typeface="Calibri" pitchFamily="2" charset="0"/>
                <a:cs typeface="Arial MT" pitchFamily="0" charset="0"/>
              </a:rPr>
              <a:t>12. Video link</a:t>
            </a:r>
            <a:endParaRPr b="0"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P4MAACaEwAAdxAAABAgAAAmAAAACAAAAP//////////"/>
              </a:ext>
            </a:extLst>
          </p:cNvSpPr>
          <p:nvPr/>
        </p:nvSpPr>
        <p:spPr>
          <a:xfrm>
            <a:off x="901700" y="2112010"/>
            <a:ext cx="2284730" cy="56451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Enter the URL of your team video:</a:t>
            </a:r>
            <a:endParaRPr sz="1100" cap="none">
              <a:latin typeface="Arial" pitchFamily="2" charset="0"/>
              <a:ea typeface="Calibri" pitchFamily="2" charset="0"/>
              <a:cs typeface="Arial" pitchFamily="2" charset="0"/>
            </a:endParaRPr>
          </a:p>
          <a:p>
            <a:pPr>
              <a:lnSpc>
                <a:spcPct val="100000"/>
              </a:lnSpc>
              <a:spcBef>
                <a:spcPts val="335"/>
              </a:spcBef>
            </a:pPr>
            <a:endParaRPr sz="1100" cap="none">
              <a:latin typeface="Arial" pitchFamily="2" charset="0"/>
              <a:ea typeface="Calibri" pitchFamily="2" charset="0"/>
              <a:cs typeface="Arial" pitchFamily="2" charset="0"/>
            </a:endParaRPr>
          </a:p>
          <a:p>
            <a:pPr marL="12700">
              <a:lnSpc>
                <a:spcPct val="100000"/>
              </a:lnSpc>
            </a:pPr>
            <a:r>
              <a:rPr sz="1100" b="1" cap="none">
                <a:latin typeface="Arial" pitchFamily="2" charset="0"/>
                <a:ea typeface="Calibri" pitchFamily="2" charset="0"/>
                <a:cs typeface="Arial" pitchFamily="2" charset="0"/>
              </a:rPr>
              <a:t>Enter the password (if any):</a:t>
            </a:r>
            <a:endParaRPr sz="1100"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5" name="object 5"/>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18B7-F9D4-AFEE-9A42-0FBB560C6C5A}" type="slidenum">
              <a:t>27</a:t>
            </a:fld>
          </a:p>
        </p:txBody>
      </p:sp>
    </p:spTree>
  </p:cSld>
  <p:clrMapOvr>
    <a:masterClrMapping/>
  </p:clrMapOvr>
  <p:timing>
    <p:tnLst>
      <p:par>
        <p:cTn id="1" dur="indefinite" restart="never" nodeType="tmRoot"/>
      </p:par>
    </p:tnLst>
  </p:timing>
</p:sld>
</file>

<file path=ppt/slides/slide2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AUAAKwDAAAbFwAAFAYAABAgAAAmAAAACAAAADwwAAAAAAAA"/>
              </a:ext>
            </a:extLst>
          </p:cNvSpPr>
          <p:nvPr>
            <p:ph type="title"/>
          </p:nvPr>
        </p:nvSpPr>
        <p:spPr/>
        <p:txBody>
          <a:bodyPr vert="horz" wrap="square" lIns="0" tIns="12700" rIns="0" bIns="0" numCol="1" spcCol="215900" anchor="t">
            <a:prstTxWarp prst="textNoShape">
              <a:avLst/>
            </a:prstTxWarp>
          </a:bodyPr>
          <a:lstStyle/>
          <a:p>
            <a:pPr marL="12700">
              <a:lnSpc>
                <a:spcPct val="100000"/>
              </a:lnSpc>
              <a:spcBef>
                <a:spcPts val="100"/>
              </a:spcBef>
            </a:pPr>
            <a:r>
              <a:t>Appendix</a:t>
            </a:r>
          </a:p>
        </p:txBody>
      </p:sp>
      <p:sp>
        <p:nvSpPr>
          <p:cNvPr id="3" name="object 3"/>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MkGAAATJwAA0wsAABAgAAAmAAAACAAAAP//////////"/>
              </a:ext>
            </a:extLst>
          </p:cNvSpPr>
          <p:nvPr/>
        </p:nvSpPr>
        <p:spPr>
          <a:xfrm>
            <a:off x="901700" y="1102995"/>
            <a:ext cx="5450205" cy="819150"/>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b="1" cap="none">
                <a:latin typeface="Arial" pitchFamily="2" charset="0"/>
                <a:ea typeface="Calibri" pitchFamily="2" charset="0"/>
                <a:cs typeface="Arial" pitchFamily="2" charset="0"/>
              </a:rPr>
              <a:t>Recommended Assessment Rubric (for Teachers)</a:t>
            </a:r>
            <a:endParaRPr cap="none">
              <a:latin typeface="Arial" pitchFamily="2" charset="0"/>
              <a:ea typeface="Calibri" pitchFamily="2" charset="0"/>
              <a:cs typeface="Arial" pitchFamily="2" charset="0"/>
            </a:endParaRPr>
          </a:p>
          <a:p>
            <a:pPr>
              <a:lnSpc>
                <a:spcPct val="100000"/>
              </a:lnSpc>
              <a:spcBef>
                <a:spcPts val="95"/>
              </a:spcBef>
            </a:pPr>
            <a:endParaRPr cap="none">
              <a:latin typeface="Arial" pitchFamily="2" charset="0"/>
              <a:ea typeface="Calibri" pitchFamily="2" charset="0"/>
              <a:cs typeface="Arial" pitchFamily="2" charset="0"/>
            </a:endParaRPr>
          </a:p>
          <a:p>
            <a:pPr marL="12700">
              <a:lnSpc>
                <a:spcPct val="100000"/>
              </a:lnSpc>
            </a:pPr>
            <a:r>
              <a:rPr sz="1600" b="1" cap="none">
                <a:latin typeface="Arial" pitchFamily="2" charset="0"/>
                <a:ea typeface="Calibri" pitchFamily="2" charset="0"/>
                <a:cs typeface="Arial" pitchFamily="2" charset="0"/>
              </a:rPr>
              <a:t>LOGBOOK AND VIDEO CONTENT</a:t>
            </a:r>
            <a:endParaRPr sz="1600" cap="none">
              <a:latin typeface="Arial" pitchFamily="2" charset="0"/>
              <a:ea typeface="Calibri" pitchFamily="2" charset="0"/>
              <a:cs typeface="Arial" pitchFamily="2" charset="0"/>
            </a:endParaRPr>
          </a:p>
        </p:txBody>
      </p:sp>
      <p:graphicFrame>
        <p:nvGraphicFramePr>
          <p:cNvPr id="4" name=""/>
          <p:cNvGraphicFramePr>
            <a:graphicFrameLocks noGrp="1"/>
          </p:cNvGraphicFramePr>
          <p:nvPr/>
        </p:nvGraphicFramePr>
        <p:xfrm>
          <a:off x="911860" y="2049780"/>
          <a:ext cx="6031865" cy="6711315"/>
        </p:xfrm>
        <a:graphic>
          <a:graphicData uri="http://schemas.openxmlformats.org/drawingml/2006/table">
            <a:tbl>
              <a:tblPr>
                <a:noFill/>
              </a:tblPr>
              <a:tblGrid>
                <a:gridCol w="895985"/>
                <a:gridCol w="1610995"/>
                <a:gridCol w="1520825"/>
                <a:gridCol w="1344295"/>
                <a:gridCol w="659765"/>
              </a:tblGrid>
              <a:tr h="327660">
                <a:tc>
                  <a:txBody>
                    <a:bodyPr wrap="square" numCol="1"/>
                    <a:lstStyle/>
                    <a:p>
                      <a:pPr marL="68580" marR="0" indent="0" algn="l">
                        <a:lnSpc>
                          <a:spcPts val="1250"/>
                        </a:lnSpc>
                        <a:buNone/>
                        <a:defRPr cap="none">
                          <a:solidFill>
                            <a:srgbClr val="000000"/>
                          </a:solidFill>
                        </a:defRPr>
                      </a:pPr>
                      <a:r>
                        <a:rPr sz="1100" b="1" cap="none">
                          <a:solidFill>
                            <a:srgbClr val="FFFFFF"/>
                          </a:solidFill>
                          <a:latin typeface="Arial" pitchFamily="2" charset="0"/>
                          <a:ea typeface="Calibri" pitchFamily="2" charset="0"/>
                          <a:cs typeface="Arial" pitchFamily="2" charset="0"/>
                        </a:rPr>
                        <a:t>Steps</a:t>
                      </a:r>
                      <a:endParaRPr sz="11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585858"/>
                    </a:solidFill>
                  </a:tcPr>
                </a:tc>
                <a:tc>
                  <a:txBody>
                    <a:bodyPr wrap="square" numCol="1"/>
                    <a:lstStyle/>
                    <a:p>
                      <a:pPr marL="66675" marR="0" indent="0" algn="l">
                        <a:lnSpc>
                          <a:spcPts val="1250"/>
                        </a:lnSpc>
                        <a:buNone/>
                        <a:defRPr cap="none">
                          <a:solidFill>
                            <a:srgbClr val="000000"/>
                          </a:solidFill>
                        </a:defRPr>
                      </a:pPr>
                      <a:r>
                        <a:rPr sz="1100" b="1" cap="none">
                          <a:solidFill>
                            <a:srgbClr val="FFFFFF"/>
                          </a:solidFill>
                          <a:latin typeface="Arial" pitchFamily="2" charset="0"/>
                          <a:ea typeface="Calibri" pitchFamily="2" charset="0"/>
                          <a:cs typeface="Arial" pitchFamily="2" charset="0"/>
                        </a:rPr>
                        <a:t>3 points</a:t>
                      </a:r>
                      <a:endParaRPr sz="11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585858"/>
                    </a:solidFill>
                  </a:tcPr>
                </a:tc>
                <a:tc>
                  <a:txBody>
                    <a:bodyPr wrap="square" numCol="1"/>
                    <a:lstStyle/>
                    <a:p>
                      <a:pPr marL="68580" marR="0" indent="0" algn="l">
                        <a:lnSpc>
                          <a:spcPts val="1250"/>
                        </a:lnSpc>
                        <a:buNone/>
                        <a:defRPr cap="none">
                          <a:solidFill>
                            <a:srgbClr val="000000"/>
                          </a:solidFill>
                        </a:defRPr>
                      </a:pPr>
                      <a:r>
                        <a:rPr sz="1100" b="1" cap="none">
                          <a:solidFill>
                            <a:srgbClr val="FFFFFF"/>
                          </a:solidFill>
                          <a:latin typeface="Arial" pitchFamily="2" charset="0"/>
                          <a:ea typeface="Calibri" pitchFamily="2" charset="0"/>
                          <a:cs typeface="Arial" pitchFamily="2" charset="0"/>
                        </a:rPr>
                        <a:t>2 points</a:t>
                      </a:r>
                      <a:endParaRPr sz="11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585858"/>
                    </a:solidFill>
                  </a:tcPr>
                </a:tc>
                <a:tc>
                  <a:txBody>
                    <a:bodyPr wrap="square" numCol="1"/>
                    <a:lstStyle/>
                    <a:p>
                      <a:pPr marL="67945" marR="0" indent="0" algn="l">
                        <a:lnSpc>
                          <a:spcPts val="1250"/>
                        </a:lnSpc>
                        <a:buNone/>
                        <a:defRPr cap="none">
                          <a:solidFill>
                            <a:srgbClr val="000000"/>
                          </a:solidFill>
                        </a:defRPr>
                      </a:pPr>
                      <a:r>
                        <a:rPr sz="1100" b="1" cap="none">
                          <a:solidFill>
                            <a:srgbClr val="FFFFFF"/>
                          </a:solidFill>
                          <a:latin typeface="Arial" pitchFamily="2" charset="0"/>
                          <a:ea typeface="Calibri" pitchFamily="2" charset="0"/>
                          <a:cs typeface="Arial" pitchFamily="2" charset="0"/>
                        </a:rPr>
                        <a:t>1 point</a:t>
                      </a:r>
                      <a:endParaRPr sz="11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585858"/>
                    </a:solidFill>
                  </a:tcPr>
                </a:tc>
                <a:tc>
                  <a:txBody>
                    <a:bodyPr wrap="square" numCol="1"/>
                    <a:lstStyle/>
                    <a:p>
                      <a:pPr marL="68580" marR="155575" indent="0" algn="l">
                        <a:lnSpc>
                          <a:spcPts val="1260"/>
                        </a:lnSpc>
                        <a:buNone/>
                        <a:defRPr cap="none">
                          <a:solidFill>
                            <a:srgbClr val="000000"/>
                          </a:solidFill>
                        </a:defRPr>
                      </a:pPr>
                      <a:r>
                        <a:rPr sz="1100" b="1" cap="none">
                          <a:solidFill>
                            <a:srgbClr val="FFFFFF"/>
                          </a:solidFill>
                          <a:latin typeface="Arial" pitchFamily="2" charset="0"/>
                          <a:ea typeface="Calibri" pitchFamily="2" charset="0"/>
                          <a:cs typeface="Arial" pitchFamily="2" charset="0"/>
                        </a:rPr>
                        <a:t>Points Given</a:t>
                      </a:r>
                      <a:endParaRPr sz="11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585858"/>
                    </a:solidFill>
                  </a:tcPr>
                </a:tc>
                <a:extLst>
                  <a:ext uri="smNativeData">
                    <pr:rowheight xmlns="" xmlns:pr="smNativeData" dt="1756399682" type="min" val="327660"/>
                  </a:ext>
                </a:extLst>
              </a:tr>
              <a:tr h="707390">
                <a:tc>
                  <a:txBody>
                    <a:bodyPr wrap="square" numCol="1"/>
                    <a:lstStyle/>
                    <a:p>
                      <a:pPr marL="0" marR="0" indent="0" algn="l">
                        <a:lnSpc>
                          <a:spcPct val="100000"/>
                        </a:lnSpc>
                        <a:spcBef>
                          <a:spcPts val="30"/>
                        </a:spcBef>
                        <a:buNone/>
                        <a:defRPr cap="none">
                          <a:solidFill>
                            <a:srgbClr val="000000"/>
                          </a:solidFill>
                        </a:defRPr>
                      </a:pPr>
                      <a:endParaRPr sz="800" cap="none">
                        <a:latin typeface="Times New Roman" pitchFamily="0" charset="0"/>
                        <a:ea typeface="Calibri" pitchFamily="2" charset="0"/>
                        <a:cs typeface="Times New Roman" pitchFamily="0" charset="0"/>
                      </a:endParaRPr>
                    </a:p>
                    <a:p>
                      <a:pPr marL="68580" marR="410845" indent="0" algn="l">
                        <a:lnSpc>
                          <a:spcPts val="910"/>
                        </a:lnSpc>
                        <a:buNone/>
                        <a:defRPr cap="none">
                          <a:solidFill>
                            <a:srgbClr val="000000"/>
                          </a:solidFill>
                        </a:defRPr>
                      </a:pPr>
                      <a:r>
                        <a:rPr sz="800" u="sng" cap="none">
                          <a:solidFill>
                            <a:srgbClr val="0000FF"/>
                          </a:solidFill>
                          <a:uFill>
                            <a:solidFill>
                              <a:srgbClr val="0000FF"/>
                            </a:solidFill>
                          </a:uFill>
                          <a:latin typeface="Arial MT" pitchFamily="0" charset="0"/>
                          <a:ea typeface="Calibri" pitchFamily="2" charset="0"/>
                          <a:cs typeface="Arial MT" pitchFamily="0" charset="0"/>
                          <a:hlinkClick r:id="rId2" action="ppaction://hlinksldjump"/>
                        </a:rPr>
                        <a:t>Problem</a:t>
                      </a:r>
                      <a:r>
                        <a:rPr sz="800" cap="none">
                          <a:solidFill>
                            <a:srgbClr val="0000FF"/>
                          </a:solidFill>
                          <a:latin typeface="Arial MT" pitchFamily="0" charset="0"/>
                          <a:ea typeface="Calibri" pitchFamily="2" charset="0"/>
                          <a:cs typeface="Arial MT" pitchFamily="0" charset="0"/>
                        </a:rPr>
                        <a:t> </a:t>
                      </a:r>
                      <a:r>
                        <a:rPr sz="800" u="sng" cap="none">
                          <a:solidFill>
                            <a:srgbClr val="0000FF"/>
                          </a:solidFill>
                          <a:uFill>
                            <a:solidFill>
                              <a:srgbClr val="0000FF"/>
                            </a:solidFill>
                          </a:uFill>
                          <a:latin typeface="Arial MT" pitchFamily="0" charset="0"/>
                          <a:ea typeface="Calibri" pitchFamily="2" charset="0"/>
                          <a:cs typeface="Arial MT" pitchFamily="0" charset="0"/>
                          <a:hlinkClick r:id="rId2" action="ppaction://hlinksldjump"/>
                        </a:rPr>
                        <a:t>definition</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p>
                      <a:pPr marL="66675" marR="186055"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A local problem which has not been fully solved before is explained in detail with supporting research.</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p>
                      <a:pPr marL="68580" marR="94615"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A local problem which has not been fully solved before is described.</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30"/>
                        </a:spcBef>
                        <a:buNone/>
                        <a:defRPr cap="none">
                          <a:solidFill>
                            <a:srgbClr val="000000"/>
                          </a:solidFill>
                        </a:defRPr>
                      </a:pPr>
                      <a:endParaRPr sz="800" cap="none">
                        <a:latin typeface="Times New Roman" pitchFamily="0" charset="0"/>
                        <a:ea typeface="Calibri" pitchFamily="2" charset="0"/>
                        <a:cs typeface="Times New Roman" pitchFamily="0" charset="0"/>
                      </a:endParaRPr>
                    </a:p>
                    <a:p>
                      <a:pPr marL="67945" marR="466090" indent="0" algn="l">
                        <a:lnSpc>
                          <a:spcPts val="910"/>
                        </a:lnSpc>
                        <a:buNone/>
                        <a:defRPr cap="none">
                          <a:solidFill>
                            <a:srgbClr val="000000"/>
                          </a:solidFill>
                        </a:defRPr>
                      </a:pPr>
                      <a:r>
                        <a:rPr sz="800" cap="none">
                          <a:latin typeface="Arial MT" pitchFamily="0" charset="0"/>
                          <a:ea typeface="Calibri" pitchFamily="2" charset="0"/>
                          <a:cs typeface="Arial MT" pitchFamily="0" charset="0"/>
                        </a:rPr>
                        <a:t>A local problem is described</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707390"/>
                  </a:ext>
                </a:extLst>
              </a:tr>
              <a:tr h="706755">
                <a:tc>
                  <a:txBody>
                    <a:bodyPr wrap="square" numCol="1"/>
                    <a:lstStyle/>
                    <a:p>
                      <a:pPr marL="68580" marR="0" indent="0" algn="l">
                        <a:lnSpc>
                          <a:spcPts val="915"/>
                        </a:lnSpc>
                        <a:buNone/>
                        <a:defRPr cap="none">
                          <a:solidFill>
                            <a:srgbClr val="000000"/>
                          </a:solidFill>
                        </a:defRPr>
                      </a:pPr>
                      <a:r>
                        <a:rPr sz="800" u="sng" cap="none">
                          <a:solidFill>
                            <a:srgbClr val="0000FF"/>
                          </a:solidFill>
                          <a:uFill>
                            <a:solidFill>
                              <a:srgbClr val="0000FF"/>
                            </a:solidFill>
                          </a:uFill>
                          <a:latin typeface="Arial MT" pitchFamily="0" charset="0"/>
                          <a:ea typeface="Calibri" pitchFamily="2" charset="0"/>
                          <a:cs typeface="Arial MT" pitchFamily="0" charset="0"/>
                          <a:hlinkClick r:id="rId3" action="ppaction://hlinksldjump"/>
                        </a:rPr>
                        <a:t>The Users</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Understanding of the user group</a:t>
                      </a:r>
                      <a:endParaRPr sz="800" cap="none">
                        <a:latin typeface="Arial MT" pitchFamily="0" charset="0"/>
                        <a:ea typeface="Calibri" pitchFamily="2" charset="0"/>
                        <a:cs typeface="Arial MT" pitchFamily="0" charset="0"/>
                      </a:endParaRPr>
                    </a:p>
                    <a:p>
                      <a:pPr marL="66675" marR="73025" indent="0" algn="l">
                        <a:lnSpc>
                          <a:spcPct val="95000"/>
                        </a:lnSpc>
                        <a:spcBef>
                          <a:spcPts val="20"/>
                        </a:spcBef>
                        <a:buNone/>
                        <a:defRPr cap="none">
                          <a:solidFill>
                            <a:srgbClr val="000000"/>
                          </a:solidFill>
                        </a:defRPr>
                      </a:pPr>
                      <a:r>
                        <a:rPr sz="800" cap="none">
                          <a:latin typeface="Arial MT" pitchFamily="0" charset="0"/>
                          <a:ea typeface="Calibri" pitchFamily="2" charset="0"/>
                          <a:cs typeface="Arial MT" pitchFamily="0" charset="0"/>
                        </a:rPr>
                        <a:t>is evidenced by completion of all of the steps in </a:t>
                      </a:r>
                      <a:r>
                        <a:rPr sz="800" i="1" cap="none">
                          <a:latin typeface="Arial" pitchFamily="2" charset="0"/>
                          <a:ea typeface="Calibri" pitchFamily="2" charset="0"/>
                          <a:cs typeface="Arial" pitchFamily="2" charset="0"/>
                        </a:rPr>
                        <a:t>Section 4 The Users </a:t>
                      </a:r>
                      <a:r>
                        <a:rPr sz="800" cap="none">
                          <a:latin typeface="Arial MT" pitchFamily="0" charset="0"/>
                          <a:ea typeface="Calibri" pitchFamily="2" charset="0"/>
                          <a:cs typeface="Arial MT" pitchFamily="0" charset="0"/>
                        </a:rPr>
                        <a:t>and thorough investigation.</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Understanding of the user</a:t>
                      </a:r>
                      <a:endParaRPr sz="800" cap="none">
                        <a:latin typeface="Arial MT" pitchFamily="0" charset="0"/>
                        <a:ea typeface="Calibri" pitchFamily="2" charset="0"/>
                        <a:cs typeface="Arial MT" pitchFamily="0" charset="0"/>
                      </a:endParaRPr>
                    </a:p>
                    <a:p>
                      <a:pPr marL="68580" marR="116205" indent="0" algn="l">
                        <a:lnSpc>
                          <a:spcPct val="95000"/>
                        </a:lnSpc>
                        <a:spcBef>
                          <a:spcPts val="25"/>
                        </a:spcBef>
                        <a:buNone/>
                        <a:defRPr cap="none">
                          <a:solidFill>
                            <a:srgbClr val="000000"/>
                          </a:solidFill>
                        </a:defRPr>
                      </a:pPr>
                      <a:r>
                        <a:rPr sz="800" cap="none">
                          <a:latin typeface="Arial MT" pitchFamily="0" charset="0"/>
                          <a:ea typeface="Calibri" pitchFamily="2" charset="0"/>
                          <a:cs typeface="Arial MT" pitchFamily="0" charset="0"/>
                        </a:rPr>
                        <a:t>group is evidenced by completion of most of the steps in </a:t>
                      </a:r>
                      <a:r>
                        <a:rPr sz="800" i="1" cap="none">
                          <a:latin typeface="Arial" pitchFamily="2" charset="0"/>
                          <a:ea typeface="Calibri" pitchFamily="2" charset="0"/>
                          <a:cs typeface="Arial" pitchFamily="2" charset="0"/>
                        </a:rPr>
                        <a:t>Section 4 The Users</a:t>
                      </a:r>
                      <a:r>
                        <a:rPr sz="800" cap="none">
                          <a:latin typeface="Arial MT" pitchFamily="0" charset="0"/>
                          <a:ea typeface="Calibri" pitchFamily="2" charset="0"/>
                          <a:cs typeface="Arial MT" pitchFamily="0" charset="0"/>
                        </a:rPr>
                        <a:t>.</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The user group is</a:t>
                      </a:r>
                      <a:endParaRPr sz="800" cap="none">
                        <a:latin typeface="Arial MT" pitchFamily="0" charset="0"/>
                        <a:ea typeface="Calibri" pitchFamily="2" charset="0"/>
                        <a:cs typeface="Arial MT" pitchFamily="0" charset="0"/>
                      </a:endParaRPr>
                    </a:p>
                    <a:p>
                      <a:pPr marL="67945" marR="114935" indent="0" algn="l">
                        <a:lnSpc>
                          <a:spcPct val="95000"/>
                        </a:lnSpc>
                        <a:spcBef>
                          <a:spcPts val="25"/>
                        </a:spcBef>
                        <a:buNone/>
                        <a:defRPr cap="none">
                          <a:solidFill>
                            <a:srgbClr val="000000"/>
                          </a:solidFill>
                        </a:defRPr>
                      </a:pPr>
                      <a:r>
                        <a:rPr sz="800" cap="none">
                          <a:latin typeface="Arial MT" pitchFamily="0" charset="0"/>
                          <a:ea typeface="Calibri" pitchFamily="2" charset="0"/>
                          <a:cs typeface="Arial MT" pitchFamily="0" charset="0"/>
                        </a:rPr>
                        <a:t>described but it is unclear how they are affected by the problem.</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706755"/>
                  </a:ext>
                </a:extLst>
              </a:tr>
              <a:tr h="824230">
                <a:tc>
                  <a:txBody>
                    <a:bodyPr wrap="square" numCol="1"/>
                    <a:lstStyle/>
                    <a:p>
                      <a:pPr marL="68580" marR="0" indent="0" algn="l">
                        <a:lnSpc>
                          <a:spcPts val="915"/>
                        </a:lnSpc>
                        <a:buNone/>
                        <a:defRPr cap="none">
                          <a:solidFill>
                            <a:srgbClr val="000000"/>
                          </a:solidFill>
                        </a:defRPr>
                      </a:pPr>
                      <a:r>
                        <a:rPr sz="800" u="sng" cap="none">
                          <a:solidFill>
                            <a:srgbClr val="0000FF"/>
                          </a:solidFill>
                          <a:uFill>
                            <a:solidFill>
                              <a:srgbClr val="0000FF"/>
                            </a:solidFill>
                          </a:uFill>
                          <a:latin typeface="Arial MT" pitchFamily="0" charset="0"/>
                          <a:ea typeface="Calibri" pitchFamily="2" charset="0"/>
                          <a:cs typeface="Arial MT" pitchFamily="0" charset="0"/>
                          <a:hlinkClick r:id="rId4" action="ppaction://hlinksldjump"/>
                        </a:rPr>
                        <a:t>Brainstorming</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A brainstorming session was</a:t>
                      </a:r>
                      <a:endParaRPr sz="800" cap="none">
                        <a:latin typeface="Arial MT" pitchFamily="0" charset="0"/>
                        <a:ea typeface="Calibri" pitchFamily="2" charset="0"/>
                        <a:cs typeface="Arial MT" pitchFamily="0" charset="0"/>
                      </a:endParaRPr>
                    </a:p>
                    <a:p>
                      <a:pPr marL="66675" marR="213995" indent="0" algn="l">
                        <a:lnSpc>
                          <a:spcPct val="95000"/>
                        </a:lnSpc>
                        <a:spcBef>
                          <a:spcPts val="25"/>
                        </a:spcBef>
                        <a:buNone/>
                        <a:defRPr cap="none">
                          <a:solidFill>
                            <a:srgbClr val="000000"/>
                          </a:solidFill>
                        </a:defRPr>
                      </a:pPr>
                      <a:r>
                        <a:rPr sz="800" cap="none">
                          <a:latin typeface="Arial MT" pitchFamily="0" charset="0"/>
                          <a:ea typeface="Calibri" pitchFamily="2" charset="0"/>
                          <a:cs typeface="Arial MT" pitchFamily="0" charset="0"/>
                        </a:rPr>
                        <a:t>conducted using creative and critical thinking. A compelling solution was selected with supporting arguments from </a:t>
                      </a:r>
                      <a:r>
                        <a:rPr sz="800" i="1" cap="none">
                          <a:latin typeface="Arial" pitchFamily="2" charset="0"/>
                          <a:ea typeface="Calibri" pitchFamily="2" charset="0"/>
                          <a:cs typeface="Arial" pitchFamily="2" charset="0"/>
                        </a:rPr>
                        <a:t>Section 5 Brainstorming.</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28575" algn="l">
                        <a:lnSpc>
                          <a:spcPts val="900"/>
                        </a:lnSpc>
                        <a:buNone/>
                        <a:defRPr cap="none">
                          <a:solidFill>
                            <a:srgbClr val="000000"/>
                          </a:solidFill>
                        </a:defRPr>
                      </a:pPr>
                      <a:r>
                        <a:rPr sz="800" cap="none">
                          <a:latin typeface="Arial MT" pitchFamily="0" charset="0"/>
                          <a:ea typeface="Calibri" pitchFamily="2" charset="0"/>
                          <a:cs typeface="Arial MT" pitchFamily="0" charset="0"/>
                        </a:rPr>
                        <a:t>A brainstorming session was</a:t>
                      </a:r>
                      <a:endParaRPr sz="800" cap="none">
                        <a:latin typeface="Arial MT" pitchFamily="0" charset="0"/>
                        <a:ea typeface="Calibri" pitchFamily="2" charset="0"/>
                        <a:cs typeface="Arial MT" pitchFamily="0" charset="0"/>
                      </a:endParaRPr>
                    </a:p>
                    <a:p>
                      <a:pPr marL="68580" marR="67310" indent="0" algn="l">
                        <a:lnSpc>
                          <a:spcPct val="95000"/>
                        </a:lnSpc>
                        <a:spcBef>
                          <a:spcPts val="25"/>
                        </a:spcBef>
                        <a:buNone/>
                        <a:defRPr cap="none">
                          <a:solidFill>
                            <a:srgbClr val="000000"/>
                          </a:solidFill>
                        </a:defRPr>
                      </a:pPr>
                      <a:r>
                        <a:rPr sz="800" cap="none">
                          <a:latin typeface="Arial MT" pitchFamily="0" charset="0"/>
                          <a:ea typeface="Calibri" pitchFamily="2" charset="0"/>
                          <a:cs typeface="Arial MT" pitchFamily="0" charset="0"/>
                        </a:rPr>
                        <a:t>conducted using creative and critical thinking. A solution was selected with supporting arguments in </a:t>
                      </a:r>
                      <a:r>
                        <a:rPr sz="800" i="1" cap="none">
                          <a:latin typeface="Arial" pitchFamily="2" charset="0"/>
                          <a:ea typeface="Calibri" pitchFamily="2" charset="0"/>
                          <a:cs typeface="Arial" pitchFamily="2" charset="0"/>
                        </a:rPr>
                        <a:t>Section 5 Brainstorming.</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A brainstorming session</a:t>
                      </a:r>
                      <a:endParaRPr sz="800" cap="none">
                        <a:latin typeface="Arial MT" pitchFamily="0" charset="0"/>
                        <a:ea typeface="Calibri" pitchFamily="2" charset="0"/>
                        <a:cs typeface="Arial MT" pitchFamily="0" charset="0"/>
                      </a:endParaRPr>
                    </a:p>
                    <a:p>
                      <a:pPr marL="67945" marR="86995" indent="0" algn="l">
                        <a:lnSpc>
                          <a:spcPts val="910"/>
                        </a:lnSpc>
                        <a:spcBef>
                          <a:spcPts val="50"/>
                        </a:spcBef>
                        <a:buNone/>
                        <a:defRPr cap="none">
                          <a:solidFill>
                            <a:srgbClr val="000000"/>
                          </a:solidFill>
                        </a:defRPr>
                      </a:pPr>
                      <a:r>
                        <a:rPr sz="800" cap="none">
                          <a:latin typeface="Arial MT" pitchFamily="0" charset="0"/>
                          <a:ea typeface="Calibri" pitchFamily="2" charset="0"/>
                          <a:cs typeface="Arial MT" pitchFamily="0" charset="0"/>
                        </a:rPr>
                        <a:t>was conducted. A solution was selected.</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824230"/>
                  </a:ext>
                </a:extLst>
              </a:tr>
              <a:tr h="706755">
                <a:tc>
                  <a:txBody>
                    <a:bodyPr wrap="square" numCol="1"/>
                    <a:lstStyle/>
                    <a:p>
                      <a:pPr marL="68580" marR="0" indent="0" algn="l">
                        <a:lnSpc>
                          <a:spcPts val="915"/>
                        </a:lnSpc>
                        <a:buNone/>
                        <a:defRPr cap="none">
                          <a:solidFill>
                            <a:srgbClr val="000000"/>
                          </a:solidFill>
                        </a:defRPr>
                      </a:pPr>
                      <a:r>
                        <a:rPr sz="800" u="sng" cap="none">
                          <a:solidFill>
                            <a:srgbClr val="0000FF"/>
                          </a:solidFill>
                          <a:uFill>
                            <a:solidFill>
                              <a:srgbClr val="0000FF"/>
                            </a:solidFill>
                          </a:uFill>
                          <a:latin typeface="Arial MT" pitchFamily="0" charset="0"/>
                          <a:ea typeface="Calibri" pitchFamily="2" charset="0"/>
                          <a:cs typeface="Arial MT" pitchFamily="0" charset="0"/>
                          <a:hlinkClick r:id="rId5" action="ppaction://hlinksldjump"/>
                        </a:rPr>
                        <a:t>Design</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The use of AI is a good fit for the</a:t>
                      </a:r>
                      <a:endParaRPr sz="800" cap="none">
                        <a:latin typeface="Arial MT" pitchFamily="0" charset="0"/>
                        <a:ea typeface="Calibri" pitchFamily="2" charset="0"/>
                        <a:cs typeface="Arial MT" pitchFamily="0" charset="0"/>
                      </a:endParaRPr>
                    </a:p>
                    <a:p>
                      <a:pPr marL="66675" marR="85725"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solution. The new user experience is clearly documented showing how users will be better served than they are today.</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The use of AI is a good fit for</a:t>
                      </a:r>
                      <a:endParaRPr sz="800" cap="none">
                        <a:latin typeface="Arial MT" pitchFamily="0" charset="0"/>
                        <a:ea typeface="Calibri" pitchFamily="2" charset="0"/>
                        <a:cs typeface="Arial MT" pitchFamily="0" charset="0"/>
                      </a:endParaRPr>
                    </a:p>
                    <a:p>
                      <a:pPr marL="68580" marR="89535" indent="0" algn="l">
                        <a:lnSpc>
                          <a:spcPct val="95000"/>
                        </a:lnSpc>
                        <a:spcBef>
                          <a:spcPts val="25"/>
                        </a:spcBef>
                        <a:buNone/>
                        <a:defRPr cap="none">
                          <a:solidFill>
                            <a:srgbClr val="000000"/>
                          </a:solidFill>
                        </a:defRPr>
                      </a:pPr>
                      <a:r>
                        <a:rPr sz="800" cap="none">
                          <a:latin typeface="Arial MT" pitchFamily="0" charset="0"/>
                          <a:ea typeface="Calibri" pitchFamily="2" charset="0"/>
                          <a:cs typeface="Arial MT" pitchFamily="0" charset="0"/>
                        </a:rPr>
                        <a:t>the solution and there is some documentation about how it meets the needs of users.</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116205" indent="0" algn="l">
                        <a:lnSpc>
                          <a:spcPts val="915"/>
                        </a:lnSpc>
                        <a:spcBef>
                          <a:spcPts val="20"/>
                        </a:spcBef>
                        <a:buNone/>
                        <a:defRPr cap="none">
                          <a:solidFill>
                            <a:srgbClr val="000000"/>
                          </a:solidFill>
                        </a:defRPr>
                      </a:pPr>
                      <a:r>
                        <a:rPr sz="800" cap="none">
                          <a:latin typeface="Arial MT" pitchFamily="0" charset="0"/>
                          <a:ea typeface="Calibri" pitchFamily="2" charset="0"/>
                          <a:cs typeface="Arial MT" pitchFamily="0" charset="0"/>
                        </a:rPr>
                        <a:t>The use of AI is a good fit for the solution.</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706755"/>
                  </a:ext>
                </a:extLst>
              </a:tr>
              <a:tr h="824230">
                <a:tc>
                  <a:txBody>
                    <a:bodyPr wrap="square" numCol="1"/>
                    <a:lstStyle/>
                    <a:p>
                      <a:pPr marL="68580" marR="0" indent="0" algn="l">
                        <a:lnSpc>
                          <a:spcPts val="915"/>
                        </a:lnSpc>
                        <a:buNone/>
                        <a:defRPr cap="none">
                          <a:solidFill>
                            <a:srgbClr val="000000"/>
                          </a:solidFill>
                        </a:defRPr>
                      </a:pPr>
                      <a:r>
                        <a:rPr sz="800" u="sng" cap="none">
                          <a:solidFill>
                            <a:srgbClr val="0000FF"/>
                          </a:solidFill>
                          <a:uFill>
                            <a:solidFill>
                              <a:srgbClr val="0000FF"/>
                            </a:solidFill>
                          </a:uFill>
                          <a:latin typeface="Arial MT" pitchFamily="0" charset="0"/>
                          <a:ea typeface="Calibri" pitchFamily="2" charset="0"/>
                          <a:cs typeface="Arial MT" pitchFamily="0" charset="0"/>
                          <a:hlinkClick r:id="rId6" action="ppaction://hlinksldjump"/>
                        </a:rPr>
                        <a:t>Data</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Relevant data to train the AI</a:t>
                      </a:r>
                      <a:endParaRPr sz="800" cap="none">
                        <a:latin typeface="Arial MT" pitchFamily="0" charset="0"/>
                        <a:ea typeface="Calibri" pitchFamily="2" charset="0"/>
                        <a:cs typeface="Arial MT" pitchFamily="0" charset="0"/>
                      </a:endParaRPr>
                    </a:p>
                    <a:p>
                      <a:pPr marL="66675" marR="158750"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model have been identified as well as how the data will be sourced or collected. There is evidence that the dataset is balanced, and that safety and privacy have been considered.</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Relevant data to train the AI</a:t>
                      </a:r>
                      <a:endParaRPr sz="800" cap="none">
                        <a:latin typeface="Arial MT" pitchFamily="0" charset="0"/>
                        <a:ea typeface="Calibri" pitchFamily="2" charset="0"/>
                        <a:cs typeface="Arial MT" pitchFamily="0" charset="0"/>
                      </a:endParaRPr>
                    </a:p>
                    <a:p>
                      <a:pPr marL="68580" marR="94615" indent="0" algn="l">
                        <a:lnSpc>
                          <a:spcPct val="95000"/>
                        </a:lnSpc>
                        <a:spcBef>
                          <a:spcPts val="25"/>
                        </a:spcBef>
                        <a:buNone/>
                        <a:defRPr cap="none">
                          <a:solidFill>
                            <a:srgbClr val="000000"/>
                          </a:solidFill>
                        </a:defRPr>
                      </a:pPr>
                      <a:r>
                        <a:rPr sz="800" cap="none">
                          <a:latin typeface="Arial MT" pitchFamily="0" charset="0"/>
                          <a:ea typeface="Calibri" pitchFamily="2" charset="0"/>
                          <a:cs typeface="Arial MT" pitchFamily="0" charset="0"/>
                        </a:rPr>
                        <a:t>model have been identified as well as how the data will be sourced or collected. There is evidence that the dataset is balanced.</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Relevant data to train the</a:t>
                      </a:r>
                      <a:endParaRPr sz="800" cap="none">
                        <a:latin typeface="Arial MT" pitchFamily="0" charset="0"/>
                        <a:ea typeface="Calibri" pitchFamily="2" charset="0"/>
                        <a:cs typeface="Arial MT" pitchFamily="0" charset="0"/>
                      </a:endParaRPr>
                    </a:p>
                    <a:p>
                      <a:pPr marL="67945" marR="81915" indent="0" algn="l">
                        <a:lnSpc>
                          <a:spcPct val="95000"/>
                        </a:lnSpc>
                        <a:spcBef>
                          <a:spcPts val="20"/>
                        </a:spcBef>
                        <a:buNone/>
                        <a:defRPr cap="none">
                          <a:solidFill>
                            <a:srgbClr val="000000"/>
                          </a:solidFill>
                        </a:defRPr>
                      </a:pPr>
                      <a:r>
                        <a:rPr sz="800" cap="none">
                          <a:latin typeface="Arial MT" pitchFamily="0" charset="0"/>
                          <a:ea typeface="Calibri" pitchFamily="2" charset="0"/>
                          <a:cs typeface="Arial MT" pitchFamily="0" charset="0"/>
                        </a:rPr>
                        <a:t>AI model have been identified as well as how the data will be sourced or collected.</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824230"/>
                  </a:ext>
                </a:extLst>
              </a:tr>
              <a:tr h="473710">
                <a:tc>
                  <a:txBody>
                    <a:bodyPr wrap="square" numCol="1"/>
                    <a:lstStyle/>
                    <a:p>
                      <a:pPr marL="68580" marR="0" indent="0" algn="l">
                        <a:lnSpc>
                          <a:spcPts val="915"/>
                        </a:lnSpc>
                        <a:buNone/>
                        <a:defRPr cap="none">
                          <a:solidFill>
                            <a:srgbClr val="000000"/>
                          </a:solidFill>
                        </a:defRPr>
                      </a:pPr>
                      <a:r>
                        <a:rPr sz="800" u="sng" cap="none">
                          <a:solidFill>
                            <a:srgbClr val="0000FF"/>
                          </a:solidFill>
                          <a:uFill>
                            <a:solidFill>
                              <a:srgbClr val="0000FF"/>
                            </a:solidFill>
                          </a:uFill>
                          <a:latin typeface="Arial MT" pitchFamily="0" charset="0"/>
                          <a:ea typeface="Calibri" pitchFamily="2" charset="0"/>
                          <a:cs typeface="Arial MT" pitchFamily="0" charset="0"/>
                          <a:hlinkClick r:id="rId7" action="ppaction://hlinksldjump"/>
                        </a:rPr>
                        <a:t>Prototype</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A prototype for the solution has</a:t>
                      </a:r>
                      <a:endParaRPr sz="800" cap="none">
                        <a:latin typeface="Arial MT" pitchFamily="0" charset="0"/>
                        <a:ea typeface="Calibri" pitchFamily="2" charset="0"/>
                        <a:cs typeface="Arial MT" pitchFamily="0" charset="0"/>
                      </a:endParaRPr>
                    </a:p>
                    <a:p>
                      <a:pPr marL="66675" marR="168275"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been created and successfully trained to meet users’ requirements.</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94615" indent="0" algn="l">
                        <a:lnSpc>
                          <a:spcPts val="915"/>
                        </a:lnSpc>
                        <a:spcBef>
                          <a:spcPts val="20"/>
                        </a:spcBef>
                        <a:buNone/>
                        <a:defRPr cap="none">
                          <a:solidFill>
                            <a:srgbClr val="000000"/>
                          </a:solidFill>
                        </a:defRPr>
                      </a:pPr>
                      <a:r>
                        <a:rPr sz="800" cap="none">
                          <a:latin typeface="Arial MT" pitchFamily="0" charset="0"/>
                          <a:ea typeface="Calibri" pitchFamily="2" charset="0"/>
                          <a:cs typeface="Arial MT" pitchFamily="0" charset="0"/>
                        </a:rPr>
                        <a:t>A prototype for the solution has been created and trained.</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A concept for a prototype</a:t>
                      </a:r>
                      <a:endParaRPr sz="800" cap="none">
                        <a:latin typeface="Arial MT" pitchFamily="0" charset="0"/>
                        <a:ea typeface="Calibri" pitchFamily="2" charset="0"/>
                        <a:cs typeface="Arial MT" pitchFamily="0" charset="0"/>
                      </a:endParaRPr>
                    </a:p>
                    <a:p>
                      <a:pPr marL="67945" marR="165735" indent="0" algn="l">
                        <a:lnSpc>
                          <a:spcPts val="910"/>
                        </a:lnSpc>
                        <a:spcBef>
                          <a:spcPts val="55"/>
                        </a:spcBef>
                        <a:buNone/>
                        <a:defRPr cap="none">
                          <a:solidFill>
                            <a:srgbClr val="000000"/>
                          </a:solidFill>
                        </a:defRPr>
                      </a:pPr>
                      <a:r>
                        <a:rPr sz="800" cap="none">
                          <a:latin typeface="Arial MT" pitchFamily="0" charset="0"/>
                          <a:ea typeface="Calibri" pitchFamily="2" charset="0"/>
                          <a:cs typeface="Arial MT" pitchFamily="0" charset="0"/>
                        </a:rPr>
                        <a:t>shows how the AI model will work</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73710"/>
                  </a:ext>
                </a:extLst>
              </a:tr>
              <a:tr h="472440">
                <a:tc>
                  <a:txBody>
                    <a:bodyPr wrap="square" numCol="1"/>
                    <a:lstStyle/>
                    <a:p>
                      <a:pPr marL="68580" marR="0" indent="0" algn="l">
                        <a:lnSpc>
                          <a:spcPts val="915"/>
                        </a:lnSpc>
                        <a:buNone/>
                        <a:defRPr cap="none">
                          <a:solidFill>
                            <a:srgbClr val="000000"/>
                          </a:solidFill>
                        </a:defRPr>
                      </a:pPr>
                      <a:r>
                        <a:rPr sz="800" u="sng" cap="none">
                          <a:solidFill>
                            <a:srgbClr val="0000FF"/>
                          </a:solidFill>
                          <a:uFill>
                            <a:solidFill>
                              <a:srgbClr val="0000FF"/>
                            </a:solidFill>
                          </a:uFill>
                          <a:latin typeface="Arial MT" pitchFamily="0" charset="0"/>
                          <a:ea typeface="Calibri" pitchFamily="2" charset="0"/>
                          <a:cs typeface="Arial MT" pitchFamily="0" charset="0"/>
                          <a:hlinkClick r:id="rId8" action="ppaction://hlinksldjump"/>
                        </a:rPr>
                        <a:t>Testing</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264795" indent="0" algn="l">
                        <a:lnSpc>
                          <a:spcPts val="910"/>
                        </a:lnSpc>
                        <a:spcBef>
                          <a:spcPts val="25"/>
                        </a:spcBef>
                        <a:buNone/>
                        <a:defRPr cap="none">
                          <a:solidFill>
                            <a:srgbClr val="000000"/>
                          </a:solidFill>
                        </a:defRPr>
                      </a:pPr>
                      <a:r>
                        <a:rPr sz="800" cap="none">
                          <a:latin typeface="Arial MT" pitchFamily="0" charset="0"/>
                          <a:ea typeface="Calibri" pitchFamily="2" charset="0"/>
                          <a:cs typeface="Arial MT" pitchFamily="0" charset="0"/>
                        </a:rPr>
                        <a:t>A prototype has been tested with a fair representation of</a:t>
                      </a:r>
                      <a:endParaRPr sz="800" cap="none">
                        <a:latin typeface="Arial MT" pitchFamily="0" charset="0"/>
                        <a:ea typeface="Calibri" pitchFamily="2" charset="0"/>
                        <a:cs typeface="Arial MT" pitchFamily="0" charset="0"/>
                      </a:endParaRPr>
                    </a:p>
                    <a:p>
                      <a:pPr marL="66675" marR="133350" indent="0" algn="l">
                        <a:lnSpc>
                          <a:spcPts val="915"/>
                        </a:lnSpc>
                        <a:buNone/>
                        <a:defRPr cap="none">
                          <a:solidFill>
                            <a:srgbClr val="000000"/>
                          </a:solidFill>
                        </a:defRPr>
                      </a:pPr>
                      <a:r>
                        <a:rPr sz="800" cap="none">
                          <a:latin typeface="Arial MT" pitchFamily="0" charset="0"/>
                          <a:ea typeface="Calibri" pitchFamily="2" charset="0"/>
                          <a:cs typeface="Arial MT" pitchFamily="0" charset="0"/>
                        </a:rPr>
                        <a:t>users and all tasks in </a:t>
                      </a:r>
                      <a:r>
                        <a:rPr sz="800" i="1" cap="none">
                          <a:latin typeface="Arial" pitchFamily="2" charset="0"/>
                          <a:ea typeface="Calibri" pitchFamily="2" charset="0"/>
                          <a:cs typeface="Arial" pitchFamily="2" charset="0"/>
                        </a:rPr>
                        <a:t>Section 9 Testing </a:t>
                      </a:r>
                      <a:r>
                        <a:rPr sz="800" cap="none">
                          <a:latin typeface="Arial MT" pitchFamily="0" charset="0"/>
                          <a:ea typeface="Calibri" pitchFamily="2" charset="0"/>
                          <a:cs typeface="Arial MT" pitchFamily="0" charset="0"/>
                        </a:rPr>
                        <a:t>have been completed.</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23825" indent="0" algn="l">
                        <a:lnSpc>
                          <a:spcPts val="910"/>
                        </a:lnSpc>
                        <a:spcBef>
                          <a:spcPts val="25"/>
                        </a:spcBef>
                        <a:buNone/>
                        <a:defRPr cap="none">
                          <a:solidFill>
                            <a:srgbClr val="000000"/>
                          </a:solidFill>
                        </a:defRPr>
                      </a:pPr>
                      <a:r>
                        <a:rPr sz="800" cap="none">
                          <a:latin typeface="Arial MT" pitchFamily="0" charset="0"/>
                          <a:ea typeface="Calibri" pitchFamily="2" charset="0"/>
                          <a:cs typeface="Arial MT" pitchFamily="0" charset="0"/>
                        </a:rPr>
                        <a:t>A prototype has been tested with users and improvements</a:t>
                      </a:r>
                      <a:endParaRPr sz="800" cap="none">
                        <a:latin typeface="Arial MT" pitchFamily="0" charset="0"/>
                        <a:ea typeface="Calibri" pitchFamily="2" charset="0"/>
                        <a:cs typeface="Arial MT" pitchFamily="0" charset="0"/>
                      </a:endParaRPr>
                    </a:p>
                    <a:p>
                      <a:pPr marL="68580" marR="167640" indent="0" algn="l">
                        <a:lnSpc>
                          <a:spcPts val="915"/>
                        </a:lnSpc>
                        <a:buNone/>
                        <a:defRPr cap="none">
                          <a:solidFill>
                            <a:srgbClr val="000000"/>
                          </a:solidFill>
                        </a:defRPr>
                      </a:pPr>
                      <a:r>
                        <a:rPr sz="800" cap="none">
                          <a:latin typeface="Arial MT" pitchFamily="0" charset="0"/>
                          <a:ea typeface="Calibri" pitchFamily="2" charset="0"/>
                          <a:cs typeface="Arial MT" pitchFamily="0" charset="0"/>
                        </a:rPr>
                        <a:t>have been identified to meet user requirements.</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133350" indent="0" algn="l">
                        <a:lnSpc>
                          <a:spcPts val="910"/>
                        </a:lnSpc>
                        <a:spcBef>
                          <a:spcPts val="25"/>
                        </a:spcBef>
                        <a:buNone/>
                        <a:defRPr cap="none">
                          <a:solidFill>
                            <a:srgbClr val="000000"/>
                          </a:solidFill>
                        </a:defRPr>
                      </a:pPr>
                      <a:r>
                        <a:rPr sz="800" cap="none">
                          <a:latin typeface="Arial MT" pitchFamily="0" charset="0"/>
                          <a:ea typeface="Calibri" pitchFamily="2" charset="0"/>
                          <a:cs typeface="Arial MT" pitchFamily="0" charset="0"/>
                        </a:rPr>
                        <a:t>A concept for a prototype shows how it will be</a:t>
                      </a:r>
                      <a:endParaRPr sz="800" cap="none">
                        <a:latin typeface="Arial MT" pitchFamily="0" charset="0"/>
                        <a:ea typeface="Calibri" pitchFamily="2" charset="0"/>
                        <a:cs typeface="Arial MT" pitchFamily="0" charset="0"/>
                      </a:endParaRPr>
                    </a:p>
                    <a:p>
                      <a:pPr marL="67945" marR="0" indent="0" algn="l">
                        <a:lnSpc>
                          <a:spcPts val="905"/>
                        </a:lnSpc>
                        <a:buNone/>
                        <a:defRPr cap="none">
                          <a:solidFill>
                            <a:srgbClr val="000000"/>
                          </a:solidFill>
                        </a:defRPr>
                      </a:pPr>
                      <a:r>
                        <a:rPr sz="800" cap="none">
                          <a:latin typeface="Arial MT" pitchFamily="0" charset="0"/>
                          <a:ea typeface="Calibri" pitchFamily="2" charset="0"/>
                          <a:cs typeface="Arial MT" pitchFamily="0" charset="0"/>
                        </a:rPr>
                        <a:t>tested.</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72440"/>
                  </a:ext>
                </a:extLst>
              </a:tr>
              <a:tr h="591185">
                <a:tc>
                  <a:txBody>
                    <a:bodyPr wrap="square" numCol="1"/>
                    <a:lstStyle/>
                    <a:p>
                      <a:pPr marL="68580" marR="241935" indent="0" algn="l">
                        <a:lnSpc>
                          <a:spcPts val="915"/>
                        </a:lnSpc>
                        <a:spcBef>
                          <a:spcPts val="20"/>
                        </a:spcBef>
                        <a:buNone/>
                        <a:defRPr cap="none">
                          <a:solidFill>
                            <a:srgbClr val="000000"/>
                          </a:solidFill>
                        </a:defRPr>
                      </a:pPr>
                      <a:r>
                        <a:rPr sz="800" u="sng" cap="none">
                          <a:solidFill>
                            <a:srgbClr val="0000FF"/>
                          </a:solidFill>
                          <a:uFill>
                            <a:solidFill>
                              <a:srgbClr val="0000FF"/>
                            </a:solidFill>
                          </a:uFill>
                          <a:latin typeface="Arial MT" pitchFamily="0" charset="0"/>
                          <a:ea typeface="Calibri" pitchFamily="2" charset="0"/>
                          <a:cs typeface="Arial MT" pitchFamily="0" charset="0"/>
                          <a:hlinkClick r:id="rId9" action="ppaction://hlinksldjump"/>
                        </a:rPr>
                        <a:t>Team</a:t>
                      </a:r>
                      <a:r>
                        <a:rPr sz="800" cap="none">
                          <a:solidFill>
                            <a:srgbClr val="0000FF"/>
                          </a:solidFill>
                          <a:latin typeface="Arial MT" pitchFamily="0" charset="0"/>
                          <a:ea typeface="Calibri" pitchFamily="2" charset="0"/>
                          <a:cs typeface="Arial MT" pitchFamily="0" charset="0"/>
                        </a:rPr>
                        <a:t> </a:t>
                      </a:r>
                      <a:r>
                        <a:rPr sz="800" u="sng" cap="none">
                          <a:solidFill>
                            <a:srgbClr val="0000FF"/>
                          </a:solidFill>
                          <a:uFill>
                            <a:solidFill>
                              <a:srgbClr val="0000FF"/>
                            </a:solidFill>
                          </a:uFill>
                          <a:latin typeface="Arial MT" pitchFamily="0" charset="0"/>
                          <a:ea typeface="Calibri" pitchFamily="2" charset="0"/>
                          <a:cs typeface="Arial MT" pitchFamily="0" charset="0"/>
                          <a:hlinkClick r:id="rId9" action="ppaction://hlinksldjump"/>
                        </a:rPr>
                        <a:t>collaboration</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71755"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Effective team collaboration and communication among peers and stakeholders is clearly documented in </a:t>
                      </a:r>
                      <a:r>
                        <a:rPr sz="800" i="1" cap="none">
                          <a:latin typeface="Arial" pitchFamily="2" charset="0"/>
                          <a:ea typeface="Calibri" pitchFamily="2" charset="0"/>
                          <a:cs typeface="Arial" pitchFamily="2" charset="0"/>
                        </a:rPr>
                        <a:t>Section 10 Team</a:t>
                      </a:r>
                      <a:endParaRPr sz="800" cap="none">
                        <a:latin typeface="Arial" pitchFamily="2" charset="0"/>
                        <a:ea typeface="Calibri" pitchFamily="2" charset="0"/>
                        <a:cs typeface="Arial" pitchFamily="2" charset="0"/>
                      </a:endParaRPr>
                    </a:p>
                    <a:p>
                      <a:pPr marL="66675" marR="0" indent="0" algn="l">
                        <a:lnSpc>
                          <a:spcPts val="880"/>
                        </a:lnSpc>
                        <a:buNone/>
                        <a:defRPr cap="none">
                          <a:solidFill>
                            <a:srgbClr val="000000"/>
                          </a:solidFill>
                        </a:defRPr>
                      </a:pPr>
                      <a:r>
                        <a:rPr sz="800" i="1" cap="none">
                          <a:latin typeface="Arial" pitchFamily="2" charset="0"/>
                          <a:ea typeface="Calibri" pitchFamily="2" charset="0"/>
                          <a:cs typeface="Arial" pitchFamily="2" charset="0"/>
                        </a:rPr>
                        <a:t>collaboration</a:t>
                      </a:r>
                      <a:r>
                        <a:rPr sz="800" cap="none">
                          <a:latin typeface="Arial MT" pitchFamily="0" charset="0"/>
                          <a:ea typeface="Calibri" pitchFamily="2" charset="0"/>
                          <a:cs typeface="Arial MT" pitchFamily="0" charset="0"/>
                        </a:rPr>
                        <a:t>.</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87630"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Team collaboration among peers and stakeholders is clearly documented in </a:t>
                      </a:r>
                      <a:r>
                        <a:rPr sz="800" i="1" cap="none">
                          <a:latin typeface="Arial" pitchFamily="2" charset="0"/>
                          <a:ea typeface="Calibri" pitchFamily="2" charset="0"/>
                          <a:cs typeface="Arial" pitchFamily="2" charset="0"/>
                        </a:rPr>
                        <a:t>Section 10 Team collaboration</a:t>
                      </a:r>
                      <a:r>
                        <a:rPr sz="800" cap="none">
                          <a:latin typeface="Arial MT" pitchFamily="0" charset="0"/>
                          <a:ea typeface="Calibri" pitchFamily="2" charset="0"/>
                          <a:cs typeface="Arial MT" pitchFamily="0" charset="0"/>
                        </a:rPr>
                        <a:t>.</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74930" indent="0" algn="l">
                        <a:lnSpc>
                          <a:spcPts val="915"/>
                        </a:lnSpc>
                        <a:spcBef>
                          <a:spcPts val="20"/>
                        </a:spcBef>
                        <a:buNone/>
                        <a:defRPr cap="none">
                          <a:solidFill>
                            <a:srgbClr val="000000"/>
                          </a:solidFill>
                        </a:defRPr>
                      </a:pPr>
                      <a:r>
                        <a:rPr sz="800" cap="none">
                          <a:latin typeface="Arial MT" pitchFamily="0" charset="0"/>
                          <a:ea typeface="Calibri" pitchFamily="2" charset="0"/>
                          <a:cs typeface="Arial MT" pitchFamily="0" charset="0"/>
                        </a:rPr>
                        <a:t>There is some evidence of team interactions among peers and stakeholders.</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591185"/>
                  </a:ext>
                </a:extLst>
              </a:tr>
              <a:tr h="720725">
                <a:tc>
                  <a:txBody>
                    <a:bodyPr wrap="square" numCol="1"/>
                    <a:lstStyle/>
                    <a:p>
                      <a:pPr marL="68580" marR="389890" indent="0" algn="l">
                        <a:lnSpc>
                          <a:spcPts val="915"/>
                        </a:lnSpc>
                        <a:spcBef>
                          <a:spcPts val="20"/>
                        </a:spcBef>
                        <a:buNone/>
                        <a:defRPr cap="none">
                          <a:solidFill>
                            <a:srgbClr val="000000"/>
                          </a:solidFill>
                        </a:defRPr>
                      </a:pPr>
                      <a:r>
                        <a:rPr sz="800" u="sng" cap="none">
                          <a:solidFill>
                            <a:srgbClr val="0000FF"/>
                          </a:solidFill>
                          <a:uFill>
                            <a:solidFill>
                              <a:srgbClr val="0000FF"/>
                            </a:solidFill>
                          </a:uFill>
                          <a:latin typeface="Arial MT" pitchFamily="0" charset="0"/>
                          <a:ea typeface="Calibri" pitchFamily="2" charset="0"/>
                          <a:cs typeface="Arial MT" pitchFamily="0" charset="0"/>
                          <a:hlinkClick r:id="rId10" action="ppaction://hlinksldjump"/>
                        </a:rPr>
                        <a:t>Individua</a:t>
                      </a:r>
                      <a:r>
                        <a:rPr sz="800" cap="none">
                          <a:solidFill>
                            <a:srgbClr val="0000FF"/>
                          </a:solidFill>
                          <a:latin typeface="Arial MT" pitchFamily="0" charset="0"/>
                          <a:ea typeface="Calibri" pitchFamily="2" charset="0"/>
                          <a:cs typeface="Arial MT" pitchFamily="0" charset="0"/>
                          <a:hlinkClick r:id="rId10" action="ppaction://hlinksldjump"/>
                        </a:rPr>
                        <a:t>l</a:t>
                      </a:r>
                      <a:r>
                        <a:rPr sz="800" cap="none">
                          <a:solidFill>
                            <a:srgbClr val="0000FF"/>
                          </a:solidFill>
                          <a:latin typeface="Arial MT" pitchFamily="0" charset="0"/>
                          <a:ea typeface="Calibri" pitchFamily="2" charset="0"/>
                          <a:cs typeface="Arial MT" pitchFamily="0" charset="0"/>
                        </a:rPr>
                        <a:t> </a:t>
                      </a:r>
                      <a:r>
                        <a:rPr sz="800" u="sng" cap="none">
                          <a:solidFill>
                            <a:srgbClr val="0000FF"/>
                          </a:solidFill>
                          <a:uFill>
                            <a:solidFill>
                              <a:srgbClr val="0000FF"/>
                            </a:solidFill>
                          </a:uFill>
                          <a:latin typeface="Arial MT" pitchFamily="0" charset="0"/>
                          <a:ea typeface="Calibri" pitchFamily="2" charset="0"/>
                          <a:cs typeface="Arial MT" pitchFamily="0" charset="0"/>
                          <a:hlinkClick r:id="rId10" action="ppaction://hlinksldjump"/>
                        </a:rPr>
                        <a:t>learning</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Each team member presents a</a:t>
                      </a:r>
                      <a:endParaRPr sz="800" cap="none">
                        <a:latin typeface="Arial MT" pitchFamily="0" charset="0"/>
                        <a:ea typeface="Calibri" pitchFamily="2" charset="0"/>
                        <a:cs typeface="Arial MT" pitchFamily="0" charset="0"/>
                      </a:endParaRPr>
                    </a:p>
                    <a:p>
                      <a:pPr marL="66675" marR="118745" indent="0" algn="l">
                        <a:lnSpc>
                          <a:spcPct val="95000"/>
                        </a:lnSpc>
                        <a:spcBef>
                          <a:spcPts val="25"/>
                        </a:spcBef>
                        <a:buNone/>
                        <a:defRPr cap="none">
                          <a:solidFill>
                            <a:srgbClr val="000000"/>
                          </a:solidFill>
                        </a:defRPr>
                      </a:pPr>
                      <a:r>
                        <a:rPr sz="800" cap="none">
                          <a:latin typeface="Arial MT" pitchFamily="0" charset="0"/>
                          <a:ea typeface="Calibri" pitchFamily="2" charset="0"/>
                          <a:cs typeface="Arial MT" pitchFamily="0" charset="0"/>
                        </a:rPr>
                        <a:t>reflective and insightful account of their learning during the project.</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Each team presents an</a:t>
                      </a:r>
                      <a:endParaRPr sz="800" cap="none">
                        <a:latin typeface="Arial MT" pitchFamily="0" charset="0"/>
                        <a:ea typeface="Calibri" pitchFamily="2" charset="0"/>
                        <a:cs typeface="Arial MT" pitchFamily="0" charset="0"/>
                      </a:endParaRPr>
                    </a:p>
                    <a:p>
                      <a:pPr marL="68580" marR="358775" indent="0" algn="l">
                        <a:lnSpc>
                          <a:spcPts val="910"/>
                        </a:lnSpc>
                        <a:spcBef>
                          <a:spcPts val="50"/>
                        </a:spcBef>
                        <a:buNone/>
                        <a:defRPr cap="none">
                          <a:solidFill>
                            <a:srgbClr val="000000"/>
                          </a:solidFill>
                        </a:defRPr>
                      </a:pPr>
                      <a:r>
                        <a:rPr sz="800" cap="none">
                          <a:latin typeface="Arial MT" pitchFamily="0" charset="0"/>
                          <a:ea typeface="Calibri" pitchFamily="2" charset="0"/>
                          <a:cs typeface="Arial MT" pitchFamily="0" charset="0"/>
                        </a:rPr>
                        <a:t>account of their learning during the project.</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Some team members</a:t>
                      </a:r>
                      <a:endParaRPr sz="800" cap="none">
                        <a:latin typeface="Arial MT" pitchFamily="0" charset="0"/>
                        <a:ea typeface="Calibri" pitchFamily="2" charset="0"/>
                        <a:cs typeface="Arial MT" pitchFamily="0" charset="0"/>
                      </a:endParaRPr>
                    </a:p>
                    <a:p>
                      <a:pPr marL="67945" marR="64770" indent="0" algn="l">
                        <a:lnSpc>
                          <a:spcPts val="910"/>
                        </a:lnSpc>
                        <a:spcBef>
                          <a:spcPts val="50"/>
                        </a:spcBef>
                        <a:buNone/>
                        <a:defRPr cap="none">
                          <a:solidFill>
                            <a:srgbClr val="000000"/>
                          </a:solidFill>
                        </a:defRPr>
                      </a:pPr>
                      <a:r>
                        <a:rPr sz="800" cap="none">
                          <a:latin typeface="Arial MT" pitchFamily="0" charset="0"/>
                          <a:ea typeface="Calibri" pitchFamily="2" charset="0"/>
                          <a:cs typeface="Arial MT" pitchFamily="0" charset="0"/>
                        </a:rPr>
                        <a:t>present an account of their learning during the project.</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720725"/>
                  </a:ext>
                </a:extLst>
              </a:tr>
              <a:tr h="356235">
                <a:tc gridSpan="4">
                  <a:txBody>
                    <a:bodyPr wrap="square" numCol="1"/>
                    <a:lstStyle/>
                    <a:p>
                      <a:pPr marL="68580" marR="0" indent="0" algn="l">
                        <a:lnSpc>
                          <a:spcPct val="100000"/>
                        </a:lnSpc>
                        <a:spcBef>
                          <a:spcPts val="880"/>
                        </a:spcBef>
                        <a:buNone/>
                        <a:defRPr cap="none">
                          <a:solidFill>
                            <a:srgbClr val="000000"/>
                          </a:solidFill>
                        </a:defRPr>
                      </a:pPr>
                      <a:r>
                        <a:rPr sz="800" cap="none">
                          <a:latin typeface="Arial MT" pitchFamily="0" charset="0"/>
                          <a:ea typeface="Calibri" pitchFamily="2" charset="0"/>
                          <a:cs typeface="Arial MT" pitchFamily="0" charset="0"/>
                        </a:rPr>
                        <a:t>Total points</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hMerge="1">
                  <a:txBody>
                    <a:bodyPr/>
                    <a:lstStyle/>
                    <a:p/>
                  </a:txBody>
                  <a:tcPr/>
                </a:tc>
                <a:tc hMerge="1">
                  <a:txBody>
                    <a:bodyPr/>
                    <a:lstStyle/>
                    <a:p/>
                  </a:txBody>
                  <a:tcPr/>
                </a:tc>
                <a:tc hMerge="1">
                  <a:txBody>
                    <a:bodyPr/>
                    <a:lstStyle/>
                    <a:p/>
                  </a:txBody>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356235"/>
                  </a:ext>
                </a:extLst>
              </a:tr>
            </a:tbl>
          </a:graphicData>
        </a:graphic>
      </p:graphicFrame>
      <p:sp>
        <p:nvSpPr>
          <p:cNvPr id="5" name="object 5"/>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6" name="object 6"/>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23D9-97D4-AFD5-9A42-61806D0C6C34}" type="slidenum">
              <a:t>28</a:t>
            </a:fld>
          </a:p>
        </p:txBody>
      </p:sp>
    </p:spTree>
  </p:cSld>
  <p:clrMapOvr>
    <a:masterClrMapping/>
  </p:clrMapOvr>
  <p:timing>
    <p:tnLst>
      <p:par>
        <p:cTn id="1" dur="indefinite" restart="never" nodeType="tmRoot"/>
      </p:par>
    </p:tnLst>
  </p:timing>
</p:sld>
</file>

<file path=ppt/slides/slide2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QoiwaBMAAAAlAAAAZAAAAE0AAAAAAAAAABM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OQGAAC2EwAAjAgAABAgAAAmAAAACAAAAP//////////"/>
              </a:ext>
            </a:extLst>
          </p:cNvSpPr>
          <p:nvPr/>
        </p:nvSpPr>
        <p:spPr>
          <a:xfrm>
            <a:off x="901700" y="1120140"/>
            <a:ext cx="2302510" cy="269240"/>
          </a:xfrm>
          <a:prstGeom prst="rect">
            <a:avLst/>
          </a:prstGeom>
          <a:noFill/>
          <a:ln>
            <a:noFill/>
          </a:ln>
          <a:effectLst/>
        </p:spPr>
        <p:txBody>
          <a:bodyPr vert="horz" wrap="square" lIns="0" tIns="12065" rIns="0" bIns="0" numCol="1" spcCol="215900" anchor="t"/>
          <a:lstStyle/>
          <a:p>
            <a:pPr marL="12700">
              <a:lnSpc>
                <a:spcPct val="100000"/>
              </a:lnSpc>
              <a:spcBef>
                <a:spcPts val="95"/>
              </a:spcBef>
            </a:pPr>
            <a:r>
              <a:rPr sz="1600" b="1" cap="none">
                <a:latin typeface="Arial" pitchFamily="2" charset="0"/>
                <a:ea typeface="Calibri" pitchFamily="2" charset="0"/>
                <a:cs typeface="Arial" pitchFamily="2" charset="0"/>
              </a:rPr>
              <a:t>VIDEO PRESENTATION</a:t>
            </a:r>
            <a:endParaRPr sz="1600" cap="none">
              <a:latin typeface="Arial" pitchFamily="2" charset="0"/>
              <a:ea typeface="Calibri" pitchFamily="2" charset="0"/>
              <a:cs typeface="Arial" pitchFamily="2" charset="0"/>
            </a:endParaRPr>
          </a:p>
        </p:txBody>
      </p:sp>
      <p:graphicFrame>
        <p:nvGraphicFramePr>
          <p:cNvPr id="3" name=""/>
          <p:cNvGraphicFramePr>
            <a:graphicFrameLocks noGrp="1"/>
          </p:cNvGraphicFramePr>
          <p:nvPr/>
        </p:nvGraphicFramePr>
        <p:xfrm>
          <a:off x="911860" y="1568450"/>
          <a:ext cx="6034405" cy="5172075"/>
        </p:xfrm>
        <a:graphic>
          <a:graphicData uri="http://schemas.openxmlformats.org/drawingml/2006/table">
            <a:tbl>
              <a:tblPr>
                <a:noFill/>
              </a:tblPr>
              <a:tblGrid>
                <a:gridCol w="1019810"/>
                <a:gridCol w="3954780"/>
                <a:gridCol w="1059815"/>
              </a:tblGrid>
              <a:tr h="749300">
                <a:tc gridSpan="2">
                  <a:txBody>
                    <a:bodyPr wrap="square" numCol="1"/>
                    <a:lstStyle/>
                    <a:p>
                      <a:pPr marL="0" marR="0" indent="0" algn="l">
                        <a:lnSpc>
                          <a:spcPct val="100000"/>
                        </a:lnSpc>
                        <a:buNone/>
                        <a:defRPr cap="none">
                          <a:solidFill>
                            <a:srgbClr val="000000"/>
                          </a:solidFill>
                        </a:defRPr>
                      </a:pPr>
                      <a:endParaRPr sz="1100" cap="none">
                        <a:latin typeface="Times New Roman" pitchFamily="0" charset="0"/>
                        <a:ea typeface="Calibri" pitchFamily="2" charset="0"/>
                        <a:cs typeface="Times New Roman" pitchFamily="0" charset="0"/>
                      </a:endParaRPr>
                    </a:p>
                    <a:p>
                      <a:pPr marL="0" marR="0" indent="0" algn="l">
                        <a:lnSpc>
                          <a:spcPct val="100000"/>
                        </a:lnSpc>
                        <a:spcBef>
                          <a:spcPts val="110"/>
                        </a:spcBef>
                        <a:buNone/>
                        <a:defRPr cap="none">
                          <a:solidFill>
                            <a:srgbClr val="000000"/>
                          </a:solidFill>
                        </a:defRPr>
                      </a:pPr>
                      <a:endParaRPr sz="1100" cap="none">
                        <a:latin typeface="Times New Roman" pitchFamily="0" charset="0"/>
                        <a:ea typeface="Calibri" pitchFamily="2" charset="0"/>
                        <a:cs typeface="Times New Roman" pitchFamily="0" charset="0"/>
                      </a:endParaRPr>
                    </a:p>
                    <a:p>
                      <a:pPr marL="68580" marR="0" indent="0" algn="l">
                        <a:lnSpc>
                          <a:spcPct val="100000"/>
                        </a:lnSpc>
                        <a:spcBef>
                          <a:spcPts val="5"/>
                        </a:spcBef>
                        <a:buNone/>
                        <a:defRPr cap="none">
                          <a:solidFill>
                            <a:srgbClr val="000000"/>
                          </a:solidFill>
                        </a:defRPr>
                      </a:pPr>
                      <a:r>
                        <a:rPr sz="1100" b="1" cap="none">
                          <a:solidFill>
                            <a:srgbClr val="FFFFFF"/>
                          </a:solidFill>
                          <a:latin typeface="Corbel" pitchFamily="2" charset="0"/>
                          <a:ea typeface="Calibri" pitchFamily="2" charset="0"/>
                          <a:cs typeface="Corbel" pitchFamily="2" charset="0"/>
                        </a:rPr>
                        <a:t>Criteria</a:t>
                      </a:r>
                      <a:endParaRPr sz="1100" cap="none">
                        <a:latin typeface="Corbel" pitchFamily="2" charset="0"/>
                        <a:ea typeface="Calibri" pitchFamily="2" charset="0"/>
                        <a:cs typeface="Corbe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585858"/>
                    </a:solidFill>
                  </a:tcPr>
                </a:tc>
                <a:tc hMerge="1">
                  <a:txBody>
                    <a:bodyPr/>
                    <a:lstStyle/>
                    <a:p/>
                  </a:txBody>
                  <a:tcPr/>
                </a:tc>
                <a:tc>
                  <a:txBody>
                    <a:bodyPr wrap="square" numCol="1"/>
                    <a:lstStyle/>
                    <a:p>
                      <a:pPr marL="68580" marR="0" indent="0" algn="l">
                        <a:lnSpc>
                          <a:spcPts val="1275"/>
                        </a:lnSpc>
                        <a:buNone/>
                        <a:defRPr cap="none">
                          <a:solidFill>
                            <a:srgbClr val="000000"/>
                          </a:solidFill>
                        </a:defRPr>
                      </a:pPr>
                      <a:r>
                        <a:rPr sz="1100" b="1" cap="none">
                          <a:solidFill>
                            <a:srgbClr val="FFFFFF"/>
                          </a:solidFill>
                          <a:latin typeface="Corbel" pitchFamily="2" charset="0"/>
                          <a:ea typeface="Calibri" pitchFamily="2" charset="0"/>
                          <a:cs typeface="Corbel" pitchFamily="2" charset="0"/>
                        </a:rPr>
                        <a:t>Points Given</a:t>
                      </a:r>
                      <a:endParaRPr sz="1100" cap="none">
                        <a:latin typeface="Corbel" pitchFamily="2" charset="0"/>
                        <a:ea typeface="Calibri" pitchFamily="2" charset="0"/>
                        <a:cs typeface="Corbel" pitchFamily="2" charset="0"/>
                      </a:endParaRPr>
                    </a:p>
                    <a:p>
                      <a:pPr marL="68580" marR="422910" indent="0" algn="l">
                        <a:lnSpc>
                          <a:spcPct val="101000"/>
                        </a:lnSpc>
                        <a:spcBef>
                          <a:spcPts val="645"/>
                        </a:spcBef>
                        <a:buNone/>
                        <a:defRPr cap="none">
                          <a:solidFill>
                            <a:srgbClr val="000000"/>
                          </a:solidFill>
                        </a:defRPr>
                      </a:pPr>
                      <a:r>
                        <a:rPr sz="800" cap="none">
                          <a:solidFill>
                            <a:srgbClr val="FFFFFF"/>
                          </a:solidFill>
                          <a:latin typeface="Corbel" pitchFamily="2" charset="0"/>
                          <a:ea typeface="Calibri" pitchFamily="2" charset="0"/>
                          <a:cs typeface="Corbel" pitchFamily="2" charset="0"/>
                        </a:rPr>
                        <a:t>3 – excellent 2 – very good</a:t>
                      </a:r>
                      <a:endParaRPr sz="800" cap="none">
                        <a:latin typeface="Corbel" pitchFamily="2" charset="0"/>
                        <a:ea typeface="Calibri" pitchFamily="2" charset="0"/>
                        <a:cs typeface="Corbel" pitchFamily="2" charset="0"/>
                      </a:endParaRPr>
                    </a:p>
                    <a:p>
                      <a:pPr marL="68580" marR="0" indent="0" algn="l">
                        <a:lnSpc>
                          <a:spcPct val="100000"/>
                        </a:lnSpc>
                        <a:spcBef>
                          <a:spcPts val="15"/>
                        </a:spcBef>
                        <a:buNone/>
                        <a:defRPr cap="none">
                          <a:solidFill>
                            <a:srgbClr val="000000"/>
                          </a:solidFill>
                        </a:defRPr>
                      </a:pPr>
                      <a:r>
                        <a:rPr sz="800" cap="none">
                          <a:solidFill>
                            <a:srgbClr val="FFFFFF"/>
                          </a:solidFill>
                          <a:latin typeface="Corbel" pitchFamily="2" charset="0"/>
                          <a:ea typeface="Calibri" pitchFamily="2" charset="0"/>
                          <a:cs typeface="Corbel" pitchFamily="2" charset="0"/>
                        </a:rPr>
                        <a:t>1 – satisfactory</a:t>
                      </a:r>
                      <a:endParaRPr sz="800" cap="none">
                        <a:latin typeface="Corbel" pitchFamily="2" charset="0"/>
                        <a:ea typeface="Calibri" pitchFamily="2" charset="0"/>
                        <a:cs typeface="Corbe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585858"/>
                    </a:solidFill>
                  </a:tcPr>
                </a:tc>
                <a:extLst>
                  <a:ext uri="smNativeData">
                    <pr:rowheight xmlns="" xmlns:pr="smNativeData" dt="1756399682" type="min" val="749300"/>
                  </a:ext>
                </a:extLst>
              </a:tr>
              <a:tr h="793750">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p>
                      <a:pPr marL="0" marR="0" indent="0" algn="l">
                        <a:lnSpc>
                          <a:spcPct val="100000"/>
                        </a:lnSpc>
                        <a:spcBef>
                          <a:spcPts val="165"/>
                        </a:spcBef>
                        <a:buNone/>
                        <a:defRPr cap="none">
                          <a:solidFill>
                            <a:srgbClr val="000000"/>
                          </a:solidFill>
                        </a:defRPr>
                      </a:pPr>
                      <a:endParaRPr sz="1000" cap="none">
                        <a:latin typeface="Times New Roman" pitchFamily="0" charset="0"/>
                        <a:ea typeface="Calibri" pitchFamily="2" charset="0"/>
                        <a:cs typeface="Times New Roman" pitchFamily="0" charset="0"/>
                      </a:endParaRPr>
                    </a:p>
                    <a:p>
                      <a:pPr marL="68580" marR="0" indent="0" algn="l">
                        <a:lnSpc>
                          <a:spcPct val="100000"/>
                        </a:lnSpc>
                        <a:buNone/>
                        <a:defRPr cap="none">
                          <a:solidFill>
                            <a:srgbClr val="000000"/>
                          </a:solidFill>
                        </a:defRPr>
                      </a:pPr>
                      <a:r>
                        <a:rPr sz="1000" cap="none">
                          <a:latin typeface="Arial MT" pitchFamily="0" charset="0"/>
                          <a:ea typeface="Calibri" pitchFamily="2" charset="0"/>
                          <a:cs typeface="Arial MT" pitchFamily="0" charset="0"/>
                        </a:rPr>
                        <a:t>Communication</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1240"/>
                        </a:spcBef>
                        <a:buNone/>
                        <a:defRPr cap="none">
                          <a:solidFill>
                            <a:srgbClr val="000000"/>
                          </a:solidFill>
                        </a:defRPr>
                      </a:pPr>
                      <a:endParaRPr sz="1100" cap="none">
                        <a:latin typeface="Times New Roman" pitchFamily="0" charset="0"/>
                        <a:ea typeface="Calibri" pitchFamily="2" charset="0"/>
                        <a:cs typeface="Times New Roman" pitchFamily="0" charset="0"/>
                      </a:endParaRPr>
                    </a:p>
                    <a:p>
                      <a:pPr marL="67945" marR="118745" indent="0" algn="l">
                        <a:lnSpc>
                          <a:spcPts val="1260"/>
                        </a:lnSpc>
                        <a:buNone/>
                        <a:defRPr cap="none">
                          <a:solidFill>
                            <a:srgbClr val="000000"/>
                          </a:solidFill>
                        </a:defRPr>
                      </a:pPr>
                      <a:r>
                        <a:rPr sz="1100" cap="none">
                          <a:latin typeface="Arial MT" pitchFamily="0" charset="0"/>
                          <a:ea typeface="Calibri" pitchFamily="2" charset="0"/>
                          <a:cs typeface="Arial MT" pitchFamily="0" charset="0"/>
                        </a:rPr>
                        <a:t>The video is well-paced and communicated, following a clear and logical sequence.</a:t>
                      </a:r>
                      <a:endParaRPr sz="11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793750"/>
                  </a:ext>
                </a:extLst>
              </a:tr>
              <a:tr h="647700">
                <a:tc>
                  <a:txBody>
                    <a:bodyPr wrap="square" numCol="1"/>
                    <a:lstStyle/>
                    <a:p>
                      <a:pPr marL="0" marR="0" indent="0" algn="l">
                        <a:lnSpc>
                          <a:spcPct val="100000"/>
                        </a:lnSpc>
                        <a:spcBef>
                          <a:spcPts val="750"/>
                        </a:spcBef>
                        <a:buNone/>
                        <a:defRPr cap="none">
                          <a:solidFill>
                            <a:srgbClr val="000000"/>
                          </a:solidFill>
                        </a:defRPr>
                      </a:pPr>
                      <a:endParaRPr sz="1000" cap="none">
                        <a:latin typeface="Times New Roman" pitchFamily="0" charset="0"/>
                        <a:ea typeface="Calibri" pitchFamily="2" charset="0"/>
                        <a:cs typeface="Times New Roman" pitchFamily="0" charset="0"/>
                      </a:endParaRPr>
                    </a:p>
                    <a:p>
                      <a:pPr marL="68580" marR="0" indent="0" algn="l">
                        <a:lnSpc>
                          <a:spcPct val="100000"/>
                        </a:lnSpc>
                        <a:spcBef>
                          <a:spcPts val="5"/>
                        </a:spcBef>
                        <a:buNone/>
                        <a:defRPr cap="none">
                          <a:solidFill>
                            <a:srgbClr val="000000"/>
                          </a:solidFill>
                        </a:defRPr>
                      </a:pPr>
                      <a:r>
                        <a:rPr sz="1000" cap="none">
                          <a:latin typeface="Arial MT" pitchFamily="0" charset="0"/>
                          <a:ea typeface="Calibri" pitchFamily="2" charset="0"/>
                          <a:cs typeface="Arial MT" pitchFamily="0" charset="0"/>
                        </a:rPr>
                        <a:t>Illustrative</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20"/>
                        </a:spcBef>
                        <a:buNone/>
                        <a:defRPr cap="none">
                          <a:solidFill>
                            <a:srgbClr val="000000"/>
                          </a:solidFill>
                        </a:defRPr>
                      </a:pPr>
                      <a:endParaRPr sz="1100" cap="none">
                        <a:latin typeface="Times New Roman" pitchFamily="0" charset="0"/>
                        <a:ea typeface="Calibri" pitchFamily="2" charset="0"/>
                        <a:cs typeface="Times New Roman" pitchFamily="0" charset="0"/>
                      </a:endParaRPr>
                    </a:p>
                    <a:p>
                      <a:pPr marL="67945" marR="702310" indent="0" algn="l">
                        <a:lnSpc>
                          <a:spcPts val="1270"/>
                        </a:lnSpc>
                        <a:buNone/>
                        <a:defRPr cap="none">
                          <a:solidFill>
                            <a:srgbClr val="000000"/>
                          </a:solidFill>
                        </a:defRPr>
                      </a:pPr>
                      <a:r>
                        <a:rPr sz="1100" cap="none">
                          <a:latin typeface="Arial MT" pitchFamily="0" charset="0"/>
                          <a:ea typeface="Calibri" pitchFamily="2" charset="0"/>
                          <a:cs typeface="Arial MT" pitchFamily="0" charset="0"/>
                        </a:rPr>
                        <a:t>Demonstrations and/or visuals are used to illustrate examples, where appropriate.</a:t>
                      </a:r>
                      <a:endParaRPr sz="11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647700"/>
                  </a:ext>
                </a:extLst>
              </a:tr>
              <a:tr h="648970">
                <a:tc>
                  <a:txBody>
                    <a:bodyPr wrap="square" numCol="1"/>
                    <a:lstStyle/>
                    <a:p>
                      <a:pPr marL="0" marR="0" indent="0" algn="l">
                        <a:lnSpc>
                          <a:spcPct val="100000"/>
                        </a:lnSpc>
                        <a:spcBef>
                          <a:spcPts val="250"/>
                        </a:spcBef>
                        <a:buNone/>
                        <a:defRPr cap="none">
                          <a:solidFill>
                            <a:srgbClr val="000000"/>
                          </a:solidFill>
                        </a:defRPr>
                      </a:pPr>
                      <a:endParaRPr sz="1000" cap="none">
                        <a:latin typeface="Times New Roman" pitchFamily="0" charset="0"/>
                        <a:ea typeface="Calibri" pitchFamily="2" charset="0"/>
                        <a:cs typeface="Times New Roman" pitchFamily="0" charset="0"/>
                      </a:endParaRPr>
                    </a:p>
                    <a:p>
                      <a:pPr marL="68580" marR="421640" indent="0" algn="l">
                        <a:lnSpc>
                          <a:spcPts val="1150"/>
                        </a:lnSpc>
                        <a:buNone/>
                        <a:defRPr cap="none">
                          <a:solidFill>
                            <a:srgbClr val="000000"/>
                          </a:solidFill>
                        </a:defRPr>
                      </a:pPr>
                      <a:r>
                        <a:rPr sz="1000" cap="none">
                          <a:latin typeface="Arial MT" pitchFamily="0" charset="0"/>
                          <a:ea typeface="Calibri" pitchFamily="2" charset="0"/>
                          <a:cs typeface="Arial MT" pitchFamily="0" charset="0"/>
                        </a:rPr>
                        <a:t>Accurate language</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40"/>
                        </a:spcBef>
                        <a:buNone/>
                        <a:defRPr cap="none">
                          <a:solidFill>
                            <a:srgbClr val="000000"/>
                          </a:solidFill>
                        </a:defRPr>
                      </a:pPr>
                      <a:endParaRPr sz="1100" cap="none">
                        <a:latin typeface="Times New Roman" pitchFamily="0" charset="0"/>
                        <a:ea typeface="Calibri" pitchFamily="2" charset="0"/>
                        <a:cs typeface="Times New Roman" pitchFamily="0" charset="0"/>
                      </a:endParaRPr>
                    </a:p>
                    <a:p>
                      <a:pPr marL="67945" marR="342900" indent="0" algn="l">
                        <a:lnSpc>
                          <a:spcPts val="1260"/>
                        </a:lnSpc>
                        <a:buNone/>
                        <a:defRPr cap="none">
                          <a:solidFill>
                            <a:srgbClr val="000000"/>
                          </a:solidFill>
                        </a:defRPr>
                      </a:pPr>
                      <a:r>
                        <a:rPr sz="1100" cap="none">
                          <a:latin typeface="Arial MT" pitchFamily="0" charset="0"/>
                          <a:ea typeface="Calibri" pitchFamily="2" charset="0"/>
                          <a:cs typeface="Arial MT" pitchFamily="0" charset="0"/>
                        </a:rPr>
                        <a:t>The video presents accurate science and technology and uses appropriate language.</a:t>
                      </a:r>
                      <a:endParaRPr sz="11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648970"/>
                  </a:ext>
                </a:extLst>
              </a:tr>
              <a:tr h="648970">
                <a:tc>
                  <a:txBody>
                    <a:bodyPr wrap="square" numCol="1"/>
                    <a:lstStyle/>
                    <a:p>
                      <a:pPr marL="0" marR="0" indent="0" algn="l">
                        <a:lnSpc>
                          <a:spcPct val="100000"/>
                        </a:lnSpc>
                        <a:spcBef>
                          <a:spcPts val="750"/>
                        </a:spcBef>
                        <a:buNone/>
                        <a:defRPr cap="none">
                          <a:solidFill>
                            <a:srgbClr val="000000"/>
                          </a:solidFill>
                        </a:defRPr>
                      </a:pPr>
                      <a:endParaRPr sz="1000" cap="none">
                        <a:latin typeface="Times New Roman" pitchFamily="0" charset="0"/>
                        <a:ea typeface="Calibri" pitchFamily="2" charset="0"/>
                        <a:cs typeface="Times New Roman" pitchFamily="0" charset="0"/>
                      </a:endParaRPr>
                    </a:p>
                    <a:p>
                      <a:pPr marL="68580" marR="0" indent="0" algn="l">
                        <a:lnSpc>
                          <a:spcPct val="100000"/>
                        </a:lnSpc>
                        <a:spcBef>
                          <a:spcPts val="5"/>
                        </a:spcBef>
                        <a:buNone/>
                        <a:defRPr cap="none">
                          <a:solidFill>
                            <a:srgbClr val="000000"/>
                          </a:solidFill>
                        </a:defRPr>
                      </a:pPr>
                      <a:r>
                        <a:rPr sz="1000" cap="none">
                          <a:latin typeface="Arial MT" pitchFamily="0" charset="0"/>
                          <a:ea typeface="Calibri" pitchFamily="2" charset="0"/>
                          <a:cs typeface="Arial MT" pitchFamily="0" charset="0"/>
                        </a:rPr>
                        <a:t>Passion</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40"/>
                        </a:spcBef>
                        <a:buNone/>
                        <a:defRPr cap="none">
                          <a:solidFill>
                            <a:srgbClr val="000000"/>
                          </a:solidFill>
                        </a:defRPr>
                      </a:pPr>
                      <a:endParaRPr sz="1100" cap="none">
                        <a:latin typeface="Times New Roman" pitchFamily="0" charset="0"/>
                        <a:ea typeface="Calibri" pitchFamily="2" charset="0"/>
                        <a:cs typeface="Times New Roman" pitchFamily="0" charset="0"/>
                      </a:endParaRPr>
                    </a:p>
                    <a:p>
                      <a:pPr marL="67945" marR="182245" indent="0" algn="l">
                        <a:lnSpc>
                          <a:spcPts val="1260"/>
                        </a:lnSpc>
                        <a:buNone/>
                        <a:defRPr cap="none">
                          <a:solidFill>
                            <a:srgbClr val="000000"/>
                          </a:solidFill>
                        </a:defRPr>
                      </a:pPr>
                      <a:r>
                        <a:rPr sz="1100" cap="none">
                          <a:latin typeface="Arial MT" pitchFamily="0" charset="0"/>
                          <a:ea typeface="Calibri" pitchFamily="2" charset="0"/>
                          <a:cs typeface="Arial MT" pitchFamily="0" charset="0"/>
                        </a:rPr>
                        <a:t>The video demonstrates passion from team members about their chosen topic/idea.</a:t>
                      </a:r>
                      <a:endParaRPr sz="11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648970"/>
                  </a:ext>
                </a:extLst>
              </a:tr>
              <a:tr h="589915">
                <a:tc>
                  <a:txBody>
                    <a:bodyPr wrap="square" numCol="1"/>
                    <a:lstStyle/>
                    <a:p>
                      <a:pPr marL="0" marR="0" indent="0" algn="l">
                        <a:lnSpc>
                          <a:spcPct val="100000"/>
                        </a:lnSpc>
                        <a:spcBef>
                          <a:spcPts val="30"/>
                        </a:spcBef>
                        <a:buNone/>
                        <a:defRPr cap="none">
                          <a:solidFill>
                            <a:srgbClr val="000000"/>
                          </a:solidFill>
                        </a:defRPr>
                      </a:pPr>
                      <a:endParaRPr sz="1000" cap="none">
                        <a:latin typeface="Times New Roman" pitchFamily="0" charset="0"/>
                        <a:ea typeface="Calibri" pitchFamily="2" charset="0"/>
                        <a:cs typeface="Times New Roman" pitchFamily="0" charset="0"/>
                      </a:endParaRPr>
                    </a:p>
                    <a:p>
                      <a:pPr marL="68580" marR="194310" indent="0" algn="l">
                        <a:lnSpc>
                          <a:spcPts val="1150"/>
                        </a:lnSpc>
                        <a:buNone/>
                        <a:defRPr cap="none">
                          <a:solidFill>
                            <a:srgbClr val="000000"/>
                          </a:solidFill>
                        </a:defRPr>
                      </a:pPr>
                      <a:r>
                        <a:rPr sz="1000" cap="none">
                          <a:latin typeface="Arial MT" pitchFamily="0" charset="0"/>
                          <a:ea typeface="Calibri" pitchFamily="2" charset="0"/>
                          <a:cs typeface="Arial MT" pitchFamily="0" charset="0"/>
                        </a:rPr>
                        <a:t>Sound and image quality</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345"/>
                        </a:spcBef>
                        <a:buNone/>
                        <a:defRPr cap="none">
                          <a:solidFill>
                            <a:srgbClr val="000000"/>
                          </a:solidFill>
                        </a:defRPr>
                      </a:pPr>
                      <a:endParaRPr sz="1100" cap="none">
                        <a:latin typeface="Times New Roman" pitchFamily="0" charset="0"/>
                        <a:ea typeface="Calibri" pitchFamily="2" charset="0"/>
                        <a:cs typeface="Times New Roman" pitchFamily="0" charset="0"/>
                      </a:endParaRPr>
                    </a:p>
                    <a:p>
                      <a:pPr marL="67945" marR="0" indent="0" algn="l">
                        <a:lnSpc>
                          <a:spcPct val="100000"/>
                        </a:lnSpc>
                        <a:spcBef>
                          <a:spcPts val="5"/>
                        </a:spcBef>
                        <a:buNone/>
                        <a:defRPr cap="none">
                          <a:solidFill>
                            <a:srgbClr val="000000"/>
                          </a:solidFill>
                        </a:defRPr>
                      </a:pPr>
                      <a:r>
                        <a:rPr sz="1100" cap="none">
                          <a:latin typeface="Arial MT" pitchFamily="0" charset="0"/>
                          <a:ea typeface="Calibri" pitchFamily="2" charset="0"/>
                          <a:cs typeface="Arial MT" pitchFamily="0" charset="0"/>
                        </a:rPr>
                        <a:t>The video demonstrates good sound and image quality.</a:t>
                      </a:r>
                      <a:endParaRPr sz="11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589915"/>
                  </a:ext>
                </a:extLst>
              </a:tr>
              <a:tr h="648970">
                <a:tc>
                  <a:txBody>
                    <a:bodyPr wrap="square" numCol="1"/>
                    <a:lstStyle/>
                    <a:p>
                      <a:pPr marL="0" marR="0" indent="0" algn="l">
                        <a:lnSpc>
                          <a:spcPct val="100000"/>
                        </a:lnSpc>
                        <a:spcBef>
                          <a:spcPts val="750"/>
                        </a:spcBef>
                        <a:buNone/>
                        <a:defRPr cap="none">
                          <a:solidFill>
                            <a:srgbClr val="000000"/>
                          </a:solidFill>
                        </a:defRPr>
                      </a:pPr>
                      <a:endParaRPr sz="1000" cap="none">
                        <a:latin typeface="Times New Roman" pitchFamily="0" charset="0"/>
                        <a:ea typeface="Calibri" pitchFamily="2" charset="0"/>
                        <a:cs typeface="Times New Roman" pitchFamily="0" charset="0"/>
                      </a:endParaRPr>
                    </a:p>
                    <a:p>
                      <a:pPr marL="68580" marR="0" indent="0" algn="l">
                        <a:lnSpc>
                          <a:spcPct val="100000"/>
                        </a:lnSpc>
                        <a:spcBef>
                          <a:spcPts val="5"/>
                        </a:spcBef>
                        <a:buNone/>
                        <a:defRPr cap="none">
                          <a:solidFill>
                            <a:srgbClr val="000000"/>
                          </a:solidFill>
                        </a:defRPr>
                      </a:pPr>
                      <a:r>
                        <a:rPr sz="1000" cap="none">
                          <a:latin typeface="Arial MT" pitchFamily="0" charset="0"/>
                          <a:ea typeface="Calibri" pitchFamily="2" charset="0"/>
                          <a:cs typeface="Arial MT" pitchFamily="0" charset="0"/>
                        </a:rPr>
                        <a:t>Length</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40"/>
                        </a:spcBef>
                        <a:buNone/>
                        <a:defRPr cap="none">
                          <a:solidFill>
                            <a:srgbClr val="000000"/>
                          </a:solidFill>
                        </a:defRPr>
                      </a:pPr>
                      <a:endParaRPr sz="1100" cap="none">
                        <a:latin typeface="Times New Roman" pitchFamily="0" charset="0"/>
                        <a:ea typeface="Calibri" pitchFamily="2" charset="0"/>
                        <a:cs typeface="Times New Roman" pitchFamily="0" charset="0"/>
                      </a:endParaRPr>
                    </a:p>
                    <a:p>
                      <a:pPr marL="67945" marR="490855" indent="0" algn="l">
                        <a:lnSpc>
                          <a:spcPts val="1260"/>
                        </a:lnSpc>
                        <a:buNone/>
                        <a:defRPr cap="none">
                          <a:solidFill>
                            <a:srgbClr val="000000"/>
                          </a:solidFill>
                        </a:defRPr>
                      </a:pPr>
                      <a:r>
                        <a:rPr sz="1100" cap="none">
                          <a:latin typeface="Arial MT" pitchFamily="0" charset="0"/>
                          <a:ea typeface="Calibri" pitchFamily="2" charset="0"/>
                          <a:cs typeface="Arial MT" pitchFamily="0" charset="0"/>
                        </a:rPr>
                        <a:t>The content is presented in the video within a 3-minute timeframe.</a:t>
                      </a:r>
                      <a:endParaRPr sz="11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648970"/>
                  </a:ext>
                </a:extLst>
              </a:tr>
              <a:tr h="444500">
                <a:tc gridSpan="2">
                  <a:txBody>
                    <a:bodyPr wrap="square" numCol="1"/>
                    <a:lstStyle/>
                    <a:p>
                      <a:pPr marL="68580" marR="0" indent="0" algn="l">
                        <a:lnSpc>
                          <a:spcPct val="100000"/>
                        </a:lnSpc>
                        <a:spcBef>
                          <a:spcPts val="1100"/>
                        </a:spcBef>
                        <a:buNone/>
                        <a:defRPr cap="none">
                          <a:solidFill>
                            <a:srgbClr val="000000"/>
                          </a:solidFill>
                        </a:defRPr>
                      </a:pPr>
                      <a:r>
                        <a:rPr sz="1000" cap="none">
                          <a:latin typeface="Arial MT" pitchFamily="0" charset="0"/>
                          <a:ea typeface="Calibri" pitchFamily="2" charset="0"/>
                          <a:cs typeface="Arial MT" pitchFamily="0" charset="0"/>
                        </a:rPr>
                        <a:t>Total points</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hMerge="1">
                  <a:txBody>
                    <a:bodyPr/>
                    <a:lstStyle/>
                    <a:p/>
                  </a:txBody>
                  <a:tcPr/>
                </a:tc>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44500"/>
                  </a:ext>
                </a:extLst>
              </a:tr>
            </a:tbl>
          </a:graphicData>
        </a:graphic>
      </p:graphicFrame>
      <p:sp>
        <p:nvSpPr>
          <p:cNvPr id="4" name="object 4"/>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5" name="object 5"/>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6575-3BD4-AF93-9A42-CDC62B0C6C98}" type="slidenum">
              <a:t>29</a:t>
            </a:fld>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AUAAKwDAAAbFwAAFAYAABAgAAAmAAAACAAAADwwAAAAAAAA"/>
              </a:ext>
            </a:extLst>
          </p:cNvSpPr>
          <p:nvPr>
            <p:ph type="title"/>
          </p:nvPr>
        </p:nvSpPr>
        <p:spPr/>
        <p:txBody>
          <a:bodyPr vert="horz" wrap="square" lIns="0" tIns="12700" rIns="0" bIns="0" numCol="1" spcCol="215900" anchor="t">
            <a:prstTxWarp prst="textNoShape">
              <a:avLst/>
            </a:prstTxWarp>
          </a:bodyPr>
          <a:lstStyle/>
          <a:p>
            <a:pPr marL="12700">
              <a:lnSpc>
                <a:spcPct val="100000"/>
              </a:lnSpc>
              <a:spcBef>
                <a:spcPts val="100"/>
              </a:spcBef>
            </a:pPr>
            <a:r>
              <a:rPr b="0" cap="none">
                <a:latin typeface="Arial MT" pitchFamily="0" charset="0"/>
                <a:ea typeface="Calibri" pitchFamily="2" charset="0"/>
                <a:cs typeface="Arial MT" pitchFamily="0" charset="0"/>
              </a:rPr>
              <a:t>1. Introduction</a:t>
            </a:r>
            <a:endParaRPr b="0"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B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LUHAADzKAAAGhIAABAgAAAmAAAACAAAAP//////////"/>
              </a:ext>
            </a:extLst>
          </p:cNvSpPr>
          <p:nvPr/>
        </p:nvSpPr>
        <p:spPr>
          <a:xfrm>
            <a:off x="901700" y="1252855"/>
            <a:ext cx="5755005" cy="1689735"/>
          </a:xfrm>
          <a:prstGeom prst="rect">
            <a:avLst/>
          </a:prstGeom>
          <a:noFill/>
          <a:ln>
            <a:noFill/>
          </a:ln>
          <a:effectLst/>
        </p:spPr>
        <p:txBody>
          <a:bodyPr vert="horz" wrap="square" lIns="0" tIns="12700" rIns="0" bIns="0" numCol="1" spcCol="215900" anchor="t"/>
          <a:lstStyle/>
          <a:p>
            <a:pPr marL="12700" marR="5080" algn="just">
              <a:lnSpc>
                <a:spcPct val="110000"/>
              </a:lnSpc>
              <a:spcBef>
                <a:spcPts val="100"/>
              </a:spcBef>
            </a:pPr>
            <a:r>
              <a:rPr sz="1100" cap="none">
                <a:latin typeface="Arial MT" pitchFamily="0" charset="0"/>
                <a:ea typeface="Calibri" pitchFamily="2" charset="0"/>
                <a:cs typeface="Arial MT" pitchFamily="0" charset="0"/>
              </a:rPr>
              <a:t>This document is your </a:t>
            </a:r>
            <a:r>
              <a:rPr sz="1100" b="1" cap="none">
                <a:latin typeface="Arial" pitchFamily="2" charset="0"/>
                <a:ea typeface="Calibri" pitchFamily="2" charset="0"/>
                <a:cs typeface="Arial" pitchFamily="2" charset="0"/>
              </a:rPr>
              <a:t>Project Logbook</a:t>
            </a:r>
            <a:r>
              <a:rPr sz="1100" cap="none">
                <a:latin typeface="Arial MT" pitchFamily="0" charset="0"/>
                <a:ea typeface="Calibri" pitchFamily="2" charset="0"/>
                <a:cs typeface="Arial MT" pitchFamily="0" charset="0"/>
              </a:rPr>
              <a:t>, and it will be where you record your ideas, thoughts and answers as you work to solve a local problem using AI.</a:t>
            </a:r>
            <a:endParaRPr sz="1100" cap="none">
              <a:latin typeface="Arial MT" pitchFamily="0" charset="0"/>
              <a:ea typeface="Calibri" pitchFamily="2" charset="0"/>
              <a:cs typeface="Arial MT" pitchFamily="0" charset="0"/>
            </a:endParaRPr>
          </a:p>
          <a:p>
            <a:pPr>
              <a:lnSpc>
                <a:spcPct val="100000"/>
              </a:lnSpc>
              <a:spcBef>
                <a:spcPts val="195"/>
              </a:spcBef>
            </a:pPr>
            <a:endParaRPr sz="1100" cap="none">
              <a:latin typeface="Arial MT" pitchFamily="0" charset="0"/>
              <a:ea typeface="Calibri" pitchFamily="2" charset="0"/>
              <a:cs typeface="Arial MT" pitchFamily="0" charset="0"/>
            </a:endParaRPr>
          </a:p>
          <a:p>
            <a:pPr marL="12700" marR="8255" algn="just">
              <a:lnSpc>
                <a:spcPct val="110000"/>
              </a:lnSpc>
            </a:pPr>
            <a:r>
              <a:rPr sz="1100" cap="none">
                <a:latin typeface="Arial MT" pitchFamily="0" charset="0"/>
                <a:ea typeface="Calibri" pitchFamily="2" charset="0"/>
                <a:cs typeface="Arial MT" pitchFamily="0" charset="0"/>
              </a:rPr>
              <a:t>Make a copy of the document in your shared drive and work through it digitally with your team. You can also print a copy of the document and submit a scanned copy once you have completed the Project Logbook. Feel free to add pages and any other supporting material to this document.</a:t>
            </a:r>
            <a:endParaRPr sz="1100" cap="none">
              <a:latin typeface="Arial MT" pitchFamily="0" charset="0"/>
              <a:ea typeface="Calibri" pitchFamily="2" charset="0"/>
              <a:cs typeface="Arial MT" pitchFamily="0" charset="0"/>
            </a:endParaRPr>
          </a:p>
          <a:p>
            <a:pPr>
              <a:lnSpc>
                <a:spcPct val="100000"/>
              </a:lnSpc>
              <a:spcBef>
                <a:spcPts val="320"/>
              </a:spcBef>
            </a:pPr>
            <a:endParaRPr sz="1100" cap="none">
              <a:latin typeface="Arial MT" pitchFamily="0" charset="0"/>
              <a:ea typeface="Calibri" pitchFamily="2" charset="0"/>
              <a:cs typeface="Arial MT" pitchFamily="0" charset="0"/>
            </a:endParaRPr>
          </a:p>
          <a:p>
            <a:pPr marL="12700" algn="just">
              <a:lnSpc>
                <a:spcPct val="100000"/>
              </a:lnSpc>
            </a:pPr>
            <a:r>
              <a:rPr sz="1100" cap="none">
                <a:latin typeface="Arial MT" pitchFamily="0" charset="0"/>
                <a:ea typeface="Calibri" pitchFamily="2" charset="0"/>
                <a:cs typeface="Arial MT" pitchFamily="0" charset="0"/>
              </a:rPr>
              <a:t>Refer to the </a:t>
            </a:r>
            <a:r>
              <a:rPr sz="1100" b="1" cap="none">
                <a:latin typeface="Arial" pitchFamily="2" charset="0"/>
                <a:ea typeface="Calibri" pitchFamily="2" charset="0"/>
                <a:cs typeface="Arial" pitchFamily="2" charset="0"/>
              </a:rPr>
              <a:t>AI Project Guide </a:t>
            </a:r>
            <a:r>
              <a:rPr sz="1100" cap="none">
                <a:latin typeface="Arial MT" pitchFamily="0" charset="0"/>
                <a:ea typeface="Calibri" pitchFamily="2" charset="0"/>
                <a:cs typeface="Arial MT" pitchFamily="0" charset="0"/>
              </a:rPr>
              <a:t>for more details about what to do at each step of your project.</a:t>
            </a:r>
            <a:endParaRPr sz="1100" cap="none">
              <a:latin typeface="Arial MT" pitchFamily="0" charset="0"/>
              <a:ea typeface="Calibri" pitchFamily="2" charset="0"/>
              <a:cs typeface="Arial MT" pitchFamily="0" charset="0"/>
            </a:endParaRPr>
          </a:p>
        </p:txBody>
      </p:sp>
      <p:sp>
        <p:nvSpPr>
          <p:cNvPr id="4" name="object 4"/>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N6PS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LEUAAC5GQAABRoAABAgAAAmAAAACAAAAP//////////"/>
              </a:ext>
            </a:extLst>
          </p:cNvSpPr>
          <p:nvPr/>
        </p:nvSpPr>
        <p:spPr>
          <a:xfrm>
            <a:off x="901700" y="3363595"/>
            <a:ext cx="3279775" cy="866140"/>
          </a:xfrm>
          <a:prstGeom prst="rect">
            <a:avLst/>
          </a:prstGeom>
          <a:noFill/>
          <a:ln>
            <a:noFill/>
          </a:ln>
          <a:effectLst/>
        </p:spPr>
        <p:txBody>
          <a:bodyPr vert="horz" wrap="square" lIns="0" tIns="12700" rIns="0" bIns="0" numCol="1" spcCol="215900" anchor="t"/>
          <a:lstStyle/>
          <a:p>
            <a:pPr marL="351155" indent="-338455" defTabSz="914400">
              <a:lnSpc>
                <a:spcPct val="100000"/>
              </a:lnSpc>
              <a:spcBef>
                <a:spcPts val="100"/>
              </a:spcBef>
              <a:buAutoNum type="arabicPeriod" startAt="2"/>
              <a:tabLst>
                <a:tab pos="351155" algn="l"/>
              </a:tabLst>
            </a:pPr>
            <a:r>
              <a:rPr sz="2400" cap="none">
                <a:solidFill>
                  <a:srgbClr val="4F81BC"/>
                </a:solidFill>
                <a:latin typeface="Arial MT" pitchFamily="0" charset="0"/>
                <a:ea typeface="Calibri" pitchFamily="2" charset="0"/>
                <a:cs typeface="Arial MT" pitchFamily="0" charset="0"/>
              </a:rPr>
              <a:t>Team Roles</a:t>
            </a:r>
            <a:endParaRPr sz="2400" cap="none">
              <a:latin typeface="Arial MT" pitchFamily="0" charset="0"/>
              <a:ea typeface="Calibri" pitchFamily="2" charset="0"/>
              <a:cs typeface="Arial MT" pitchFamily="0" charset="0"/>
            </a:endParaRPr>
          </a:p>
          <a:p>
            <a:pPr lvl="1" marL="244475" indent="-231775" defTabSz="914400">
              <a:lnSpc>
                <a:spcPct val="100000"/>
              </a:lnSpc>
              <a:spcBef>
                <a:spcPts val="2415"/>
              </a:spcBef>
              <a:buAutoNum type="arabicPeriod"/>
              <a:tabLst>
                <a:tab pos="244475" algn="l"/>
              </a:tabLst>
            </a:pPr>
            <a:r>
              <a:rPr sz="1100" b="1" cap="none">
                <a:latin typeface="Arial" pitchFamily="2" charset="0"/>
                <a:ea typeface="Calibri" pitchFamily="2" charset="0"/>
                <a:cs typeface="Arial" pitchFamily="2" charset="0"/>
              </a:rPr>
              <a:t>Who is in your team and what are their roles?</a:t>
            </a:r>
            <a:endParaRPr sz="1100" cap="none">
              <a:latin typeface="Arial" pitchFamily="2" charset="0"/>
              <a:ea typeface="Calibri" pitchFamily="2" charset="0"/>
              <a:cs typeface="Arial" pitchFamily="2" charset="0"/>
            </a:endParaRPr>
          </a:p>
        </p:txBody>
      </p:sp>
      <p:graphicFrame>
        <p:nvGraphicFramePr>
          <p:cNvPr id="5" name=""/>
          <p:cNvGraphicFramePr>
            <a:graphicFrameLocks noGrp="1"/>
          </p:cNvGraphicFramePr>
          <p:nvPr/>
        </p:nvGraphicFramePr>
        <p:xfrm>
          <a:off x="914400" y="4431030"/>
          <a:ext cx="5721350" cy="4655820"/>
        </p:xfrm>
        <a:graphic>
          <a:graphicData uri="http://schemas.openxmlformats.org/drawingml/2006/table">
            <a:tbl>
              <a:tblPr>
                <a:noFill/>
              </a:tblPr>
              <a:tblGrid>
                <a:gridCol w="1469390"/>
                <a:gridCol w="2343785"/>
                <a:gridCol w="1908175"/>
              </a:tblGrid>
              <a:tr h="165735">
                <a:tc>
                  <a:txBody>
                    <a:bodyPr wrap="square" numCol="1"/>
                    <a:lstStyle/>
                    <a:p>
                      <a:pPr marL="0" marR="0" indent="0" algn="ctr">
                        <a:lnSpc>
                          <a:spcPts val="1210"/>
                        </a:lnSpc>
                        <a:buNone/>
                        <a:defRPr cap="none">
                          <a:solidFill>
                            <a:srgbClr val="000000"/>
                          </a:solidFill>
                        </a:defRPr>
                      </a:pPr>
                      <a:r>
                        <a:rPr sz="1100" cap="none">
                          <a:latin typeface="Arial MT" pitchFamily="0" charset="0"/>
                          <a:ea typeface="Calibri" pitchFamily="2" charset="0"/>
                          <a:cs typeface="Arial MT" pitchFamily="0" charset="0"/>
                        </a:rPr>
                        <a:t>Role</a:t>
                      </a:r>
                      <a:endParaRPr sz="11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9925" marR="0" indent="0" algn="l">
                        <a:lnSpc>
                          <a:spcPts val="1210"/>
                        </a:lnSpc>
                        <a:buNone/>
                        <a:defRPr cap="none">
                          <a:solidFill>
                            <a:srgbClr val="000000"/>
                          </a:solidFill>
                        </a:defRPr>
                      </a:pPr>
                      <a:r>
                        <a:rPr sz="1100" cap="none">
                          <a:latin typeface="Arial MT" pitchFamily="0" charset="0"/>
                          <a:ea typeface="Calibri" pitchFamily="2" charset="0"/>
                          <a:cs typeface="Arial MT" pitchFamily="0" charset="0"/>
                        </a:rPr>
                        <a:t>Role description</a:t>
                      </a:r>
                      <a:endParaRPr sz="11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294005" marR="0" indent="0" algn="l">
                        <a:lnSpc>
                          <a:spcPts val="1210"/>
                        </a:lnSpc>
                        <a:buNone/>
                        <a:defRPr cap="none">
                          <a:solidFill>
                            <a:srgbClr val="000000"/>
                          </a:solidFill>
                        </a:defRPr>
                      </a:pPr>
                      <a:r>
                        <a:rPr sz="1100" cap="none">
                          <a:latin typeface="Arial MT" pitchFamily="0" charset="0"/>
                          <a:ea typeface="Calibri" pitchFamily="2" charset="0"/>
                          <a:cs typeface="Arial MT" pitchFamily="0" charset="0"/>
                        </a:rPr>
                        <a:t>Team Member Name</a:t>
                      </a:r>
                      <a:endParaRPr sz="11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165735"/>
                  </a:ext>
                </a:extLst>
              </a:tr>
              <a:tr h="970915">
                <a:tc>
                  <a:txBody>
                    <a:bodyPr wrap="square" numCol="1"/>
                    <a:lstStyle/>
                    <a:p>
                      <a:pPr marL="0" marR="0" indent="0" algn="ctr">
                        <a:lnSpc>
                          <a:spcPct val="100000"/>
                        </a:lnSpc>
                        <a:buNone/>
                        <a:defRPr cap="none">
                          <a:solidFill>
                            <a:srgbClr val="000000"/>
                          </a:solidFill>
                        </a:defRPr>
                      </a:pPr>
                      <a:r>
                        <a:rPr sz="1100" cap="none">
                          <a:latin typeface="Times New Roman" pitchFamily="0" charset="0"/>
                          <a:ea typeface="Calibri" pitchFamily="2" charset="0"/>
                          <a:cs typeface="Times New Roman" pitchFamily="0" charset="0"/>
                        </a:rPr>
                        <a:t> project leader</a:t>
                      </a:r>
                      <a:endParaRPr sz="11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buNone/>
                        <a:defRPr sz="1100" cap="none">
                          <a:solidFill>
                            <a:srgbClr val="000000"/>
                          </a:solidFill>
                          <a:latin typeface="Times New Roman" pitchFamily="0" charset="0"/>
                          <a:ea typeface="Calibri" pitchFamily="2" charset="0"/>
                          <a:cs typeface="Times New Roman" pitchFamily="0" charset="0"/>
                        </a:defRPr>
                      </a:pPr>
                      <a:r>
                        <a:t>• Schedules and allocates tasks among the team</a:t>
                      </a:r>
                    </a:p>
                    <a:p>
                      <a:pPr marL="0" marR="0" indent="0" algn="l">
                        <a:buNone/>
                        <a:defRPr sz="1100" cap="none">
                          <a:solidFill>
                            <a:srgbClr val="000000"/>
                          </a:solidFill>
                          <a:latin typeface="Times New Roman" pitchFamily="0" charset="0"/>
                          <a:ea typeface="Calibri" pitchFamily="2" charset="0"/>
                          <a:cs typeface="Times New Roman" pitchFamily="0" charset="0"/>
                        </a:defRPr>
                      </a:pPr>
                      <a:r>
                        <a:t>• Ensures tasks are completed on time</a:t>
                      </a:r>
                    </a:p>
                    <a:p>
                      <a:pPr marL="0" marR="0" indent="0" algn="l">
                        <a:buNone/>
                        <a:defRPr sz="1100" cap="none">
                          <a:solidFill>
                            <a:srgbClr val="000000"/>
                          </a:solidFill>
                          <a:latin typeface="Times New Roman" pitchFamily="0" charset="0"/>
                          <a:ea typeface="Calibri" pitchFamily="2" charset="0"/>
                          <a:cs typeface="Times New Roman" pitchFamily="0" charset="0"/>
                        </a:defRPr>
                      </a:pPr>
                      <a:r>
                        <a:t>• Acts as the point of contact between the team and the teacher, users and stakeholders</a:t>
                      </a:r>
                    </a:p>
                    <a:p>
                      <a:pPr marL="0" marR="0" indent="0" algn="l">
                        <a:buNone/>
                        <a:defRPr sz="1100" cap="none">
                          <a:solidFill>
                            <a:srgbClr val="000000"/>
                          </a:solidFill>
                          <a:latin typeface="Times New Roman" pitchFamily="0" charset="0"/>
                          <a:ea typeface="Calibri" pitchFamily="2" charset="0"/>
                          <a:cs typeface="Times New Roman" pitchFamily="0" charset="0"/>
                        </a:defRPr>
                      </a:pPr>
                      <a:r>
                        <a:t>• Resolves team issues</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r>
                        <a:rPr sz="1100" cap="none">
                          <a:latin typeface="Times New Roman" pitchFamily="0" charset="0"/>
                          <a:ea typeface="Calibri" pitchFamily="2" charset="0"/>
                          <a:cs typeface="Times New Roman" pitchFamily="0" charset="0"/>
                        </a:rPr>
                        <a:t> M. Siddharth</a:t>
                      </a:r>
                      <a:endParaRPr sz="11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970915"/>
                  </a:ext>
                </a:extLst>
              </a:tr>
              <a:tr h="970280">
                <a:tc>
                  <a:txBody>
                    <a:bodyPr wrap="square" numCol="1"/>
                    <a:lstStyle/>
                    <a:p>
                      <a:pPr marL="0" marR="0" indent="0" algn="ctr">
                        <a:lnSpc>
                          <a:spcPct val="100000"/>
                        </a:lnSpc>
                        <a:buNone/>
                        <a:defRPr sz="1100" cap="none">
                          <a:solidFill>
                            <a:srgbClr val="000000"/>
                          </a:solidFill>
                          <a:latin typeface="Times New Roman" pitchFamily="0" charset="0"/>
                          <a:ea typeface="Calibri" pitchFamily="2" charset="0"/>
                          <a:cs typeface="Times New Roman" pitchFamily="0" charset="0"/>
                        </a:defRPr>
                      </a:pPr>
                      <a:r>
                        <a:t>Data expert</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buNone/>
                        <a:defRPr sz="1100" cap="none">
                          <a:solidFill>
                            <a:srgbClr val="000000"/>
                          </a:solidFill>
                          <a:latin typeface="Times New Roman" pitchFamily="0" charset="0"/>
                          <a:ea typeface="Calibri" pitchFamily="2" charset="0"/>
                          <a:cs typeface="Times New Roman" pitchFamily="0" charset="0"/>
                        </a:defRPr>
                      </a:pPr>
                      <a:r>
                        <a:t>• Decides on type of data needed to train an AI model</a:t>
                      </a:r>
                    </a:p>
                    <a:p>
                      <a:pPr marL="0" marR="0" indent="0" algn="l">
                        <a:buNone/>
                        <a:defRPr sz="1100" cap="none">
                          <a:solidFill>
                            <a:srgbClr val="000000"/>
                          </a:solidFill>
                          <a:latin typeface="Times New Roman" pitchFamily="0" charset="0"/>
                          <a:ea typeface="Calibri" pitchFamily="2" charset="0"/>
                          <a:cs typeface="Times New Roman" pitchFamily="0" charset="0"/>
                        </a:defRPr>
                      </a:pPr>
                      <a:r>
                        <a:t>• Collects data</a:t>
                      </a:r>
                    </a:p>
                    <a:p>
                      <a:pPr marL="0" marR="0" indent="0" algn="l">
                        <a:buNone/>
                        <a:defRPr sz="1100" cap="none">
                          <a:solidFill>
                            <a:srgbClr val="000000"/>
                          </a:solidFill>
                          <a:latin typeface="Times New Roman" pitchFamily="0" charset="0"/>
                          <a:ea typeface="Calibri" pitchFamily="2" charset="0"/>
                          <a:cs typeface="Times New Roman" pitchFamily="0" charset="0"/>
                        </a:defRPr>
                      </a:pPr>
                      <a:r>
                        <a:t>• Ensures data is in a format that the team can work with</a:t>
                      </a:r>
                    </a:p>
                    <a:p>
                      <a:pPr marL="0" marR="0" indent="0" algn="l">
                        <a:buNone/>
                        <a:defRPr sz="1100" cap="none">
                          <a:solidFill>
                            <a:srgbClr val="000000"/>
                          </a:solidFill>
                          <a:latin typeface="Times New Roman" pitchFamily="0" charset="0"/>
                          <a:ea typeface="Calibri" pitchFamily="2" charset="0"/>
                          <a:cs typeface="Times New Roman" pitchFamily="0" charset="0"/>
                        </a:defRPr>
                      </a:pPr>
                      <a:r>
                        <a:t>• Works with prototype builder to train the AI model</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buNone/>
                        <a:defRPr sz="1100" cap="none">
                          <a:solidFill>
                            <a:srgbClr val="000000"/>
                          </a:solidFill>
                          <a:latin typeface="Times New Roman" pitchFamily="0" charset="0"/>
                          <a:ea typeface="Calibri" pitchFamily="2" charset="0"/>
                          <a:cs typeface="Times New Roman" pitchFamily="0" charset="0"/>
                        </a:defRPr>
                      </a:pPr>
                      <a:r>
                        <a:t>P. Nidheesh</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970280"/>
                  </a:ext>
                </a:extLst>
              </a:tr>
              <a:tr h="969645">
                <a:tc>
                  <a:txBody>
                    <a:bodyPr wrap="square" numCol="1"/>
                    <a:lstStyle/>
                    <a:p>
                      <a:pPr marL="0" marR="0" indent="0" algn="ctr">
                        <a:buNone/>
                        <a:defRPr sz="1100" cap="none">
                          <a:solidFill>
                            <a:srgbClr val="000000"/>
                          </a:solidFill>
                          <a:latin typeface="Times New Roman" pitchFamily="0" charset="0"/>
                          <a:ea typeface="Calibri" pitchFamily="2" charset="0"/>
                          <a:cs typeface="Times New Roman" pitchFamily="0" charset="0"/>
                        </a:defRPr>
                      </a:pPr>
                      <a:r>
                        <a:t>Video producer/ video editor</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buNone/>
                        <a:defRPr sz="1100" cap="none">
                          <a:solidFill>
                            <a:srgbClr val="000000"/>
                          </a:solidFill>
                          <a:latin typeface="Times New Roman" pitchFamily="0" charset="0"/>
                          <a:ea typeface="Calibri" pitchFamily="2" charset="0"/>
                          <a:cs typeface="Times New Roman" pitchFamily="0" charset="0"/>
                        </a:defRPr>
                      </a:pPr>
                      <a:r>
                        <a:t>• Films the activities of the team and edits these into a presentation for submission</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buNone/>
                        <a:defRPr sz="1100" cap="none">
                          <a:solidFill>
                            <a:srgbClr val="000000"/>
                          </a:solidFill>
                          <a:latin typeface="Times New Roman" pitchFamily="0" charset="0"/>
                          <a:ea typeface="Calibri" pitchFamily="2" charset="0"/>
                          <a:cs typeface="Times New Roman" pitchFamily="0" charset="0"/>
                        </a:defRPr>
                      </a:pPr>
                      <a:r>
                        <a:t>K. Sanjay</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969645"/>
                  </a:ext>
                </a:extLst>
              </a:tr>
              <a:tr h="970280">
                <a:tc>
                  <a:txBody>
                    <a:bodyPr wrap="square" numCol="1"/>
                    <a:lstStyle/>
                    <a:p>
                      <a:pPr marL="0" marR="0" indent="0" algn="ctr">
                        <a:buNone/>
                        <a:defRPr sz="1100" cap="none">
                          <a:solidFill>
                            <a:srgbClr val="000000"/>
                          </a:solidFill>
                          <a:latin typeface="Times New Roman" pitchFamily="0" charset="0"/>
                          <a:ea typeface="Calibri" pitchFamily="2" charset="0"/>
                          <a:cs typeface="Times New Roman" pitchFamily="0" charset="0"/>
                        </a:defRPr>
                      </a:pPr>
                      <a:r>
                        <a:t>Tester</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buNone/>
                        <a:defRPr sz="1100" cap="none">
                          <a:solidFill>
                            <a:srgbClr val="000000"/>
                          </a:solidFill>
                          <a:latin typeface="Times New Roman" pitchFamily="0" charset="0"/>
                          <a:ea typeface="Calibri" pitchFamily="2" charset="0"/>
                          <a:cs typeface="Times New Roman" pitchFamily="0" charset="0"/>
                        </a:defRPr>
                      </a:pPr>
                      <a:r>
                        <a:t>• Works with users to tests the prototype</a:t>
                      </a:r>
                    </a:p>
                    <a:p>
                      <a:pPr marL="0" marR="0" indent="0" algn="l">
                        <a:buNone/>
                        <a:defRPr sz="1100" cap="none">
                          <a:solidFill>
                            <a:srgbClr val="000000"/>
                          </a:solidFill>
                          <a:latin typeface="Times New Roman" pitchFamily="0" charset="0"/>
                          <a:ea typeface="Calibri" pitchFamily="2" charset="0"/>
                          <a:cs typeface="Times New Roman" pitchFamily="0" charset="0"/>
                        </a:defRPr>
                      </a:pPr>
                      <a:r>
                        <a:t>• Gets feedback from users and user sign-off when the prototype has met user requirements</a:t>
                      </a:r>
                    </a:p>
                    <a:p>
                      <a:pPr marL="0" marR="0" indent="0" algn="l">
                        <a:buNone/>
                        <a:defRPr sz="1100" cap="none">
                          <a:solidFill>
                            <a:srgbClr val="000000"/>
                          </a:solidFill>
                          <a:latin typeface="Times New Roman" pitchFamily="0" charset="0"/>
                          <a:ea typeface="Calibri" pitchFamily="2" charset="0"/>
                          <a:cs typeface="Times New Roman" pitchFamily="0" charset="0"/>
                        </a:defRPr>
                      </a:pPr>
                      <a:r>
                        <a:t>• Creates an action plan on what needs to be fixed and prioritizes requests for future improvements</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buNone/>
                        <a:defRPr sz="1100" cap="none">
                          <a:solidFill>
                            <a:srgbClr val="000000"/>
                          </a:solidFill>
                          <a:latin typeface="Times New Roman" pitchFamily="0" charset="0"/>
                          <a:ea typeface="Calibri" pitchFamily="2" charset="0"/>
                          <a:cs typeface="Times New Roman" pitchFamily="0" charset="0"/>
                        </a:defRPr>
                      </a:pPr>
                      <a:r>
                        <a:t>K. Ganesan</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970280"/>
                  </a:ext>
                </a:extLst>
              </a:tr>
            </a:tbl>
          </a:graphicData>
        </a:graphic>
      </p:graphicFrame>
      <p:sp>
        <p:nvSpPr>
          <p:cNvPr id="6" name="object 6"/>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7" name="object 7"/>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0iQX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0DC7-89D4-AFFB-9A42-7FAE430C6C2A}" type="slidenum">
              <a:t>3</a:t>
            </a:fld>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vb2/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N0EAADzKAAAwAsAABAgAAAmAAAACAAAAP//////////"/>
              </a:ext>
            </a:extLst>
          </p:cNvSpPr>
          <p:nvPr/>
        </p:nvSpPr>
        <p:spPr>
          <a:xfrm>
            <a:off x="901700" y="790575"/>
            <a:ext cx="5755005" cy="111950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2.2 Project plan</a:t>
            </a:r>
            <a:endParaRPr sz="1100" cap="none">
              <a:latin typeface="Arial" pitchFamily="2" charset="0"/>
              <a:ea typeface="Calibri" pitchFamily="2" charset="0"/>
              <a:cs typeface="Arial" pitchFamily="2" charset="0"/>
            </a:endParaRPr>
          </a:p>
          <a:p>
            <a:pPr>
              <a:lnSpc>
                <a:spcPct val="100000"/>
              </a:lnSpc>
              <a:spcBef>
                <a:spcPts val="215"/>
              </a:spcBef>
            </a:pPr>
            <a:endParaRPr sz="1100" cap="none">
              <a:latin typeface="Arial" pitchFamily="2" charset="0"/>
              <a:ea typeface="Calibri" pitchFamily="2" charset="0"/>
              <a:cs typeface="Arial" pitchFamily="2" charset="0"/>
            </a:endParaRPr>
          </a:p>
          <a:p>
            <a:pPr marL="12700" marR="5080" algn="just">
              <a:lnSpc>
                <a:spcPct val="110000"/>
              </a:lnSpc>
            </a:pPr>
            <a:r>
              <a:rPr sz="1100" cap="none">
                <a:latin typeface="Arial MT" pitchFamily="0" charset="0"/>
                <a:ea typeface="Calibri" pitchFamily="2" charset="0"/>
                <a:cs typeface="Arial MT" pitchFamily="0" charset="0"/>
              </a:rPr>
              <a:t>The following table is a guide for your project plan. You may use this or create your own version using a spreadsheet which you can paste into this section. You can expand the ‘Notes’ section to add reminders, things that you need to follow up on, problems that need to be fixed urgently, etc.</a:t>
            </a:r>
            <a:endParaRPr sz="1100" cap="none">
              <a:latin typeface="Arial MT" pitchFamily="0" charset="0"/>
              <a:ea typeface="Calibri" pitchFamily="2" charset="0"/>
              <a:cs typeface="Arial MT" pitchFamily="0" charset="0"/>
            </a:endParaRPr>
          </a:p>
        </p:txBody>
      </p:sp>
      <p:graphicFrame>
        <p:nvGraphicFramePr>
          <p:cNvPr id="3" name=""/>
          <p:cNvGraphicFramePr>
            <a:graphicFrameLocks noGrp="1"/>
          </p:cNvGraphicFramePr>
          <p:nvPr/>
        </p:nvGraphicFramePr>
        <p:xfrm>
          <a:off x="454025" y="2109470"/>
          <a:ext cx="6679565" cy="8129905"/>
        </p:xfrm>
        <a:graphic>
          <a:graphicData uri="http://schemas.openxmlformats.org/drawingml/2006/table">
            <a:tbl>
              <a:tblPr>
                <a:noFill/>
              </a:tblPr>
              <a:tblGrid>
                <a:gridCol w="853440"/>
                <a:gridCol w="746760"/>
                <a:gridCol w="534035"/>
                <a:gridCol w="532130"/>
                <a:gridCol w="562610"/>
                <a:gridCol w="544830"/>
                <a:gridCol w="629920"/>
                <a:gridCol w="628650"/>
                <a:gridCol w="744220"/>
                <a:gridCol w="902970"/>
              </a:tblGrid>
              <a:tr h="473710">
                <a:tc>
                  <a:txBody>
                    <a:bodyPr wrap="square" numCol="1"/>
                    <a:lstStyle/>
                    <a:p>
                      <a:pPr marL="67945" marR="0" indent="0" algn="l">
                        <a:lnSpc>
                          <a:spcPts val="905"/>
                        </a:lnSpc>
                        <a:buNone/>
                        <a:defRPr cap="none">
                          <a:solidFill>
                            <a:srgbClr val="000000"/>
                          </a:solidFill>
                        </a:defRPr>
                      </a:pPr>
                      <a:r>
                        <a:rPr sz="800" b="1" cap="none">
                          <a:latin typeface="Arial" pitchFamily="2" charset="0"/>
                          <a:ea typeface="Calibri" pitchFamily="2" charset="0"/>
                          <a:cs typeface="Arial" pitchFamily="2" charset="0"/>
                        </a:rPr>
                        <a:t>Phase</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905"/>
                        </a:lnSpc>
                        <a:buNone/>
                        <a:defRPr cap="none">
                          <a:solidFill>
                            <a:srgbClr val="000000"/>
                          </a:solidFill>
                        </a:defRPr>
                      </a:pPr>
                      <a:r>
                        <a:rPr sz="800" b="1" cap="none">
                          <a:latin typeface="Arial" pitchFamily="2" charset="0"/>
                          <a:ea typeface="Calibri" pitchFamily="2" charset="0"/>
                          <a:cs typeface="Arial" pitchFamily="2" charset="0"/>
                        </a:rPr>
                        <a:t>Task</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885"/>
                        </a:lnSpc>
                        <a:buNone/>
                        <a:defRPr cap="none">
                          <a:solidFill>
                            <a:srgbClr val="000000"/>
                          </a:solidFill>
                        </a:defRPr>
                      </a:pPr>
                      <a:r>
                        <a:rPr sz="800" b="1" cap="none">
                          <a:latin typeface="Arial" pitchFamily="2" charset="0"/>
                          <a:ea typeface="Calibri" pitchFamily="2" charset="0"/>
                          <a:cs typeface="Arial" pitchFamily="2" charset="0"/>
                        </a:rPr>
                        <a:t>Planned</a:t>
                      </a:r>
                      <a:endParaRPr sz="800" cap="none">
                        <a:latin typeface="Arial" pitchFamily="2" charset="0"/>
                        <a:ea typeface="Calibri" pitchFamily="2" charset="0"/>
                        <a:cs typeface="Arial" pitchFamily="2" charset="0"/>
                      </a:endParaRPr>
                    </a:p>
                    <a:p>
                      <a:pPr marL="67945" marR="237490" indent="0" algn="l">
                        <a:lnSpc>
                          <a:spcPts val="910"/>
                        </a:lnSpc>
                        <a:spcBef>
                          <a:spcPts val="50"/>
                        </a:spcBef>
                        <a:buNone/>
                        <a:defRPr cap="none">
                          <a:solidFill>
                            <a:srgbClr val="000000"/>
                          </a:solidFill>
                        </a:defRPr>
                      </a:pPr>
                      <a:r>
                        <a:rPr sz="800" b="1" cap="none">
                          <a:latin typeface="Arial" pitchFamily="2" charset="0"/>
                          <a:ea typeface="Calibri" pitchFamily="2" charset="0"/>
                          <a:cs typeface="Arial" pitchFamily="2" charset="0"/>
                        </a:rPr>
                        <a:t>start date</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885"/>
                        </a:lnSpc>
                        <a:buNone/>
                        <a:defRPr cap="none">
                          <a:solidFill>
                            <a:srgbClr val="000000"/>
                          </a:solidFill>
                        </a:defRPr>
                      </a:pPr>
                      <a:r>
                        <a:rPr sz="800" b="1" cap="none">
                          <a:latin typeface="Arial" pitchFamily="2" charset="0"/>
                          <a:ea typeface="Calibri" pitchFamily="2" charset="0"/>
                          <a:cs typeface="Arial" pitchFamily="2" charset="0"/>
                        </a:rPr>
                        <a:t>Planned</a:t>
                      </a:r>
                      <a:endParaRPr sz="800" cap="none">
                        <a:latin typeface="Arial" pitchFamily="2" charset="0"/>
                        <a:ea typeface="Calibri" pitchFamily="2" charset="0"/>
                        <a:cs typeface="Arial" pitchFamily="2" charset="0"/>
                      </a:endParaRPr>
                    </a:p>
                    <a:p>
                      <a:pPr marL="67945" marR="246380" indent="0" algn="l">
                        <a:lnSpc>
                          <a:spcPts val="910"/>
                        </a:lnSpc>
                        <a:spcBef>
                          <a:spcPts val="50"/>
                        </a:spcBef>
                        <a:buNone/>
                        <a:defRPr cap="none">
                          <a:solidFill>
                            <a:srgbClr val="000000"/>
                          </a:solidFill>
                        </a:defRPr>
                      </a:pPr>
                      <a:r>
                        <a:rPr sz="800" b="1" cap="none">
                          <a:latin typeface="Arial" pitchFamily="2" charset="0"/>
                          <a:ea typeface="Calibri" pitchFamily="2" charset="0"/>
                          <a:cs typeface="Arial" pitchFamily="2" charset="0"/>
                        </a:rPr>
                        <a:t>end date</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885"/>
                        </a:lnSpc>
                        <a:buNone/>
                        <a:defRPr cap="none">
                          <a:solidFill>
                            <a:srgbClr val="000000"/>
                          </a:solidFill>
                        </a:defRPr>
                      </a:pPr>
                      <a:r>
                        <a:rPr sz="800" b="1" cap="none">
                          <a:latin typeface="Arial" pitchFamily="2" charset="0"/>
                          <a:ea typeface="Calibri" pitchFamily="2" charset="0"/>
                          <a:cs typeface="Arial" pitchFamily="2" charset="0"/>
                        </a:rPr>
                        <a:t>Planned</a:t>
                      </a:r>
                      <a:endParaRPr sz="800" cap="none">
                        <a:latin typeface="Arial" pitchFamily="2" charset="0"/>
                        <a:ea typeface="Calibri" pitchFamily="2" charset="0"/>
                        <a:cs typeface="Arial" pitchFamily="2" charset="0"/>
                      </a:endParaRPr>
                    </a:p>
                    <a:p>
                      <a:pPr marL="68580" marR="61595" indent="0" algn="l">
                        <a:lnSpc>
                          <a:spcPct val="95000"/>
                        </a:lnSpc>
                        <a:buNone/>
                        <a:defRPr cap="none">
                          <a:solidFill>
                            <a:srgbClr val="000000"/>
                          </a:solidFill>
                        </a:defRPr>
                      </a:pPr>
                      <a:r>
                        <a:rPr sz="800" b="1" cap="none">
                          <a:latin typeface="Arial" pitchFamily="2" charset="0"/>
                          <a:ea typeface="Calibri" pitchFamily="2" charset="0"/>
                          <a:cs typeface="Arial" pitchFamily="2" charset="0"/>
                        </a:rPr>
                        <a:t>duration (hours, minutes)</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885"/>
                        </a:lnSpc>
                        <a:buNone/>
                        <a:defRPr cap="none">
                          <a:solidFill>
                            <a:srgbClr val="000000"/>
                          </a:solidFill>
                        </a:defRPr>
                      </a:pPr>
                      <a:r>
                        <a:rPr sz="800" b="1" cap="none">
                          <a:latin typeface="Arial" pitchFamily="2" charset="0"/>
                          <a:ea typeface="Calibri" pitchFamily="2" charset="0"/>
                          <a:cs typeface="Arial" pitchFamily="2" charset="0"/>
                        </a:rPr>
                        <a:t>Actual</a:t>
                      </a:r>
                      <a:endParaRPr sz="800" cap="none">
                        <a:latin typeface="Arial" pitchFamily="2" charset="0"/>
                        <a:ea typeface="Calibri" pitchFamily="2" charset="0"/>
                        <a:cs typeface="Arial" pitchFamily="2" charset="0"/>
                      </a:endParaRPr>
                    </a:p>
                    <a:p>
                      <a:pPr marL="68580" marR="247650" indent="0" algn="l">
                        <a:lnSpc>
                          <a:spcPts val="910"/>
                        </a:lnSpc>
                        <a:spcBef>
                          <a:spcPts val="50"/>
                        </a:spcBef>
                        <a:buNone/>
                        <a:defRPr cap="none">
                          <a:solidFill>
                            <a:srgbClr val="000000"/>
                          </a:solidFill>
                        </a:defRPr>
                      </a:pPr>
                      <a:r>
                        <a:rPr sz="800" b="1" cap="none">
                          <a:latin typeface="Arial" pitchFamily="2" charset="0"/>
                          <a:ea typeface="Calibri" pitchFamily="2" charset="0"/>
                          <a:cs typeface="Arial" pitchFamily="2" charset="0"/>
                        </a:rPr>
                        <a:t>start date</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133350" indent="0" algn="l">
                        <a:lnSpc>
                          <a:spcPts val="915"/>
                        </a:lnSpc>
                        <a:spcBef>
                          <a:spcPts val="5"/>
                        </a:spcBef>
                        <a:buNone/>
                        <a:defRPr cap="none">
                          <a:solidFill>
                            <a:srgbClr val="000000"/>
                          </a:solidFill>
                        </a:defRPr>
                      </a:pPr>
                      <a:r>
                        <a:rPr sz="800" b="1" cap="none">
                          <a:latin typeface="Arial" pitchFamily="2" charset="0"/>
                          <a:ea typeface="Calibri" pitchFamily="2" charset="0"/>
                          <a:cs typeface="Arial" pitchFamily="2" charset="0"/>
                        </a:rPr>
                        <a:t>Actual end date</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885"/>
                        </a:lnSpc>
                        <a:buNone/>
                        <a:defRPr cap="none">
                          <a:solidFill>
                            <a:srgbClr val="000000"/>
                          </a:solidFill>
                        </a:defRPr>
                      </a:pPr>
                      <a:r>
                        <a:rPr sz="800" b="1" cap="none">
                          <a:latin typeface="Arial" pitchFamily="2" charset="0"/>
                          <a:ea typeface="Calibri" pitchFamily="2" charset="0"/>
                          <a:cs typeface="Arial" pitchFamily="2" charset="0"/>
                        </a:rPr>
                        <a:t>Actual</a:t>
                      </a:r>
                      <a:endParaRPr sz="800" cap="none">
                        <a:latin typeface="Arial" pitchFamily="2" charset="0"/>
                        <a:ea typeface="Calibri" pitchFamily="2" charset="0"/>
                        <a:cs typeface="Arial" pitchFamily="2" charset="0"/>
                      </a:endParaRPr>
                    </a:p>
                    <a:p>
                      <a:pPr marL="66675" marR="129540" indent="0" algn="l">
                        <a:lnSpc>
                          <a:spcPct val="95000"/>
                        </a:lnSpc>
                        <a:buNone/>
                        <a:defRPr cap="none">
                          <a:solidFill>
                            <a:srgbClr val="000000"/>
                          </a:solidFill>
                        </a:defRPr>
                      </a:pPr>
                      <a:r>
                        <a:rPr sz="800" b="1" cap="none">
                          <a:latin typeface="Arial" pitchFamily="2" charset="0"/>
                          <a:ea typeface="Calibri" pitchFamily="2" charset="0"/>
                          <a:cs typeface="Arial" pitchFamily="2" charset="0"/>
                        </a:rPr>
                        <a:t>duration (hours, minutes)</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95250" indent="0" algn="l">
                        <a:lnSpc>
                          <a:spcPts val="915"/>
                        </a:lnSpc>
                        <a:spcBef>
                          <a:spcPts val="5"/>
                        </a:spcBef>
                        <a:buNone/>
                        <a:defRPr cap="none">
                          <a:solidFill>
                            <a:srgbClr val="000000"/>
                          </a:solidFill>
                        </a:defRPr>
                      </a:pPr>
                      <a:r>
                        <a:rPr sz="800" b="1" cap="none">
                          <a:latin typeface="Arial" pitchFamily="2" charset="0"/>
                          <a:ea typeface="Calibri" pitchFamily="2" charset="0"/>
                          <a:cs typeface="Arial" pitchFamily="2" charset="0"/>
                        </a:rPr>
                        <a:t>Who is responsible</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905"/>
                        </a:lnSpc>
                        <a:buNone/>
                        <a:defRPr cap="none">
                          <a:solidFill>
                            <a:srgbClr val="000000"/>
                          </a:solidFill>
                        </a:defRPr>
                      </a:pPr>
                      <a:r>
                        <a:rPr sz="800" b="1" cap="none">
                          <a:latin typeface="Arial" pitchFamily="2" charset="0"/>
                          <a:ea typeface="Calibri" pitchFamily="2" charset="0"/>
                          <a:cs typeface="Arial" pitchFamily="2" charset="0"/>
                        </a:rPr>
                        <a:t>Notes/Remarks</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73710"/>
                  </a:ext>
                </a:extLst>
              </a:tr>
              <a:tr h="238760">
                <a:tc>
                  <a:txBody>
                    <a:bodyPr wrap="square" numCol="1"/>
                    <a:lstStyle/>
                    <a:p>
                      <a:pPr marL="67945" marR="137160" indent="0" algn="l">
                        <a:lnSpc>
                          <a:spcPts val="915"/>
                        </a:lnSpc>
                        <a:buNone/>
                        <a:defRPr cap="none">
                          <a:solidFill>
                            <a:srgbClr val="000000"/>
                          </a:solidFill>
                        </a:defRPr>
                      </a:pPr>
                      <a:r>
                        <a:rPr sz="800" b="1" cap="none">
                          <a:latin typeface="Arial" pitchFamily="2" charset="0"/>
                          <a:ea typeface="Calibri" pitchFamily="2" charset="0"/>
                          <a:cs typeface="Arial" pitchFamily="2" charset="0"/>
                        </a:rPr>
                        <a:t>Preparing for the project</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01600" indent="0" algn="l">
                        <a:lnSpc>
                          <a:spcPts val="915"/>
                        </a:lnSpc>
                        <a:buNone/>
                        <a:defRPr cap="none">
                          <a:solidFill>
                            <a:srgbClr val="000000"/>
                          </a:solidFill>
                        </a:defRPr>
                      </a:pPr>
                      <a:r>
                        <a:rPr sz="800" cap="none">
                          <a:latin typeface="Arial MT" pitchFamily="0" charset="0"/>
                          <a:ea typeface="Calibri" pitchFamily="2" charset="0"/>
                          <a:cs typeface="Arial MT" pitchFamily="0" charset="0"/>
                        </a:rPr>
                        <a:t>Coursework, readings</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800" cap="none">
                          <a:solidFill>
                            <a:srgbClr val="000000"/>
                          </a:solidFill>
                          <a:latin typeface="Times New Roman" pitchFamily="0" charset="0"/>
                          <a:ea typeface="Calibri" pitchFamily="2" charset="0"/>
                          <a:cs typeface="Times New Roman" pitchFamily="0" charset="0"/>
                        </a:defRPr>
                      </a:pPr>
                      <a:r>
                        <a:t>10/5</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800" cap="none">
                          <a:solidFill>
                            <a:srgbClr val="000000"/>
                          </a:solidFill>
                          <a:latin typeface="Times New Roman" pitchFamily="0" charset="0"/>
                          <a:ea typeface="Calibri" pitchFamily="2" charset="0"/>
                          <a:cs typeface="Times New Roman" pitchFamily="0" charset="0"/>
                        </a:defRPr>
                      </a:pPr>
                      <a:r>
                        <a:t>10/5</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800" cap="none">
                          <a:solidFill>
                            <a:srgbClr val="000000"/>
                          </a:solidFill>
                          <a:latin typeface="Times New Roman" pitchFamily="0" charset="0"/>
                          <a:ea typeface="Calibri" pitchFamily="2" charset="0"/>
                          <a:cs typeface="Times New Roman" pitchFamily="0" charset="0"/>
                        </a:defRPr>
                      </a:pPr>
                      <a:r>
                        <a:t>10/5</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800" cap="none">
                          <a:solidFill>
                            <a:srgbClr val="000000"/>
                          </a:solidFill>
                          <a:latin typeface="Times New Roman" pitchFamily="0" charset="0"/>
                          <a:ea typeface="Calibri" pitchFamily="2" charset="0"/>
                          <a:cs typeface="Times New Roman" pitchFamily="0" charset="0"/>
                        </a:defRPr>
                      </a:pPr>
                      <a:r>
                        <a:t>10/5</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All team members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238760"/>
                  </a:ext>
                </a:extLst>
              </a:tr>
              <a:tr h="473710">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61290" indent="0" algn="l">
                        <a:lnSpc>
                          <a:spcPts val="915"/>
                        </a:lnSpc>
                        <a:spcBef>
                          <a:spcPts val="20"/>
                        </a:spcBef>
                        <a:buNone/>
                        <a:defRPr cap="none">
                          <a:solidFill>
                            <a:srgbClr val="000000"/>
                          </a:solidFill>
                        </a:defRPr>
                      </a:pPr>
                      <a:r>
                        <a:rPr sz="800" cap="none">
                          <a:latin typeface="Arial MT" pitchFamily="0" charset="0"/>
                          <a:ea typeface="Calibri" pitchFamily="2" charset="0"/>
                          <a:cs typeface="Arial MT" pitchFamily="0" charset="0"/>
                        </a:rPr>
                        <a:t>Set up a team folder</a:t>
                      </a:r>
                      <a:endParaRPr sz="800" cap="none">
                        <a:latin typeface="Arial MT" pitchFamily="0" charset="0"/>
                        <a:ea typeface="Calibri" pitchFamily="2" charset="0"/>
                        <a:cs typeface="Arial MT" pitchFamily="0" charset="0"/>
                      </a:endParaRPr>
                    </a:p>
                    <a:p>
                      <a:pPr marL="68580" marR="132080" indent="0" algn="l">
                        <a:lnSpc>
                          <a:spcPts val="910"/>
                        </a:lnSpc>
                        <a:buNone/>
                        <a:defRPr cap="none">
                          <a:solidFill>
                            <a:srgbClr val="000000"/>
                          </a:solidFill>
                        </a:defRPr>
                      </a:pPr>
                      <a:r>
                        <a:rPr sz="800" cap="none">
                          <a:latin typeface="Arial MT" pitchFamily="0" charset="0"/>
                          <a:ea typeface="Calibri" pitchFamily="2" charset="0"/>
                          <a:cs typeface="Arial MT" pitchFamily="0" charset="0"/>
                        </a:rPr>
                        <a:t>on a shared drive</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12/5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12/5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12/5</a:t>
                      </a:r>
                      <a:endParaRPr sz="800" cap="none">
                        <a:latin typeface="Times New Roman" pitchFamily="0" charset="0"/>
                        <a:ea typeface="Calibri" pitchFamily="2" charset="0"/>
                        <a:cs typeface="Times New Roman" pitchFamily="0" charset="0"/>
                      </a:endParaRPr>
                    </a:p>
                    <a:p>
                      <a:pPr marL="0" marR="0" indent="0" algn="ctr">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12/5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All  team members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73710"/>
                  </a:ext>
                </a:extLst>
              </a:tr>
              <a:tr h="240665">
                <a:tc rowSpan="5">
                  <a:txBody>
                    <a:bodyPr wrap="square" numCol="1"/>
                    <a:lstStyle/>
                    <a:p>
                      <a:pPr marL="67945" marR="189230" indent="0" algn="l">
                        <a:lnSpc>
                          <a:spcPts val="915"/>
                        </a:lnSpc>
                        <a:spcBef>
                          <a:spcPts val="5"/>
                        </a:spcBef>
                        <a:buNone/>
                        <a:defRPr cap="none">
                          <a:solidFill>
                            <a:srgbClr val="000000"/>
                          </a:solidFill>
                        </a:defRPr>
                      </a:pPr>
                      <a:r>
                        <a:rPr sz="800" b="1" cap="none">
                          <a:latin typeface="Arial" pitchFamily="2" charset="0"/>
                          <a:ea typeface="Calibri" pitchFamily="2" charset="0"/>
                          <a:cs typeface="Arial" pitchFamily="2" charset="0"/>
                        </a:rPr>
                        <a:t>Defining the problem</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27635" indent="0" algn="l">
                        <a:lnSpc>
                          <a:spcPts val="915"/>
                        </a:lnSpc>
                        <a:buNone/>
                        <a:defRPr cap="none">
                          <a:solidFill>
                            <a:srgbClr val="000000"/>
                          </a:solidFill>
                        </a:defRPr>
                      </a:pPr>
                      <a:r>
                        <a:rPr sz="800" cap="none">
                          <a:latin typeface="Arial MT" pitchFamily="0" charset="0"/>
                          <a:ea typeface="Calibri" pitchFamily="2" charset="0"/>
                          <a:cs typeface="Arial MT" pitchFamily="0" charset="0"/>
                        </a:rPr>
                        <a:t>Background reading</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13/5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13/5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13/5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13/5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sz="800" cap="none">
                          <a:solidFill>
                            <a:srgbClr val="000000"/>
                          </a:solidFill>
                          <a:latin typeface="Times New Roman" pitchFamily="0" charset="0"/>
                          <a:ea typeface="Calibri" pitchFamily="2" charset="0"/>
                          <a:cs typeface="Times New Roman" pitchFamily="0" charset="0"/>
                        </a:defRPr>
                      </a:pPr>
                      <a:r>
                        <a:t>All team members</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240665"/>
                  </a:ext>
                </a:extLst>
              </a:tr>
              <a:tr h="356235">
                <a:tc vMerge="1">
                  <a:txBody>
                    <a:bodyPr/>
                    <a:lstStyle/>
                    <a:p/>
                  </a:txBody>
                  <a:tcPr/>
                </a:tc>
                <a:tc>
                  <a:txBody>
                    <a:bodyPr wrap="square" numCol="1"/>
                    <a:lstStyle/>
                    <a:p>
                      <a:pPr marL="68580" marR="98425" indent="0" algn="l">
                        <a:lnSpc>
                          <a:spcPts val="910"/>
                        </a:lnSpc>
                        <a:spcBef>
                          <a:spcPts val="25"/>
                        </a:spcBef>
                        <a:buNone/>
                        <a:defRPr cap="none">
                          <a:solidFill>
                            <a:srgbClr val="000000"/>
                          </a:solidFill>
                        </a:defRPr>
                      </a:pPr>
                      <a:r>
                        <a:rPr sz="800" cap="none">
                          <a:latin typeface="Arial MT" pitchFamily="0" charset="0"/>
                          <a:ea typeface="Calibri" pitchFamily="2" charset="0"/>
                          <a:cs typeface="Arial MT" pitchFamily="0" charset="0"/>
                        </a:rPr>
                        <a:t>Research issues in our</a:t>
                      </a:r>
                      <a:endParaRPr sz="800" cap="none">
                        <a:latin typeface="Arial MT" pitchFamily="0" charset="0"/>
                        <a:ea typeface="Calibri" pitchFamily="2" charset="0"/>
                        <a:cs typeface="Arial MT" pitchFamily="0" charset="0"/>
                      </a:endParaRPr>
                    </a:p>
                    <a:p>
                      <a:pPr marL="68580" marR="0" indent="0" algn="l">
                        <a:lnSpc>
                          <a:spcPts val="860"/>
                        </a:lnSpc>
                        <a:buNone/>
                        <a:defRPr cap="none">
                          <a:solidFill>
                            <a:srgbClr val="000000"/>
                          </a:solidFill>
                        </a:defRPr>
                      </a:pPr>
                      <a:r>
                        <a:rPr sz="800" cap="none">
                          <a:latin typeface="Arial MT" pitchFamily="0" charset="0"/>
                          <a:ea typeface="Calibri" pitchFamily="2" charset="0"/>
                          <a:cs typeface="Arial MT" pitchFamily="0" charset="0"/>
                        </a:rPr>
                        <a:t>community</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14/5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14/5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14/5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14/5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All team members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356235"/>
                  </a:ext>
                </a:extLst>
              </a:tr>
              <a:tr h="822325">
                <a:tc vMerge="1">
                  <a:txBody>
                    <a:bodyPr/>
                    <a:lstStyle/>
                    <a:p/>
                  </a:txBody>
                  <a:tcPr/>
                </a:tc>
                <a:tc>
                  <a:txBody>
                    <a:bodyPr wrap="square" numCol="1"/>
                    <a:lstStyle/>
                    <a:p>
                      <a:pPr marL="68580" marR="194310" indent="0" algn="l">
                        <a:lnSpc>
                          <a:spcPts val="910"/>
                        </a:lnSpc>
                        <a:spcBef>
                          <a:spcPts val="25"/>
                        </a:spcBef>
                        <a:buNone/>
                        <a:defRPr cap="none">
                          <a:solidFill>
                            <a:srgbClr val="000000"/>
                          </a:solidFill>
                        </a:defRPr>
                      </a:pPr>
                      <a:r>
                        <a:rPr sz="800" cap="none">
                          <a:latin typeface="Arial MT" pitchFamily="0" charset="0"/>
                          <a:ea typeface="Calibri" pitchFamily="2" charset="0"/>
                          <a:cs typeface="Arial MT" pitchFamily="0" charset="0"/>
                        </a:rPr>
                        <a:t>Team meeting to</a:t>
                      </a:r>
                      <a:endParaRPr sz="800" cap="none">
                        <a:latin typeface="Arial MT" pitchFamily="0" charset="0"/>
                        <a:ea typeface="Calibri" pitchFamily="2" charset="0"/>
                        <a:cs typeface="Arial MT" pitchFamily="0" charset="0"/>
                      </a:endParaRPr>
                    </a:p>
                    <a:p>
                      <a:pPr marL="68580" marR="0" indent="0" algn="l">
                        <a:lnSpc>
                          <a:spcPts val="885"/>
                        </a:lnSpc>
                        <a:buNone/>
                        <a:defRPr cap="none">
                          <a:solidFill>
                            <a:srgbClr val="000000"/>
                          </a:solidFill>
                        </a:defRPr>
                      </a:pPr>
                      <a:r>
                        <a:rPr sz="800" cap="none">
                          <a:latin typeface="Arial MT" pitchFamily="0" charset="0"/>
                          <a:ea typeface="Calibri" pitchFamily="2" charset="0"/>
                          <a:cs typeface="Arial MT" pitchFamily="0" charset="0"/>
                        </a:rPr>
                        <a:t>discuss</a:t>
                      </a:r>
                      <a:endParaRPr sz="800" cap="none">
                        <a:latin typeface="Arial MT" pitchFamily="0" charset="0"/>
                        <a:ea typeface="Calibri" pitchFamily="2" charset="0"/>
                        <a:cs typeface="Arial MT" pitchFamily="0" charset="0"/>
                      </a:endParaRPr>
                    </a:p>
                    <a:p>
                      <a:pPr marL="68580" marR="115570"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issues and select an issue for the project</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15/5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15/5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15/5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15/5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All team members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822325"/>
                  </a:ext>
                </a:extLst>
              </a:tr>
              <a:tr h="473710">
                <a:tc vMerge="1">
                  <a:txBody>
                    <a:bodyPr/>
                    <a:lstStyle/>
                    <a:p/>
                  </a:txBody>
                  <a:tcPr/>
                </a:tc>
                <a:tc>
                  <a:txBody>
                    <a:bodyPr wrap="square" numCol="1"/>
                    <a:lstStyle/>
                    <a:p>
                      <a:pPr marL="68580" marR="149860"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Complete section 3 of the Project Logbook</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15/5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15/5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15/5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15/5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All team members</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73710"/>
                  </a:ext>
                </a:extLst>
              </a:tr>
              <a:tr h="240665">
                <a:tc vMerge="1">
                  <a:txBody>
                    <a:bodyPr/>
                    <a:lstStyle/>
                    <a:p/>
                  </a:txBody>
                  <a:tcPr/>
                </a:tc>
                <a:tc>
                  <a:txBody>
                    <a:bodyPr wrap="square" numCol="1"/>
                    <a:lstStyle/>
                    <a:p>
                      <a:pPr marL="68580" marR="185420" indent="0" algn="l">
                        <a:lnSpc>
                          <a:spcPts val="915"/>
                        </a:lnSpc>
                        <a:buNone/>
                        <a:defRPr cap="none">
                          <a:solidFill>
                            <a:srgbClr val="000000"/>
                          </a:solidFill>
                        </a:defRPr>
                      </a:pPr>
                      <a:r>
                        <a:rPr sz="800" cap="none">
                          <a:latin typeface="Arial MT" pitchFamily="0" charset="0"/>
                          <a:ea typeface="Calibri" pitchFamily="2" charset="0"/>
                          <a:cs typeface="Arial MT" pitchFamily="0" charset="0"/>
                        </a:rPr>
                        <a:t>Rate yourselves</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240665"/>
                  </a:ext>
                </a:extLst>
              </a:tr>
              <a:tr h="238760">
                <a:tc rowSpan="6">
                  <a:txBody>
                    <a:bodyPr wrap="square" numCol="1"/>
                    <a:lstStyle/>
                    <a:p>
                      <a:pPr marL="67945" marR="59690" indent="0" algn="l">
                        <a:lnSpc>
                          <a:spcPts val="915"/>
                        </a:lnSpc>
                        <a:spcBef>
                          <a:spcPts val="5"/>
                        </a:spcBef>
                        <a:buNone/>
                        <a:defRPr cap="none">
                          <a:solidFill>
                            <a:srgbClr val="000000"/>
                          </a:solidFill>
                        </a:defRPr>
                      </a:pPr>
                      <a:r>
                        <a:rPr sz="800" b="1" cap="none">
                          <a:latin typeface="Arial" pitchFamily="2" charset="0"/>
                          <a:ea typeface="Calibri" pitchFamily="2" charset="0"/>
                          <a:cs typeface="Arial" pitchFamily="2" charset="0"/>
                        </a:rPr>
                        <a:t>Understanding the users</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915"/>
                        </a:lnSpc>
                        <a:buNone/>
                        <a:defRPr cap="none">
                          <a:solidFill>
                            <a:srgbClr val="000000"/>
                          </a:solidFill>
                        </a:defRPr>
                      </a:pPr>
                      <a:r>
                        <a:rPr sz="800" cap="none">
                          <a:latin typeface="Arial MT" pitchFamily="0" charset="0"/>
                          <a:ea typeface="Calibri" pitchFamily="2" charset="0"/>
                          <a:cs typeface="Arial MT" pitchFamily="0" charset="0"/>
                        </a:rPr>
                        <a:t>Identify users</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16/5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16/5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16/5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16/5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All team members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238760"/>
                  </a:ext>
                </a:extLst>
              </a:tr>
              <a:tr h="473710">
                <a:tc vMerge="1">
                  <a:txBody>
                    <a:bodyPr/>
                    <a:lstStyle/>
                    <a:p/>
                  </a:txBody>
                  <a:tcPr/>
                </a:tc>
                <a:tc>
                  <a:txBody>
                    <a:bodyPr wrap="square" numCol="1"/>
                    <a:lstStyle/>
                    <a:p>
                      <a:pPr marL="68580" marR="100330" indent="0" algn="l">
                        <a:lnSpc>
                          <a:spcPts val="915"/>
                        </a:lnSpc>
                        <a:spcBef>
                          <a:spcPts val="20"/>
                        </a:spcBef>
                        <a:buNone/>
                        <a:defRPr cap="none">
                          <a:solidFill>
                            <a:srgbClr val="000000"/>
                          </a:solidFill>
                        </a:defRPr>
                      </a:pPr>
                      <a:r>
                        <a:rPr sz="800" cap="none">
                          <a:latin typeface="Arial MT" pitchFamily="0" charset="0"/>
                          <a:ea typeface="Calibri" pitchFamily="2" charset="0"/>
                          <a:cs typeface="Arial MT" pitchFamily="0" charset="0"/>
                        </a:rPr>
                        <a:t>Meeting with users to</a:t>
                      </a:r>
                      <a:endParaRPr sz="800" cap="none">
                        <a:latin typeface="Arial MT" pitchFamily="0" charset="0"/>
                        <a:ea typeface="Calibri" pitchFamily="2" charset="0"/>
                        <a:cs typeface="Arial MT" pitchFamily="0" charset="0"/>
                      </a:endParaRPr>
                    </a:p>
                    <a:p>
                      <a:pPr marL="68580" marR="308610" indent="0" algn="l">
                        <a:lnSpc>
                          <a:spcPts val="910"/>
                        </a:lnSpc>
                        <a:buNone/>
                        <a:defRPr cap="none">
                          <a:solidFill>
                            <a:srgbClr val="000000"/>
                          </a:solidFill>
                        </a:defRPr>
                      </a:pPr>
                      <a:r>
                        <a:rPr sz="800" cap="none">
                          <a:latin typeface="Arial MT" pitchFamily="0" charset="0"/>
                          <a:ea typeface="Calibri" pitchFamily="2" charset="0"/>
                          <a:cs typeface="Arial MT" pitchFamily="0" charset="0"/>
                        </a:rPr>
                        <a:t>observe them</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17/5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17/5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17/5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17/5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 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All team members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73710"/>
                  </a:ext>
                </a:extLst>
              </a:tr>
              <a:tr h="240665">
                <a:tc vMerge="1">
                  <a:txBody>
                    <a:bodyPr/>
                    <a:lstStyle/>
                    <a:p/>
                  </a:txBody>
                  <a:tcPr/>
                </a:tc>
                <a:tc>
                  <a:txBody>
                    <a:bodyPr wrap="square" numCol="1"/>
                    <a:lstStyle/>
                    <a:p>
                      <a:pPr marL="68580" marR="111125" indent="0" algn="l">
                        <a:lnSpc>
                          <a:spcPts val="915"/>
                        </a:lnSpc>
                        <a:buNone/>
                        <a:defRPr cap="none">
                          <a:solidFill>
                            <a:srgbClr val="000000"/>
                          </a:solidFill>
                        </a:defRPr>
                      </a:pPr>
                      <a:r>
                        <a:rPr sz="800" cap="none">
                          <a:latin typeface="Arial MT" pitchFamily="0" charset="0"/>
                          <a:ea typeface="Calibri" pitchFamily="2" charset="0"/>
                          <a:cs typeface="Arial MT" pitchFamily="0" charset="0"/>
                        </a:rPr>
                        <a:t>Interview with user (1)</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0.5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0.5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All team members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240665"/>
                  </a:ext>
                </a:extLst>
              </a:tr>
              <a:tr h="356235">
                <a:tc vMerge="1">
                  <a:txBody>
                    <a:bodyPr/>
                    <a:lstStyle/>
                    <a:p/>
                  </a:txBody>
                  <a:tcPr/>
                </a:tc>
                <a:tc>
                  <a:txBody>
                    <a:bodyPr wrap="square" numCol="1"/>
                    <a:lstStyle/>
                    <a:p>
                      <a:pPr marL="68580" marR="83185" indent="0" algn="l">
                        <a:lnSpc>
                          <a:spcPts val="910"/>
                        </a:lnSpc>
                        <a:spcBef>
                          <a:spcPts val="25"/>
                        </a:spcBef>
                        <a:buNone/>
                        <a:defRPr cap="none">
                          <a:solidFill>
                            <a:srgbClr val="000000"/>
                          </a:solidFill>
                        </a:defRPr>
                      </a:pPr>
                      <a:r>
                        <a:rPr sz="800" cap="none">
                          <a:latin typeface="Arial MT" pitchFamily="0" charset="0"/>
                          <a:ea typeface="Calibri" pitchFamily="2" charset="0"/>
                          <a:cs typeface="Arial MT" pitchFamily="0" charset="0"/>
                        </a:rPr>
                        <a:t>Interview with user (2),</a:t>
                      </a:r>
                      <a:endParaRPr sz="800" cap="none">
                        <a:latin typeface="Arial MT" pitchFamily="0" charset="0"/>
                        <a:ea typeface="Calibri" pitchFamily="2" charset="0"/>
                        <a:cs typeface="Arial MT" pitchFamily="0" charset="0"/>
                      </a:endParaRPr>
                    </a:p>
                    <a:p>
                      <a:pPr marL="68580" marR="0" indent="0" algn="l">
                        <a:lnSpc>
                          <a:spcPts val="860"/>
                        </a:lnSpc>
                        <a:buNone/>
                        <a:defRPr cap="none">
                          <a:solidFill>
                            <a:srgbClr val="000000"/>
                          </a:solidFill>
                        </a:defRPr>
                      </a:pPr>
                      <a:r>
                        <a:rPr sz="800" cap="none">
                          <a:latin typeface="Arial MT" pitchFamily="0" charset="0"/>
                          <a:ea typeface="Calibri" pitchFamily="2" charset="0"/>
                          <a:cs typeface="Arial MT" pitchFamily="0" charset="0"/>
                        </a:rPr>
                        <a:t>etc…</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18/5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18/5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0.5 hour</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18/5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18/5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0.5 hour</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All team members</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356235"/>
                  </a:ext>
                </a:extLst>
              </a:tr>
              <a:tr h="472440">
                <a:tc vMerge="1">
                  <a:txBody>
                    <a:bodyPr/>
                    <a:lstStyle/>
                    <a:p/>
                  </a:txBody>
                  <a:tcPr/>
                </a:tc>
                <a:tc>
                  <a:txBody>
                    <a:bodyPr wrap="square" numCol="1"/>
                    <a:lstStyle/>
                    <a:p>
                      <a:pPr marL="68580" marR="149860" indent="0" algn="l">
                        <a:lnSpc>
                          <a:spcPts val="910"/>
                        </a:lnSpc>
                        <a:spcBef>
                          <a:spcPts val="25"/>
                        </a:spcBef>
                        <a:buNone/>
                        <a:defRPr cap="none">
                          <a:solidFill>
                            <a:srgbClr val="000000"/>
                          </a:solidFill>
                        </a:defRPr>
                      </a:pPr>
                      <a:r>
                        <a:rPr sz="800" cap="none">
                          <a:latin typeface="Arial MT" pitchFamily="0" charset="0"/>
                          <a:ea typeface="Calibri" pitchFamily="2" charset="0"/>
                          <a:cs typeface="Arial MT" pitchFamily="0" charset="0"/>
                        </a:rPr>
                        <a:t>Complete section 4 of</a:t>
                      </a:r>
                      <a:endParaRPr sz="800" cap="none">
                        <a:latin typeface="Arial MT" pitchFamily="0" charset="0"/>
                        <a:ea typeface="Calibri" pitchFamily="2" charset="0"/>
                        <a:cs typeface="Arial MT" pitchFamily="0" charset="0"/>
                      </a:endParaRPr>
                    </a:p>
                    <a:p>
                      <a:pPr marL="68580" marR="183515" indent="0" algn="l">
                        <a:lnSpc>
                          <a:spcPts val="930"/>
                        </a:lnSpc>
                        <a:buNone/>
                        <a:defRPr cap="none">
                          <a:solidFill>
                            <a:srgbClr val="000000"/>
                          </a:solidFill>
                        </a:defRPr>
                      </a:pPr>
                      <a:r>
                        <a:rPr sz="800" cap="none">
                          <a:latin typeface="Arial MT" pitchFamily="0" charset="0"/>
                          <a:ea typeface="Calibri" pitchFamily="2" charset="0"/>
                          <a:cs typeface="Arial MT" pitchFamily="0" charset="0"/>
                        </a:rPr>
                        <a:t>the Project Logbook</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18/5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0.5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0.5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M. Siddharth</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72440"/>
                  </a:ext>
                </a:extLst>
              </a:tr>
              <a:tr h="240665">
                <a:tc vMerge="1">
                  <a:txBody>
                    <a:bodyPr/>
                    <a:lstStyle/>
                    <a:p/>
                  </a:txBody>
                  <a:tcPr/>
                </a:tc>
                <a:tc>
                  <a:txBody>
                    <a:bodyPr wrap="square" numCol="1"/>
                    <a:lstStyle/>
                    <a:p>
                      <a:pPr marL="68580" marR="185420" indent="0" algn="l">
                        <a:lnSpc>
                          <a:spcPts val="910"/>
                        </a:lnSpc>
                        <a:buNone/>
                        <a:defRPr cap="none">
                          <a:solidFill>
                            <a:srgbClr val="000000"/>
                          </a:solidFill>
                        </a:defRPr>
                      </a:pPr>
                      <a:r>
                        <a:rPr sz="800" cap="none">
                          <a:latin typeface="Arial MT" pitchFamily="0" charset="0"/>
                          <a:ea typeface="Calibri" pitchFamily="2" charset="0"/>
                          <a:cs typeface="Arial MT" pitchFamily="0" charset="0"/>
                        </a:rPr>
                        <a:t>Rate yourselves</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240665"/>
                  </a:ext>
                </a:extLst>
              </a:tr>
              <a:tr h="589280">
                <a:tc rowSpan="3">
                  <a:txBody>
                    <a:bodyPr wrap="square" numCol="1"/>
                    <a:lstStyle/>
                    <a:p>
                      <a:pPr marL="67945" marR="0" indent="0" algn="l">
                        <a:lnSpc>
                          <a:spcPts val="905"/>
                        </a:lnSpc>
                        <a:buNone/>
                        <a:defRPr cap="none">
                          <a:solidFill>
                            <a:srgbClr val="000000"/>
                          </a:solidFill>
                        </a:defRPr>
                      </a:pPr>
                      <a:r>
                        <a:rPr sz="800" b="1" cap="none">
                          <a:latin typeface="Arial" pitchFamily="2" charset="0"/>
                          <a:ea typeface="Calibri" pitchFamily="2" charset="0"/>
                          <a:cs typeface="Arial" pitchFamily="2" charset="0"/>
                        </a:rPr>
                        <a:t>Brainstorming</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Team</a:t>
                      </a:r>
                      <a:endParaRPr sz="800" cap="none">
                        <a:latin typeface="Arial MT" pitchFamily="0" charset="0"/>
                        <a:ea typeface="Calibri" pitchFamily="2" charset="0"/>
                        <a:cs typeface="Arial MT" pitchFamily="0" charset="0"/>
                      </a:endParaRPr>
                    </a:p>
                    <a:p>
                      <a:pPr marL="68580" marR="194310"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meeting to generate ideas for a solution</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19/5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19/5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 hours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19/5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19/5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 hours</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All team members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589280"/>
                  </a:ext>
                </a:extLst>
              </a:tr>
              <a:tr h="473710">
                <a:tc vMerge="1">
                  <a:txBody>
                    <a:bodyPr/>
                    <a:lstStyle/>
                    <a:p/>
                  </a:txBody>
                  <a:tcPr/>
                </a:tc>
                <a:tc>
                  <a:txBody>
                    <a:bodyPr wrap="square" numCol="1"/>
                    <a:lstStyle/>
                    <a:p>
                      <a:pPr marL="68580" marR="149860"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Complete section 5 of the Project Logbook</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19/5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19/5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19/5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19/5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P.Nidheesh</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73710"/>
                  </a:ext>
                </a:extLst>
              </a:tr>
              <a:tr h="240665">
                <a:tc vMerge="1">
                  <a:txBody>
                    <a:bodyPr/>
                    <a:lstStyle/>
                    <a:p/>
                  </a:txBody>
                  <a:tcPr/>
                </a:tc>
                <a:tc>
                  <a:txBody>
                    <a:bodyPr wrap="square" numCol="1"/>
                    <a:lstStyle/>
                    <a:p>
                      <a:pPr marL="68580" marR="185420" indent="0" algn="l">
                        <a:lnSpc>
                          <a:spcPts val="915"/>
                        </a:lnSpc>
                        <a:buNone/>
                        <a:defRPr cap="none">
                          <a:solidFill>
                            <a:srgbClr val="000000"/>
                          </a:solidFill>
                        </a:defRPr>
                      </a:pPr>
                      <a:r>
                        <a:rPr sz="800" cap="none">
                          <a:latin typeface="Arial MT" pitchFamily="0" charset="0"/>
                          <a:ea typeface="Calibri" pitchFamily="2" charset="0"/>
                          <a:cs typeface="Arial MT" pitchFamily="0" charset="0"/>
                        </a:rPr>
                        <a:t>Rate yourselves</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240665"/>
                  </a:ext>
                </a:extLst>
              </a:tr>
              <a:tr h="473710">
                <a:tc rowSpan="3">
                  <a:txBody>
                    <a:bodyPr wrap="square" numCol="1"/>
                    <a:lstStyle/>
                    <a:p>
                      <a:pPr marL="67945" marR="133350" indent="0" algn="l">
                        <a:lnSpc>
                          <a:spcPts val="915"/>
                        </a:lnSpc>
                        <a:spcBef>
                          <a:spcPts val="5"/>
                        </a:spcBef>
                        <a:buNone/>
                        <a:defRPr cap="none">
                          <a:solidFill>
                            <a:srgbClr val="000000"/>
                          </a:solidFill>
                        </a:defRPr>
                      </a:pPr>
                      <a:r>
                        <a:rPr sz="800" b="1" cap="none">
                          <a:latin typeface="Arial" pitchFamily="2" charset="0"/>
                          <a:ea typeface="Calibri" pitchFamily="2" charset="0"/>
                          <a:cs typeface="Arial" pitchFamily="2" charset="0"/>
                        </a:rPr>
                        <a:t>Designing your solution</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Team</a:t>
                      </a:r>
                      <a:endParaRPr sz="800" cap="none">
                        <a:latin typeface="Arial MT" pitchFamily="0" charset="0"/>
                        <a:ea typeface="Calibri" pitchFamily="2" charset="0"/>
                        <a:cs typeface="Arial MT" pitchFamily="0" charset="0"/>
                      </a:endParaRPr>
                    </a:p>
                    <a:p>
                      <a:pPr marL="68580" marR="194310" indent="0" algn="just">
                        <a:lnSpc>
                          <a:spcPct val="95000"/>
                        </a:lnSpc>
                        <a:buNone/>
                        <a:defRPr cap="none">
                          <a:solidFill>
                            <a:srgbClr val="000000"/>
                          </a:solidFill>
                        </a:defRPr>
                      </a:pPr>
                      <a:r>
                        <a:rPr sz="800" cap="none">
                          <a:latin typeface="Arial MT" pitchFamily="0" charset="0"/>
                          <a:ea typeface="Calibri" pitchFamily="2" charset="0"/>
                          <a:cs typeface="Arial MT" pitchFamily="0" charset="0"/>
                        </a:rPr>
                        <a:t>meeting to design the solution</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20/5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20/5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3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20/5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20/5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3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All team members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73710"/>
                  </a:ext>
                </a:extLst>
              </a:tr>
              <a:tr h="356235">
                <a:tc vMerge="1">
                  <a:txBody>
                    <a:bodyPr/>
                    <a:lstStyle/>
                    <a:p/>
                  </a:txBody>
                  <a:tcPr/>
                </a:tc>
                <a:tc>
                  <a:txBody>
                    <a:bodyPr wrap="square" numCol="1"/>
                    <a:lstStyle/>
                    <a:p>
                      <a:pPr marL="68580" marR="149860" indent="0" algn="l">
                        <a:lnSpc>
                          <a:spcPts val="910"/>
                        </a:lnSpc>
                        <a:spcBef>
                          <a:spcPts val="25"/>
                        </a:spcBef>
                        <a:buNone/>
                        <a:defRPr cap="none">
                          <a:solidFill>
                            <a:srgbClr val="000000"/>
                          </a:solidFill>
                        </a:defRPr>
                      </a:pPr>
                      <a:r>
                        <a:rPr sz="800" cap="none">
                          <a:latin typeface="Arial MT" pitchFamily="0" charset="0"/>
                          <a:ea typeface="Calibri" pitchFamily="2" charset="0"/>
                          <a:cs typeface="Arial MT" pitchFamily="0" charset="0"/>
                        </a:rPr>
                        <a:t>Complete section 6 of</a:t>
                      </a:r>
                      <a:endParaRPr sz="800" cap="none">
                        <a:latin typeface="Arial MT" pitchFamily="0" charset="0"/>
                        <a:ea typeface="Calibri" pitchFamily="2" charset="0"/>
                        <a:cs typeface="Arial MT" pitchFamily="0" charset="0"/>
                      </a:endParaRPr>
                    </a:p>
                    <a:p>
                      <a:pPr marL="68580" marR="0" indent="0" algn="l">
                        <a:lnSpc>
                          <a:spcPts val="860"/>
                        </a:lnSpc>
                        <a:buNone/>
                        <a:defRPr cap="none">
                          <a:solidFill>
                            <a:srgbClr val="000000"/>
                          </a:solidFill>
                        </a:defRPr>
                      </a:pPr>
                      <a:r>
                        <a:rPr sz="800" cap="none">
                          <a:latin typeface="Arial MT" pitchFamily="0" charset="0"/>
                          <a:ea typeface="Calibri" pitchFamily="2" charset="0"/>
                          <a:cs typeface="Arial MT" pitchFamily="0" charset="0"/>
                        </a:rPr>
                        <a:t>the logbook</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20/5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20/5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20/5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20/5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K. Sanjay</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356235"/>
                  </a:ext>
                </a:extLst>
              </a:tr>
              <a:tr h="238760">
                <a:tc vMerge="1">
                  <a:txBody>
                    <a:bodyPr/>
                    <a:lstStyle/>
                    <a:p/>
                  </a:txBody>
                  <a:tcPr/>
                </a:tc>
                <a:tc>
                  <a:txBody>
                    <a:bodyPr wrap="square" numCol="1"/>
                    <a:lstStyle/>
                    <a:p>
                      <a:pPr marL="68580" marR="185420" indent="0" algn="l">
                        <a:lnSpc>
                          <a:spcPts val="915"/>
                        </a:lnSpc>
                        <a:buNone/>
                        <a:defRPr cap="none">
                          <a:solidFill>
                            <a:srgbClr val="000000"/>
                          </a:solidFill>
                        </a:defRPr>
                      </a:pPr>
                      <a:r>
                        <a:rPr sz="800" cap="none">
                          <a:latin typeface="Arial MT" pitchFamily="0" charset="0"/>
                          <a:ea typeface="Calibri" pitchFamily="2" charset="0"/>
                          <a:cs typeface="Arial MT" pitchFamily="0" charset="0"/>
                        </a:rPr>
                        <a:t>Rate yourselves</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238760"/>
                  </a:ext>
                </a:extLst>
              </a:tr>
            </a:tbl>
          </a:graphicData>
        </a:graphic>
      </p:graphicFrame>
      <p:sp>
        <p:nvSpPr>
          <p:cNvPr id="4" name="object 4"/>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5" name="object 5"/>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2BEF-A1D4-AFDD-9A42-5788650C6C02}" type="slidenum">
              <a:t>4</a:t>
            </a:fld>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graphicFrame>
        <p:nvGraphicFramePr>
          <p:cNvPr id="2" name=""/>
          <p:cNvGraphicFramePr>
            <a:graphicFrameLocks noGrp="1"/>
          </p:cNvGraphicFramePr>
          <p:nvPr/>
        </p:nvGraphicFramePr>
        <p:xfrm>
          <a:off x="454025" y="631190"/>
          <a:ext cx="6679565" cy="9288145"/>
        </p:xfrm>
        <a:graphic>
          <a:graphicData uri="http://schemas.openxmlformats.org/drawingml/2006/table">
            <a:tbl>
              <a:tblPr>
                <a:noFill/>
              </a:tblPr>
              <a:tblGrid>
                <a:gridCol w="853440"/>
                <a:gridCol w="746760"/>
                <a:gridCol w="534035"/>
                <a:gridCol w="532130"/>
                <a:gridCol w="562610"/>
                <a:gridCol w="544830"/>
                <a:gridCol w="629920"/>
                <a:gridCol w="628650"/>
                <a:gridCol w="744220"/>
                <a:gridCol w="902970"/>
              </a:tblGrid>
              <a:tr h="473710">
                <a:tc>
                  <a:txBody>
                    <a:bodyPr wrap="square" numCol="1"/>
                    <a:lstStyle/>
                    <a:p>
                      <a:pPr marL="67945" marR="69850" indent="0" algn="l">
                        <a:lnSpc>
                          <a:spcPts val="915"/>
                        </a:lnSpc>
                        <a:spcBef>
                          <a:spcPts val="5"/>
                        </a:spcBef>
                        <a:buNone/>
                        <a:defRPr cap="none">
                          <a:solidFill>
                            <a:srgbClr val="000000"/>
                          </a:solidFill>
                        </a:defRPr>
                      </a:pPr>
                      <a:r>
                        <a:rPr sz="800" b="1" cap="none">
                          <a:latin typeface="Arial" pitchFamily="2" charset="0"/>
                          <a:ea typeface="Calibri" pitchFamily="2" charset="0"/>
                          <a:cs typeface="Arial" pitchFamily="2" charset="0"/>
                        </a:rPr>
                        <a:t>Collecting and preparing data</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03505" indent="0" algn="l">
                        <a:lnSpc>
                          <a:spcPts val="915"/>
                        </a:lnSpc>
                        <a:spcBef>
                          <a:spcPts val="20"/>
                        </a:spcBef>
                        <a:buNone/>
                        <a:defRPr cap="none">
                          <a:solidFill>
                            <a:srgbClr val="000000"/>
                          </a:solidFill>
                        </a:defRPr>
                      </a:pPr>
                      <a:r>
                        <a:rPr sz="800" cap="none">
                          <a:latin typeface="Arial MT" pitchFamily="0" charset="0"/>
                          <a:ea typeface="Calibri" pitchFamily="2" charset="0"/>
                          <a:cs typeface="Arial MT" pitchFamily="0" charset="0"/>
                        </a:rPr>
                        <a:t>Team meeting to</a:t>
                      </a:r>
                      <a:endParaRPr sz="800" cap="none">
                        <a:latin typeface="Arial MT" pitchFamily="0" charset="0"/>
                        <a:ea typeface="Calibri" pitchFamily="2" charset="0"/>
                        <a:cs typeface="Arial MT" pitchFamily="0" charset="0"/>
                      </a:endParaRPr>
                    </a:p>
                    <a:p>
                      <a:pPr marL="68580" marR="76835" indent="0" algn="l">
                        <a:lnSpc>
                          <a:spcPts val="910"/>
                        </a:lnSpc>
                        <a:buNone/>
                        <a:defRPr cap="none">
                          <a:solidFill>
                            <a:srgbClr val="000000"/>
                          </a:solidFill>
                        </a:defRPr>
                      </a:pPr>
                      <a:r>
                        <a:rPr sz="800" cap="none">
                          <a:latin typeface="Arial MT" pitchFamily="0" charset="0"/>
                          <a:ea typeface="Calibri" pitchFamily="2" charset="0"/>
                          <a:cs typeface="Arial MT" pitchFamily="0" charset="0"/>
                        </a:rPr>
                        <a:t>discuss data requirements</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21/5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21/5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3 hours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21/5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21/5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3 hours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P.Nidheesh</a:t>
                      </a:r>
                      <a:endParaRPr sz="800" cap="none">
                        <a:latin typeface="Times New Roman" pitchFamily="0" charset="0"/>
                        <a:ea typeface="Calibri" pitchFamily="2" charset="0"/>
                        <a:cs typeface="Times New Roman" pitchFamily="0" charset="0"/>
                      </a:endParaRPr>
                    </a:p>
                    <a:p>
                      <a:pPr marL="0" marR="0" indent="0" algn="ctr">
                        <a:lnSpc>
                          <a:spcPct val="100000"/>
                        </a:lnSpc>
                        <a:buNone/>
                        <a:defRPr sz="800" cap="none">
                          <a:solidFill>
                            <a:srgbClr val="000000"/>
                          </a:solidFill>
                          <a:latin typeface="Times New Roman" pitchFamily="0" charset="0"/>
                          <a:ea typeface="Calibri" pitchFamily="2" charset="0"/>
                          <a:cs typeface="Times New Roman" pitchFamily="0" charset="0"/>
                        </a:defRPr>
                      </a:pPr>
                      <a:r>
                        <a:t>M.Siddharth</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73710"/>
                  </a:ext>
                </a:extLst>
              </a:tr>
              <a:tr h="577215">
                <a:tc rowSpan="4">
                  <a:txBody>
                    <a:bodyPr wrap="square" numCol="1"/>
                    <a:lstStyle/>
                    <a:p>
                      <a:pPr marL="67945" marR="0" indent="0" algn="l">
                        <a:lnSpc>
                          <a:spcPts val="885"/>
                        </a:lnSpc>
                        <a:buNone/>
                        <a:defRPr cap="none">
                          <a:solidFill>
                            <a:srgbClr val="000000"/>
                          </a:solidFill>
                        </a:defRPr>
                      </a:pPr>
                      <a:r>
                        <a:rPr sz="800" b="1" cap="none">
                          <a:latin typeface="Arial" pitchFamily="2" charset="0"/>
                          <a:ea typeface="Calibri" pitchFamily="2" charset="0"/>
                          <a:cs typeface="Arial" pitchFamily="2" charset="0"/>
                        </a:rPr>
                        <a:t>Collecting and</a:t>
                      </a:r>
                      <a:endParaRPr sz="800" cap="none">
                        <a:latin typeface="Arial" pitchFamily="2" charset="0"/>
                        <a:ea typeface="Calibri" pitchFamily="2" charset="0"/>
                        <a:cs typeface="Arial" pitchFamily="2" charset="0"/>
                      </a:endParaRPr>
                    </a:p>
                    <a:p>
                      <a:pPr marL="67945" marR="69850" indent="0" algn="l">
                        <a:lnSpc>
                          <a:spcPts val="910"/>
                        </a:lnSpc>
                        <a:spcBef>
                          <a:spcPts val="50"/>
                        </a:spcBef>
                        <a:buNone/>
                        <a:defRPr cap="none">
                          <a:solidFill>
                            <a:srgbClr val="000000"/>
                          </a:solidFill>
                        </a:defRPr>
                      </a:pPr>
                      <a:r>
                        <a:rPr sz="800" b="1" cap="none">
                          <a:latin typeface="Arial" pitchFamily="2" charset="0"/>
                          <a:ea typeface="Calibri" pitchFamily="2" charset="0"/>
                          <a:cs typeface="Arial" pitchFamily="2" charset="0"/>
                        </a:rPr>
                        <a:t>preparing data Prototyping</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245110" indent="0" algn="l">
                        <a:lnSpc>
                          <a:spcPts val="915"/>
                        </a:lnSpc>
                        <a:spcBef>
                          <a:spcPts val="20"/>
                        </a:spcBef>
                        <a:buNone/>
                        <a:defRPr cap="none">
                          <a:solidFill>
                            <a:srgbClr val="000000"/>
                          </a:solidFill>
                        </a:defRPr>
                      </a:pPr>
                      <a:r>
                        <a:rPr sz="800" cap="none">
                          <a:latin typeface="Arial MT" pitchFamily="0" charset="0"/>
                          <a:ea typeface="Calibri" pitchFamily="2" charset="0"/>
                          <a:cs typeface="Arial MT" pitchFamily="0" charset="0"/>
                        </a:rPr>
                        <a:t>Data collection</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22/5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22/5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 hours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22/5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22/5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 hours</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P.Nidheesh</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577215"/>
                  </a:ext>
                </a:extLst>
              </a:tr>
              <a:tr h="356235">
                <a:tc vMerge="1">
                  <a:txBody>
                    <a:bodyPr/>
                    <a:lstStyle/>
                    <a:p/>
                  </a:txBody>
                  <a:tcPr/>
                </a:tc>
                <a:tc>
                  <a:txBody>
                    <a:bodyPr wrap="square" numCol="1"/>
                    <a:lstStyle/>
                    <a:p>
                      <a:pPr marL="68580"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Data</a:t>
                      </a:r>
                      <a:endParaRPr sz="800" cap="none">
                        <a:latin typeface="Arial MT" pitchFamily="0" charset="0"/>
                        <a:ea typeface="Calibri" pitchFamily="2" charset="0"/>
                        <a:cs typeface="Arial MT" pitchFamily="0" charset="0"/>
                      </a:endParaRPr>
                    </a:p>
                    <a:p>
                      <a:pPr marL="68580" marR="98425" indent="0" algn="l">
                        <a:lnSpc>
                          <a:spcPts val="910"/>
                        </a:lnSpc>
                        <a:buNone/>
                        <a:defRPr cap="none">
                          <a:solidFill>
                            <a:srgbClr val="000000"/>
                          </a:solidFill>
                        </a:defRPr>
                      </a:pPr>
                      <a:r>
                        <a:rPr sz="800" cap="none">
                          <a:latin typeface="Arial MT" pitchFamily="0" charset="0"/>
                          <a:ea typeface="Calibri" pitchFamily="2" charset="0"/>
                          <a:cs typeface="Arial MT" pitchFamily="0" charset="0"/>
                        </a:rPr>
                        <a:t>preparation and labelling</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sz="800" cap="none">
                          <a:solidFill>
                            <a:srgbClr val="000000"/>
                          </a:solidFill>
                          <a:latin typeface="Times New Roman" pitchFamily="0" charset="0"/>
                          <a:ea typeface="Calibri" pitchFamily="2" charset="0"/>
                          <a:cs typeface="Times New Roman" pitchFamily="0" charset="0"/>
                        </a:defRPr>
                      </a:pPr>
                      <a:r>
                        <a:t>23/5</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sz="800" cap="none">
                          <a:solidFill>
                            <a:srgbClr val="000000"/>
                          </a:solidFill>
                          <a:latin typeface="Times New Roman" pitchFamily="0" charset="0"/>
                          <a:ea typeface="Calibri" pitchFamily="2" charset="0"/>
                          <a:cs typeface="Times New Roman" pitchFamily="0" charset="0"/>
                        </a:defRPr>
                      </a:pPr>
                      <a:r>
                        <a:t>23/5</a:t>
                      </a: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 hours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sz="800" cap="none">
                          <a:solidFill>
                            <a:srgbClr val="000000"/>
                          </a:solidFill>
                          <a:latin typeface="Times New Roman" pitchFamily="0" charset="0"/>
                          <a:ea typeface="Calibri" pitchFamily="2" charset="0"/>
                          <a:cs typeface="Times New Roman" pitchFamily="0" charset="0"/>
                        </a:defRPr>
                      </a:pPr>
                      <a:r>
                        <a:t>23/5</a:t>
                      </a: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sz="800" cap="none">
                          <a:solidFill>
                            <a:srgbClr val="000000"/>
                          </a:solidFill>
                          <a:latin typeface="Times New Roman" pitchFamily="0" charset="0"/>
                          <a:ea typeface="Calibri" pitchFamily="2" charset="0"/>
                          <a:cs typeface="Times New Roman" pitchFamily="0" charset="0"/>
                        </a:defRPr>
                      </a:pPr>
                      <a:r>
                        <a:t>23/5</a:t>
                      </a: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 hours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P.Nidheesh</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356235"/>
                  </a:ext>
                </a:extLst>
              </a:tr>
              <a:tr h="473710">
                <a:tc vMerge="1">
                  <a:txBody>
                    <a:bodyPr/>
                    <a:lstStyle/>
                    <a:p/>
                  </a:txBody>
                  <a:tcPr/>
                </a:tc>
                <a:tc>
                  <a:txBody>
                    <a:bodyPr wrap="square" numCol="1"/>
                    <a:lstStyle/>
                    <a:p>
                      <a:pPr marL="68580"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Complete</a:t>
                      </a:r>
                      <a:endParaRPr sz="800" cap="none">
                        <a:latin typeface="Arial MT" pitchFamily="0" charset="0"/>
                        <a:ea typeface="Calibri" pitchFamily="2" charset="0"/>
                        <a:cs typeface="Arial MT" pitchFamily="0" charset="0"/>
                      </a:endParaRPr>
                    </a:p>
                    <a:p>
                      <a:pPr marL="68580" marR="133350"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Section 6 of the Project Logbook</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24/5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24/5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 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24/5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24/5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P.Nidheesh</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73710"/>
                  </a:ext>
                </a:extLst>
              </a:tr>
              <a:tr h="589915">
                <a:tc vMerge="1">
                  <a:txBody>
                    <a:bodyPr/>
                    <a:lstStyle/>
                    <a:p/>
                  </a:txBody>
                  <a:tcPr/>
                </a:tc>
                <a:tc>
                  <a:txBody>
                    <a:bodyPr wrap="square" numCol="1"/>
                    <a:lstStyle/>
                    <a:p>
                      <a:pPr marL="68580"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Team</a:t>
                      </a:r>
                      <a:endParaRPr sz="800" cap="none">
                        <a:latin typeface="Arial MT" pitchFamily="0" charset="0"/>
                        <a:ea typeface="Calibri" pitchFamily="2" charset="0"/>
                        <a:cs typeface="Arial MT" pitchFamily="0" charset="0"/>
                      </a:endParaRPr>
                    </a:p>
                    <a:p>
                      <a:pPr marL="68580" marR="167005"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meeting to plan prototyping phase</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25/5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25/5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1.5 hours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25/5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25/5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1.5 hours</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All team members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589915"/>
                  </a:ext>
                </a:extLst>
              </a:tr>
              <a:tr h="356235">
                <a:tc rowSpan="6">
                  <a:txBody>
                    <a:bodyPr wrap="square" numCol="1"/>
                    <a:lstStyle/>
                    <a:p>
                      <a:pPr marL="67945" marR="207645" indent="0" algn="l">
                        <a:lnSpc>
                          <a:spcPts val="915"/>
                        </a:lnSpc>
                        <a:spcBef>
                          <a:spcPts val="5"/>
                        </a:spcBef>
                        <a:buNone/>
                        <a:defRPr cap="none">
                          <a:solidFill>
                            <a:srgbClr val="000000"/>
                          </a:solidFill>
                        </a:defRPr>
                      </a:pPr>
                      <a:r>
                        <a:rPr sz="800" b="1" cap="none">
                          <a:latin typeface="Arial" pitchFamily="2" charset="0"/>
                          <a:ea typeface="Calibri" pitchFamily="2" charset="0"/>
                          <a:cs typeface="Arial" pitchFamily="2" charset="0"/>
                        </a:rPr>
                        <a:t>Prototyping Testing</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87630" indent="0" algn="l">
                        <a:lnSpc>
                          <a:spcPts val="915"/>
                        </a:lnSpc>
                        <a:buNone/>
                        <a:defRPr cap="none">
                          <a:solidFill>
                            <a:srgbClr val="000000"/>
                          </a:solidFill>
                        </a:defRPr>
                      </a:pPr>
                      <a:r>
                        <a:rPr sz="800" cap="none">
                          <a:latin typeface="Arial MT" pitchFamily="0" charset="0"/>
                          <a:ea typeface="Calibri" pitchFamily="2" charset="0"/>
                          <a:cs typeface="Arial MT" pitchFamily="0" charset="0"/>
                        </a:rPr>
                        <a:t>Train your model with input dataset</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26/5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26/5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1.5 hours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26/5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26/5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1.5 hours</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M.Siddharth</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356235"/>
                  </a:ext>
                </a:extLst>
              </a:tr>
              <a:tr h="941705">
                <a:tc vMerge="1">
                  <a:txBody>
                    <a:bodyPr/>
                    <a:lstStyle/>
                    <a:p/>
                  </a:txBody>
                  <a:tcPr/>
                </a:tc>
                <a:tc>
                  <a:txBody>
                    <a:bodyPr wrap="square" numCol="1"/>
                    <a:lstStyle/>
                    <a:p>
                      <a:pPr marL="68580" marR="86360" indent="0" algn="l">
                        <a:lnSpc>
                          <a:spcPts val="915"/>
                        </a:lnSpc>
                        <a:spcBef>
                          <a:spcPts val="20"/>
                        </a:spcBef>
                        <a:buNone/>
                        <a:defRPr cap="none">
                          <a:solidFill>
                            <a:srgbClr val="000000"/>
                          </a:solidFill>
                        </a:defRPr>
                      </a:pPr>
                      <a:r>
                        <a:rPr sz="800" cap="none">
                          <a:latin typeface="Arial MT" pitchFamily="0" charset="0"/>
                          <a:ea typeface="Calibri" pitchFamily="2" charset="0"/>
                          <a:cs typeface="Arial MT" pitchFamily="0" charset="0"/>
                        </a:rPr>
                        <a:t>Test your model and</a:t>
                      </a:r>
                      <a:endParaRPr sz="800" cap="none">
                        <a:latin typeface="Arial MT" pitchFamily="0" charset="0"/>
                        <a:ea typeface="Calibri" pitchFamily="2" charset="0"/>
                        <a:cs typeface="Arial MT" pitchFamily="0" charset="0"/>
                      </a:endParaRPr>
                    </a:p>
                    <a:p>
                      <a:pPr marL="68580" marR="86360" indent="0" algn="l">
                        <a:lnSpc>
                          <a:spcPts val="910"/>
                        </a:lnSpc>
                        <a:spcBef>
                          <a:spcPts val="15"/>
                        </a:spcBef>
                        <a:buNone/>
                        <a:defRPr cap="none">
                          <a:solidFill>
                            <a:srgbClr val="000000"/>
                          </a:solidFill>
                        </a:defRPr>
                      </a:pPr>
                      <a:r>
                        <a:rPr sz="800" cap="none">
                          <a:latin typeface="Arial MT" pitchFamily="0" charset="0"/>
                          <a:ea typeface="Calibri" pitchFamily="2" charset="0"/>
                          <a:cs typeface="Arial MT" pitchFamily="0" charset="0"/>
                        </a:rPr>
                        <a:t>keep training with more</a:t>
                      </a:r>
                      <a:endParaRPr sz="800" cap="none">
                        <a:latin typeface="Arial MT" pitchFamily="0" charset="0"/>
                        <a:ea typeface="Calibri" pitchFamily="2" charset="0"/>
                        <a:cs typeface="Arial MT" pitchFamily="0" charset="0"/>
                      </a:endParaRPr>
                    </a:p>
                    <a:p>
                      <a:pPr marL="68580" marR="0" indent="0" algn="l">
                        <a:lnSpc>
                          <a:spcPts val="885"/>
                        </a:lnSpc>
                        <a:buNone/>
                        <a:defRPr cap="none">
                          <a:solidFill>
                            <a:srgbClr val="000000"/>
                          </a:solidFill>
                        </a:defRPr>
                      </a:pPr>
                      <a:r>
                        <a:rPr sz="800" cap="none">
                          <a:latin typeface="Arial MT" pitchFamily="0" charset="0"/>
                          <a:ea typeface="Calibri" pitchFamily="2" charset="0"/>
                          <a:cs typeface="Arial MT" pitchFamily="0" charset="0"/>
                        </a:rPr>
                        <a:t>data until you</a:t>
                      </a:r>
                      <a:endParaRPr sz="800" cap="none">
                        <a:latin typeface="Arial MT" pitchFamily="0" charset="0"/>
                        <a:ea typeface="Calibri" pitchFamily="2" charset="0"/>
                        <a:cs typeface="Arial MT" pitchFamily="0" charset="0"/>
                      </a:endParaRPr>
                    </a:p>
                    <a:p>
                      <a:pPr marL="68580" marR="229235"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think your model is accurate</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26/5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26/5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1.5 hours</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26/5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26/5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1.5 hours</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M.Siddharth</a:t>
                      </a:r>
                      <a:endParaRPr sz="800" cap="none">
                        <a:latin typeface="Times New Roman" pitchFamily="0" charset="0"/>
                        <a:ea typeface="Calibri" pitchFamily="2" charset="0"/>
                        <a:cs typeface="Times New Roman" pitchFamily="0" charset="0"/>
                      </a:endParaRPr>
                    </a:p>
                    <a:p>
                      <a:pPr marL="0" marR="0" indent="0" algn="ctr">
                        <a:lnSpc>
                          <a:spcPct val="100000"/>
                        </a:lnSpc>
                        <a:buNone/>
                        <a:defRPr sz="800" cap="none">
                          <a:solidFill>
                            <a:srgbClr val="000000"/>
                          </a:solidFill>
                          <a:latin typeface="Times New Roman" pitchFamily="0" charset="0"/>
                          <a:ea typeface="Calibri" pitchFamily="2" charset="0"/>
                          <a:cs typeface="Times New Roman" pitchFamily="0" charset="0"/>
                        </a:defRPr>
                      </a:pPr>
                      <a:r>
                        <a:t>K.Ganesan</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941705"/>
                  </a:ext>
                </a:extLst>
              </a:tr>
              <a:tr h="848995">
                <a:tc vMerge="1">
                  <a:txBody>
                    <a:bodyPr/>
                    <a:lstStyle/>
                    <a:p/>
                  </a:txBody>
                  <a:tcPr/>
                </a:tc>
                <a:tc>
                  <a:txBody>
                    <a:bodyPr wrap="square" numCol="1"/>
                    <a:lstStyle/>
                    <a:p>
                      <a:pPr marL="68580"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Write a</a:t>
                      </a:r>
                      <a:endParaRPr sz="800" cap="none">
                        <a:latin typeface="Arial MT" pitchFamily="0" charset="0"/>
                        <a:ea typeface="Calibri" pitchFamily="2" charset="0"/>
                        <a:cs typeface="Arial MT" pitchFamily="0" charset="0"/>
                      </a:endParaRPr>
                    </a:p>
                    <a:p>
                      <a:pPr marL="68580" marR="81915"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program to initiate actions based on the result of your model</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27/5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27/5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1.5 hours</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27/5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27/5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1.5 hours</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M.Siddharth</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848995"/>
                  </a:ext>
                </a:extLst>
              </a:tr>
              <a:tr h="472440">
                <a:tc vMerge="1">
                  <a:txBody>
                    <a:bodyPr/>
                    <a:lstStyle/>
                    <a:p/>
                  </a:txBody>
                  <a:tcPr/>
                </a:tc>
                <a:tc>
                  <a:txBody>
                    <a:bodyPr wrap="square" numCol="1"/>
                    <a:lstStyle/>
                    <a:p>
                      <a:pPr marL="68580" marR="149860" indent="0" algn="l">
                        <a:lnSpc>
                          <a:spcPts val="910"/>
                        </a:lnSpc>
                        <a:spcBef>
                          <a:spcPts val="25"/>
                        </a:spcBef>
                        <a:buNone/>
                        <a:defRPr cap="none">
                          <a:solidFill>
                            <a:srgbClr val="000000"/>
                          </a:solidFill>
                        </a:defRPr>
                      </a:pPr>
                      <a:r>
                        <a:rPr sz="800" cap="none">
                          <a:latin typeface="Arial MT" pitchFamily="0" charset="0"/>
                          <a:ea typeface="Calibri" pitchFamily="2" charset="0"/>
                          <a:cs typeface="Arial MT" pitchFamily="0" charset="0"/>
                        </a:rPr>
                        <a:t>Complete section 8 of</a:t>
                      </a:r>
                      <a:endParaRPr sz="800" cap="none">
                        <a:latin typeface="Arial MT" pitchFamily="0" charset="0"/>
                        <a:ea typeface="Calibri" pitchFamily="2" charset="0"/>
                        <a:cs typeface="Arial MT" pitchFamily="0" charset="0"/>
                      </a:endParaRPr>
                    </a:p>
                    <a:p>
                      <a:pPr marL="68580" marR="183515" indent="0" algn="l">
                        <a:lnSpc>
                          <a:spcPts val="915"/>
                        </a:lnSpc>
                        <a:buNone/>
                        <a:defRPr cap="none">
                          <a:solidFill>
                            <a:srgbClr val="000000"/>
                          </a:solidFill>
                        </a:defRPr>
                      </a:pPr>
                      <a:r>
                        <a:rPr sz="800" cap="none">
                          <a:latin typeface="Arial MT" pitchFamily="0" charset="0"/>
                          <a:ea typeface="Calibri" pitchFamily="2" charset="0"/>
                          <a:cs typeface="Arial MT" pitchFamily="0" charset="0"/>
                        </a:rPr>
                        <a:t>the Project Logbook</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27/5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27/5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27/5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27/5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K.Ganesan</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72440"/>
                  </a:ext>
                </a:extLst>
              </a:tr>
              <a:tr h="240665">
                <a:tc vMerge="1">
                  <a:txBody>
                    <a:bodyPr/>
                    <a:lstStyle/>
                    <a:p/>
                  </a:txBody>
                  <a:tcPr/>
                </a:tc>
                <a:tc>
                  <a:txBody>
                    <a:bodyPr wrap="square" numCol="1"/>
                    <a:lstStyle/>
                    <a:p>
                      <a:pPr marL="68580" marR="185420" indent="0" algn="l">
                        <a:lnSpc>
                          <a:spcPts val="910"/>
                        </a:lnSpc>
                        <a:buNone/>
                        <a:defRPr cap="none">
                          <a:solidFill>
                            <a:srgbClr val="000000"/>
                          </a:solidFill>
                        </a:defRPr>
                      </a:pPr>
                      <a:r>
                        <a:rPr sz="800" cap="none">
                          <a:latin typeface="Arial MT" pitchFamily="0" charset="0"/>
                          <a:ea typeface="Calibri" pitchFamily="2" charset="0"/>
                          <a:cs typeface="Arial MT" pitchFamily="0" charset="0"/>
                        </a:rPr>
                        <a:t>Rate yourselves</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240665"/>
                  </a:ext>
                </a:extLst>
              </a:tr>
              <a:tr h="473710">
                <a:tc vMerge="1">
                  <a:txBody>
                    <a:bodyPr/>
                    <a:lstStyle/>
                    <a:p/>
                  </a:txBody>
                  <a:tcPr/>
                </a:tc>
                <a:tc>
                  <a:txBody>
                    <a:bodyPr wrap="square" numCol="1"/>
                    <a:lstStyle/>
                    <a:p>
                      <a:pPr marL="68580"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Team</a:t>
                      </a:r>
                      <a:endParaRPr sz="800" cap="none">
                        <a:latin typeface="Arial MT" pitchFamily="0" charset="0"/>
                        <a:ea typeface="Calibri" pitchFamily="2" charset="0"/>
                        <a:cs typeface="Arial MT" pitchFamily="0" charset="0"/>
                      </a:endParaRPr>
                    </a:p>
                    <a:p>
                      <a:pPr marL="68580" marR="148590"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meeting to discuss testing plan</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27/5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27/5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27/5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27/5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All team members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73710"/>
                  </a:ext>
                </a:extLst>
              </a:tr>
              <a:tr h="356235">
                <a:tc rowSpan="5">
                  <a:txBody>
                    <a:bodyPr wrap="square" numCol="1"/>
                    <a:lstStyle/>
                    <a:p>
                      <a:pPr marL="67945" marR="182880" indent="0" algn="l">
                        <a:lnSpc>
                          <a:spcPts val="910"/>
                        </a:lnSpc>
                        <a:spcBef>
                          <a:spcPts val="15"/>
                        </a:spcBef>
                        <a:buNone/>
                        <a:defRPr cap="none">
                          <a:solidFill>
                            <a:srgbClr val="000000"/>
                          </a:solidFill>
                        </a:defRPr>
                      </a:pPr>
                      <a:r>
                        <a:rPr sz="800" b="1" cap="none">
                          <a:latin typeface="Arial" pitchFamily="2" charset="0"/>
                          <a:ea typeface="Calibri" pitchFamily="2" charset="0"/>
                          <a:cs typeface="Arial" pitchFamily="2" charset="0"/>
                        </a:rPr>
                        <a:t>Testing Creating the</a:t>
                      </a:r>
                      <a:endParaRPr sz="800" cap="none">
                        <a:latin typeface="Arial" pitchFamily="2" charset="0"/>
                        <a:ea typeface="Calibri" pitchFamily="2" charset="0"/>
                        <a:cs typeface="Arial" pitchFamily="2" charset="0"/>
                      </a:endParaRPr>
                    </a:p>
                    <a:p>
                      <a:pPr marL="67945" marR="0" indent="0" algn="l">
                        <a:lnSpc>
                          <a:spcPts val="905"/>
                        </a:lnSpc>
                        <a:buNone/>
                        <a:defRPr cap="none">
                          <a:solidFill>
                            <a:srgbClr val="000000"/>
                          </a:solidFill>
                        </a:defRPr>
                      </a:pPr>
                      <a:r>
                        <a:rPr sz="800" b="1" cap="none">
                          <a:latin typeface="Arial" pitchFamily="2" charset="0"/>
                          <a:ea typeface="Calibri" pitchFamily="2" charset="0"/>
                          <a:cs typeface="Arial" pitchFamily="2" charset="0"/>
                        </a:rPr>
                        <a:t>video</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50495" indent="0" algn="l">
                        <a:lnSpc>
                          <a:spcPts val="910"/>
                        </a:lnSpc>
                        <a:spcBef>
                          <a:spcPts val="25"/>
                        </a:spcBef>
                        <a:buNone/>
                        <a:defRPr cap="none">
                          <a:solidFill>
                            <a:srgbClr val="000000"/>
                          </a:solidFill>
                        </a:defRPr>
                      </a:pPr>
                      <a:r>
                        <a:rPr sz="800" cap="none">
                          <a:latin typeface="Arial MT" pitchFamily="0" charset="0"/>
                          <a:ea typeface="Calibri" pitchFamily="2" charset="0"/>
                          <a:cs typeface="Arial MT" pitchFamily="0" charset="0"/>
                        </a:rPr>
                        <a:t>Invite users to test your</a:t>
                      </a:r>
                      <a:endParaRPr sz="800" cap="none">
                        <a:latin typeface="Arial MT" pitchFamily="0" charset="0"/>
                        <a:ea typeface="Calibri" pitchFamily="2" charset="0"/>
                        <a:cs typeface="Arial MT" pitchFamily="0" charset="0"/>
                      </a:endParaRPr>
                    </a:p>
                    <a:p>
                      <a:pPr marL="68580" marR="0" indent="0" algn="l">
                        <a:lnSpc>
                          <a:spcPts val="860"/>
                        </a:lnSpc>
                        <a:buNone/>
                        <a:defRPr cap="none">
                          <a:solidFill>
                            <a:srgbClr val="000000"/>
                          </a:solidFill>
                        </a:defRPr>
                      </a:pPr>
                      <a:r>
                        <a:rPr sz="800" cap="none">
                          <a:latin typeface="Arial MT" pitchFamily="0" charset="0"/>
                          <a:ea typeface="Calibri" pitchFamily="2" charset="0"/>
                          <a:cs typeface="Arial MT" pitchFamily="0" charset="0"/>
                        </a:rPr>
                        <a:t>prototype</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0.5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0.5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All team members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356235"/>
                  </a:ext>
                </a:extLst>
              </a:tr>
              <a:tr h="356235">
                <a:tc vMerge="1">
                  <a:txBody>
                    <a:bodyPr/>
                    <a:lstStyle/>
                    <a:p/>
                  </a:txBody>
                  <a:tcPr/>
                </a:tc>
                <a:tc>
                  <a:txBody>
                    <a:bodyPr wrap="square" numCol="1"/>
                    <a:lstStyle/>
                    <a:p>
                      <a:pPr marL="68580" marR="0" indent="0" algn="l">
                        <a:lnSpc>
                          <a:spcPts val="900"/>
                        </a:lnSpc>
                        <a:buNone/>
                        <a:defRPr cap="none">
                          <a:solidFill>
                            <a:srgbClr val="000000"/>
                          </a:solidFill>
                        </a:defRPr>
                      </a:pPr>
                      <a:r>
                        <a:rPr sz="800" cap="none">
                          <a:latin typeface="Arial MT" pitchFamily="0" charset="0"/>
                          <a:ea typeface="Calibri" pitchFamily="2" charset="0"/>
                          <a:cs typeface="Arial MT" pitchFamily="0" charset="0"/>
                        </a:rPr>
                        <a:t>Conduct</a:t>
                      </a:r>
                      <a:endParaRPr sz="800" cap="none">
                        <a:latin typeface="Arial MT" pitchFamily="0" charset="0"/>
                        <a:ea typeface="Calibri" pitchFamily="2" charset="0"/>
                        <a:cs typeface="Arial MT" pitchFamily="0" charset="0"/>
                      </a:endParaRPr>
                    </a:p>
                    <a:p>
                      <a:pPr marL="68580" marR="161290" indent="0" algn="l">
                        <a:lnSpc>
                          <a:spcPts val="910"/>
                        </a:lnSpc>
                        <a:buNone/>
                        <a:defRPr cap="none">
                          <a:solidFill>
                            <a:srgbClr val="000000"/>
                          </a:solidFill>
                        </a:defRPr>
                      </a:pPr>
                      <a:r>
                        <a:rPr sz="800" cap="none">
                          <a:latin typeface="Arial MT" pitchFamily="0" charset="0"/>
                          <a:ea typeface="Calibri" pitchFamily="2" charset="0"/>
                          <a:cs typeface="Arial MT" pitchFamily="0" charset="0"/>
                        </a:rPr>
                        <a:t>testing with users</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0.5 hour</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0.5 hour</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All team members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356235"/>
                  </a:ext>
                </a:extLst>
              </a:tr>
              <a:tr h="473710">
                <a:tc vMerge="1">
                  <a:txBody>
                    <a:bodyPr/>
                    <a:lstStyle/>
                    <a:p/>
                  </a:txBody>
                  <a:tcPr/>
                </a:tc>
                <a:tc>
                  <a:txBody>
                    <a:bodyPr wrap="square" numCol="1"/>
                    <a:lstStyle/>
                    <a:p>
                      <a:pPr marL="68580" marR="149860"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Complete section 9 of the Project</a:t>
                      </a:r>
                      <a:endParaRPr sz="800" cap="none">
                        <a:latin typeface="Arial MT" pitchFamily="0" charset="0"/>
                        <a:ea typeface="Calibri" pitchFamily="2" charset="0"/>
                        <a:cs typeface="Arial MT" pitchFamily="0" charset="0"/>
                      </a:endParaRPr>
                    </a:p>
                    <a:p>
                      <a:pPr marL="68580" marR="0" indent="0" algn="l">
                        <a:lnSpc>
                          <a:spcPts val="880"/>
                        </a:lnSpc>
                        <a:buNone/>
                        <a:defRPr cap="none">
                          <a:solidFill>
                            <a:srgbClr val="000000"/>
                          </a:solidFill>
                        </a:defRPr>
                      </a:pPr>
                      <a:r>
                        <a:rPr sz="800" cap="none">
                          <a:latin typeface="Arial MT" pitchFamily="0" charset="0"/>
                          <a:ea typeface="Calibri" pitchFamily="2" charset="0"/>
                          <a:cs typeface="Arial MT" pitchFamily="0" charset="0"/>
                        </a:rPr>
                        <a:t>Logbook</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28/5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K. Sanjay</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73710"/>
                  </a:ext>
                </a:extLst>
              </a:tr>
              <a:tr h="238760">
                <a:tc vMerge="1">
                  <a:txBody>
                    <a:bodyPr/>
                    <a:lstStyle/>
                    <a:p/>
                  </a:txBody>
                  <a:tcPr/>
                </a:tc>
                <a:tc>
                  <a:txBody>
                    <a:bodyPr wrap="square" numCol="1"/>
                    <a:lstStyle/>
                    <a:p>
                      <a:pPr marL="68580" marR="185420" indent="0" algn="l">
                        <a:lnSpc>
                          <a:spcPts val="915"/>
                        </a:lnSpc>
                        <a:buNone/>
                        <a:defRPr cap="none">
                          <a:solidFill>
                            <a:srgbClr val="000000"/>
                          </a:solidFill>
                        </a:defRPr>
                      </a:pPr>
                      <a:r>
                        <a:rPr sz="800" cap="none">
                          <a:latin typeface="Arial MT" pitchFamily="0" charset="0"/>
                          <a:ea typeface="Calibri" pitchFamily="2" charset="0"/>
                          <a:cs typeface="Arial MT" pitchFamily="0" charset="0"/>
                        </a:rPr>
                        <a:t>Rate yourselves</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238760"/>
                  </a:ext>
                </a:extLst>
              </a:tr>
              <a:tr h="591185">
                <a:tc vMerge="1">
                  <a:txBody>
                    <a:bodyPr/>
                    <a:lstStyle/>
                    <a:p/>
                  </a:txBody>
                  <a:tcPr/>
                </a:tc>
                <a:tc>
                  <a:txBody>
                    <a:bodyPr wrap="square" numCol="1"/>
                    <a:lstStyle/>
                    <a:p>
                      <a:pPr marL="68580" marR="194310" indent="0" algn="l">
                        <a:lnSpc>
                          <a:spcPts val="915"/>
                        </a:lnSpc>
                        <a:spcBef>
                          <a:spcPts val="20"/>
                        </a:spcBef>
                        <a:buNone/>
                        <a:defRPr cap="none">
                          <a:solidFill>
                            <a:srgbClr val="000000"/>
                          </a:solidFill>
                        </a:defRPr>
                      </a:pPr>
                      <a:r>
                        <a:rPr sz="800" cap="none">
                          <a:latin typeface="Arial MT" pitchFamily="0" charset="0"/>
                          <a:ea typeface="Calibri" pitchFamily="2" charset="0"/>
                          <a:cs typeface="Arial MT" pitchFamily="0" charset="0"/>
                        </a:rPr>
                        <a:t>Team meeting to</a:t>
                      </a:r>
                      <a:endParaRPr sz="800" cap="none">
                        <a:latin typeface="Arial MT" pitchFamily="0" charset="0"/>
                        <a:ea typeface="Calibri" pitchFamily="2" charset="0"/>
                        <a:cs typeface="Arial MT" pitchFamily="0" charset="0"/>
                      </a:endParaRPr>
                    </a:p>
                    <a:p>
                      <a:pPr marL="68580" marR="331470" indent="0" algn="l">
                        <a:lnSpc>
                          <a:spcPts val="910"/>
                        </a:lnSpc>
                        <a:spcBef>
                          <a:spcPts val="15"/>
                        </a:spcBef>
                        <a:buNone/>
                        <a:defRPr cap="none">
                          <a:solidFill>
                            <a:srgbClr val="000000"/>
                          </a:solidFill>
                        </a:defRPr>
                      </a:pPr>
                      <a:r>
                        <a:rPr sz="800" cap="none">
                          <a:latin typeface="Arial MT" pitchFamily="0" charset="0"/>
                          <a:ea typeface="Calibri" pitchFamily="2" charset="0"/>
                          <a:cs typeface="Arial MT" pitchFamily="0" charset="0"/>
                        </a:rPr>
                        <a:t>discuss video</a:t>
                      </a:r>
                      <a:endParaRPr sz="800" cap="none">
                        <a:latin typeface="Arial MT" pitchFamily="0" charset="0"/>
                        <a:ea typeface="Calibri" pitchFamily="2" charset="0"/>
                        <a:cs typeface="Arial MT" pitchFamily="0" charset="0"/>
                      </a:endParaRPr>
                    </a:p>
                    <a:p>
                      <a:pPr marL="68580" marR="0" indent="0" algn="l">
                        <a:lnSpc>
                          <a:spcPts val="860"/>
                        </a:lnSpc>
                        <a:buNone/>
                        <a:defRPr cap="none">
                          <a:solidFill>
                            <a:srgbClr val="000000"/>
                          </a:solidFill>
                        </a:defRPr>
                      </a:pPr>
                      <a:r>
                        <a:rPr sz="800" cap="none">
                          <a:latin typeface="Arial MT" pitchFamily="0" charset="0"/>
                          <a:ea typeface="Calibri" pitchFamily="2" charset="0"/>
                          <a:cs typeface="Arial MT" pitchFamily="0" charset="0"/>
                        </a:rPr>
                        <a:t>creation</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29/5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29/5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29/5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29/5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All team members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591185"/>
                  </a:ext>
                </a:extLst>
              </a:tr>
              <a:tr h="238760">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207010" indent="0" algn="l">
                        <a:lnSpc>
                          <a:spcPts val="915"/>
                        </a:lnSpc>
                        <a:buNone/>
                        <a:defRPr cap="none">
                          <a:solidFill>
                            <a:srgbClr val="000000"/>
                          </a:solidFill>
                        </a:defRPr>
                      </a:pPr>
                      <a:r>
                        <a:rPr sz="800" cap="none">
                          <a:latin typeface="Arial MT" pitchFamily="0" charset="0"/>
                          <a:ea typeface="Calibri" pitchFamily="2" charset="0"/>
                          <a:cs typeface="Arial MT" pitchFamily="0" charset="0"/>
                        </a:rPr>
                        <a:t>Write your script</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29/5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29/5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29/5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29/5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2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K. Sanjay</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238760"/>
                  </a:ext>
                </a:extLst>
              </a:tr>
              <a:tr h="240665">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252095" indent="0" algn="l">
                        <a:lnSpc>
                          <a:spcPts val="915"/>
                        </a:lnSpc>
                        <a:buNone/>
                        <a:defRPr cap="none">
                          <a:solidFill>
                            <a:srgbClr val="000000"/>
                          </a:solidFill>
                        </a:defRPr>
                      </a:pPr>
                      <a:r>
                        <a:rPr sz="800" cap="none">
                          <a:latin typeface="Arial MT" pitchFamily="0" charset="0"/>
                          <a:ea typeface="Calibri" pitchFamily="2" charset="0"/>
                          <a:cs typeface="Arial MT" pitchFamily="0" charset="0"/>
                        </a:rPr>
                        <a:t>Film your video</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30/5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30/5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30/5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30/5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K. Sanjay</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240665"/>
                  </a:ext>
                </a:extLst>
              </a:tr>
              <a:tr h="238760">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269240" indent="0" algn="l">
                        <a:lnSpc>
                          <a:spcPts val="910"/>
                        </a:lnSpc>
                        <a:buNone/>
                        <a:defRPr cap="none">
                          <a:solidFill>
                            <a:srgbClr val="000000"/>
                          </a:solidFill>
                        </a:defRPr>
                      </a:pPr>
                      <a:r>
                        <a:rPr sz="800" cap="none">
                          <a:latin typeface="Arial MT" pitchFamily="0" charset="0"/>
                          <a:ea typeface="Calibri" pitchFamily="2" charset="0"/>
                          <a:cs typeface="Arial MT" pitchFamily="0" charset="0"/>
                        </a:rPr>
                        <a:t>Edit your video</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30/5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30/5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30/5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30/5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K. Sanjay</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238760"/>
                  </a:ext>
                </a:extLst>
              </a:tr>
              <a:tr h="473710">
                <a:tc>
                  <a:txBody>
                    <a:bodyPr wrap="square" numCol="1"/>
                    <a:lstStyle/>
                    <a:p>
                      <a:pPr marL="67945" marR="200025" indent="0" algn="l">
                        <a:lnSpc>
                          <a:spcPts val="915"/>
                        </a:lnSpc>
                        <a:spcBef>
                          <a:spcPts val="10"/>
                        </a:spcBef>
                        <a:buNone/>
                        <a:defRPr cap="none">
                          <a:solidFill>
                            <a:srgbClr val="000000"/>
                          </a:solidFill>
                        </a:defRPr>
                      </a:pPr>
                      <a:r>
                        <a:rPr sz="800" b="1" cap="none">
                          <a:latin typeface="Arial" pitchFamily="2" charset="0"/>
                          <a:ea typeface="Calibri" pitchFamily="2" charset="0"/>
                          <a:cs typeface="Arial" pitchFamily="2" charset="0"/>
                        </a:rPr>
                        <a:t>Completing the logbook</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95580" indent="0" algn="l">
                        <a:lnSpc>
                          <a:spcPts val="915"/>
                        </a:lnSpc>
                        <a:spcBef>
                          <a:spcPts val="20"/>
                        </a:spcBef>
                        <a:buNone/>
                        <a:defRPr cap="none">
                          <a:solidFill>
                            <a:srgbClr val="000000"/>
                          </a:solidFill>
                        </a:defRPr>
                      </a:pPr>
                      <a:r>
                        <a:rPr sz="800" cap="none">
                          <a:latin typeface="Arial MT" pitchFamily="0" charset="0"/>
                          <a:ea typeface="Calibri" pitchFamily="2" charset="0"/>
                          <a:cs typeface="Arial MT" pitchFamily="0" charset="0"/>
                        </a:rPr>
                        <a:t>Reflect on the project</a:t>
                      </a:r>
                      <a:endParaRPr sz="800" cap="none">
                        <a:latin typeface="Arial MT" pitchFamily="0" charset="0"/>
                        <a:ea typeface="Calibri" pitchFamily="2" charset="0"/>
                        <a:cs typeface="Arial MT" pitchFamily="0" charset="0"/>
                      </a:endParaRPr>
                    </a:p>
                    <a:p>
                      <a:pPr marL="68580" marR="264795" indent="0" algn="l">
                        <a:lnSpc>
                          <a:spcPts val="910"/>
                        </a:lnSpc>
                        <a:buNone/>
                        <a:defRPr cap="none">
                          <a:solidFill>
                            <a:srgbClr val="000000"/>
                          </a:solidFill>
                        </a:defRPr>
                      </a:pPr>
                      <a:r>
                        <a:rPr sz="800" cap="none">
                          <a:latin typeface="Arial MT" pitchFamily="0" charset="0"/>
                          <a:ea typeface="Calibri" pitchFamily="2" charset="0"/>
                          <a:cs typeface="Arial MT" pitchFamily="0" charset="0"/>
                        </a:rPr>
                        <a:t>with your team</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31/5</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31/5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31/5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31/5</a:t>
                      </a:r>
                      <a:endParaRPr sz="8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1 hour</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800" cap="none">
                          <a:latin typeface="Times New Roman" pitchFamily="0" charset="0"/>
                          <a:ea typeface="Calibri" pitchFamily="2" charset="0"/>
                          <a:cs typeface="Times New Roman" pitchFamily="0" charset="0"/>
                        </a:rPr>
                        <a:t>All team members</a:t>
                      </a: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8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73710"/>
                  </a:ext>
                </a:extLst>
              </a:tr>
            </a:tbl>
          </a:graphicData>
        </a:graphic>
      </p:graphicFrame>
      <p:sp>
        <p:nvSpPr>
          <p:cNvPr id="3" name="object 3"/>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4" name="object 4"/>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CgAAFg+AACpKQAAdz8AABAgAAAmAAAACAAAAD0wAAAAAAAA"/>
              </a:ext>
            </a:extLst>
          </p:cNvSpPr>
          <p:nvPr>
            <p:ph type="sldNum" sz="quarter" idx="12"/>
          </p:nvPr>
        </p:nvSpPr>
        <p:spPr>
          <a:xfrm>
            <a:off x="6553200" y="10134600"/>
            <a:ext cx="219075" cy="182245"/>
          </a:xfrm>
        </p:spPr>
        <p:txBody>
          <a:bodyPr vert="horz" wrap="square" lIns="0" tIns="0" rIns="0" bIns="0" numCol="1" spcCol="215900" anchor="t">
            <a:prstTxWarp prst="textNoShape">
              <a:avLst/>
            </a:prstTxWarp>
          </a:bodyPr>
          <a:lstStyle/>
          <a:p>
            <a:pPr marL="12700">
              <a:lnSpc>
                <a:spcPct val="100000"/>
              </a:lnSpc>
            </a:pPr>
            <a:fld id="{39FA676C-22D4-AF91-9A42-D4C4290C6C81}" type="slidenum">
              <a:t>5</a:t>
            </a:fld>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graphicFrame>
        <p:nvGraphicFramePr>
          <p:cNvPr id="2" name=""/>
          <p:cNvGraphicFramePr>
            <a:graphicFrameLocks noGrp="1"/>
          </p:cNvGraphicFramePr>
          <p:nvPr/>
        </p:nvGraphicFramePr>
        <p:xfrm>
          <a:off x="454025" y="631190"/>
          <a:ext cx="6679565" cy="1421130"/>
        </p:xfrm>
        <a:graphic>
          <a:graphicData uri="http://schemas.openxmlformats.org/drawingml/2006/table">
            <a:tbl>
              <a:tblPr>
                <a:noFill/>
              </a:tblPr>
              <a:tblGrid>
                <a:gridCol w="853440"/>
                <a:gridCol w="746760"/>
                <a:gridCol w="534035"/>
                <a:gridCol w="532130"/>
                <a:gridCol w="562610"/>
                <a:gridCol w="544830"/>
                <a:gridCol w="629920"/>
                <a:gridCol w="628650"/>
                <a:gridCol w="744220"/>
                <a:gridCol w="902970"/>
              </a:tblGrid>
              <a:tr h="591185">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75565" indent="0" algn="l">
                        <a:lnSpc>
                          <a:spcPts val="915"/>
                        </a:lnSpc>
                        <a:spcBef>
                          <a:spcPts val="20"/>
                        </a:spcBef>
                        <a:buNone/>
                        <a:defRPr cap="none">
                          <a:solidFill>
                            <a:srgbClr val="000000"/>
                          </a:solidFill>
                        </a:defRPr>
                      </a:pPr>
                      <a:r>
                        <a:rPr sz="800" cap="none">
                          <a:latin typeface="Arial MT" pitchFamily="0" charset="0"/>
                          <a:ea typeface="Calibri" pitchFamily="2" charset="0"/>
                          <a:cs typeface="Arial MT" pitchFamily="0" charset="0"/>
                        </a:rPr>
                        <a:t>Complete sections 10</a:t>
                      </a:r>
                      <a:endParaRPr sz="800" cap="none">
                        <a:latin typeface="Arial MT" pitchFamily="0" charset="0"/>
                        <a:ea typeface="Calibri" pitchFamily="2" charset="0"/>
                        <a:cs typeface="Arial MT" pitchFamily="0" charset="0"/>
                      </a:endParaRPr>
                    </a:p>
                    <a:p>
                      <a:pPr marL="68580" marR="75565" indent="0" algn="l">
                        <a:lnSpc>
                          <a:spcPts val="910"/>
                        </a:lnSpc>
                        <a:spcBef>
                          <a:spcPts val="15"/>
                        </a:spcBef>
                        <a:buNone/>
                        <a:defRPr cap="none">
                          <a:solidFill>
                            <a:srgbClr val="000000"/>
                          </a:solidFill>
                        </a:defRPr>
                      </a:pPr>
                      <a:r>
                        <a:rPr sz="800" cap="none">
                          <a:latin typeface="Arial MT" pitchFamily="0" charset="0"/>
                          <a:ea typeface="Calibri" pitchFamily="2" charset="0"/>
                          <a:cs typeface="Arial MT" pitchFamily="0" charset="0"/>
                        </a:rPr>
                        <a:t>and 11 of the Project</a:t>
                      </a:r>
                      <a:endParaRPr sz="800" cap="none">
                        <a:latin typeface="Arial MT" pitchFamily="0" charset="0"/>
                        <a:ea typeface="Calibri" pitchFamily="2" charset="0"/>
                        <a:cs typeface="Arial MT" pitchFamily="0" charset="0"/>
                      </a:endParaRPr>
                    </a:p>
                    <a:p>
                      <a:pPr marL="68580" marR="0" indent="0" algn="l">
                        <a:lnSpc>
                          <a:spcPts val="860"/>
                        </a:lnSpc>
                        <a:buNone/>
                        <a:defRPr cap="none">
                          <a:solidFill>
                            <a:srgbClr val="000000"/>
                          </a:solidFill>
                        </a:defRPr>
                      </a:pPr>
                      <a:r>
                        <a:rPr sz="800" cap="none">
                          <a:latin typeface="Arial MT" pitchFamily="0" charset="0"/>
                          <a:ea typeface="Calibri" pitchFamily="2" charset="0"/>
                          <a:cs typeface="Arial MT" pitchFamily="0" charset="0"/>
                        </a:rPr>
                        <a:t>Logbook</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1000" cap="none">
                          <a:latin typeface="Times New Roman" pitchFamily="0" charset="0"/>
                          <a:ea typeface="Calibri" pitchFamily="2" charset="0"/>
                          <a:cs typeface="Times New Roman" pitchFamily="0" charset="0"/>
                        </a:rPr>
                        <a:t>31/5</a:t>
                      </a: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1000" cap="none">
                          <a:latin typeface="Times New Roman" pitchFamily="0" charset="0"/>
                          <a:ea typeface="Calibri" pitchFamily="2" charset="0"/>
                          <a:cs typeface="Times New Roman" pitchFamily="0" charset="0"/>
                        </a:rPr>
                        <a:t>31/5</a:t>
                      </a:r>
                      <a:endParaRPr sz="10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1000" cap="none">
                          <a:latin typeface="Times New Roman" pitchFamily="0" charset="0"/>
                          <a:ea typeface="Calibri" pitchFamily="2" charset="0"/>
                          <a:cs typeface="Times New Roman" pitchFamily="0" charset="0"/>
                        </a:rPr>
                        <a:t>1 hour</a:t>
                      </a: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1000" cap="none">
                          <a:latin typeface="Times New Roman" pitchFamily="0" charset="0"/>
                          <a:ea typeface="Calibri" pitchFamily="2" charset="0"/>
                          <a:cs typeface="Times New Roman" pitchFamily="0" charset="0"/>
                        </a:rPr>
                        <a:t>31/5</a:t>
                      </a:r>
                      <a:endParaRPr sz="10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1000" cap="none">
                          <a:latin typeface="Times New Roman" pitchFamily="0" charset="0"/>
                          <a:ea typeface="Calibri" pitchFamily="2" charset="0"/>
                          <a:cs typeface="Times New Roman" pitchFamily="0" charset="0"/>
                        </a:rPr>
                        <a:t>31/5</a:t>
                      </a:r>
                      <a:endParaRPr sz="10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1000" cap="none">
                          <a:latin typeface="Times New Roman" pitchFamily="0" charset="0"/>
                          <a:ea typeface="Calibri" pitchFamily="2" charset="0"/>
                          <a:cs typeface="Times New Roman" pitchFamily="0" charset="0"/>
                        </a:rPr>
                        <a:t>1 hour</a:t>
                      </a:r>
                      <a:endParaRPr sz="10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1000" cap="none">
                          <a:latin typeface="Times New Roman" pitchFamily="0" charset="0"/>
                          <a:ea typeface="Calibri" pitchFamily="2" charset="0"/>
                          <a:cs typeface="Times New Roman" pitchFamily="0" charset="0"/>
                        </a:rPr>
                        <a:t>All team members</a:t>
                      </a: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591185"/>
                  </a:ext>
                </a:extLst>
              </a:tr>
              <a:tr h="472440">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12395" indent="0" algn="l">
                        <a:lnSpc>
                          <a:spcPts val="910"/>
                        </a:lnSpc>
                        <a:spcBef>
                          <a:spcPts val="25"/>
                        </a:spcBef>
                        <a:buNone/>
                        <a:defRPr cap="none">
                          <a:solidFill>
                            <a:srgbClr val="000000"/>
                          </a:solidFill>
                        </a:defRPr>
                      </a:pPr>
                      <a:r>
                        <a:rPr sz="800" cap="none">
                          <a:latin typeface="Arial MT" pitchFamily="0" charset="0"/>
                          <a:ea typeface="Calibri" pitchFamily="2" charset="0"/>
                          <a:cs typeface="Arial MT" pitchFamily="0" charset="0"/>
                        </a:rPr>
                        <a:t>Review your Project</a:t>
                      </a:r>
                      <a:endParaRPr sz="800" cap="none">
                        <a:latin typeface="Arial MT" pitchFamily="0" charset="0"/>
                        <a:ea typeface="Calibri" pitchFamily="2" charset="0"/>
                        <a:cs typeface="Arial MT" pitchFamily="0" charset="0"/>
                      </a:endParaRPr>
                    </a:p>
                    <a:p>
                      <a:pPr marL="68580" marR="115570" indent="0" algn="l">
                        <a:lnSpc>
                          <a:spcPts val="915"/>
                        </a:lnSpc>
                        <a:buNone/>
                        <a:defRPr cap="none">
                          <a:solidFill>
                            <a:srgbClr val="000000"/>
                          </a:solidFill>
                        </a:defRPr>
                      </a:pPr>
                      <a:r>
                        <a:rPr sz="800" cap="none">
                          <a:latin typeface="Arial MT" pitchFamily="0" charset="0"/>
                          <a:ea typeface="Calibri" pitchFamily="2" charset="0"/>
                          <a:cs typeface="Arial MT" pitchFamily="0" charset="0"/>
                        </a:rPr>
                        <a:t>logbook and video</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1000" cap="none">
                          <a:latin typeface="Times New Roman" pitchFamily="0" charset="0"/>
                          <a:ea typeface="Calibri" pitchFamily="2" charset="0"/>
                          <a:cs typeface="Times New Roman" pitchFamily="0" charset="0"/>
                        </a:rPr>
                        <a:t>31/5</a:t>
                      </a: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1000" cap="none">
                          <a:latin typeface="Times New Roman" pitchFamily="0" charset="0"/>
                          <a:ea typeface="Calibri" pitchFamily="2" charset="0"/>
                          <a:cs typeface="Times New Roman" pitchFamily="0" charset="0"/>
                        </a:rPr>
                        <a:t>31/5</a:t>
                      </a: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1000" cap="none">
                          <a:latin typeface="Times New Roman" pitchFamily="0" charset="0"/>
                          <a:ea typeface="Calibri" pitchFamily="2" charset="0"/>
                          <a:cs typeface="Times New Roman" pitchFamily="0" charset="0"/>
                        </a:rPr>
                        <a:t>1 hour</a:t>
                      </a: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1000" cap="none">
                          <a:latin typeface="Times New Roman" pitchFamily="0" charset="0"/>
                          <a:ea typeface="Calibri" pitchFamily="2" charset="0"/>
                          <a:cs typeface="Times New Roman" pitchFamily="0" charset="0"/>
                        </a:rPr>
                        <a:t>31/5</a:t>
                      </a: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1000" cap="none">
                          <a:latin typeface="Times New Roman" pitchFamily="0" charset="0"/>
                          <a:ea typeface="Calibri" pitchFamily="2" charset="0"/>
                          <a:cs typeface="Times New Roman" pitchFamily="0" charset="0"/>
                        </a:rPr>
                        <a:t>31/5</a:t>
                      </a: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1000" cap="none">
                          <a:latin typeface="Times New Roman" pitchFamily="0" charset="0"/>
                          <a:ea typeface="Calibri" pitchFamily="2" charset="0"/>
                          <a:cs typeface="Times New Roman" pitchFamily="0" charset="0"/>
                        </a:rPr>
                        <a:t>1 hour</a:t>
                      </a: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1000" cap="none">
                          <a:latin typeface="Times New Roman" pitchFamily="0" charset="0"/>
                          <a:ea typeface="Calibri" pitchFamily="2" charset="0"/>
                          <a:cs typeface="Times New Roman" pitchFamily="0" charset="0"/>
                        </a:rPr>
                        <a:t>All team members</a:t>
                      </a: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472440"/>
                  </a:ext>
                </a:extLst>
              </a:tr>
              <a:tr h="357505">
                <a:tc>
                  <a:txBody>
                    <a:bodyPr wrap="square" numCol="1"/>
                    <a:lstStyle/>
                    <a:p>
                      <a:pPr marL="67945" marR="0" indent="0" algn="l">
                        <a:lnSpc>
                          <a:spcPts val="915"/>
                        </a:lnSpc>
                        <a:buNone/>
                        <a:defRPr cap="none">
                          <a:solidFill>
                            <a:srgbClr val="000000"/>
                          </a:solidFill>
                        </a:defRPr>
                      </a:pPr>
                      <a:r>
                        <a:rPr sz="800" b="1" cap="none">
                          <a:latin typeface="Arial" pitchFamily="2" charset="0"/>
                          <a:ea typeface="Calibri" pitchFamily="2" charset="0"/>
                          <a:cs typeface="Arial" pitchFamily="2" charset="0"/>
                        </a:rPr>
                        <a:t>Submission</a:t>
                      </a:r>
                      <a:endParaRPr sz="8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27635" indent="0" algn="l">
                        <a:lnSpc>
                          <a:spcPct val="95000"/>
                        </a:lnSpc>
                        <a:buNone/>
                        <a:defRPr cap="none">
                          <a:solidFill>
                            <a:srgbClr val="000000"/>
                          </a:solidFill>
                        </a:defRPr>
                      </a:pPr>
                      <a:r>
                        <a:rPr sz="800" cap="none">
                          <a:latin typeface="Arial MT" pitchFamily="0" charset="0"/>
                          <a:ea typeface="Calibri" pitchFamily="2" charset="0"/>
                          <a:cs typeface="Arial MT" pitchFamily="0" charset="0"/>
                        </a:rPr>
                        <a:t>Submit your entries on the IBM</a:t>
                      </a:r>
                      <a:endParaRPr sz="8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6399682" type="min" val="357505"/>
                  </a:ext>
                </a:extLst>
              </a:tr>
            </a:tbl>
          </a:graphicData>
        </a:graphic>
      </p:graphicFrame>
      <p:sp>
        <p:nvSpPr>
          <p:cNvPr id="3" name="object 3"/>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WAIAAHgPAADpDAAAqRAAABAgAAAmAAAACAAAAP//////////"/>
              </a:ext>
            </a:extLst>
          </p:cNvSpPr>
          <p:nvPr/>
        </p:nvSpPr>
        <p:spPr>
          <a:xfrm>
            <a:off x="381000" y="2514600"/>
            <a:ext cx="1717675" cy="19367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2.3 Communications plan</a:t>
            </a:r>
            <a:endParaRPr sz="1100"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QoiwaBMAAAAlAAAAZAAAAE0AAAAAAAAAAP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WAIAAOAQAABAKQAAcCQAABAgAAAmAAAACAAAAP//////////"/>
              </a:ext>
            </a:extLst>
          </p:cNvSpPr>
          <p:nvPr/>
        </p:nvSpPr>
        <p:spPr>
          <a:xfrm>
            <a:off x="381000" y="2743200"/>
            <a:ext cx="6324600" cy="3180080"/>
          </a:xfrm>
          <a:prstGeom prst="rect">
            <a:avLst/>
          </a:prstGeom>
          <a:noFill/>
          <a:ln w="6350" cap="flat" cmpd="sng" algn="ctr">
            <a:solidFill>
              <a:srgbClr val="000000"/>
            </a:solidFill>
            <a:prstDash val="solid"/>
            <a:headEnd type="none"/>
            <a:tailEnd type="none"/>
          </a:ln>
          <a:effectLst/>
        </p:spPr>
        <p:txBody>
          <a:bodyPr vert="horz" wrap="square" lIns="0" tIns="154940" rIns="0" bIns="0" numCol="1" spcCol="215900" anchor="t"/>
          <a:lstStyle/>
          <a:p>
            <a:pPr marL="296545">
              <a:lnSpc>
                <a:spcPct val="100000"/>
              </a:lnSpc>
              <a:spcBef>
                <a:spcPts val="1220"/>
              </a:spcBef>
              <a:defRPr b="1" cap="none"/>
            </a:pPr>
            <a:r>
              <a:rPr sz="1100" cap="none">
                <a:latin typeface="Arial MT" pitchFamily="0" charset="0"/>
                <a:ea typeface="Calibri" pitchFamily="2" charset="0"/>
                <a:cs typeface="Arial MT" pitchFamily="0" charset="0"/>
              </a:rPr>
              <a:t>Will you meet face-to-face, online or a mixture of each to communicate?</a:t>
            </a:r>
            <a:endParaRPr sz="1100" cap="none">
              <a:latin typeface="Arial MT" pitchFamily="0" charset="0"/>
              <a:ea typeface="Calibri" pitchFamily="2" charset="0"/>
              <a:cs typeface="Arial MT" pitchFamily="0" charset="0"/>
            </a:endParaRPr>
          </a:p>
          <a:p>
            <a:pPr marL="296545">
              <a:lnSpc>
                <a:spcPct val="100000"/>
              </a:lnSpc>
              <a:spcBef>
                <a:spcPts val="1220"/>
              </a:spcBef>
              <a:defRPr sz="1100" cap="none">
                <a:latin typeface="Arial MT" pitchFamily="0" charset="0"/>
                <a:ea typeface="Calibri" pitchFamily="2" charset="0"/>
                <a:cs typeface="Arial MT" pitchFamily="0" charset="0"/>
              </a:defRPr>
            </a:pPr>
            <a:r>
              <a:t>Mixture of both</a:t>
            </a:r>
          </a:p>
          <a:p>
            <a:pPr marL="296545">
              <a:lnSpc>
                <a:spcPct val="100000"/>
              </a:lnSpc>
              <a:defRPr b="1" cap="none"/>
            </a:pPr>
            <a:r>
              <a:rPr sz="1100" cap="none">
                <a:latin typeface="Arial MT" pitchFamily="0" charset="0"/>
                <a:ea typeface="Calibri" pitchFamily="2" charset="0"/>
                <a:cs typeface="Arial MT" pitchFamily="0" charset="0"/>
              </a:rPr>
              <a:t>How often will you come together to share your progress?</a:t>
            </a:r>
            <a:endParaRPr sz="1100" cap="none">
              <a:latin typeface="Arial MT" pitchFamily="0" charset="0"/>
              <a:ea typeface="Calibri" pitchFamily="2" charset="0"/>
              <a:cs typeface="Arial MT" pitchFamily="0" charset="0"/>
            </a:endParaRPr>
          </a:p>
          <a:p>
            <a:pPr marL="296545">
              <a:lnSpc>
                <a:spcPct val="100000"/>
              </a:lnSpc>
              <a:defRPr sz="1100" cap="none">
                <a:latin typeface="Arial MT" pitchFamily="0" charset="0"/>
                <a:ea typeface="Calibri" pitchFamily="2" charset="0"/>
                <a:cs typeface="Arial MT" pitchFamily="0" charset="0"/>
              </a:defRPr>
            </a:pPr>
            <a:r>
              <a:t>At least once everyday</a:t>
            </a:r>
          </a:p>
          <a:p>
            <a:pPr marL="296545" marR="737870">
              <a:lnSpc>
                <a:spcPts val="3800"/>
              </a:lnSpc>
              <a:spcBef>
                <a:spcPts val="530"/>
              </a:spcBef>
              <a:defRPr b="1" cap="none"/>
            </a:pPr>
            <a:r>
              <a:rPr sz="1100" cap="none">
                <a:latin typeface="Arial MT" pitchFamily="0" charset="0"/>
                <a:ea typeface="Calibri" pitchFamily="2" charset="0"/>
                <a:cs typeface="Arial MT" pitchFamily="0" charset="0"/>
              </a:rPr>
              <a:t>Who will set up online documents and ensure that everyone is contributing? </a:t>
            </a:r>
            <a:endParaRPr sz="1100" cap="none">
              <a:latin typeface="Arial MT" pitchFamily="0" charset="0"/>
              <a:ea typeface="Calibri" pitchFamily="2" charset="0"/>
              <a:cs typeface="Arial MT" pitchFamily="0" charset="0"/>
            </a:endParaRPr>
          </a:p>
          <a:p>
            <a:pPr marL="296545" marR="737870">
              <a:lnSpc>
                <a:spcPts val="3800"/>
              </a:lnSpc>
              <a:spcBef>
                <a:spcPts val="530"/>
              </a:spcBef>
              <a:defRPr sz="1100" cap="none">
                <a:latin typeface="Arial MT" pitchFamily="0" charset="0"/>
                <a:ea typeface="Arial MT" pitchFamily="0" charset="0"/>
                <a:cs typeface="Arial MT" pitchFamily="0" charset="0"/>
              </a:defRPr>
            </a:pPr>
            <a:r>
              <a:t>Siddharth as the leader of the team will take care of that</a:t>
            </a:r>
          </a:p>
          <a:p>
            <a:pPr marL="296545" marR="737870">
              <a:lnSpc>
                <a:spcPts val="3800"/>
              </a:lnSpc>
              <a:spcBef>
                <a:spcPts val="530"/>
              </a:spcBef>
              <a:defRPr sz="1100" b="1" cap="none"/>
            </a:pPr>
            <a:r>
              <a:rPr cap="none">
                <a:latin typeface="Arial MT" pitchFamily="0" charset="0"/>
                <a:ea typeface="Calibri" pitchFamily="2" charset="0"/>
                <a:cs typeface="Arial MT" pitchFamily="0" charset="0"/>
              </a:rPr>
              <a:t>What tools will you use for communication?</a:t>
            </a:r>
            <a:endParaRPr cap="none">
              <a:latin typeface="Arial MT" pitchFamily="0" charset="0"/>
              <a:ea typeface="Calibri" pitchFamily="2" charset="0"/>
              <a:cs typeface="Arial MT" pitchFamily="0" charset="0"/>
            </a:endParaRPr>
          </a:p>
          <a:p>
            <a:pPr marL="296545" marR="737870">
              <a:lnSpc>
                <a:spcPts val="3800"/>
              </a:lnSpc>
              <a:spcBef>
                <a:spcPts val="530"/>
              </a:spcBef>
              <a:defRPr sz="1100" cap="none">
                <a:latin typeface="Arial MT" pitchFamily="0" charset="0"/>
                <a:ea typeface="Calibri" pitchFamily="2" charset="0"/>
                <a:cs typeface="Arial MT" pitchFamily="0" charset="0"/>
              </a:defRPr>
            </a:pPr>
            <a:r>
              <a:t>Whatsapp</a:t>
            </a:r>
          </a:p>
        </p:txBody>
      </p:sp>
      <p:sp>
        <p:nvSpPr>
          <p:cNvPr id="5" name="object 5"/>
          <p:cNvSpPr>
            <a:extLst>
              <a:ext uri="smNativeData">
                <pr:smNativeData xmlns:pr="smNativeData" xmlns="smNativeData" val="SMDATA_15_QoiwaBMAAAAlAAAAZAAAAE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WAIAALclAAB7GwAA6CYAABAgAAAmAAAACAAAAP//////////"/>
              </a:ext>
            </a:extLst>
          </p:cNvSpPr>
          <p:nvPr/>
        </p:nvSpPr>
        <p:spPr>
          <a:xfrm>
            <a:off x="381000" y="6130925"/>
            <a:ext cx="4086225" cy="193675"/>
          </a:xfrm>
          <a:prstGeom prst="rect">
            <a:avLst/>
          </a:prstGeom>
          <a:noFill/>
          <a:ln>
            <a:noFill/>
          </a:ln>
          <a:effectLst/>
        </p:spPr>
        <p:txBody>
          <a:bodyPr vert="horz" wrap="square" lIns="0" tIns="13335" rIns="0" bIns="0" numCol="1" spcCol="215900" anchor="t"/>
          <a:lstStyle/>
          <a:p>
            <a:pPr marL="12700">
              <a:lnSpc>
                <a:spcPct val="100000"/>
              </a:lnSpc>
              <a:spcBef>
                <a:spcPts val="105"/>
              </a:spcBef>
            </a:pPr>
            <a:r>
              <a:rPr sz="1100" b="1" cap="none">
                <a:latin typeface="Arial" pitchFamily="2" charset="0"/>
                <a:ea typeface="Calibri" pitchFamily="2" charset="0"/>
                <a:cs typeface="Arial" pitchFamily="2" charset="0"/>
              </a:rPr>
              <a:t>2.4 Team meeting minutes (create one for each meeting held)</a:t>
            </a:r>
            <a:endParaRPr sz="1100" cap="none">
              <a:latin typeface="Arial" pitchFamily="2" charset="0"/>
              <a:ea typeface="Calibri" pitchFamily="2" charset="0"/>
              <a:cs typeface="Arial" pitchFamily="2" charset="0"/>
            </a:endParaRPr>
          </a:p>
        </p:txBody>
      </p:sp>
      <p:sp>
        <p:nvSpPr>
          <p:cNvPr id="6" name="object 6"/>
          <p:cNvSpPr>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WAIAAMgoAACILAAAqTsAABAgAAAmAAAACAAAAP//////////"/>
              </a:ext>
            </a:extLst>
          </p:cNvSpPr>
          <p:nvPr/>
        </p:nvSpPr>
        <p:spPr>
          <a:xfrm>
            <a:off x="381000" y="6629400"/>
            <a:ext cx="6858000" cy="3068955"/>
          </a:xfrm>
          <a:prstGeom prst="rect">
            <a:avLst/>
          </a:prstGeom>
          <a:noFill/>
          <a:ln w="6350" cap="flat" cmpd="sng" algn="ctr">
            <a:solidFill>
              <a:srgbClr val="000000"/>
            </a:solidFill>
            <a:prstDash val="solid"/>
            <a:headEnd type="none"/>
            <a:tailEnd type="none"/>
          </a:ln>
          <a:effectLst/>
        </p:spPr>
        <p:txBody>
          <a:bodyPr vert="horz" wrap="square" lIns="0" tIns="0" rIns="0" bIns="0" numCol="1" spcCol="215900" anchor="t"/>
          <a:lstStyle/>
          <a:p>
            <a:pPr marL="67945">
              <a:lnSpc>
                <a:spcPts val="1240"/>
              </a:lnSpc>
            </a:pPr>
            <a:r>
              <a:rPr sz="1100" b="1" cap="none">
                <a:latin typeface="Arial MT" pitchFamily="0" charset="0"/>
                <a:ea typeface="Calibri" pitchFamily="2" charset="0"/>
                <a:cs typeface="Arial MT" pitchFamily="0" charset="0"/>
              </a:rPr>
              <a:t>Date of meeting:</a:t>
            </a:r>
            <a:r>
              <a:rPr sz="1100" cap="none">
                <a:latin typeface="Arial MT" pitchFamily="0" charset="0"/>
                <a:ea typeface="Calibri" pitchFamily="2" charset="0"/>
                <a:cs typeface="Arial MT" pitchFamily="0" charset="0"/>
              </a:rPr>
              <a:t>10/05/2025</a:t>
            </a:r>
            <a:endParaRPr sz="1100" cap="none">
              <a:latin typeface="Arial MT" pitchFamily="0" charset="0"/>
              <a:ea typeface="Calibri" pitchFamily="2" charset="0"/>
              <a:cs typeface="Arial MT" pitchFamily="0" charset="0"/>
            </a:endParaRPr>
          </a:p>
          <a:p>
            <a:pPr marL="67945">
              <a:lnSpc>
                <a:spcPts val="1265"/>
              </a:lnSpc>
            </a:pPr>
            <a:r>
              <a:rPr sz="1100" b="1" cap="none">
                <a:latin typeface="Arial MT" pitchFamily="0" charset="0"/>
                <a:ea typeface="Calibri" pitchFamily="2" charset="0"/>
                <a:cs typeface="Arial MT" pitchFamily="0" charset="0"/>
              </a:rPr>
              <a:t>Who attended:</a:t>
            </a:r>
            <a:r>
              <a:rPr sz="1100" cap="none">
                <a:latin typeface="Arial MT" pitchFamily="0" charset="0"/>
                <a:ea typeface="Calibri" pitchFamily="2" charset="0"/>
                <a:cs typeface="Arial MT" pitchFamily="0" charset="0"/>
              </a:rPr>
              <a:t>P.Nidheesh, K.Sanjay, K. Ganesan,M. Siddharth</a:t>
            </a:r>
            <a:endParaRPr sz="1100" cap="none">
              <a:latin typeface="Arial MT" pitchFamily="0" charset="0"/>
              <a:ea typeface="Calibri" pitchFamily="2" charset="0"/>
              <a:cs typeface="Arial MT" pitchFamily="0" charset="0"/>
            </a:endParaRPr>
          </a:p>
          <a:p>
            <a:pPr marL="67945">
              <a:lnSpc>
                <a:spcPts val="1290"/>
              </a:lnSpc>
            </a:pPr>
            <a:r>
              <a:rPr sz="1100" b="1" cap="none">
                <a:latin typeface="Arial MT" pitchFamily="0" charset="0"/>
                <a:ea typeface="Calibri" pitchFamily="2" charset="0"/>
                <a:cs typeface="Arial MT" pitchFamily="0" charset="0"/>
              </a:rPr>
              <a:t>Who wasn’t able to attend:</a:t>
            </a:r>
            <a:r>
              <a:rPr sz="1100" cap="none">
                <a:latin typeface="Arial MT" pitchFamily="0" charset="0"/>
                <a:ea typeface="Calibri" pitchFamily="2" charset="0"/>
                <a:cs typeface="Arial MT" pitchFamily="0" charset="0"/>
              </a:rPr>
              <a:t>Nil</a:t>
            </a:r>
            <a:endParaRPr sz="1100" cap="none">
              <a:latin typeface="Arial MT" pitchFamily="0" charset="0"/>
              <a:ea typeface="Calibri" pitchFamily="2" charset="0"/>
              <a:cs typeface="Arial MT" pitchFamily="0" charset="0"/>
            </a:endParaRPr>
          </a:p>
          <a:p>
            <a:pPr marL="67945">
              <a:lnSpc>
                <a:spcPct val="100000"/>
              </a:lnSpc>
              <a:spcBef>
                <a:spcPts val="1210"/>
              </a:spcBef>
            </a:pPr>
            <a:r>
              <a:rPr sz="1100" b="1" cap="none">
                <a:latin typeface="Arial MT" pitchFamily="0" charset="0"/>
                <a:ea typeface="Calibri" pitchFamily="2" charset="0"/>
                <a:cs typeface="Arial MT" pitchFamily="0" charset="0"/>
              </a:rPr>
              <a:t>Purpose of meeting</a:t>
            </a:r>
            <a:r>
              <a:rPr sz="1100" cap="none">
                <a:latin typeface="Arial MT" pitchFamily="0" charset="0"/>
                <a:ea typeface="Calibri" pitchFamily="2" charset="0"/>
                <a:cs typeface="Arial MT" pitchFamily="0" charset="0"/>
              </a:rPr>
              <a:t>:to discuss ideas about the project</a:t>
            </a:r>
            <a:endParaRPr sz="1100" cap="none">
              <a:latin typeface="Arial MT" pitchFamily="0" charset="0"/>
              <a:ea typeface="Calibri" pitchFamily="2" charset="0"/>
              <a:cs typeface="Arial MT" pitchFamily="0" charset="0"/>
            </a:endParaRPr>
          </a:p>
          <a:p>
            <a:pPr marL="67945">
              <a:lnSpc>
                <a:spcPts val="1290"/>
              </a:lnSpc>
              <a:spcBef>
                <a:spcPts val="1215"/>
              </a:spcBef>
              <a:defRPr b="1" cap="none"/>
            </a:pPr>
            <a:r>
              <a:rPr sz="1100" cap="none">
                <a:latin typeface="Arial MT" pitchFamily="0" charset="0"/>
                <a:ea typeface="Calibri" pitchFamily="2" charset="0"/>
                <a:cs typeface="Arial MT" pitchFamily="0" charset="0"/>
              </a:rPr>
              <a:t>Items discussed:</a:t>
            </a:r>
            <a:endParaRPr sz="1100" cap="none">
              <a:latin typeface="Arial MT" pitchFamily="0" charset="0"/>
              <a:ea typeface="Calibri" pitchFamily="2" charset="0"/>
              <a:cs typeface="Arial MT" pitchFamily="0" charset="0"/>
            </a:endParaRPr>
          </a:p>
          <a:p>
            <a:pPr marL="67945">
              <a:lnSpc>
                <a:spcPts val="1265"/>
              </a:lnSpc>
              <a:defRPr b="1" cap="none"/>
            </a:pPr>
            <a:r>
              <a:rPr sz="1100" cap="none">
                <a:latin typeface="Arial MT" pitchFamily="0" charset="0"/>
                <a:ea typeface="Calibri" pitchFamily="2" charset="0"/>
                <a:cs typeface="Arial MT" pitchFamily="0" charset="0"/>
              </a:rPr>
              <a:t>1.</a:t>
            </a:r>
            <a:r>
              <a:rPr sz="1100" b="0" cap="none">
                <a:latin typeface="Arial MT" pitchFamily="0" charset="0"/>
                <a:ea typeface="Calibri" pitchFamily="2" charset="0"/>
                <a:cs typeface="Arial MT" pitchFamily="0" charset="0"/>
              </a:rPr>
              <a:t>What are stocks</a:t>
            </a:r>
            <a:endParaRPr sz="1100" b="0" cap="none">
              <a:latin typeface="Arial MT" pitchFamily="0" charset="0"/>
              <a:ea typeface="Calibri" pitchFamily="2" charset="0"/>
              <a:cs typeface="Arial MT" pitchFamily="0" charset="0"/>
            </a:endParaRPr>
          </a:p>
          <a:p>
            <a:pPr marL="67945">
              <a:lnSpc>
                <a:spcPts val="1265"/>
              </a:lnSpc>
              <a:defRPr b="1" cap="none"/>
            </a:pPr>
            <a:r>
              <a:rPr sz="1100" cap="none">
                <a:latin typeface="Arial MT" pitchFamily="0" charset="0"/>
                <a:ea typeface="Calibri" pitchFamily="2" charset="0"/>
                <a:cs typeface="Arial MT" pitchFamily="0" charset="0"/>
              </a:rPr>
              <a:t>2.</a:t>
            </a:r>
            <a:r>
              <a:rPr sz="1100" b="0" cap="none">
                <a:latin typeface="Arial MT" pitchFamily="0" charset="0"/>
                <a:ea typeface="Calibri" pitchFamily="2" charset="0"/>
                <a:cs typeface="Arial MT" pitchFamily="0" charset="0"/>
              </a:rPr>
              <a:t>what are the challenges faced by every person investing in stock market</a:t>
            </a:r>
            <a:endParaRPr sz="1100" b="0" cap="none">
              <a:latin typeface="Arial MT" pitchFamily="0" charset="0"/>
              <a:ea typeface="Calibri" pitchFamily="2" charset="0"/>
              <a:cs typeface="Arial MT" pitchFamily="0" charset="0"/>
            </a:endParaRPr>
          </a:p>
          <a:p>
            <a:pPr marL="67945">
              <a:lnSpc>
                <a:spcPts val="1290"/>
              </a:lnSpc>
              <a:defRPr b="1" cap="none"/>
            </a:pPr>
            <a:r>
              <a:rPr sz="1100" cap="none">
                <a:latin typeface="Arial MT" pitchFamily="0" charset="0"/>
                <a:ea typeface="Calibri" pitchFamily="2" charset="0"/>
                <a:cs typeface="Arial MT" pitchFamily="0" charset="0"/>
              </a:rPr>
              <a:t>3.</a:t>
            </a:r>
            <a:r>
              <a:rPr sz="1100" b="0" cap="none">
                <a:latin typeface="Arial MT" pitchFamily="0" charset="0"/>
                <a:ea typeface="Calibri" pitchFamily="2" charset="0"/>
                <a:cs typeface="Arial MT" pitchFamily="0" charset="0"/>
              </a:rPr>
              <a:t>potential solutions</a:t>
            </a:r>
            <a:endParaRPr sz="1100" b="0" cap="none">
              <a:latin typeface="Arial MT" pitchFamily="0" charset="0"/>
              <a:ea typeface="Calibri" pitchFamily="2" charset="0"/>
              <a:cs typeface="Arial MT" pitchFamily="0" charset="0"/>
            </a:endParaRPr>
          </a:p>
          <a:p>
            <a:pPr>
              <a:lnSpc>
                <a:spcPct val="100000"/>
              </a:lnSpc>
            </a:pPr>
            <a:endParaRPr sz="1100" cap="none">
              <a:latin typeface="Arial MT" pitchFamily="0" charset="0"/>
              <a:ea typeface="Calibri" pitchFamily="2" charset="0"/>
              <a:cs typeface="Arial MT" pitchFamily="0" charset="0"/>
            </a:endParaRPr>
          </a:p>
          <a:p>
            <a:pPr>
              <a:lnSpc>
                <a:spcPct val="100000"/>
              </a:lnSpc>
              <a:spcBef>
                <a:spcPts val="25"/>
              </a:spcBef>
            </a:pPr>
            <a:endParaRPr sz="1100" cap="none">
              <a:latin typeface="Arial MT" pitchFamily="0" charset="0"/>
              <a:ea typeface="Calibri" pitchFamily="2" charset="0"/>
              <a:cs typeface="Arial MT" pitchFamily="0" charset="0"/>
            </a:endParaRPr>
          </a:p>
          <a:p>
            <a:pPr marL="67945" marR="3211195">
              <a:lnSpc>
                <a:spcPts val="1270"/>
              </a:lnSpc>
              <a:defRPr b="1" cap="none"/>
            </a:pPr>
            <a:r>
              <a:rPr sz="1100" cap="none">
                <a:latin typeface="Arial MT" pitchFamily="0" charset="0"/>
                <a:ea typeface="Calibri" pitchFamily="2" charset="0"/>
                <a:cs typeface="Arial MT" pitchFamily="0" charset="0"/>
              </a:rPr>
              <a:t>Things to do (what, by whom, by                                                         when) </a:t>
            </a:r>
            <a:endParaRPr sz="1100" cap="none">
              <a:latin typeface="Arial MT" pitchFamily="0" charset="0"/>
              <a:ea typeface="Calibri" pitchFamily="2" charset="0"/>
              <a:cs typeface="Arial MT" pitchFamily="0" charset="0"/>
            </a:endParaRPr>
          </a:p>
          <a:p>
            <a:pPr marL="67945" marR="3211195">
              <a:lnSpc>
                <a:spcPts val="1270"/>
              </a:lnSpc>
              <a:defRPr b="1" cap="none"/>
            </a:pPr>
            <a:r>
              <a:rPr sz="1100" cap="none">
                <a:latin typeface="Arial MT" pitchFamily="0" charset="0"/>
                <a:ea typeface="Calibri" pitchFamily="2" charset="0"/>
                <a:cs typeface="Arial MT" pitchFamily="0" charset="0"/>
              </a:rPr>
              <a:t>1.</a:t>
            </a:r>
            <a:r>
              <a:rPr sz="1100" b="0" cap="none">
                <a:latin typeface="Arial MT" pitchFamily="0" charset="0"/>
                <a:ea typeface="Calibri" pitchFamily="2" charset="0"/>
                <a:cs typeface="Arial MT" pitchFamily="0" charset="0"/>
              </a:rPr>
              <a:t>Research and summarize the basics of stock markets and List and explain common challenges faced by stock market investors</a:t>
            </a:r>
            <a:endParaRPr sz="1100" b="0" cap="none">
              <a:latin typeface="Arial MT" pitchFamily="0" charset="0"/>
              <a:ea typeface="Calibri" pitchFamily="2" charset="0"/>
              <a:cs typeface="Arial MT" pitchFamily="0" charset="0"/>
            </a:endParaRPr>
          </a:p>
          <a:p>
            <a:pPr marL="67945">
              <a:lnSpc>
                <a:spcPts val="1205"/>
              </a:lnSpc>
              <a:defRPr b="1" cap="none"/>
            </a:pPr>
            <a:r>
              <a:rPr sz="1100" cap="none">
                <a:latin typeface="Arial MT" pitchFamily="0" charset="0"/>
                <a:ea typeface="Calibri" pitchFamily="2" charset="0"/>
                <a:cs typeface="Arial MT" pitchFamily="0" charset="0"/>
              </a:rPr>
              <a:t>2.</a:t>
            </a:r>
            <a:r>
              <a:rPr sz="1100" b="0" cap="none">
                <a:latin typeface="Arial MT" pitchFamily="0" charset="0"/>
                <a:ea typeface="Calibri" pitchFamily="2" charset="0"/>
                <a:cs typeface="Arial MT" pitchFamily="0" charset="0"/>
              </a:rPr>
              <a:t>All team members</a:t>
            </a:r>
            <a:endParaRPr sz="1100" cap="none">
              <a:latin typeface="Arial MT" pitchFamily="0" charset="0"/>
              <a:ea typeface="Calibri" pitchFamily="2" charset="0"/>
              <a:cs typeface="Arial MT" pitchFamily="0" charset="0"/>
            </a:endParaRPr>
          </a:p>
          <a:p>
            <a:pPr marL="67945">
              <a:lnSpc>
                <a:spcPts val="1295"/>
              </a:lnSpc>
              <a:defRPr b="1" cap="none"/>
            </a:pPr>
            <a:r>
              <a:rPr sz="1100" cap="none">
                <a:latin typeface="Arial MT" pitchFamily="0" charset="0"/>
                <a:ea typeface="Calibri" pitchFamily="2" charset="0"/>
                <a:cs typeface="Arial MT" pitchFamily="0" charset="0"/>
              </a:rPr>
              <a:t>3.</a:t>
            </a:r>
            <a:r>
              <a:rPr sz="1100" b="0" cap="none">
                <a:latin typeface="Arial MT" pitchFamily="0" charset="0"/>
                <a:ea typeface="Calibri" pitchFamily="2" charset="0"/>
                <a:cs typeface="Arial MT" pitchFamily="0" charset="0"/>
              </a:rPr>
              <a:t>same day</a:t>
            </a:r>
            <a:endParaRPr sz="1100" cap="none">
              <a:latin typeface="Arial MT" pitchFamily="0" charset="0"/>
              <a:ea typeface="Calibri" pitchFamily="2" charset="0"/>
              <a:cs typeface="Arial MT" pitchFamily="0" charset="0"/>
            </a:endParaRPr>
          </a:p>
        </p:txBody>
      </p:sp>
      <p:sp>
        <p:nvSpPr>
          <p:cNvPr id="7" name="object 7"/>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8" name="object 8"/>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37A9-E7D4-AFC1-9A42-1194790C6C44}" type="slidenum">
              <a:t>6</a:t>
            </a:fld>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urve1"/>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3" name="Rectangle1"/>
          <p:cNvSpPr>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zAIAANACAACILAAAfxcAABAgAAAmAAAACAAAAP//////////"/>
              </a:ext>
            </a:extLst>
          </p:cNvSpPr>
          <p:nvPr/>
        </p:nvSpPr>
        <p:spPr>
          <a:xfrm>
            <a:off x="454660" y="457200"/>
            <a:ext cx="6784340" cy="3362325"/>
          </a:xfrm>
          <a:prstGeom prst="rect">
            <a:avLst/>
          </a:prstGeom>
          <a:noFill/>
          <a:ln w="6350" cap="flat" cmpd="sng" algn="ctr">
            <a:solidFill>
              <a:srgbClr val="000000"/>
            </a:solidFill>
            <a:prstDash val="solid"/>
            <a:headEnd type="none"/>
            <a:tailEnd type="none"/>
          </a:ln>
          <a:effectLst/>
        </p:spPr>
        <p:txBody>
          <a:bodyPr vert="horz" wrap="square" lIns="0" tIns="0" rIns="0" bIns="0" numCol="1" spcCol="215900" anchor="t"/>
          <a:lstStyle/>
          <a:p>
            <a:pPr marL="67945">
              <a:lnSpc>
                <a:spcPts val="1240"/>
              </a:lnSpc>
            </a:pPr>
            <a:r>
              <a:rPr sz="1100" b="1" cap="none">
                <a:latin typeface="Arial MT" pitchFamily="0" charset="0"/>
                <a:ea typeface="Calibri" pitchFamily="2" charset="0"/>
                <a:cs typeface="Arial MT" pitchFamily="0" charset="0"/>
              </a:rPr>
              <a:t>Date of meeting:</a:t>
            </a:r>
            <a:r>
              <a:rPr sz="1100" cap="none">
                <a:latin typeface="Arial MT" pitchFamily="0" charset="0"/>
                <a:ea typeface="Calibri" pitchFamily="2" charset="0"/>
                <a:cs typeface="Arial MT" pitchFamily="0" charset="0"/>
              </a:rPr>
              <a:t>18/05/2025</a:t>
            </a:r>
            <a:endParaRPr sz="1100" cap="none">
              <a:latin typeface="Arial MT" pitchFamily="0" charset="0"/>
              <a:ea typeface="Calibri" pitchFamily="2" charset="0"/>
              <a:cs typeface="Arial MT" pitchFamily="0" charset="0"/>
            </a:endParaRPr>
          </a:p>
          <a:p>
            <a:pPr marL="67945">
              <a:lnSpc>
                <a:spcPts val="1265"/>
              </a:lnSpc>
            </a:pPr>
            <a:r>
              <a:rPr sz="1100" b="1" cap="none">
                <a:latin typeface="Arial MT" pitchFamily="0" charset="0"/>
                <a:ea typeface="Calibri" pitchFamily="2" charset="0"/>
                <a:cs typeface="Arial MT" pitchFamily="0" charset="0"/>
              </a:rPr>
              <a:t>Who attended:</a:t>
            </a:r>
            <a:r>
              <a:rPr sz="1100" cap="none">
                <a:latin typeface="Arial MT" pitchFamily="0" charset="0"/>
                <a:ea typeface="Calibri" pitchFamily="2" charset="0"/>
                <a:cs typeface="Arial MT" pitchFamily="0" charset="0"/>
              </a:rPr>
              <a:t>P.Nidheesh, K.Sanjay, K. Ganesan,M. Siddharth</a:t>
            </a:r>
            <a:endParaRPr sz="1100" cap="none">
              <a:latin typeface="Arial MT" pitchFamily="0" charset="0"/>
              <a:ea typeface="Calibri" pitchFamily="2" charset="0"/>
              <a:cs typeface="Arial MT" pitchFamily="0" charset="0"/>
            </a:endParaRPr>
          </a:p>
          <a:p>
            <a:pPr marL="67945">
              <a:lnSpc>
                <a:spcPts val="1290"/>
              </a:lnSpc>
            </a:pPr>
            <a:r>
              <a:rPr sz="1100" b="1" cap="none">
                <a:latin typeface="Arial MT" pitchFamily="0" charset="0"/>
                <a:ea typeface="Calibri" pitchFamily="2" charset="0"/>
                <a:cs typeface="Arial MT" pitchFamily="0" charset="0"/>
              </a:rPr>
              <a:t>Who wasn’t able to attend:</a:t>
            </a:r>
            <a:r>
              <a:rPr sz="1100" cap="none">
                <a:latin typeface="Arial MT" pitchFamily="0" charset="0"/>
                <a:ea typeface="Calibri" pitchFamily="2" charset="0"/>
                <a:cs typeface="Arial MT" pitchFamily="0" charset="0"/>
              </a:rPr>
              <a:t>Nil</a:t>
            </a:r>
            <a:endParaRPr sz="1100" cap="none">
              <a:latin typeface="Arial MT" pitchFamily="0" charset="0"/>
              <a:ea typeface="Calibri" pitchFamily="2" charset="0"/>
              <a:cs typeface="Arial MT" pitchFamily="0" charset="0"/>
            </a:endParaRPr>
          </a:p>
          <a:p>
            <a:pPr marL="67945">
              <a:lnSpc>
                <a:spcPct val="100000"/>
              </a:lnSpc>
              <a:spcBef>
                <a:spcPts val="1210"/>
              </a:spcBef>
            </a:pPr>
            <a:r>
              <a:rPr sz="1100" b="1" cap="none">
                <a:latin typeface="Arial MT" pitchFamily="0" charset="0"/>
                <a:ea typeface="Calibri" pitchFamily="2" charset="0"/>
                <a:cs typeface="Arial MT" pitchFamily="0" charset="0"/>
              </a:rPr>
              <a:t>Purpose of meeting</a:t>
            </a:r>
            <a:r>
              <a:rPr sz="1100" cap="none">
                <a:latin typeface="Arial MT" pitchFamily="0" charset="0"/>
                <a:ea typeface="Calibri" pitchFamily="2" charset="0"/>
                <a:cs typeface="Arial MT" pitchFamily="0" charset="0"/>
              </a:rPr>
              <a:t>: online interaction with end users</a:t>
            </a:r>
            <a:endParaRPr sz="1100" cap="none">
              <a:latin typeface="Arial MT" pitchFamily="0" charset="0"/>
              <a:ea typeface="Calibri" pitchFamily="2" charset="0"/>
              <a:cs typeface="Arial MT" pitchFamily="0" charset="0"/>
            </a:endParaRPr>
          </a:p>
          <a:p>
            <a:pPr marL="67945">
              <a:lnSpc>
                <a:spcPts val="1290"/>
              </a:lnSpc>
              <a:spcBef>
                <a:spcPts val="1215"/>
              </a:spcBef>
              <a:defRPr b="1" cap="none"/>
            </a:pPr>
            <a:r>
              <a:rPr sz="1100" cap="none">
                <a:latin typeface="Arial MT" pitchFamily="0" charset="0"/>
                <a:ea typeface="Calibri" pitchFamily="2" charset="0"/>
                <a:cs typeface="Arial MT" pitchFamily="0" charset="0"/>
              </a:rPr>
              <a:t>Items discussed:</a:t>
            </a:r>
            <a:endParaRPr sz="1100" cap="none">
              <a:latin typeface="Arial MT" pitchFamily="0" charset="0"/>
              <a:ea typeface="Calibri" pitchFamily="2" charset="0"/>
              <a:cs typeface="Arial MT" pitchFamily="0" charset="0"/>
            </a:endParaRPr>
          </a:p>
          <a:p>
            <a:pPr marL="67945">
              <a:lnSpc>
                <a:spcPts val="1265"/>
              </a:lnSpc>
              <a:defRPr b="1" cap="none"/>
            </a:pPr>
            <a:r>
              <a:rPr sz="1100" cap="none">
                <a:latin typeface="Arial MT" pitchFamily="0" charset="0"/>
                <a:ea typeface="Calibri" pitchFamily="2" charset="0"/>
                <a:cs typeface="Arial MT" pitchFamily="0" charset="0"/>
              </a:rPr>
              <a:t>1.</a:t>
            </a:r>
            <a:r>
              <a:rPr sz="1100" b="0" cap="none">
                <a:latin typeface="Arial MT" pitchFamily="0" charset="0"/>
                <a:ea typeface="Calibri" pitchFamily="2" charset="0"/>
                <a:cs typeface="Arial MT" pitchFamily="0" charset="0"/>
              </a:rPr>
              <a:t>Understanding user needs and expectations regarding stock prediction</a:t>
            </a:r>
            <a:br/>
            <a:br/>
            <a:r>
              <a:rPr sz="1100" cap="none">
                <a:latin typeface="Arial MT" pitchFamily="0" charset="0"/>
                <a:ea typeface="Calibri" pitchFamily="2" charset="0"/>
                <a:cs typeface="Arial MT" pitchFamily="0" charset="0"/>
              </a:rPr>
              <a:t>2.</a:t>
            </a:r>
            <a:r>
              <a:rPr sz="1100" b="0" cap="none">
                <a:latin typeface="Arial MT" pitchFamily="0" charset="0"/>
                <a:ea typeface="Calibri" pitchFamily="2" charset="0"/>
                <a:cs typeface="Arial MT" pitchFamily="0" charset="0"/>
              </a:rPr>
              <a:t>Asking users about the tools they currently use and their limitations</a:t>
            </a:r>
            <a:br/>
            <a:br/>
            <a:r>
              <a:rPr sz="1100" cap="none">
                <a:latin typeface="Arial MT" pitchFamily="0" charset="0"/>
                <a:ea typeface="Calibri" pitchFamily="2" charset="0"/>
                <a:cs typeface="Arial MT" pitchFamily="0" charset="0"/>
              </a:rPr>
              <a:t>3.</a:t>
            </a:r>
            <a:r>
              <a:rPr sz="1100" b="0" cap="none">
                <a:latin typeface="Arial MT" pitchFamily="0" charset="0"/>
                <a:ea typeface="Calibri" pitchFamily="2" charset="0"/>
                <a:cs typeface="Arial MT" pitchFamily="0" charset="0"/>
              </a:rPr>
              <a:t>Gathering feedback on what features would be most helpful in a prediction tool</a:t>
            </a:r>
            <a:endParaRPr sz="1100" b="0" cap="none">
              <a:latin typeface="Arial MT" pitchFamily="0" charset="0"/>
              <a:ea typeface="Calibri" pitchFamily="2" charset="0"/>
              <a:cs typeface="Arial MT" pitchFamily="0" charset="0"/>
            </a:endParaRPr>
          </a:p>
          <a:p>
            <a:pPr marL="67945">
              <a:lnSpc>
                <a:spcPts val="1265"/>
              </a:lnSpc>
              <a:defRPr b="1" cap="none"/>
            </a:pPr>
            <a:endParaRPr sz="1100" b="0" cap="none">
              <a:latin typeface="Arial MT" pitchFamily="0" charset="0"/>
              <a:ea typeface="Calibri" pitchFamily="2" charset="0"/>
              <a:cs typeface="Arial MT" pitchFamily="0" charset="0"/>
            </a:endParaRPr>
          </a:p>
          <a:p>
            <a:pPr marL="67945" marR="3211195">
              <a:lnSpc>
                <a:spcPts val="1270"/>
              </a:lnSpc>
              <a:defRPr b="1" cap="none"/>
            </a:pPr>
            <a:r>
              <a:rPr sz="1100" cap="none">
                <a:latin typeface="Arial MT" pitchFamily="0" charset="0"/>
                <a:ea typeface="Calibri" pitchFamily="2" charset="0"/>
                <a:cs typeface="Arial MT" pitchFamily="0" charset="0"/>
              </a:rPr>
              <a:t>Things to do (what, by whom, by                                                         when) </a:t>
            </a:r>
            <a:endParaRPr sz="1100" cap="none">
              <a:latin typeface="Arial MT" pitchFamily="0" charset="0"/>
              <a:ea typeface="Calibri" pitchFamily="2" charset="0"/>
              <a:cs typeface="Arial MT" pitchFamily="0" charset="0"/>
            </a:endParaRPr>
          </a:p>
          <a:p>
            <a:pPr marL="67945" marR="3211195">
              <a:lnSpc>
                <a:spcPts val="1270"/>
              </a:lnSpc>
              <a:defRPr b="1" cap="none"/>
            </a:pPr>
            <a:r>
              <a:rPr sz="1100" cap="none">
                <a:latin typeface="Arial MT" pitchFamily="0" charset="0"/>
                <a:ea typeface="Calibri" pitchFamily="2" charset="0"/>
                <a:cs typeface="Arial MT" pitchFamily="0" charset="0"/>
              </a:rPr>
              <a:t>1.</a:t>
            </a:r>
            <a:r>
              <a:rPr sz="1100" b="0" cap="none">
                <a:latin typeface="Arial MT" pitchFamily="0" charset="0"/>
                <a:ea typeface="Calibri" pitchFamily="2" charset="0"/>
                <a:cs typeface="Arial MT" pitchFamily="0" charset="0"/>
              </a:rPr>
              <a:t>Summarize and document feedback from user interaction</a:t>
            </a:r>
            <a:endParaRPr sz="1100" b="0" cap="none">
              <a:latin typeface="Arial MT" pitchFamily="0" charset="0"/>
              <a:ea typeface="Calibri" pitchFamily="2" charset="0"/>
              <a:cs typeface="Arial MT" pitchFamily="0" charset="0"/>
            </a:endParaRPr>
          </a:p>
          <a:p>
            <a:pPr marL="67945" marR="3211195">
              <a:lnSpc>
                <a:spcPts val="1270"/>
              </a:lnSpc>
              <a:defRPr sz="1100" cap="none">
                <a:latin typeface="Arial MT" pitchFamily="0" charset="0"/>
                <a:ea typeface="Calibri" pitchFamily="2" charset="0"/>
                <a:cs typeface="Arial MT" pitchFamily="0" charset="0"/>
              </a:defRPr>
            </a:pPr>
          </a:p>
          <a:p>
            <a:pPr marL="67945">
              <a:lnSpc>
                <a:spcPts val="1205"/>
              </a:lnSpc>
              <a:defRPr b="1" cap="none"/>
            </a:pPr>
            <a:r>
              <a:rPr sz="1100" cap="none">
                <a:latin typeface="Arial MT" pitchFamily="0" charset="0"/>
                <a:ea typeface="Calibri" pitchFamily="2" charset="0"/>
                <a:cs typeface="Arial MT" pitchFamily="0" charset="0"/>
              </a:rPr>
              <a:t>2.</a:t>
            </a:r>
            <a:r>
              <a:rPr sz="1100" b="0" cap="none">
                <a:latin typeface="Arial MT" pitchFamily="0" charset="0"/>
                <a:ea typeface="Calibri" pitchFamily="2" charset="0"/>
                <a:cs typeface="Arial MT" pitchFamily="0" charset="0"/>
              </a:rPr>
              <a:t>All team members</a:t>
            </a:r>
            <a:endParaRPr sz="1100" b="0" cap="none">
              <a:latin typeface="Arial MT" pitchFamily="0" charset="0"/>
              <a:ea typeface="Calibri" pitchFamily="2" charset="0"/>
              <a:cs typeface="Arial MT" pitchFamily="0" charset="0"/>
            </a:endParaRPr>
          </a:p>
          <a:p>
            <a:pPr marL="67945">
              <a:lnSpc>
                <a:spcPts val="1205"/>
              </a:lnSpc>
              <a:defRPr sz="1100" b="1" cap="none">
                <a:latin typeface="Arial MT" pitchFamily="0" charset="0"/>
                <a:ea typeface="Calibri" pitchFamily="2" charset="0"/>
                <a:cs typeface="Arial MT" pitchFamily="0" charset="0"/>
              </a:defRPr>
            </a:pPr>
          </a:p>
          <a:p>
            <a:pPr marL="67945">
              <a:lnSpc>
                <a:spcPts val="1295"/>
              </a:lnSpc>
              <a:defRPr b="1" cap="none"/>
            </a:pPr>
            <a:r>
              <a:rPr sz="1100" cap="none">
                <a:latin typeface="Arial MT" pitchFamily="0" charset="0"/>
                <a:ea typeface="Calibri" pitchFamily="2" charset="0"/>
                <a:cs typeface="Arial MT" pitchFamily="0" charset="0"/>
              </a:rPr>
              <a:t>3.</a:t>
            </a:r>
            <a:r>
              <a:rPr sz="1100" b="0" cap="none">
                <a:latin typeface="Arial MT" pitchFamily="0" charset="0"/>
                <a:ea typeface="Calibri" pitchFamily="2" charset="0"/>
                <a:cs typeface="Arial MT" pitchFamily="0" charset="0"/>
              </a:rPr>
              <a:t>Same day</a:t>
            </a:r>
            <a:endParaRPr sz="1100" b="0" cap="none">
              <a:latin typeface="Arial MT" pitchFamily="0" charset="0"/>
              <a:ea typeface="Calibri" pitchFamily="2" charset="0"/>
              <a:cs typeface="Arial MT" pitchFamily="0" charset="0"/>
            </a:endParaRPr>
          </a:p>
        </p:txBody>
      </p:sp>
      <p:sp>
        <p:nvSpPr>
          <p:cNvPr id="4" name="Rectangle2"/>
          <p:cNvSpPr>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zAIAANYYAACILAAAiCwAABAgAAAmAAAACAAAAP//////////"/>
              </a:ext>
            </a:extLst>
          </p:cNvSpPr>
          <p:nvPr/>
        </p:nvSpPr>
        <p:spPr>
          <a:xfrm>
            <a:off x="454660" y="4037330"/>
            <a:ext cx="6784340" cy="3201670"/>
          </a:xfrm>
          <a:prstGeom prst="rect">
            <a:avLst/>
          </a:prstGeom>
          <a:noFill/>
          <a:ln w="6350" cap="flat" cmpd="sng" algn="ctr">
            <a:solidFill>
              <a:srgbClr val="000000"/>
            </a:solidFill>
            <a:prstDash val="solid"/>
            <a:headEnd type="none"/>
            <a:tailEnd type="none"/>
          </a:ln>
          <a:effectLst/>
        </p:spPr>
        <p:txBody>
          <a:bodyPr vert="horz" wrap="square" lIns="0" tIns="0" rIns="0" bIns="0" numCol="1" spcCol="215900" anchor="t"/>
          <a:lstStyle/>
          <a:p>
            <a:pPr marL="67945">
              <a:lnSpc>
                <a:spcPts val="1240"/>
              </a:lnSpc>
            </a:pPr>
            <a:r>
              <a:rPr sz="1100" b="1" cap="none">
                <a:latin typeface="Arial MT" pitchFamily="0" charset="0"/>
                <a:ea typeface="Calibri" pitchFamily="2" charset="0"/>
                <a:cs typeface="Arial MT" pitchFamily="0" charset="0"/>
              </a:rPr>
              <a:t>Date of meeting:</a:t>
            </a:r>
            <a:r>
              <a:rPr sz="1100" cap="none">
                <a:latin typeface="Arial MT" pitchFamily="0" charset="0"/>
                <a:ea typeface="Calibri" pitchFamily="2" charset="0"/>
                <a:cs typeface="Arial MT" pitchFamily="0" charset="0"/>
              </a:rPr>
              <a:t>19/05/2025</a:t>
            </a:r>
            <a:endParaRPr sz="1100" cap="none">
              <a:latin typeface="Arial MT" pitchFamily="0" charset="0"/>
              <a:ea typeface="Calibri" pitchFamily="2" charset="0"/>
              <a:cs typeface="Arial MT" pitchFamily="0" charset="0"/>
            </a:endParaRPr>
          </a:p>
          <a:p>
            <a:pPr marL="67945">
              <a:lnSpc>
                <a:spcPts val="1265"/>
              </a:lnSpc>
            </a:pPr>
            <a:r>
              <a:rPr sz="1100" b="1" cap="none">
                <a:latin typeface="Arial MT" pitchFamily="0" charset="0"/>
                <a:ea typeface="Calibri" pitchFamily="2" charset="0"/>
                <a:cs typeface="Arial MT" pitchFamily="0" charset="0"/>
              </a:rPr>
              <a:t>Who attended:</a:t>
            </a:r>
            <a:r>
              <a:rPr sz="1100" cap="none">
                <a:latin typeface="Arial MT" pitchFamily="0" charset="0"/>
                <a:ea typeface="Calibri" pitchFamily="2" charset="0"/>
                <a:cs typeface="Arial MT" pitchFamily="0" charset="0"/>
              </a:rPr>
              <a:t>P.Nidheesh, K.Sanjay, K. Ganesan,M. Siddharth</a:t>
            </a:r>
            <a:endParaRPr sz="1100" cap="none">
              <a:latin typeface="Arial MT" pitchFamily="0" charset="0"/>
              <a:ea typeface="Calibri" pitchFamily="2" charset="0"/>
              <a:cs typeface="Arial MT" pitchFamily="0" charset="0"/>
            </a:endParaRPr>
          </a:p>
          <a:p>
            <a:pPr marL="67945">
              <a:lnSpc>
                <a:spcPts val="1290"/>
              </a:lnSpc>
            </a:pPr>
            <a:r>
              <a:rPr sz="1100" b="1" cap="none">
                <a:latin typeface="Arial MT" pitchFamily="0" charset="0"/>
                <a:ea typeface="Calibri" pitchFamily="2" charset="0"/>
                <a:cs typeface="Arial MT" pitchFamily="0" charset="0"/>
              </a:rPr>
              <a:t>Who wasn’t able to attend:</a:t>
            </a:r>
            <a:r>
              <a:rPr sz="1100" cap="none">
                <a:latin typeface="Arial MT" pitchFamily="0" charset="0"/>
                <a:ea typeface="Calibri" pitchFamily="2" charset="0"/>
                <a:cs typeface="Arial MT" pitchFamily="0" charset="0"/>
              </a:rPr>
              <a:t>Nil</a:t>
            </a:r>
            <a:endParaRPr sz="1100" cap="none">
              <a:latin typeface="Arial MT" pitchFamily="0" charset="0"/>
              <a:ea typeface="Calibri" pitchFamily="2" charset="0"/>
              <a:cs typeface="Arial MT" pitchFamily="0" charset="0"/>
            </a:endParaRPr>
          </a:p>
          <a:p>
            <a:pPr marL="67945">
              <a:lnSpc>
                <a:spcPct val="100000"/>
              </a:lnSpc>
              <a:spcBef>
                <a:spcPts val="1210"/>
              </a:spcBef>
            </a:pPr>
            <a:r>
              <a:rPr sz="1100" b="1" cap="none">
                <a:latin typeface="Arial MT" pitchFamily="0" charset="0"/>
                <a:ea typeface="Calibri" pitchFamily="2" charset="0"/>
                <a:cs typeface="Arial MT" pitchFamily="0" charset="0"/>
              </a:rPr>
              <a:t>Purpose of meeting</a:t>
            </a:r>
            <a:r>
              <a:rPr sz="1100" cap="none">
                <a:latin typeface="Arial MT" pitchFamily="0" charset="0"/>
                <a:ea typeface="Calibri" pitchFamily="2" charset="0"/>
                <a:cs typeface="Arial MT" pitchFamily="0" charset="0"/>
              </a:rPr>
              <a:t>: Brainstorming</a:t>
            </a:r>
            <a:endParaRPr sz="1100" cap="none">
              <a:latin typeface="Arial MT" pitchFamily="0" charset="0"/>
              <a:ea typeface="Calibri" pitchFamily="2" charset="0"/>
              <a:cs typeface="Arial MT" pitchFamily="0" charset="0"/>
            </a:endParaRPr>
          </a:p>
          <a:p>
            <a:pPr marL="67945">
              <a:lnSpc>
                <a:spcPts val="1290"/>
              </a:lnSpc>
              <a:spcBef>
                <a:spcPts val="1215"/>
              </a:spcBef>
              <a:defRPr b="1" cap="none"/>
            </a:pPr>
            <a:r>
              <a:rPr sz="1100" cap="none">
                <a:latin typeface="Arial MT" pitchFamily="0" charset="0"/>
                <a:ea typeface="Calibri" pitchFamily="2" charset="0"/>
                <a:cs typeface="Arial MT" pitchFamily="0" charset="0"/>
              </a:rPr>
              <a:t>Items discussed:</a:t>
            </a:r>
            <a:endParaRPr sz="1100" cap="none">
              <a:latin typeface="Arial MT" pitchFamily="0" charset="0"/>
              <a:ea typeface="Calibri" pitchFamily="2" charset="0"/>
              <a:cs typeface="Arial MT" pitchFamily="0" charset="0"/>
            </a:endParaRPr>
          </a:p>
          <a:p>
            <a:pPr marL="67945">
              <a:lnSpc>
                <a:spcPts val="1265"/>
              </a:lnSpc>
              <a:defRPr b="1" cap="none"/>
            </a:pPr>
            <a:r>
              <a:rPr sz="1100" cap="none">
                <a:latin typeface="Arial MT" pitchFamily="0" charset="0"/>
                <a:ea typeface="Calibri" pitchFamily="2" charset="0"/>
                <a:cs typeface="Arial MT" pitchFamily="0" charset="0"/>
              </a:rPr>
              <a:t>1.</a:t>
            </a:r>
            <a:r>
              <a:rPr sz="1100" b="0" cap="none">
                <a:latin typeface="Arial MT" pitchFamily="0" charset="0"/>
                <a:ea typeface="Calibri" pitchFamily="2" charset="0"/>
                <a:cs typeface="Arial MT" pitchFamily="0" charset="0"/>
              </a:rPr>
              <a:t>discussed what all is the requirement of the end user</a:t>
            </a:r>
            <a:br/>
            <a:br/>
            <a:r>
              <a:rPr sz="1100" cap="none">
                <a:latin typeface="Arial MT" pitchFamily="0" charset="0"/>
                <a:ea typeface="Calibri" pitchFamily="2" charset="0"/>
                <a:cs typeface="Arial MT" pitchFamily="0" charset="0"/>
              </a:rPr>
              <a:t>2.</a:t>
            </a:r>
            <a:r>
              <a:rPr sz="1100" b="0" cap="none">
                <a:latin typeface="Arial MT" pitchFamily="0" charset="0"/>
                <a:ea typeface="Calibri" pitchFamily="2" charset="0"/>
                <a:cs typeface="Arial MT" pitchFamily="0" charset="0"/>
              </a:rPr>
              <a:t>discussed and then decided upon the solution of making a effective stock market prediction app woth effective new based sentiment analysis</a:t>
            </a:r>
            <a:endParaRPr sz="1100" b="0" cap="none">
              <a:latin typeface="Arial MT" pitchFamily="0" charset="0"/>
              <a:ea typeface="Calibri" pitchFamily="2" charset="0"/>
              <a:cs typeface="Arial MT" pitchFamily="0" charset="0"/>
            </a:endParaRPr>
          </a:p>
          <a:p>
            <a:pPr marL="67945">
              <a:lnSpc>
                <a:spcPts val="1265"/>
              </a:lnSpc>
              <a:defRPr b="1" cap="none"/>
            </a:pPr>
            <a:endParaRPr sz="1100" b="0" cap="none">
              <a:latin typeface="Arial MT" pitchFamily="0" charset="0"/>
              <a:ea typeface="Calibri" pitchFamily="2" charset="0"/>
              <a:cs typeface="Arial MT" pitchFamily="0" charset="0"/>
            </a:endParaRPr>
          </a:p>
          <a:p>
            <a:pPr marL="67945" marR="3211195">
              <a:lnSpc>
                <a:spcPts val="1270"/>
              </a:lnSpc>
              <a:defRPr b="1" cap="none"/>
            </a:pPr>
            <a:r>
              <a:rPr sz="1100" cap="none">
                <a:latin typeface="Arial MT" pitchFamily="0" charset="0"/>
                <a:ea typeface="Calibri" pitchFamily="2" charset="0"/>
                <a:cs typeface="Arial MT" pitchFamily="0" charset="0"/>
              </a:rPr>
              <a:t>Things to do (what, by whom, by                                                         when) </a:t>
            </a:r>
            <a:endParaRPr sz="1100" cap="none">
              <a:latin typeface="Arial MT" pitchFamily="0" charset="0"/>
              <a:ea typeface="Calibri" pitchFamily="2" charset="0"/>
              <a:cs typeface="Arial MT" pitchFamily="0" charset="0"/>
            </a:endParaRPr>
          </a:p>
          <a:p>
            <a:pPr marL="67945" marR="3211195">
              <a:lnSpc>
                <a:spcPts val="1270"/>
              </a:lnSpc>
              <a:defRPr b="1" cap="none"/>
            </a:pPr>
            <a:r>
              <a:rPr sz="1100" cap="none">
                <a:latin typeface="Arial MT" pitchFamily="0" charset="0"/>
                <a:ea typeface="Calibri" pitchFamily="2" charset="0"/>
                <a:cs typeface="Arial MT" pitchFamily="0" charset="0"/>
              </a:rPr>
              <a:t>1.</a:t>
            </a:r>
            <a:r>
              <a:rPr sz="1100" b="0" cap="none">
                <a:latin typeface="Arial MT" pitchFamily="0" charset="0"/>
                <a:ea typeface="Calibri" pitchFamily="2" charset="0"/>
                <a:cs typeface="Arial MT" pitchFamily="0" charset="0"/>
              </a:rPr>
              <a:t> python will be used to desigbn the desired solution of making a bot</a:t>
            </a:r>
            <a:endParaRPr sz="1100" b="0" cap="none">
              <a:latin typeface="Arial MT" pitchFamily="0" charset="0"/>
              <a:ea typeface="Calibri" pitchFamily="2" charset="0"/>
              <a:cs typeface="Arial MT" pitchFamily="0" charset="0"/>
            </a:endParaRPr>
          </a:p>
          <a:p>
            <a:pPr marL="67945" marR="3211195">
              <a:lnSpc>
                <a:spcPts val="1270"/>
              </a:lnSpc>
              <a:defRPr sz="1100" cap="none">
                <a:latin typeface="Arial MT" pitchFamily="0" charset="0"/>
                <a:ea typeface="Calibri" pitchFamily="2" charset="0"/>
                <a:cs typeface="Arial MT" pitchFamily="0" charset="0"/>
              </a:defRPr>
            </a:pPr>
          </a:p>
          <a:p>
            <a:pPr marL="67945">
              <a:lnSpc>
                <a:spcPts val="1205"/>
              </a:lnSpc>
              <a:defRPr b="1" cap="none"/>
            </a:pPr>
            <a:r>
              <a:rPr sz="1100" cap="none">
                <a:latin typeface="Arial MT" pitchFamily="0" charset="0"/>
                <a:ea typeface="Calibri" pitchFamily="2" charset="0"/>
                <a:cs typeface="Arial MT" pitchFamily="0" charset="0"/>
              </a:rPr>
              <a:t>2.</a:t>
            </a:r>
            <a:r>
              <a:rPr sz="1100" b="0" cap="none">
                <a:latin typeface="Arial MT" pitchFamily="0" charset="0"/>
                <a:ea typeface="Calibri" pitchFamily="2" charset="0"/>
                <a:cs typeface="Arial MT" pitchFamily="0" charset="0"/>
              </a:rPr>
              <a:t> Each team member will contribute in data collection, coding and testing</a:t>
            </a:r>
            <a:endParaRPr sz="1100" b="0" cap="none">
              <a:latin typeface="Arial MT" pitchFamily="0" charset="0"/>
              <a:ea typeface="Calibri" pitchFamily="2" charset="0"/>
              <a:cs typeface="Arial MT" pitchFamily="0" charset="0"/>
            </a:endParaRPr>
          </a:p>
          <a:p>
            <a:pPr marL="67945">
              <a:lnSpc>
                <a:spcPts val="1205"/>
              </a:lnSpc>
              <a:defRPr sz="1100" b="1" cap="none">
                <a:latin typeface="Arial MT" pitchFamily="0" charset="0"/>
                <a:ea typeface="Calibri" pitchFamily="2" charset="0"/>
                <a:cs typeface="Arial MT" pitchFamily="0" charset="0"/>
              </a:defRPr>
            </a:pPr>
          </a:p>
          <a:p>
            <a:pPr marL="67945">
              <a:lnSpc>
                <a:spcPts val="1295"/>
              </a:lnSpc>
              <a:defRPr b="1" cap="none"/>
            </a:pPr>
            <a:r>
              <a:rPr sz="1100" cap="none">
                <a:latin typeface="Arial MT" pitchFamily="0" charset="0"/>
                <a:ea typeface="Calibri" pitchFamily="2" charset="0"/>
                <a:cs typeface="Arial MT" pitchFamily="0" charset="0"/>
              </a:rPr>
              <a:t>3.</a:t>
            </a:r>
            <a:r>
              <a:rPr sz="1100" b="0" cap="none">
                <a:latin typeface="Arial MT" pitchFamily="0" charset="0"/>
                <a:ea typeface="Calibri" pitchFamily="2" charset="0"/>
                <a:cs typeface="Arial MT" pitchFamily="0" charset="0"/>
              </a:rPr>
              <a:t> within the next day</a:t>
            </a:r>
            <a:endParaRPr sz="1100" b="0" cap="none">
              <a:latin typeface="Arial MT" pitchFamily="0" charset="0"/>
              <a:ea typeface="Calibri" pitchFamily="2" charset="0"/>
              <a:cs typeface="Arial MT" pitchFamily="0" charset="0"/>
            </a:endParaRPr>
          </a:p>
        </p:txBody>
      </p:sp>
      <p:sp>
        <p:nvSpPr>
          <p:cNvPr id="5" name="Rectangle3"/>
          <p:cNvSpPr>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0AIAACctAACMLAAA3j4AABAgAAAmAAAACAAAAP//////////"/>
              </a:ext>
            </a:extLst>
          </p:cNvSpPr>
          <p:nvPr/>
        </p:nvSpPr>
        <p:spPr>
          <a:xfrm>
            <a:off x="457200" y="7339965"/>
            <a:ext cx="6784340" cy="2879725"/>
          </a:xfrm>
          <a:prstGeom prst="rect">
            <a:avLst/>
          </a:prstGeom>
          <a:noFill/>
          <a:ln w="6350" cap="flat" cmpd="sng" algn="ctr">
            <a:solidFill>
              <a:srgbClr val="000000"/>
            </a:solidFill>
            <a:prstDash val="solid"/>
            <a:headEnd type="none"/>
            <a:tailEnd type="none"/>
          </a:ln>
          <a:effectLst/>
        </p:spPr>
        <p:txBody>
          <a:bodyPr vert="horz" wrap="square" lIns="0" tIns="0" rIns="0" bIns="0" numCol="1" spcCol="215900" anchor="t"/>
          <a:lstStyle/>
          <a:p>
            <a:pPr marL="67945">
              <a:lnSpc>
                <a:spcPts val="1240"/>
              </a:lnSpc>
            </a:pPr>
            <a:r>
              <a:rPr sz="1100" b="1" cap="none">
                <a:latin typeface="Arial MT" pitchFamily="0" charset="0"/>
                <a:ea typeface="Calibri" pitchFamily="2" charset="0"/>
                <a:cs typeface="Arial MT" pitchFamily="0" charset="0"/>
              </a:rPr>
              <a:t>Date of meeting:</a:t>
            </a:r>
            <a:r>
              <a:rPr sz="1100" cap="none">
                <a:latin typeface="Arial MT" pitchFamily="0" charset="0"/>
                <a:ea typeface="Calibri" pitchFamily="2" charset="0"/>
                <a:cs typeface="Arial MT" pitchFamily="0" charset="0"/>
              </a:rPr>
              <a:t>20/05/2025</a:t>
            </a:r>
            <a:endParaRPr sz="1100" cap="none">
              <a:latin typeface="Arial MT" pitchFamily="0" charset="0"/>
              <a:ea typeface="Calibri" pitchFamily="2" charset="0"/>
              <a:cs typeface="Arial MT" pitchFamily="0" charset="0"/>
            </a:endParaRPr>
          </a:p>
          <a:p>
            <a:pPr marL="67945">
              <a:lnSpc>
                <a:spcPts val="1265"/>
              </a:lnSpc>
            </a:pPr>
            <a:r>
              <a:rPr sz="1100" b="1" cap="none">
                <a:latin typeface="Arial MT" pitchFamily="0" charset="0"/>
                <a:ea typeface="Calibri" pitchFamily="2" charset="0"/>
                <a:cs typeface="Arial MT" pitchFamily="0" charset="0"/>
              </a:rPr>
              <a:t>Who attended:</a:t>
            </a:r>
            <a:r>
              <a:rPr sz="1100" cap="none">
                <a:latin typeface="Arial MT" pitchFamily="0" charset="0"/>
                <a:ea typeface="Calibri" pitchFamily="2" charset="0"/>
                <a:cs typeface="Arial MT" pitchFamily="0" charset="0"/>
              </a:rPr>
              <a:t>P.Nidheesh, K.Sanjay, K. Ganesan,M. Siddharth</a:t>
            </a:r>
            <a:endParaRPr sz="1100" cap="none">
              <a:latin typeface="Arial MT" pitchFamily="0" charset="0"/>
              <a:ea typeface="Calibri" pitchFamily="2" charset="0"/>
              <a:cs typeface="Arial MT" pitchFamily="0" charset="0"/>
            </a:endParaRPr>
          </a:p>
          <a:p>
            <a:pPr marL="67945">
              <a:lnSpc>
                <a:spcPts val="1290"/>
              </a:lnSpc>
            </a:pPr>
            <a:r>
              <a:rPr sz="1100" b="1" cap="none">
                <a:latin typeface="Arial MT" pitchFamily="0" charset="0"/>
                <a:ea typeface="Calibri" pitchFamily="2" charset="0"/>
                <a:cs typeface="Arial MT" pitchFamily="0" charset="0"/>
              </a:rPr>
              <a:t>Who wasn’t able to attend:</a:t>
            </a:r>
            <a:r>
              <a:rPr sz="1100" cap="none">
                <a:latin typeface="Arial MT" pitchFamily="0" charset="0"/>
                <a:ea typeface="Calibri" pitchFamily="2" charset="0"/>
                <a:cs typeface="Arial MT" pitchFamily="0" charset="0"/>
              </a:rPr>
              <a:t>Nil</a:t>
            </a:r>
            <a:endParaRPr sz="1100" cap="none">
              <a:latin typeface="Arial MT" pitchFamily="0" charset="0"/>
              <a:ea typeface="Calibri" pitchFamily="2" charset="0"/>
              <a:cs typeface="Arial MT" pitchFamily="0" charset="0"/>
            </a:endParaRPr>
          </a:p>
          <a:p>
            <a:pPr marL="67945">
              <a:lnSpc>
                <a:spcPct val="100000"/>
              </a:lnSpc>
              <a:spcBef>
                <a:spcPts val="1210"/>
              </a:spcBef>
            </a:pPr>
            <a:r>
              <a:rPr sz="1100" b="1" cap="none">
                <a:latin typeface="Arial MT" pitchFamily="0" charset="0"/>
                <a:ea typeface="Calibri" pitchFamily="2" charset="0"/>
                <a:cs typeface="Arial MT" pitchFamily="0" charset="0"/>
              </a:rPr>
              <a:t>Purpose of meeting</a:t>
            </a:r>
            <a:r>
              <a:rPr sz="1100" cap="none">
                <a:latin typeface="Arial MT" pitchFamily="0" charset="0"/>
                <a:ea typeface="Calibri" pitchFamily="2" charset="0"/>
                <a:cs typeface="Arial MT" pitchFamily="0" charset="0"/>
              </a:rPr>
              <a:t>: designing the solution</a:t>
            </a:r>
            <a:endParaRPr sz="1100" cap="none">
              <a:latin typeface="Arial MT" pitchFamily="0" charset="0"/>
              <a:ea typeface="Calibri" pitchFamily="2" charset="0"/>
              <a:cs typeface="Arial MT" pitchFamily="0" charset="0"/>
            </a:endParaRPr>
          </a:p>
          <a:p>
            <a:pPr marL="67945">
              <a:lnSpc>
                <a:spcPts val="1290"/>
              </a:lnSpc>
              <a:spcBef>
                <a:spcPts val="1215"/>
              </a:spcBef>
              <a:defRPr b="1" cap="none"/>
            </a:pPr>
            <a:r>
              <a:rPr sz="1100" cap="none">
                <a:latin typeface="Arial MT" pitchFamily="0" charset="0"/>
                <a:ea typeface="Calibri" pitchFamily="2" charset="0"/>
                <a:cs typeface="Arial MT" pitchFamily="0" charset="0"/>
              </a:rPr>
              <a:t>Items discussed:</a:t>
            </a:r>
            <a:endParaRPr sz="1100" cap="none">
              <a:latin typeface="Arial MT" pitchFamily="0" charset="0"/>
              <a:ea typeface="Calibri" pitchFamily="2" charset="0"/>
              <a:cs typeface="Arial MT" pitchFamily="0" charset="0"/>
            </a:endParaRPr>
          </a:p>
          <a:p>
            <a:pPr marL="67945">
              <a:lnSpc>
                <a:spcPts val="1265"/>
              </a:lnSpc>
              <a:defRPr b="1" cap="none"/>
            </a:pPr>
            <a:r>
              <a:rPr sz="1100" cap="none">
                <a:latin typeface="Arial MT" pitchFamily="0" charset="0"/>
                <a:ea typeface="Calibri" pitchFamily="2" charset="0"/>
                <a:cs typeface="Arial MT" pitchFamily="0" charset="0"/>
              </a:rPr>
              <a:t>1.</a:t>
            </a:r>
            <a:r>
              <a:rPr sz="1100" b="0" cap="none">
                <a:latin typeface="Arial MT" pitchFamily="0" charset="0"/>
                <a:ea typeface="Calibri" pitchFamily="2" charset="0"/>
                <a:cs typeface="Arial MT" pitchFamily="0" charset="0"/>
              </a:rPr>
              <a:t>discuss about the solution</a:t>
            </a:r>
            <a:br/>
            <a:br/>
            <a:r>
              <a:rPr sz="1100" cap="none">
                <a:latin typeface="Arial MT" pitchFamily="0" charset="0"/>
                <a:ea typeface="Calibri" pitchFamily="2" charset="0"/>
                <a:cs typeface="Arial MT" pitchFamily="0" charset="0"/>
              </a:rPr>
              <a:t>2.</a:t>
            </a:r>
            <a:r>
              <a:rPr sz="1100" b="0" cap="none">
                <a:latin typeface="Arial MT" pitchFamily="0" charset="0"/>
                <a:ea typeface="Calibri" pitchFamily="2" charset="0"/>
                <a:cs typeface="Arial MT" pitchFamily="0" charset="0"/>
              </a:rPr>
              <a:t>using python to design the app</a:t>
            </a:r>
            <a:endParaRPr sz="1100" b="0" cap="none">
              <a:latin typeface="Arial MT" pitchFamily="0" charset="0"/>
              <a:ea typeface="Calibri" pitchFamily="2" charset="0"/>
              <a:cs typeface="Arial MT" pitchFamily="0" charset="0"/>
            </a:endParaRPr>
          </a:p>
          <a:p>
            <a:pPr marL="67945">
              <a:lnSpc>
                <a:spcPts val="1265"/>
              </a:lnSpc>
              <a:defRPr b="1" cap="none"/>
            </a:pPr>
            <a:endParaRPr sz="1100" b="0" cap="none">
              <a:latin typeface="Arial MT" pitchFamily="0" charset="0"/>
              <a:ea typeface="Calibri" pitchFamily="2" charset="0"/>
              <a:cs typeface="Arial MT" pitchFamily="0" charset="0"/>
            </a:endParaRPr>
          </a:p>
          <a:p>
            <a:pPr marL="67945" marR="3211195">
              <a:lnSpc>
                <a:spcPts val="1270"/>
              </a:lnSpc>
              <a:defRPr b="1" cap="none"/>
            </a:pPr>
            <a:r>
              <a:rPr sz="1100" cap="none">
                <a:latin typeface="Arial MT" pitchFamily="0" charset="0"/>
                <a:ea typeface="Calibri" pitchFamily="2" charset="0"/>
                <a:cs typeface="Arial MT" pitchFamily="0" charset="0"/>
              </a:rPr>
              <a:t>Things to do (what, by whom, by                                                         when) </a:t>
            </a:r>
            <a:endParaRPr sz="1100" cap="none">
              <a:latin typeface="Arial MT" pitchFamily="0" charset="0"/>
              <a:ea typeface="Calibri" pitchFamily="2" charset="0"/>
              <a:cs typeface="Arial MT" pitchFamily="0" charset="0"/>
            </a:endParaRPr>
          </a:p>
          <a:p>
            <a:pPr marL="67945" marR="3211195">
              <a:lnSpc>
                <a:spcPts val="1270"/>
              </a:lnSpc>
              <a:defRPr b="1" cap="none"/>
            </a:pPr>
            <a:r>
              <a:rPr sz="1100" cap="none">
                <a:latin typeface="Arial MT" pitchFamily="0" charset="0"/>
                <a:ea typeface="Calibri" pitchFamily="2" charset="0"/>
                <a:cs typeface="Arial MT" pitchFamily="0" charset="0"/>
              </a:rPr>
              <a:t>1.</a:t>
            </a:r>
            <a:r>
              <a:rPr sz="1100" b="0" cap="none">
                <a:latin typeface="Arial MT" pitchFamily="0" charset="0"/>
                <a:ea typeface="Calibri" pitchFamily="2" charset="0"/>
                <a:cs typeface="Arial MT" pitchFamily="0" charset="0"/>
              </a:rPr>
              <a:t> using yfinance to fetch stock data and fixing errors</a:t>
            </a:r>
            <a:endParaRPr sz="1100" b="0" cap="none">
              <a:latin typeface="Arial MT" pitchFamily="0" charset="0"/>
              <a:ea typeface="Calibri" pitchFamily="2" charset="0"/>
              <a:cs typeface="Arial MT" pitchFamily="0" charset="0"/>
            </a:endParaRPr>
          </a:p>
          <a:p>
            <a:pPr marL="67945" marR="3211195">
              <a:lnSpc>
                <a:spcPts val="1270"/>
              </a:lnSpc>
              <a:defRPr sz="1100" b="1" cap="none">
                <a:latin typeface="Arial MT" pitchFamily="0" charset="0"/>
                <a:ea typeface="Calibri" pitchFamily="2" charset="0"/>
                <a:cs typeface="Arial MT" pitchFamily="0" charset="0"/>
              </a:defRPr>
            </a:pPr>
          </a:p>
          <a:p>
            <a:pPr marL="67945">
              <a:lnSpc>
                <a:spcPts val="1205"/>
              </a:lnSpc>
              <a:defRPr b="1" cap="none"/>
            </a:pPr>
            <a:r>
              <a:rPr sz="1100" cap="none">
                <a:latin typeface="Arial MT" pitchFamily="0" charset="0"/>
                <a:ea typeface="Calibri" pitchFamily="2" charset="0"/>
                <a:cs typeface="Arial MT" pitchFamily="0" charset="0"/>
              </a:rPr>
              <a:t>2.</a:t>
            </a:r>
            <a:r>
              <a:rPr sz="1100" b="0" cap="none">
                <a:latin typeface="Arial MT" pitchFamily="0" charset="0"/>
                <a:ea typeface="Calibri" pitchFamily="2" charset="0"/>
                <a:cs typeface="Arial MT" pitchFamily="0" charset="0"/>
              </a:rPr>
              <a:t> Siddharth will code the solution</a:t>
            </a:r>
            <a:endParaRPr sz="1100" b="0" cap="none">
              <a:latin typeface="Arial MT" pitchFamily="0" charset="0"/>
              <a:ea typeface="Calibri" pitchFamily="2" charset="0"/>
              <a:cs typeface="Arial MT" pitchFamily="0" charset="0"/>
            </a:endParaRPr>
          </a:p>
          <a:p>
            <a:pPr marL="67945">
              <a:lnSpc>
                <a:spcPts val="1205"/>
              </a:lnSpc>
              <a:defRPr sz="1100" cap="none">
                <a:latin typeface="Arial MT" pitchFamily="0" charset="0"/>
                <a:ea typeface="Calibri" pitchFamily="2" charset="0"/>
                <a:cs typeface="Arial MT" pitchFamily="0" charset="0"/>
              </a:defRPr>
            </a:pPr>
          </a:p>
          <a:p>
            <a:pPr marL="67945">
              <a:lnSpc>
                <a:spcPts val="1295"/>
              </a:lnSpc>
              <a:defRPr b="1" cap="none"/>
            </a:pPr>
            <a:r>
              <a:rPr sz="1100" cap="none">
                <a:latin typeface="Arial MT" pitchFamily="0" charset="0"/>
                <a:ea typeface="Calibri" pitchFamily="2" charset="0"/>
                <a:cs typeface="Arial MT" pitchFamily="0" charset="0"/>
              </a:rPr>
              <a:t>3.</a:t>
            </a:r>
            <a:r>
              <a:rPr sz="1100" b="0" cap="none">
                <a:latin typeface="Arial MT" pitchFamily="0" charset="0"/>
                <a:ea typeface="Calibri" pitchFamily="2" charset="0"/>
                <a:cs typeface="Arial MT" pitchFamily="0" charset="0"/>
              </a:rPr>
              <a:t> within the next day</a:t>
            </a:r>
            <a:endParaRPr sz="1100" b="0" cap="none">
              <a:latin typeface="Arial MT" pitchFamily="0" charset="0"/>
              <a:ea typeface="Calibri" pitchFamily="2" charset="0"/>
              <a:cs typeface="Arial MT" pitchFamily="0" charset="0"/>
            </a:endParaRP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urve1"/>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3" name="Rectangle1"/>
          <p:cNvSpPr>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VAIAAEkCAAAQLAAAABQAABAgAAAmAAAACAAAAP//////////"/>
              </a:ext>
            </a:extLst>
          </p:cNvSpPr>
          <p:nvPr/>
        </p:nvSpPr>
        <p:spPr>
          <a:xfrm>
            <a:off x="378460" y="371475"/>
            <a:ext cx="6784340" cy="2879725"/>
          </a:xfrm>
          <a:prstGeom prst="rect">
            <a:avLst/>
          </a:prstGeom>
          <a:noFill/>
          <a:ln w="6350" cap="flat" cmpd="sng" algn="ctr">
            <a:solidFill>
              <a:srgbClr val="000000"/>
            </a:solidFill>
            <a:prstDash val="solid"/>
            <a:headEnd type="none"/>
            <a:tailEnd type="none"/>
          </a:ln>
          <a:effectLst/>
        </p:spPr>
        <p:txBody>
          <a:bodyPr vert="horz" wrap="square" lIns="0" tIns="0" rIns="0" bIns="0" numCol="1" spcCol="215900" anchor="t"/>
          <a:lstStyle/>
          <a:p>
            <a:pPr marL="67945">
              <a:lnSpc>
                <a:spcPts val="1240"/>
              </a:lnSpc>
            </a:pPr>
            <a:r>
              <a:rPr sz="1100" b="1" cap="none">
                <a:latin typeface="Arial MT" pitchFamily="0" charset="0"/>
                <a:ea typeface="Calibri" pitchFamily="2" charset="0"/>
                <a:cs typeface="Arial MT" pitchFamily="0" charset="0"/>
              </a:rPr>
              <a:t>Date of meeting:</a:t>
            </a:r>
            <a:r>
              <a:rPr sz="1100" cap="none">
                <a:latin typeface="Arial MT" pitchFamily="0" charset="0"/>
                <a:ea typeface="Calibri" pitchFamily="2" charset="0"/>
                <a:cs typeface="Arial MT" pitchFamily="0" charset="0"/>
              </a:rPr>
              <a:t>26/05/2025</a:t>
            </a:r>
            <a:endParaRPr sz="1100" cap="none">
              <a:latin typeface="Arial MT" pitchFamily="0" charset="0"/>
              <a:ea typeface="Calibri" pitchFamily="2" charset="0"/>
              <a:cs typeface="Arial MT" pitchFamily="0" charset="0"/>
            </a:endParaRPr>
          </a:p>
          <a:p>
            <a:pPr marL="67945">
              <a:lnSpc>
                <a:spcPts val="1265"/>
              </a:lnSpc>
            </a:pPr>
            <a:r>
              <a:rPr sz="1100" b="1" cap="none">
                <a:latin typeface="Arial MT" pitchFamily="0" charset="0"/>
                <a:ea typeface="Calibri" pitchFamily="2" charset="0"/>
                <a:cs typeface="Arial MT" pitchFamily="0" charset="0"/>
              </a:rPr>
              <a:t>Who attended:</a:t>
            </a:r>
            <a:r>
              <a:rPr sz="1100" cap="none">
                <a:latin typeface="Arial MT" pitchFamily="0" charset="0"/>
                <a:ea typeface="Calibri" pitchFamily="2" charset="0"/>
                <a:cs typeface="Arial MT" pitchFamily="0" charset="0"/>
              </a:rPr>
              <a:t>P.Nidheesh, K.Sanjay, K. Ganesan,M. Siddharth</a:t>
            </a:r>
            <a:endParaRPr sz="1100" cap="none">
              <a:latin typeface="Arial MT" pitchFamily="0" charset="0"/>
              <a:ea typeface="Calibri" pitchFamily="2" charset="0"/>
              <a:cs typeface="Arial MT" pitchFamily="0" charset="0"/>
            </a:endParaRPr>
          </a:p>
          <a:p>
            <a:pPr marL="67945">
              <a:lnSpc>
                <a:spcPts val="1290"/>
              </a:lnSpc>
            </a:pPr>
            <a:r>
              <a:rPr sz="1100" b="1" cap="none">
                <a:latin typeface="Arial MT" pitchFamily="0" charset="0"/>
                <a:ea typeface="Calibri" pitchFamily="2" charset="0"/>
                <a:cs typeface="Arial MT" pitchFamily="0" charset="0"/>
              </a:rPr>
              <a:t>Who wasn’t able to attend:</a:t>
            </a:r>
            <a:r>
              <a:rPr sz="1100" cap="none">
                <a:latin typeface="Arial MT" pitchFamily="0" charset="0"/>
                <a:ea typeface="Calibri" pitchFamily="2" charset="0"/>
                <a:cs typeface="Arial MT" pitchFamily="0" charset="0"/>
              </a:rPr>
              <a:t>Nil</a:t>
            </a:r>
            <a:endParaRPr sz="1100" cap="none">
              <a:latin typeface="Arial MT" pitchFamily="0" charset="0"/>
              <a:ea typeface="Calibri" pitchFamily="2" charset="0"/>
              <a:cs typeface="Arial MT" pitchFamily="0" charset="0"/>
            </a:endParaRPr>
          </a:p>
          <a:p>
            <a:pPr marL="67945">
              <a:lnSpc>
                <a:spcPct val="100000"/>
              </a:lnSpc>
              <a:spcBef>
                <a:spcPts val="1210"/>
              </a:spcBef>
            </a:pPr>
            <a:r>
              <a:rPr sz="1100" b="1" cap="none">
                <a:latin typeface="Arial MT" pitchFamily="0" charset="0"/>
                <a:ea typeface="Calibri" pitchFamily="2" charset="0"/>
                <a:cs typeface="Arial MT" pitchFamily="0" charset="0"/>
              </a:rPr>
              <a:t>Purpose of meeting</a:t>
            </a:r>
            <a:r>
              <a:rPr sz="1100" cap="none">
                <a:latin typeface="Arial MT" pitchFamily="0" charset="0"/>
                <a:ea typeface="Calibri" pitchFamily="2" charset="0"/>
                <a:cs typeface="Arial MT" pitchFamily="0" charset="0"/>
              </a:rPr>
              <a:t>: Team meeting to discuss the testing plan</a:t>
            </a:r>
            <a:endParaRPr sz="1100" cap="none">
              <a:latin typeface="Arial MT" pitchFamily="0" charset="0"/>
              <a:ea typeface="Calibri" pitchFamily="2" charset="0"/>
              <a:cs typeface="Arial MT" pitchFamily="0" charset="0"/>
            </a:endParaRPr>
          </a:p>
          <a:p>
            <a:pPr marL="67945">
              <a:lnSpc>
                <a:spcPts val="1290"/>
              </a:lnSpc>
              <a:spcBef>
                <a:spcPts val="1215"/>
              </a:spcBef>
              <a:defRPr b="1" cap="none"/>
            </a:pPr>
            <a:r>
              <a:rPr sz="1100" cap="none">
                <a:latin typeface="Arial MT" pitchFamily="0" charset="0"/>
                <a:ea typeface="Calibri" pitchFamily="2" charset="0"/>
                <a:cs typeface="Arial MT" pitchFamily="0" charset="0"/>
              </a:rPr>
              <a:t>Items discussed:</a:t>
            </a:r>
            <a:endParaRPr sz="1100" cap="none">
              <a:latin typeface="Arial MT" pitchFamily="0" charset="0"/>
              <a:ea typeface="Calibri" pitchFamily="2" charset="0"/>
              <a:cs typeface="Arial MT" pitchFamily="0" charset="0"/>
            </a:endParaRPr>
          </a:p>
          <a:p>
            <a:pPr marL="67945">
              <a:lnSpc>
                <a:spcPts val="1265"/>
              </a:lnSpc>
              <a:defRPr b="1" cap="none"/>
            </a:pPr>
            <a:r>
              <a:rPr sz="1100" cap="none">
                <a:latin typeface="Arial MT" pitchFamily="0" charset="0"/>
                <a:ea typeface="Calibri" pitchFamily="2" charset="0"/>
                <a:cs typeface="Arial MT" pitchFamily="0" charset="0"/>
              </a:rPr>
              <a:t>1.</a:t>
            </a:r>
            <a:r>
              <a:rPr sz="1100" b="0" cap="none">
                <a:latin typeface="Arial MT" pitchFamily="0" charset="0"/>
                <a:ea typeface="Calibri" pitchFamily="2" charset="0"/>
                <a:cs typeface="Arial MT" pitchFamily="0" charset="0"/>
              </a:rPr>
              <a:t> Decided how to go testing the accuracy of our app ’GSSN PREDICTORS’</a:t>
            </a:r>
            <a:br/>
            <a:br/>
            <a:r>
              <a:rPr sz="1100" cap="none">
                <a:latin typeface="Arial MT" pitchFamily="0" charset="0"/>
                <a:ea typeface="Calibri" pitchFamily="2" charset="0"/>
                <a:cs typeface="Arial MT" pitchFamily="0" charset="0"/>
              </a:rPr>
              <a:t>2.</a:t>
            </a:r>
            <a:r>
              <a:rPr sz="1100" b="0" cap="none">
                <a:latin typeface="Arial MT" pitchFamily="0" charset="0"/>
                <a:ea typeface="Calibri" pitchFamily="2" charset="0"/>
                <a:cs typeface="Arial MT" pitchFamily="0" charset="0"/>
              </a:rPr>
              <a:t> Came up with different ideas to test it yourself first and then by the end users</a:t>
            </a:r>
            <a:endParaRPr sz="1100" b="0" cap="none">
              <a:latin typeface="Arial MT" pitchFamily="0" charset="0"/>
              <a:ea typeface="Calibri" pitchFamily="2" charset="0"/>
              <a:cs typeface="Arial MT" pitchFamily="0" charset="0"/>
            </a:endParaRPr>
          </a:p>
          <a:p>
            <a:pPr marL="67945">
              <a:lnSpc>
                <a:spcPts val="1265"/>
              </a:lnSpc>
              <a:defRPr b="1" cap="none"/>
            </a:pPr>
            <a:endParaRPr sz="1100" b="0" cap="none">
              <a:latin typeface="Arial MT" pitchFamily="0" charset="0"/>
              <a:ea typeface="Calibri" pitchFamily="2" charset="0"/>
              <a:cs typeface="Arial MT" pitchFamily="0" charset="0"/>
            </a:endParaRPr>
          </a:p>
          <a:p>
            <a:pPr marL="67945" marR="3211195">
              <a:lnSpc>
                <a:spcPts val="1270"/>
              </a:lnSpc>
              <a:defRPr b="1" cap="none"/>
            </a:pPr>
            <a:r>
              <a:rPr sz="1100" cap="none">
                <a:latin typeface="Arial MT" pitchFamily="0" charset="0"/>
                <a:ea typeface="Calibri" pitchFamily="2" charset="0"/>
                <a:cs typeface="Arial MT" pitchFamily="0" charset="0"/>
              </a:rPr>
              <a:t>Things to do (what, by whom, by                                                         when) </a:t>
            </a:r>
            <a:endParaRPr sz="1100" cap="none">
              <a:latin typeface="Arial MT" pitchFamily="0" charset="0"/>
              <a:ea typeface="Calibri" pitchFamily="2" charset="0"/>
              <a:cs typeface="Arial MT" pitchFamily="0" charset="0"/>
            </a:endParaRPr>
          </a:p>
          <a:p>
            <a:pPr marL="67945" marR="3211195">
              <a:lnSpc>
                <a:spcPts val="1270"/>
              </a:lnSpc>
              <a:defRPr b="1" cap="none"/>
            </a:pPr>
            <a:r>
              <a:rPr sz="1100" cap="none">
                <a:latin typeface="Arial MT" pitchFamily="0" charset="0"/>
                <a:ea typeface="Calibri" pitchFamily="2" charset="0"/>
                <a:cs typeface="Arial MT" pitchFamily="0" charset="0"/>
              </a:rPr>
              <a:t>1.</a:t>
            </a:r>
            <a:r>
              <a:rPr sz="1100" b="0" cap="none">
                <a:latin typeface="Arial MT" pitchFamily="0" charset="0"/>
                <a:ea typeface="Calibri" pitchFamily="2" charset="0"/>
                <a:cs typeface="Arial MT" pitchFamily="0" charset="0"/>
              </a:rPr>
              <a:t>Testing</a:t>
            </a:r>
            <a:endParaRPr sz="1100" b="0" cap="none">
              <a:latin typeface="Arial MT" pitchFamily="0" charset="0"/>
              <a:ea typeface="Calibri" pitchFamily="2" charset="0"/>
              <a:cs typeface="Arial MT" pitchFamily="0" charset="0"/>
            </a:endParaRPr>
          </a:p>
          <a:p>
            <a:pPr marL="67945" marR="3211195">
              <a:lnSpc>
                <a:spcPts val="1270"/>
              </a:lnSpc>
              <a:defRPr sz="1100" cap="none">
                <a:latin typeface="Arial MT" pitchFamily="0" charset="0"/>
                <a:ea typeface="Calibri" pitchFamily="2" charset="0"/>
                <a:cs typeface="Arial MT" pitchFamily="0" charset="0"/>
              </a:defRPr>
            </a:pPr>
          </a:p>
          <a:p>
            <a:pPr marL="67945">
              <a:lnSpc>
                <a:spcPts val="1205"/>
              </a:lnSpc>
              <a:defRPr b="1" cap="none"/>
            </a:pPr>
            <a:r>
              <a:rPr sz="1100" cap="none">
                <a:latin typeface="Arial MT" pitchFamily="0" charset="0"/>
                <a:ea typeface="Calibri" pitchFamily="2" charset="0"/>
                <a:cs typeface="Arial MT" pitchFamily="0" charset="0"/>
              </a:rPr>
              <a:t>2.</a:t>
            </a:r>
            <a:r>
              <a:rPr sz="1100" b="0" cap="none">
                <a:latin typeface="Arial MT" pitchFamily="0" charset="0"/>
                <a:ea typeface="Calibri" pitchFamily="2" charset="0"/>
                <a:cs typeface="Arial MT" pitchFamily="0" charset="0"/>
              </a:rPr>
              <a:t> Testing by the team members followed by the end users</a:t>
            </a:r>
            <a:endParaRPr sz="1100" b="0" cap="none">
              <a:latin typeface="Arial MT" pitchFamily="0" charset="0"/>
              <a:ea typeface="Calibri" pitchFamily="2" charset="0"/>
              <a:cs typeface="Arial MT" pitchFamily="0" charset="0"/>
            </a:endParaRPr>
          </a:p>
          <a:p>
            <a:pPr marL="67945">
              <a:lnSpc>
                <a:spcPts val="1205"/>
              </a:lnSpc>
              <a:defRPr sz="1100" b="1" cap="none">
                <a:latin typeface="Arial MT" pitchFamily="0" charset="0"/>
                <a:ea typeface="Calibri" pitchFamily="2" charset="0"/>
                <a:cs typeface="Arial MT" pitchFamily="0" charset="0"/>
              </a:defRPr>
            </a:pPr>
          </a:p>
          <a:p>
            <a:pPr marL="67945">
              <a:lnSpc>
                <a:spcPts val="1295"/>
              </a:lnSpc>
              <a:defRPr b="1" cap="none"/>
            </a:pPr>
            <a:r>
              <a:rPr sz="1100" cap="none">
                <a:latin typeface="Arial MT" pitchFamily="0" charset="0"/>
                <a:ea typeface="Calibri" pitchFamily="2" charset="0"/>
                <a:cs typeface="Arial MT" pitchFamily="0" charset="0"/>
              </a:rPr>
              <a:t>3.</a:t>
            </a:r>
            <a:r>
              <a:rPr sz="1100" b="0" cap="none">
                <a:latin typeface="Arial MT" pitchFamily="0" charset="0"/>
                <a:ea typeface="Calibri" pitchFamily="2" charset="0"/>
                <a:cs typeface="Arial MT" pitchFamily="0" charset="0"/>
              </a:rPr>
              <a:t>Same day in the evening</a:t>
            </a:r>
            <a:endParaRPr sz="1100" b="0" cap="none">
              <a:latin typeface="Arial MT" pitchFamily="0" charset="0"/>
              <a:ea typeface="Calibri" pitchFamily="2" charset="0"/>
              <a:cs typeface="Arial MT" pitchFamily="0" charset="0"/>
            </a:endParaRPr>
          </a:p>
        </p:txBody>
      </p:sp>
      <p:sp>
        <p:nvSpPr>
          <p:cNvPr id="4" name="Rectangle2"/>
          <p:cNvSpPr>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VAIAADEVAAAQLAAA5ScAABAgAAAmAAAACAAAAP//////////"/>
              </a:ext>
            </a:extLst>
          </p:cNvSpPr>
          <p:nvPr/>
        </p:nvSpPr>
        <p:spPr>
          <a:xfrm>
            <a:off x="378460" y="3444875"/>
            <a:ext cx="6784340" cy="3040380"/>
          </a:xfrm>
          <a:prstGeom prst="rect">
            <a:avLst/>
          </a:prstGeom>
          <a:noFill/>
          <a:ln w="6350" cap="flat" cmpd="sng" algn="ctr">
            <a:solidFill>
              <a:srgbClr val="000000"/>
            </a:solidFill>
            <a:prstDash val="solid"/>
            <a:headEnd type="none"/>
            <a:tailEnd type="none"/>
          </a:ln>
          <a:effectLst/>
        </p:spPr>
        <p:txBody>
          <a:bodyPr vert="horz" wrap="square" lIns="0" tIns="0" rIns="0" bIns="0" numCol="1" spcCol="215900" anchor="t"/>
          <a:lstStyle/>
          <a:p>
            <a:pPr marL="67945">
              <a:lnSpc>
                <a:spcPts val="1240"/>
              </a:lnSpc>
            </a:pPr>
            <a:r>
              <a:rPr sz="1100" b="1" cap="none">
                <a:latin typeface="Arial MT" pitchFamily="0" charset="0"/>
                <a:ea typeface="Calibri" pitchFamily="2" charset="0"/>
                <a:cs typeface="Arial MT" pitchFamily="0" charset="0"/>
              </a:rPr>
              <a:t>Date of meeting:</a:t>
            </a:r>
            <a:r>
              <a:rPr sz="1100" cap="none">
                <a:latin typeface="Arial MT" pitchFamily="0" charset="0"/>
                <a:ea typeface="Calibri" pitchFamily="2" charset="0"/>
                <a:cs typeface="Arial MT" pitchFamily="0" charset="0"/>
              </a:rPr>
              <a:t>28/05/2025</a:t>
            </a:r>
            <a:endParaRPr sz="1100" cap="none">
              <a:latin typeface="Arial MT" pitchFamily="0" charset="0"/>
              <a:ea typeface="Calibri" pitchFamily="2" charset="0"/>
              <a:cs typeface="Arial MT" pitchFamily="0" charset="0"/>
            </a:endParaRPr>
          </a:p>
          <a:p>
            <a:pPr marL="67945">
              <a:lnSpc>
                <a:spcPts val="1265"/>
              </a:lnSpc>
            </a:pPr>
            <a:r>
              <a:rPr sz="1100" b="1" cap="none">
                <a:latin typeface="Arial MT" pitchFamily="0" charset="0"/>
                <a:ea typeface="Calibri" pitchFamily="2" charset="0"/>
                <a:cs typeface="Arial MT" pitchFamily="0" charset="0"/>
              </a:rPr>
              <a:t>Who attended:</a:t>
            </a:r>
            <a:r>
              <a:rPr sz="1100" cap="none">
                <a:latin typeface="Arial MT" pitchFamily="0" charset="0"/>
                <a:ea typeface="Calibri" pitchFamily="2" charset="0"/>
                <a:cs typeface="Arial MT" pitchFamily="0" charset="0"/>
              </a:rPr>
              <a:t>P.Nidheesh, K.Sanjay, K. Ganesan,M. Siddharth</a:t>
            </a:r>
            <a:endParaRPr sz="1100" cap="none">
              <a:latin typeface="Arial MT" pitchFamily="0" charset="0"/>
              <a:ea typeface="Calibri" pitchFamily="2" charset="0"/>
              <a:cs typeface="Arial MT" pitchFamily="0" charset="0"/>
            </a:endParaRPr>
          </a:p>
          <a:p>
            <a:pPr marL="67945">
              <a:lnSpc>
                <a:spcPts val="1290"/>
              </a:lnSpc>
            </a:pPr>
            <a:r>
              <a:rPr sz="1100" b="1" cap="none">
                <a:latin typeface="Arial MT" pitchFamily="0" charset="0"/>
                <a:ea typeface="Calibri" pitchFamily="2" charset="0"/>
                <a:cs typeface="Arial MT" pitchFamily="0" charset="0"/>
              </a:rPr>
              <a:t>Who wasn’t able to attend:</a:t>
            </a:r>
            <a:r>
              <a:rPr sz="1100" cap="none">
                <a:latin typeface="Arial MT" pitchFamily="0" charset="0"/>
                <a:ea typeface="Calibri" pitchFamily="2" charset="0"/>
                <a:cs typeface="Arial MT" pitchFamily="0" charset="0"/>
              </a:rPr>
              <a:t>Nil</a:t>
            </a:r>
            <a:endParaRPr sz="1100" cap="none">
              <a:latin typeface="Arial MT" pitchFamily="0" charset="0"/>
              <a:ea typeface="Calibri" pitchFamily="2" charset="0"/>
              <a:cs typeface="Arial MT" pitchFamily="0" charset="0"/>
            </a:endParaRPr>
          </a:p>
          <a:p>
            <a:pPr marL="67945">
              <a:lnSpc>
                <a:spcPct val="100000"/>
              </a:lnSpc>
              <a:spcBef>
                <a:spcPts val="1210"/>
              </a:spcBef>
            </a:pPr>
            <a:r>
              <a:rPr sz="1100" b="1" cap="none">
                <a:latin typeface="Arial MT" pitchFamily="0" charset="0"/>
                <a:ea typeface="Calibri" pitchFamily="2" charset="0"/>
                <a:cs typeface="Arial MT" pitchFamily="0" charset="0"/>
              </a:rPr>
              <a:t>Purpose of meeting</a:t>
            </a:r>
            <a:r>
              <a:rPr sz="1100" cap="none">
                <a:latin typeface="Arial MT" pitchFamily="0" charset="0"/>
                <a:ea typeface="Calibri" pitchFamily="2" charset="0"/>
                <a:cs typeface="Arial MT" pitchFamily="0" charset="0"/>
              </a:rPr>
              <a:t>: Reflection on the app ’GSSN PREDICTORS’</a:t>
            </a:r>
            <a:endParaRPr sz="1100" cap="none">
              <a:latin typeface="Arial MT" pitchFamily="0" charset="0"/>
              <a:ea typeface="Calibri" pitchFamily="2" charset="0"/>
              <a:cs typeface="Arial MT" pitchFamily="0" charset="0"/>
            </a:endParaRPr>
          </a:p>
          <a:p>
            <a:pPr marL="67945">
              <a:lnSpc>
                <a:spcPts val="1290"/>
              </a:lnSpc>
              <a:spcBef>
                <a:spcPts val="1215"/>
              </a:spcBef>
              <a:defRPr b="1" cap="none"/>
            </a:pPr>
            <a:r>
              <a:rPr sz="1100" cap="none">
                <a:latin typeface="Arial MT" pitchFamily="0" charset="0"/>
                <a:ea typeface="Calibri" pitchFamily="2" charset="0"/>
                <a:cs typeface="Arial MT" pitchFamily="0" charset="0"/>
              </a:rPr>
              <a:t>Items discussed:</a:t>
            </a:r>
            <a:endParaRPr sz="1100" cap="none">
              <a:latin typeface="Arial MT" pitchFamily="0" charset="0"/>
              <a:ea typeface="Calibri" pitchFamily="2" charset="0"/>
              <a:cs typeface="Arial MT" pitchFamily="0" charset="0"/>
            </a:endParaRPr>
          </a:p>
          <a:p>
            <a:pPr marL="67945">
              <a:lnSpc>
                <a:spcPts val="1265"/>
              </a:lnSpc>
              <a:defRPr b="1" cap="none"/>
            </a:pPr>
            <a:r>
              <a:rPr sz="1100" cap="none">
                <a:latin typeface="Arial MT" pitchFamily="0" charset="0"/>
                <a:ea typeface="Calibri" pitchFamily="2" charset="0"/>
                <a:cs typeface="Arial MT" pitchFamily="0" charset="0"/>
              </a:rPr>
              <a:t>1.</a:t>
            </a:r>
            <a:r>
              <a:rPr sz="1100" b="0" cap="none">
                <a:latin typeface="Arial MT" pitchFamily="0" charset="0"/>
                <a:ea typeface="Calibri" pitchFamily="2" charset="0"/>
                <a:cs typeface="Arial MT" pitchFamily="0" charset="0"/>
              </a:rPr>
              <a:t> Shared observations from users who tested the prototype</a:t>
            </a:r>
            <a:br/>
            <a:br/>
            <a:r>
              <a:rPr sz="1100" cap="none">
                <a:latin typeface="Arial MT" pitchFamily="0" charset="0"/>
                <a:ea typeface="Calibri" pitchFamily="2" charset="0"/>
                <a:cs typeface="Arial MT" pitchFamily="0" charset="0"/>
              </a:rPr>
              <a:t>2.</a:t>
            </a:r>
            <a:r>
              <a:rPr sz="1100" b="0" cap="none">
                <a:latin typeface="Arial MT" pitchFamily="0" charset="0"/>
                <a:ea typeface="Calibri" pitchFamily="2" charset="0"/>
                <a:cs typeface="Arial MT" pitchFamily="0" charset="0"/>
              </a:rPr>
              <a:t> Discussed initial user responses, identifying aspects of the app that were well-received and areas needing refinement.</a:t>
            </a:r>
            <a:endParaRPr sz="1100" b="0" cap="none">
              <a:latin typeface="Arial MT" pitchFamily="0" charset="0"/>
              <a:ea typeface="Calibri" pitchFamily="2" charset="0"/>
              <a:cs typeface="Arial MT" pitchFamily="0" charset="0"/>
            </a:endParaRPr>
          </a:p>
          <a:p>
            <a:pPr marL="67945">
              <a:lnSpc>
                <a:spcPts val="1265"/>
              </a:lnSpc>
              <a:defRPr b="1" cap="none"/>
            </a:pPr>
            <a:endParaRPr sz="1100" b="0" cap="none">
              <a:latin typeface="Arial MT" pitchFamily="0" charset="0"/>
              <a:ea typeface="Calibri" pitchFamily="2" charset="0"/>
              <a:cs typeface="Arial MT" pitchFamily="0" charset="0"/>
            </a:endParaRPr>
          </a:p>
          <a:p>
            <a:pPr marL="67945" marR="3211195">
              <a:lnSpc>
                <a:spcPts val="1270"/>
              </a:lnSpc>
              <a:defRPr b="1" cap="none"/>
            </a:pPr>
            <a:r>
              <a:rPr sz="1100" cap="none">
                <a:latin typeface="Arial MT" pitchFamily="0" charset="0"/>
                <a:ea typeface="Calibri" pitchFamily="2" charset="0"/>
                <a:cs typeface="Arial MT" pitchFamily="0" charset="0"/>
              </a:rPr>
              <a:t>Things to do (what, by whom, by                                                         when) </a:t>
            </a:r>
            <a:endParaRPr sz="1100" cap="none">
              <a:latin typeface="Arial MT" pitchFamily="0" charset="0"/>
              <a:ea typeface="Calibri" pitchFamily="2" charset="0"/>
              <a:cs typeface="Arial MT" pitchFamily="0" charset="0"/>
            </a:endParaRPr>
          </a:p>
          <a:p>
            <a:pPr marL="67945" marR="3211195">
              <a:lnSpc>
                <a:spcPts val="1270"/>
              </a:lnSpc>
              <a:defRPr b="1" cap="none"/>
            </a:pPr>
            <a:r>
              <a:rPr sz="1100" cap="none">
                <a:latin typeface="Arial MT" pitchFamily="0" charset="0"/>
                <a:ea typeface="Calibri" pitchFamily="2" charset="0"/>
                <a:cs typeface="Arial MT" pitchFamily="0" charset="0"/>
              </a:rPr>
              <a:t>1.</a:t>
            </a:r>
            <a:r>
              <a:rPr sz="1100" b="0" cap="none">
                <a:latin typeface="Arial MT" pitchFamily="0" charset="0"/>
                <a:ea typeface="Calibri" pitchFamily="2" charset="0"/>
                <a:cs typeface="Arial MT" pitchFamily="0" charset="0"/>
              </a:rPr>
              <a:t>any changes </a:t>
            </a:r>
            <a:endParaRPr sz="1100" b="0" cap="none">
              <a:latin typeface="Arial MT" pitchFamily="0" charset="0"/>
              <a:ea typeface="Calibri" pitchFamily="2" charset="0"/>
              <a:cs typeface="Arial MT" pitchFamily="0" charset="0"/>
            </a:endParaRPr>
          </a:p>
          <a:p>
            <a:pPr marL="67945" marR="3211195">
              <a:lnSpc>
                <a:spcPts val="1270"/>
              </a:lnSpc>
              <a:defRPr sz="1100" cap="none">
                <a:latin typeface="Arial MT" pitchFamily="0" charset="0"/>
                <a:ea typeface="Calibri" pitchFamily="2" charset="0"/>
                <a:cs typeface="Arial MT" pitchFamily="0" charset="0"/>
              </a:defRPr>
            </a:pPr>
          </a:p>
          <a:p>
            <a:pPr marL="67945">
              <a:lnSpc>
                <a:spcPts val="1205"/>
              </a:lnSpc>
              <a:defRPr b="1" cap="none"/>
            </a:pPr>
            <a:r>
              <a:rPr sz="1100" cap="none">
                <a:latin typeface="Arial MT" pitchFamily="0" charset="0"/>
                <a:ea typeface="Calibri" pitchFamily="2" charset="0"/>
                <a:cs typeface="Arial MT" pitchFamily="0" charset="0"/>
              </a:rPr>
              <a:t>2.</a:t>
            </a:r>
            <a:r>
              <a:rPr sz="1100" b="0" cap="none">
                <a:latin typeface="Arial MT" pitchFamily="0" charset="0"/>
                <a:ea typeface="Calibri" pitchFamily="2" charset="0"/>
                <a:cs typeface="Arial MT" pitchFamily="0" charset="0"/>
              </a:rPr>
              <a:t> by each team member</a:t>
            </a:r>
            <a:endParaRPr sz="1100" b="0" cap="none">
              <a:latin typeface="Arial MT" pitchFamily="0" charset="0"/>
              <a:ea typeface="Calibri" pitchFamily="2" charset="0"/>
              <a:cs typeface="Arial MT" pitchFamily="0" charset="0"/>
            </a:endParaRPr>
          </a:p>
          <a:p>
            <a:pPr marL="67945">
              <a:lnSpc>
                <a:spcPts val="1205"/>
              </a:lnSpc>
              <a:defRPr sz="1100" b="1" cap="none">
                <a:latin typeface="Arial MT" pitchFamily="0" charset="0"/>
                <a:ea typeface="Calibri" pitchFamily="2" charset="0"/>
                <a:cs typeface="Arial MT" pitchFamily="0" charset="0"/>
              </a:defRPr>
            </a:pPr>
          </a:p>
          <a:p>
            <a:pPr marL="67945">
              <a:lnSpc>
                <a:spcPts val="1295"/>
              </a:lnSpc>
              <a:defRPr b="1" cap="none"/>
            </a:pPr>
            <a:r>
              <a:rPr sz="1100" cap="none">
                <a:latin typeface="Arial MT" pitchFamily="0" charset="0"/>
                <a:ea typeface="Calibri" pitchFamily="2" charset="0"/>
                <a:cs typeface="Arial MT" pitchFamily="0" charset="0"/>
              </a:rPr>
              <a:t>3.</a:t>
            </a:r>
            <a:r>
              <a:rPr sz="1100" b="0" cap="none">
                <a:latin typeface="Arial MT" pitchFamily="0" charset="0"/>
                <a:ea typeface="Calibri" pitchFamily="2" charset="0"/>
                <a:cs typeface="Arial MT" pitchFamily="0" charset="0"/>
              </a:rPr>
              <a:t>Same day </a:t>
            </a:r>
            <a:endParaRPr sz="1100" b="0" cap="none">
              <a:latin typeface="Arial MT" pitchFamily="0" charset="0"/>
              <a:ea typeface="Calibri" pitchFamily="2" charset="0"/>
              <a:cs typeface="Arial MT" pitchFamily="0" charset="0"/>
            </a:endParaRPr>
          </a:p>
        </p:txBody>
      </p:sp>
      <p:sp>
        <p:nvSpPr>
          <p:cNvPr id="5" name="Rectangle3"/>
          <p:cNvSpPr>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VAIAAMgoAAAQLAAAeTwAABAgAAAmAAAACAAAAP//////////"/>
              </a:ext>
            </a:extLst>
          </p:cNvSpPr>
          <p:nvPr/>
        </p:nvSpPr>
        <p:spPr>
          <a:xfrm>
            <a:off x="378460" y="6629400"/>
            <a:ext cx="6784340" cy="3201035"/>
          </a:xfrm>
          <a:prstGeom prst="rect">
            <a:avLst/>
          </a:prstGeom>
          <a:noFill/>
          <a:ln w="6350" cap="flat" cmpd="sng" algn="ctr">
            <a:solidFill>
              <a:srgbClr val="000000"/>
            </a:solidFill>
            <a:prstDash val="solid"/>
            <a:headEnd type="none"/>
            <a:tailEnd type="none"/>
          </a:ln>
          <a:effectLst/>
        </p:spPr>
        <p:txBody>
          <a:bodyPr vert="horz" wrap="square" lIns="0" tIns="0" rIns="0" bIns="0" numCol="1" spcCol="215900" anchor="t"/>
          <a:lstStyle/>
          <a:p>
            <a:pPr marL="67945">
              <a:lnSpc>
                <a:spcPts val="1240"/>
              </a:lnSpc>
            </a:pPr>
            <a:r>
              <a:rPr sz="1100" b="1" cap="none">
                <a:latin typeface="Arial MT" pitchFamily="0" charset="0"/>
                <a:ea typeface="Calibri" pitchFamily="2" charset="0"/>
                <a:cs typeface="Arial MT" pitchFamily="0" charset="0"/>
              </a:rPr>
              <a:t>Date of meeting:</a:t>
            </a:r>
            <a:r>
              <a:rPr sz="1100" cap="none">
                <a:latin typeface="Arial MT" pitchFamily="0" charset="0"/>
                <a:ea typeface="Calibri" pitchFamily="2" charset="0"/>
                <a:cs typeface="Arial MT" pitchFamily="0" charset="0"/>
              </a:rPr>
              <a:t>30/05/2025</a:t>
            </a:r>
            <a:endParaRPr sz="1100" cap="none">
              <a:latin typeface="Arial MT" pitchFamily="0" charset="0"/>
              <a:ea typeface="Calibri" pitchFamily="2" charset="0"/>
              <a:cs typeface="Arial MT" pitchFamily="0" charset="0"/>
            </a:endParaRPr>
          </a:p>
          <a:p>
            <a:pPr marL="67945">
              <a:lnSpc>
                <a:spcPts val="1265"/>
              </a:lnSpc>
            </a:pPr>
            <a:r>
              <a:rPr sz="1100" b="1" cap="none">
                <a:latin typeface="Arial MT" pitchFamily="0" charset="0"/>
                <a:ea typeface="Calibri" pitchFamily="2" charset="0"/>
                <a:cs typeface="Arial MT" pitchFamily="0" charset="0"/>
              </a:rPr>
              <a:t>Who attended:</a:t>
            </a:r>
            <a:r>
              <a:rPr sz="1100" cap="none">
                <a:latin typeface="Arial MT" pitchFamily="0" charset="0"/>
                <a:ea typeface="Calibri" pitchFamily="2" charset="0"/>
                <a:cs typeface="Arial MT" pitchFamily="0" charset="0"/>
              </a:rPr>
              <a:t>P.Nidheesh, K.Sanjay, K. Ganesan,M. Siddharth</a:t>
            </a:r>
            <a:endParaRPr sz="1100" cap="none">
              <a:latin typeface="Arial MT" pitchFamily="0" charset="0"/>
              <a:ea typeface="Calibri" pitchFamily="2" charset="0"/>
              <a:cs typeface="Arial MT" pitchFamily="0" charset="0"/>
            </a:endParaRPr>
          </a:p>
          <a:p>
            <a:pPr marL="67945">
              <a:lnSpc>
                <a:spcPts val="1290"/>
              </a:lnSpc>
            </a:pPr>
            <a:r>
              <a:rPr sz="1100" b="1" cap="none">
                <a:latin typeface="Arial MT" pitchFamily="0" charset="0"/>
                <a:ea typeface="Calibri" pitchFamily="2" charset="0"/>
                <a:cs typeface="Arial MT" pitchFamily="0" charset="0"/>
              </a:rPr>
              <a:t>Who wasn’t able to attend:</a:t>
            </a:r>
            <a:r>
              <a:rPr sz="1100" cap="none">
                <a:latin typeface="Arial MT" pitchFamily="0" charset="0"/>
                <a:ea typeface="Calibri" pitchFamily="2" charset="0"/>
                <a:cs typeface="Arial MT" pitchFamily="0" charset="0"/>
              </a:rPr>
              <a:t>Nil</a:t>
            </a:r>
            <a:endParaRPr sz="1100" cap="none">
              <a:latin typeface="Arial MT" pitchFamily="0" charset="0"/>
              <a:ea typeface="Calibri" pitchFamily="2" charset="0"/>
              <a:cs typeface="Arial MT" pitchFamily="0" charset="0"/>
            </a:endParaRPr>
          </a:p>
          <a:p>
            <a:pPr marL="67945">
              <a:lnSpc>
                <a:spcPct val="100000"/>
              </a:lnSpc>
              <a:spcBef>
                <a:spcPts val="1210"/>
              </a:spcBef>
            </a:pPr>
            <a:r>
              <a:rPr sz="1100" b="1" cap="none">
                <a:latin typeface="Arial MT" pitchFamily="0" charset="0"/>
                <a:ea typeface="Calibri" pitchFamily="2" charset="0"/>
                <a:cs typeface="Arial MT" pitchFamily="0" charset="0"/>
              </a:rPr>
              <a:t>Purpose of meeting</a:t>
            </a:r>
            <a:r>
              <a:rPr sz="1100" cap="none">
                <a:latin typeface="Arial MT" pitchFamily="0" charset="0"/>
                <a:ea typeface="Calibri" pitchFamily="2" charset="0"/>
                <a:cs typeface="Arial MT" pitchFamily="0" charset="0"/>
              </a:rPr>
              <a:t>: Video filming</a:t>
            </a:r>
            <a:endParaRPr sz="1100" cap="none">
              <a:latin typeface="Arial MT" pitchFamily="0" charset="0"/>
              <a:ea typeface="Calibri" pitchFamily="2" charset="0"/>
              <a:cs typeface="Arial MT" pitchFamily="0" charset="0"/>
            </a:endParaRPr>
          </a:p>
          <a:p>
            <a:pPr marL="67945">
              <a:lnSpc>
                <a:spcPts val="1290"/>
              </a:lnSpc>
              <a:spcBef>
                <a:spcPts val="1215"/>
              </a:spcBef>
              <a:defRPr b="1" cap="none"/>
            </a:pPr>
            <a:r>
              <a:rPr sz="1100" cap="none">
                <a:latin typeface="Arial MT" pitchFamily="0" charset="0"/>
                <a:ea typeface="Calibri" pitchFamily="2" charset="0"/>
                <a:cs typeface="Arial MT" pitchFamily="0" charset="0"/>
              </a:rPr>
              <a:t>Items discussed:</a:t>
            </a:r>
            <a:endParaRPr sz="1100" cap="none">
              <a:latin typeface="Arial MT" pitchFamily="0" charset="0"/>
              <a:ea typeface="Calibri" pitchFamily="2" charset="0"/>
              <a:cs typeface="Arial MT" pitchFamily="0" charset="0"/>
            </a:endParaRPr>
          </a:p>
          <a:p>
            <a:pPr marL="67945">
              <a:lnSpc>
                <a:spcPts val="1265"/>
              </a:lnSpc>
              <a:defRPr b="1" cap="none"/>
            </a:pPr>
            <a:r>
              <a:rPr sz="1100" cap="none">
                <a:latin typeface="Arial MT" pitchFamily="0" charset="0"/>
                <a:ea typeface="Calibri" pitchFamily="2" charset="0"/>
                <a:cs typeface="Arial MT" pitchFamily="0" charset="0"/>
              </a:rPr>
              <a:t>1.</a:t>
            </a:r>
            <a:r>
              <a:rPr sz="1100" b="0" cap="none">
                <a:latin typeface="Arial MT" pitchFamily="0" charset="0"/>
                <a:ea typeface="Calibri" pitchFamily="2" charset="0"/>
                <a:cs typeface="Arial MT" pitchFamily="0" charset="0"/>
              </a:rPr>
              <a:t> Script to be written</a:t>
            </a:r>
            <a:br/>
            <a:br/>
            <a:r>
              <a:rPr sz="1100" cap="none">
                <a:latin typeface="Arial MT" pitchFamily="0" charset="0"/>
                <a:ea typeface="Calibri" pitchFamily="2" charset="0"/>
                <a:cs typeface="Arial MT" pitchFamily="0" charset="0"/>
              </a:rPr>
              <a:t>2.</a:t>
            </a:r>
            <a:r>
              <a:rPr sz="1100" b="0" cap="none">
                <a:latin typeface="Arial MT" pitchFamily="0" charset="0"/>
                <a:ea typeface="Calibri" pitchFamily="2" charset="0"/>
                <a:cs typeface="Arial MT" pitchFamily="0" charset="0"/>
              </a:rPr>
              <a:t> which screen recording software to be used</a:t>
            </a:r>
            <a:endParaRPr sz="1100" b="0" cap="none">
              <a:latin typeface="Arial MT" pitchFamily="0" charset="0"/>
              <a:ea typeface="Calibri" pitchFamily="2" charset="0"/>
              <a:cs typeface="Arial MT" pitchFamily="0" charset="0"/>
            </a:endParaRPr>
          </a:p>
          <a:p>
            <a:pPr marL="67945">
              <a:lnSpc>
                <a:spcPts val="1265"/>
              </a:lnSpc>
              <a:defRPr sz="1100" cap="none">
                <a:latin typeface="Arial MT" pitchFamily="0" charset="0"/>
                <a:ea typeface="Calibri" pitchFamily="2" charset="0"/>
                <a:cs typeface="Arial MT" pitchFamily="0" charset="0"/>
              </a:defRPr>
            </a:pPr>
          </a:p>
          <a:p>
            <a:pPr marL="67945">
              <a:lnSpc>
                <a:spcPts val="1265"/>
              </a:lnSpc>
              <a:defRPr sz="1100" b="1" cap="none">
                <a:latin typeface="Arial MT" pitchFamily="0" charset="0"/>
                <a:ea typeface="Calibri" pitchFamily="2" charset="0"/>
                <a:cs typeface="Arial MT" pitchFamily="0" charset="0"/>
              </a:defRPr>
            </a:pPr>
            <a:r>
              <a:t>3.any voiceover required.</a:t>
            </a:r>
          </a:p>
          <a:p>
            <a:pPr marL="67945">
              <a:lnSpc>
                <a:spcPts val="1265"/>
              </a:lnSpc>
              <a:defRPr b="1" cap="none"/>
            </a:pPr>
            <a:endParaRPr sz="1100" b="0" cap="none">
              <a:latin typeface="Arial MT" pitchFamily="0" charset="0"/>
              <a:ea typeface="Calibri" pitchFamily="2" charset="0"/>
              <a:cs typeface="Arial MT" pitchFamily="0" charset="0"/>
            </a:endParaRPr>
          </a:p>
          <a:p>
            <a:pPr marL="67945" marR="3211195">
              <a:lnSpc>
                <a:spcPts val="1270"/>
              </a:lnSpc>
              <a:defRPr b="1" cap="none"/>
            </a:pPr>
            <a:r>
              <a:rPr sz="1100" cap="none">
                <a:latin typeface="Arial MT" pitchFamily="0" charset="0"/>
                <a:ea typeface="Calibri" pitchFamily="2" charset="0"/>
                <a:cs typeface="Arial MT" pitchFamily="0" charset="0"/>
              </a:rPr>
              <a:t>Things to do (what, by whom, by                                                         when) </a:t>
            </a:r>
            <a:endParaRPr sz="1100" cap="none">
              <a:latin typeface="Arial MT" pitchFamily="0" charset="0"/>
              <a:ea typeface="Calibri" pitchFamily="2" charset="0"/>
              <a:cs typeface="Arial MT" pitchFamily="0" charset="0"/>
            </a:endParaRPr>
          </a:p>
          <a:p>
            <a:pPr marL="67945" marR="3211195">
              <a:lnSpc>
                <a:spcPts val="1270"/>
              </a:lnSpc>
              <a:defRPr b="1" cap="none"/>
            </a:pPr>
            <a:r>
              <a:rPr sz="1100" cap="none">
                <a:latin typeface="Arial MT" pitchFamily="0" charset="0"/>
                <a:ea typeface="Calibri" pitchFamily="2" charset="0"/>
                <a:cs typeface="Arial MT" pitchFamily="0" charset="0"/>
              </a:rPr>
              <a:t>1.</a:t>
            </a:r>
            <a:r>
              <a:rPr sz="1100" b="0" cap="none">
                <a:latin typeface="Arial MT" pitchFamily="0" charset="0"/>
                <a:ea typeface="Calibri" pitchFamily="2" charset="0"/>
                <a:cs typeface="Arial MT" pitchFamily="0" charset="0"/>
              </a:rPr>
              <a:t>any changes </a:t>
            </a:r>
            <a:endParaRPr sz="1100" b="0" cap="none">
              <a:latin typeface="Arial MT" pitchFamily="0" charset="0"/>
              <a:ea typeface="Calibri" pitchFamily="2" charset="0"/>
              <a:cs typeface="Arial MT" pitchFamily="0" charset="0"/>
            </a:endParaRPr>
          </a:p>
          <a:p>
            <a:pPr marL="67945" marR="3211195">
              <a:lnSpc>
                <a:spcPts val="1270"/>
              </a:lnSpc>
              <a:defRPr sz="1100" cap="none">
                <a:latin typeface="Arial MT" pitchFamily="0" charset="0"/>
                <a:ea typeface="Calibri" pitchFamily="2" charset="0"/>
                <a:cs typeface="Arial MT" pitchFamily="0" charset="0"/>
              </a:defRPr>
            </a:pPr>
          </a:p>
          <a:p>
            <a:pPr marL="67945">
              <a:lnSpc>
                <a:spcPts val="1205"/>
              </a:lnSpc>
              <a:defRPr b="1" cap="none"/>
            </a:pPr>
            <a:r>
              <a:rPr sz="1100" cap="none">
                <a:latin typeface="Arial MT" pitchFamily="0" charset="0"/>
                <a:ea typeface="Calibri" pitchFamily="2" charset="0"/>
                <a:cs typeface="Arial MT" pitchFamily="0" charset="0"/>
              </a:rPr>
              <a:t>2.</a:t>
            </a:r>
            <a:r>
              <a:rPr sz="1100" b="0" cap="none">
                <a:latin typeface="Arial MT" pitchFamily="0" charset="0"/>
                <a:ea typeface="Calibri" pitchFamily="2" charset="0"/>
                <a:cs typeface="Arial MT" pitchFamily="0" charset="0"/>
              </a:rPr>
              <a:t> K. Sanjay</a:t>
            </a:r>
            <a:endParaRPr sz="1100" b="0" cap="none">
              <a:latin typeface="Arial MT" pitchFamily="0" charset="0"/>
              <a:ea typeface="Calibri" pitchFamily="2" charset="0"/>
              <a:cs typeface="Arial MT" pitchFamily="0" charset="0"/>
            </a:endParaRPr>
          </a:p>
          <a:p>
            <a:pPr marL="67945">
              <a:lnSpc>
                <a:spcPts val="1205"/>
              </a:lnSpc>
              <a:defRPr sz="1100" b="1" cap="none">
                <a:latin typeface="Arial MT" pitchFamily="0" charset="0"/>
                <a:ea typeface="Calibri" pitchFamily="2" charset="0"/>
                <a:cs typeface="Arial MT" pitchFamily="0" charset="0"/>
              </a:defRPr>
            </a:pPr>
          </a:p>
          <a:p>
            <a:pPr marL="67945">
              <a:lnSpc>
                <a:spcPts val="1295"/>
              </a:lnSpc>
              <a:defRPr b="1" cap="none"/>
            </a:pPr>
            <a:r>
              <a:rPr sz="1100" cap="none">
                <a:latin typeface="Arial MT" pitchFamily="0" charset="0"/>
                <a:ea typeface="Calibri" pitchFamily="2" charset="0"/>
                <a:cs typeface="Arial MT" pitchFamily="0" charset="0"/>
              </a:rPr>
              <a:t>3.</a:t>
            </a:r>
            <a:r>
              <a:rPr sz="1100" b="0" cap="none">
                <a:latin typeface="Arial MT" pitchFamily="0" charset="0"/>
                <a:ea typeface="Calibri" pitchFamily="2" charset="0"/>
                <a:cs typeface="Arial MT" pitchFamily="0" charset="0"/>
              </a:rPr>
              <a:t>Same day </a:t>
            </a:r>
            <a:endParaRPr sz="1100" b="0" cap="none">
              <a:latin typeface="Arial MT" pitchFamily="0" charset="0"/>
              <a:ea typeface="Calibri" pitchFamily="2" charset="0"/>
              <a:cs typeface="Arial MT" pitchFamily="0" charset="0"/>
            </a:endParaRP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AUAAKwDAAAbFwAAFAYAABAgAAAmAAAACAAAADwwAAAAAAAA"/>
              </a:ext>
            </a:extLst>
          </p:cNvSpPr>
          <p:nvPr>
            <p:ph type="title"/>
          </p:nvPr>
        </p:nvSpPr>
        <p:spPr/>
        <p:txBody>
          <a:bodyPr vert="horz" wrap="square" lIns="0" tIns="12700" rIns="0" bIns="0" numCol="1" spcCol="215900" anchor="t">
            <a:prstTxWarp prst="textNoShape">
              <a:avLst/>
            </a:prstTxWarp>
          </a:bodyPr>
          <a:lstStyle/>
          <a:p>
            <a:pPr marL="12700">
              <a:lnSpc>
                <a:spcPct val="100000"/>
              </a:lnSpc>
              <a:spcBef>
                <a:spcPts val="100"/>
              </a:spcBef>
            </a:pPr>
            <a:r>
              <a:rPr b="0" cap="none">
                <a:latin typeface="Arial MT" pitchFamily="0" charset="0"/>
                <a:ea typeface="Calibri" pitchFamily="2" charset="0"/>
                <a:cs typeface="Arial MT" pitchFamily="0" charset="0"/>
              </a:rPr>
              <a:t>3. Problem Definition</a:t>
            </a:r>
            <a:endParaRPr b="0"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QoiwaB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OIHAAC7IAAAEwkAABAgAAAmAAAACAAAAP//////////"/>
              </a:ext>
            </a:extLst>
          </p:cNvSpPr>
          <p:nvPr/>
        </p:nvSpPr>
        <p:spPr>
          <a:xfrm>
            <a:off x="901700" y="1281430"/>
            <a:ext cx="4418965" cy="19367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100" b="1" cap="none">
                <a:latin typeface="Arial" pitchFamily="2" charset="0"/>
                <a:ea typeface="Calibri" pitchFamily="2" charset="0"/>
                <a:cs typeface="Arial" pitchFamily="2" charset="0"/>
              </a:rPr>
              <a:t>3.1 List important local issues faced by your school or community</a:t>
            </a:r>
            <a:endParaRPr sz="1100"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oAUAAFAKAABGKgAAdRkAABAAAAAmAAAACAAAAP//////////"/>
              </a:ext>
            </a:extLst>
          </p:cNvSpPr>
          <p:nvPr/>
        </p:nvSpPr>
        <p:spPr>
          <a:xfrm>
            <a:off x="914400" y="1676400"/>
            <a:ext cx="5957570" cy="2461895"/>
          </a:xfrm>
          <a:custGeom>
            <a:avLst/>
            <a:gdLst/>
            <a:ahLst/>
            <a:cxnLst/>
            <a:rect l="0" t="0" r="5957570" b="2461895"/>
            <a:pathLst>
              <a:path w="5957570" h="2461895">
                <a:moveTo>
                  <a:pt x="12192" y="76327"/>
                </a:moveTo>
                <a:lnTo>
                  <a:pt x="0" y="76327"/>
                </a:lnTo>
                <a:lnTo>
                  <a:pt x="0" y="2449449"/>
                </a:lnTo>
                <a:lnTo>
                  <a:pt x="12192" y="2449449"/>
                </a:lnTo>
                <a:lnTo>
                  <a:pt x="12192" y="76327"/>
                </a:lnTo>
                <a:close/>
              </a:path>
              <a:path w="5957570" h="2461895">
                <a:moveTo>
                  <a:pt x="5957011" y="2449461"/>
                </a:moveTo>
                <a:lnTo>
                  <a:pt x="5944870" y="2449461"/>
                </a:lnTo>
                <a:lnTo>
                  <a:pt x="12192" y="2449461"/>
                </a:lnTo>
                <a:lnTo>
                  <a:pt x="0" y="2449461"/>
                </a:lnTo>
                <a:lnTo>
                  <a:pt x="0" y="2461641"/>
                </a:lnTo>
                <a:lnTo>
                  <a:pt x="12192" y="2461641"/>
                </a:lnTo>
                <a:lnTo>
                  <a:pt x="5944819" y="2461641"/>
                </a:lnTo>
                <a:lnTo>
                  <a:pt x="5957011" y="2461641"/>
                </a:lnTo>
                <a:lnTo>
                  <a:pt x="5957011" y="2449461"/>
                </a:lnTo>
                <a:close/>
              </a:path>
              <a:path w="5957570" h="2461895">
                <a:moveTo>
                  <a:pt x="5957011" y="76327"/>
                </a:moveTo>
                <a:lnTo>
                  <a:pt x="5944819" y="76327"/>
                </a:lnTo>
                <a:lnTo>
                  <a:pt x="5944819" y="2449449"/>
                </a:lnTo>
                <a:lnTo>
                  <a:pt x="5957011" y="2449449"/>
                </a:lnTo>
                <a:lnTo>
                  <a:pt x="5957011" y="76327"/>
                </a:lnTo>
                <a:close/>
              </a:path>
              <a:path w="5957570" h="2461895">
                <a:moveTo>
                  <a:pt x="5957011" y="0"/>
                </a:moveTo>
                <a:lnTo>
                  <a:pt x="5944819" y="0"/>
                </a:lnTo>
                <a:lnTo>
                  <a:pt x="12192" y="0"/>
                </a:lnTo>
                <a:lnTo>
                  <a:pt x="0" y="0"/>
                </a:lnTo>
                <a:lnTo>
                  <a:pt x="0" y="12192"/>
                </a:lnTo>
                <a:lnTo>
                  <a:pt x="0" y="76200"/>
                </a:lnTo>
                <a:lnTo>
                  <a:pt x="12192" y="76200"/>
                </a:lnTo>
                <a:lnTo>
                  <a:pt x="12192" y="12192"/>
                </a:lnTo>
                <a:lnTo>
                  <a:pt x="5944819" y="12192"/>
                </a:lnTo>
                <a:lnTo>
                  <a:pt x="5944819" y="76200"/>
                </a:lnTo>
                <a:lnTo>
                  <a:pt x="5957011" y="76200"/>
                </a:lnTo>
                <a:lnTo>
                  <a:pt x="5957011" y="12192"/>
                </a:lnTo>
                <a:lnTo>
                  <a:pt x="5957011" y="12"/>
                </a:lnTo>
                <a:close/>
              </a:path>
            </a:pathLst>
          </a:custGeom>
          <a:solidFill>
            <a:srgbClr val="000000"/>
          </a:solidFill>
          <a:ln>
            <a:noFill/>
          </a:ln>
          <a:effectLst/>
        </p:spPr>
        <p:txBody>
          <a:bodyPr vert="horz" wrap="square" lIns="0" tIns="0" rIns="0" bIns="0" numCol="1" spcCol="215900" anchor="t"/>
          <a:lstStyle/>
          <a:p>
            <a:pPr/>
          </a:p>
        </p:txBody>
      </p:sp>
      <p:sp>
        <p:nvSpPr>
          <p:cNvPr id="5" name="object 5"/>
          <p:cNvSpPr>
            <a:extLst>
              <a:ext uri="smNativeData">
                <pr:smNativeData xmlns:pr="smNativeData" xmlns="smNativeData" val="SMDATA_15_QoiwaBMAAAAlAAAAZAAAAE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JUbAACCFgAAxhwAABAgAAAmAAAACAAAAP//////////"/>
              </a:ext>
            </a:extLst>
          </p:cNvSpPr>
          <p:nvPr/>
        </p:nvSpPr>
        <p:spPr>
          <a:xfrm>
            <a:off x="901700" y="4483735"/>
            <a:ext cx="2757170" cy="193675"/>
          </a:xfrm>
          <a:prstGeom prst="rect">
            <a:avLst/>
          </a:prstGeom>
          <a:noFill/>
          <a:ln>
            <a:noFill/>
          </a:ln>
          <a:effectLst/>
        </p:spPr>
        <p:txBody>
          <a:bodyPr vert="horz" wrap="square" lIns="0" tIns="13335" rIns="0" bIns="0" numCol="1" spcCol="215900" anchor="t"/>
          <a:lstStyle/>
          <a:p>
            <a:pPr marL="12700">
              <a:lnSpc>
                <a:spcPct val="100000"/>
              </a:lnSpc>
              <a:spcBef>
                <a:spcPts val="105"/>
              </a:spcBef>
            </a:pPr>
            <a:r>
              <a:rPr sz="1100" b="1" cap="none">
                <a:latin typeface="Arial" pitchFamily="2" charset="0"/>
                <a:ea typeface="Calibri" pitchFamily="2" charset="0"/>
                <a:cs typeface="Arial" pitchFamily="2" charset="0"/>
              </a:rPr>
              <a:t>3.2 Which issues matter to you and why?</a:t>
            </a:r>
            <a:endParaRPr sz="1100" cap="none">
              <a:latin typeface="Arial" pitchFamily="2" charset="0"/>
              <a:ea typeface="Calibri" pitchFamily="2" charset="0"/>
              <a:cs typeface="Arial" pitchFamily="2" charset="0"/>
            </a:endParaRPr>
          </a:p>
        </p:txBody>
      </p:sp>
      <p:sp>
        <p:nvSpPr>
          <p:cNvPr id="6" name="object 6"/>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oAUAAAEeAABGKgAA7CkAABAAAAAmAAAACAAAAP//////////"/>
              </a:ext>
            </a:extLst>
          </p:cNvSpPr>
          <p:nvPr/>
        </p:nvSpPr>
        <p:spPr>
          <a:xfrm>
            <a:off x="914400" y="4877435"/>
            <a:ext cx="5957570" cy="1937385"/>
          </a:xfrm>
          <a:custGeom>
            <a:avLst/>
            <a:gdLst/>
            <a:ahLst/>
            <a:cxnLst/>
            <a:rect l="0" t="0" r="5957570" b="1937385"/>
            <a:pathLst>
              <a:path w="5957570" h="1937385">
                <a:moveTo>
                  <a:pt x="12192" y="76212"/>
                </a:moveTo>
                <a:lnTo>
                  <a:pt x="0" y="76212"/>
                </a:lnTo>
                <a:lnTo>
                  <a:pt x="0" y="1925066"/>
                </a:lnTo>
                <a:lnTo>
                  <a:pt x="12192" y="1925066"/>
                </a:lnTo>
                <a:lnTo>
                  <a:pt x="12192" y="76212"/>
                </a:lnTo>
                <a:close/>
              </a:path>
              <a:path w="5957570" h="1937385">
                <a:moveTo>
                  <a:pt x="5957011" y="1925078"/>
                </a:moveTo>
                <a:lnTo>
                  <a:pt x="5944870" y="1925078"/>
                </a:lnTo>
                <a:lnTo>
                  <a:pt x="12192" y="1925078"/>
                </a:lnTo>
                <a:lnTo>
                  <a:pt x="0" y="1925078"/>
                </a:lnTo>
                <a:lnTo>
                  <a:pt x="0" y="1937258"/>
                </a:lnTo>
                <a:lnTo>
                  <a:pt x="12192" y="1937258"/>
                </a:lnTo>
                <a:lnTo>
                  <a:pt x="5944819" y="1937258"/>
                </a:lnTo>
                <a:lnTo>
                  <a:pt x="5957011" y="1937258"/>
                </a:lnTo>
                <a:lnTo>
                  <a:pt x="5957011" y="1925078"/>
                </a:lnTo>
                <a:close/>
              </a:path>
              <a:path w="5957570" h="1937385">
                <a:moveTo>
                  <a:pt x="5957011" y="76212"/>
                </a:moveTo>
                <a:lnTo>
                  <a:pt x="5944819" y="76212"/>
                </a:lnTo>
                <a:lnTo>
                  <a:pt x="5944819" y="1925066"/>
                </a:lnTo>
                <a:lnTo>
                  <a:pt x="5957011" y="1925066"/>
                </a:lnTo>
                <a:lnTo>
                  <a:pt x="5957011" y="76212"/>
                </a:lnTo>
                <a:close/>
              </a:path>
              <a:path w="5957570" h="1937385">
                <a:moveTo>
                  <a:pt x="5957011" y="0"/>
                </a:moveTo>
                <a:lnTo>
                  <a:pt x="5944819" y="0"/>
                </a:lnTo>
                <a:lnTo>
                  <a:pt x="12192" y="0"/>
                </a:lnTo>
                <a:lnTo>
                  <a:pt x="0" y="0"/>
                </a:lnTo>
                <a:lnTo>
                  <a:pt x="0" y="12192"/>
                </a:lnTo>
                <a:lnTo>
                  <a:pt x="0" y="76200"/>
                </a:lnTo>
                <a:lnTo>
                  <a:pt x="12192" y="76200"/>
                </a:lnTo>
                <a:lnTo>
                  <a:pt x="12192" y="12192"/>
                </a:lnTo>
                <a:lnTo>
                  <a:pt x="5944819" y="12192"/>
                </a:lnTo>
                <a:lnTo>
                  <a:pt x="5944819" y="76200"/>
                </a:lnTo>
                <a:lnTo>
                  <a:pt x="5957011" y="76200"/>
                </a:lnTo>
                <a:lnTo>
                  <a:pt x="5957011" y="12192"/>
                </a:lnTo>
                <a:lnTo>
                  <a:pt x="5957011" y="12"/>
                </a:lnTo>
                <a:close/>
              </a:path>
            </a:pathLst>
          </a:custGeom>
          <a:solidFill>
            <a:srgbClr val="000000"/>
          </a:solidFill>
          <a:ln>
            <a:noFill/>
          </a:ln>
          <a:effectLst/>
        </p:spPr>
        <p:txBody>
          <a:bodyPr vert="horz" wrap="square" lIns="0" tIns="0" rIns="0" bIns="0" numCol="1" spcCol="215900" anchor="t"/>
          <a:lstStyle/>
          <a:p>
            <a:pPr>
              <a:defRPr sz="1600" cap="none">
                <a:latin typeface="Arial MT" pitchFamily="0" charset="0"/>
                <a:ea typeface="Arial MT" pitchFamily="0" charset="0"/>
                <a:cs typeface="Arial MT" pitchFamily="0" charset="0"/>
              </a:defRPr>
            </a:pPr>
            <a:r>
              <a:t>The most pressing concerns are the lack of reliable information and timely insights, which can lead to costly mistakes, and the absence of a safe learning environment for practicing investment strategies, leaving individuals exposed to scams and high-risk ventures. Without structured guidance or an easy way to benchmark decisions against real market data, it’s difficult to build confidence and make decisions based on sound analysis rather than hearsay.</a:t>
            </a:r>
          </a:p>
        </p:txBody>
      </p:sp>
      <p:sp>
        <p:nvSpPr>
          <p:cNvPr id="7" name="object 7"/>
          <p:cNvSpPr>
            <a:extLst>
              <a:ext uri="smNativeData">
                <pr:smNativeData xmlns:pr="smNativeData" xmlns="smNativeData" val="SMDATA_15_QoiwaBMAAAAlAAAAZAAAAE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jAUAAAwsAADkEwAAPS0AABAgAAAmAAAACAAAAP//////////"/>
              </a:ext>
            </a:extLst>
          </p:cNvSpPr>
          <p:nvPr/>
        </p:nvSpPr>
        <p:spPr>
          <a:xfrm>
            <a:off x="901700" y="7160260"/>
            <a:ext cx="2331720" cy="193675"/>
          </a:xfrm>
          <a:prstGeom prst="rect">
            <a:avLst/>
          </a:prstGeom>
          <a:noFill/>
          <a:ln>
            <a:noFill/>
          </a:ln>
          <a:effectLst/>
        </p:spPr>
        <p:txBody>
          <a:bodyPr vert="horz" wrap="square" lIns="0" tIns="13335" rIns="0" bIns="0" numCol="1" spcCol="215900" anchor="t"/>
          <a:lstStyle/>
          <a:p>
            <a:pPr marL="12700">
              <a:lnSpc>
                <a:spcPct val="100000"/>
              </a:lnSpc>
              <a:spcBef>
                <a:spcPts val="105"/>
              </a:spcBef>
            </a:pPr>
            <a:r>
              <a:rPr sz="1100" b="1" cap="none">
                <a:latin typeface="Arial" pitchFamily="2" charset="0"/>
                <a:ea typeface="Calibri" pitchFamily="2" charset="0"/>
                <a:cs typeface="Arial" pitchFamily="2" charset="0"/>
              </a:rPr>
              <a:t>3.3 Which issue will you focus on?</a:t>
            </a:r>
            <a:endParaRPr sz="1100" cap="none">
              <a:latin typeface="Arial" pitchFamily="2" charset="0"/>
              <a:ea typeface="Calibri" pitchFamily="2" charset="0"/>
              <a:cs typeface="Arial" pitchFamily="2" charset="0"/>
            </a:endParaRPr>
          </a:p>
        </p:txBody>
      </p:sp>
      <p:sp>
        <p:nvSpPr>
          <p:cNvPr id="8" name="object 8"/>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oAUAAHguAABGKgAAJDYAABAAAAAmAAAACAAAAP//////////"/>
              </a:ext>
            </a:extLst>
          </p:cNvSpPr>
          <p:nvPr/>
        </p:nvSpPr>
        <p:spPr>
          <a:xfrm>
            <a:off x="914400" y="7553960"/>
            <a:ext cx="5957570" cy="1247140"/>
          </a:xfrm>
          <a:custGeom>
            <a:avLst/>
            <a:gdLst/>
            <a:ahLst/>
            <a:cxnLst/>
            <a:rect l="0" t="0" r="5957570" b="1247140"/>
            <a:pathLst>
              <a:path w="5957570" h="1247140">
                <a:moveTo>
                  <a:pt x="5957011" y="0"/>
                </a:moveTo>
                <a:lnTo>
                  <a:pt x="5944870" y="0"/>
                </a:lnTo>
                <a:lnTo>
                  <a:pt x="5944870" y="12192"/>
                </a:lnTo>
                <a:lnTo>
                  <a:pt x="5944870" y="76200"/>
                </a:lnTo>
                <a:lnTo>
                  <a:pt x="5944870" y="1234440"/>
                </a:lnTo>
                <a:lnTo>
                  <a:pt x="12192" y="1234440"/>
                </a:lnTo>
                <a:lnTo>
                  <a:pt x="12192" y="76200"/>
                </a:lnTo>
                <a:lnTo>
                  <a:pt x="12192" y="12192"/>
                </a:lnTo>
                <a:lnTo>
                  <a:pt x="5944819" y="12192"/>
                </a:lnTo>
                <a:lnTo>
                  <a:pt x="5944819" y="0"/>
                </a:lnTo>
                <a:lnTo>
                  <a:pt x="12192" y="0"/>
                </a:lnTo>
                <a:lnTo>
                  <a:pt x="0" y="0"/>
                </a:lnTo>
                <a:lnTo>
                  <a:pt x="0" y="12192"/>
                </a:lnTo>
                <a:lnTo>
                  <a:pt x="0" y="76200"/>
                </a:lnTo>
                <a:lnTo>
                  <a:pt x="0" y="1234440"/>
                </a:lnTo>
                <a:lnTo>
                  <a:pt x="0" y="1246632"/>
                </a:lnTo>
                <a:lnTo>
                  <a:pt x="12192" y="1246632"/>
                </a:lnTo>
                <a:lnTo>
                  <a:pt x="5944819" y="1246632"/>
                </a:lnTo>
                <a:lnTo>
                  <a:pt x="5957011" y="1246632"/>
                </a:lnTo>
                <a:lnTo>
                  <a:pt x="5957011" y="1234440"/>
                </a:lnTo>
                <a:lnTo>
                  <a:pt x="5957011" y="76200"/>
                </a:lnTo>
                <a:lnTo>
                  <a:pt x="5957011" y="12192"/>
                </a:lnTo>
                <a:lnTo>
                  <a:pt x="5957011" y="0"/>
                </a:lnTo>
                <a:close/>
              </a:path>
            </a:pathLst>
          </a:custGeom>
          <a:solidFill>
            <a:srgbClr val="000000"/>
          </a:solidFill>
          <a:ln>
            <a:noFill/>
          </a:ln>
          <a:effectLst/>
        </p:spPr>
        <p:txBody>
          <a:bodyPr vert="horz" wrap="square" lIns="0" tIns="0" rIns="0" bIns="0" numCol="1" spcCol="215900" anchor="t"/>
          <a:lstStyle/>
          <a:p>
            <a:pPr/>
            <a:r>
              <a:t>We will focus on creating an accessible, data-driven platform that combines real-time market data with news sentiment analysis, providing reliable insights and a safe environment for users to test and refine investment strategies.</a:t>
            </a:r>
          </a:p>
        </p:txBody>
      </p:sp>
      <p:sp>
        <p:nvSpPr>
          <p:cNvPr id="9" name="object 9"/>
          <p:cNvSpPr>
            <a:extLst>
              <a:ext uri="smNativeData">
                <pr:smNativeData xmlns:pr="smNativeData" xmlns="smNativeData" val="SMDATA_15_Qoiw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B/f38A7uzhA8zMzADAwP8Af39/AAAAAAAAAAAAAAAAAAAAAAAAAAAAIQAAABgAAAAUAAAA4AEAAOABAACeLAAA1j8AABAAAAAmAAAACAAAAP//////////"/>
              </a:ext>
            </a:extLst>
          </p:cNvSpPr>
          <p:nvPr/>
        </p:nvSpPr>
        <p:spPr>
          <a:xfrm>
            <a:off x="304800" y="304800"/>
            <a:ext cx="6948170" cy="10072370"/>
          </a:xfrm>
          <a:custGeom>
            <a:avLst/>
            <a:gdLst/>
            <a:ahLst/>
            <a:cxnLst/>
            <a:rect l="0" t="0" r="6948170" b="10072370"/>
            <a:pathLst>
              <a:path w="6948170" h="10072370">
                <a:moveTo>
                  <a:pt x="6947916" y="10066033"/>
                </a:moveTo>
                <a:lnTo>
                  <a:pt x="6941820" y="10066033"/>
                </a:lnTo>
                <a:lnTo>
                  <a:pt x="6096" y="10066033"/>
                </a:lnTo>
                <a:lnTo>
                  <a:pt x="0" y="10066033"/>
                </a:lnTo>
                <a:lnTo>
                  <a:pt x="0" y="10072116"/>
                </a:lnTo>
                <a:lnTo>
                  <a:pt x="6096" y="10072116"/>
                </a:lnTo>
                <a:lnTo>
                  <a:pt x="6941820" y="10072116"/>
                </a:lnTo>
                <a:lnTo>
                  <a:pt x="6947916" y="10072116"/>
                </a:lnTo>
                <a:lnTo>
                  <a:pt x="6947916" y="10066033"/>
                </a:lnTo>
                <a:close/>
              </a:path>
              <a:path w="6948170" h="10072370">
                <a:moveTo>
                  <a:pt x="6947916" y="0"/>
                </a:moveTo>
                <a:lnTo>
                  <a:pt x="6941820" y="0"/>
                </a:lnTo>
                <a:lnTo>
                  <a:pt x="6096" y="0"/>
                </a:lnTo>
                <a:lnTo>
                  <a:pt x="0" y="0"/>
                </a:lnTo>
                <a:lnTo>
                  <a:pt x="0" y="6096"/>
                </a:lnTo>
                <a:lnTo>
                  <a:pt x="0" y="10066020"/>
                </a:lnTo>
                <a:lnTo>
                  <a:pt x="6096" y="10066020"/>
                </a:lnTo>
                <a:lnTo>
                  <a:pt x="6096" y="6096"/>
                </a:lnTo>
                <a:lnTo>
                  <a:pt x="6941820" y="6096"/>
                </a:lnTo>
                <a:lnTo>
                  <a:pt x="6941820" y="10066020"/>
                </a:lnTo>
                <a:lnTo>
                  <a:pt x="6947916" y="10066020"/>
                </a:lnTo>
                <a:lnTo>
                  <a:pt x="6947916" y="6096"/>
                </a:lnTo>
                <a:lnTo>
                  <a:pt x="6947916" y="0"/>
                </a:lnTo>
                <a:close/>
              </a:path>
            </a:pathLst>
          </a:custGeom>
          <a:solidFill>
            <a:srgbClr val="000000"/>
          </a:solidFill>
          <a:ln>
            <a:noFill/>
          </a:ln>
          <a:effectLst/>
        </p:spPr>
        <p:txBody>
          <a:bodyPr vert="horz" wrap="square" lIns="0" tIns="0" rIns="0" bIns="0" numCol="1" spcCol="215900" anchor="t"/>
          <a:lstStyle/>
          <a:p>
            <a:pPr/>
          </a:p>
        </p:txBody>
      </p:sp>
      <p:sp>
        <p:nvSpPr>
          <p:cNvPr id="10" name="object 10"/>
          <p:cNvSpPr>
            <a:spLocks noGrp="1" noChangeArrowheads="1"/>
            <a:extLst>
              <a:ext uri="smNativeData">
                <pr:smNativeData xmlns:pr="smNativeData" xmlns="smNativeData" val="SMDATA_15_QoiwaBMAAAAlAAAAZAAAAE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CcAAJE8AAAtKQAAsD0AABAgAAAmAAAACAAAADwwAAAAAAAA"/>
              </a:ext>
            </a:extLst>
          </p:cNvSpPr>
          <p:nvPr>
            <p:ph type="sldNum" sz="quarter" idx="12"/>
          </p:nvPr>
        </p:nvSpPr>
        <p:spPr/>
        <p:txBody>
          <a:bodyPr vert="horz" wrap="square" lIns="0" tIns="0" rIns="0" bIns="0" numCol="1" spcCol="215900" anchor="t">
            <a:prstTxWarp prst="textNoShape">
              <a:avLst/>
            </a:prstTxWarp>
          </a:bodyPr>
          <a:lstStyle/>
          <a:p>
            <a:pPr marL="12700">
              <a:lnSpc>
                <a:spcPct val="100000"/>
              </a:lnSpc>
            </a:pPr>
            <a:fld id="{39FA59C8-86D4-AFAF-9A42-70FA170C6C25}" type="slidenum">
              <a:t>9</a:t>
            </a:fld>
          </a:p>
        </p:txBody>
      </p:sp>
      <p:sp>
        <p:nvSpPr>
          <p:cNvPr id="11" name="Textbox1"/>
          <p:cNvSpPr txBox="1">
            <a:extLst>
              <a:ext uri="smNativeData">
                <pr:smNativeData xmlns:pr="smNativeData" xmlns="smNativeData" val="SMDATA_15_QoiwaB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KAUAAFAKAACoKgAAOBkAABAgAAAmAAAACAAAAP//////////"/>
              </a:ext>
            </a:extLst>
          </p:cNvSpPr>
          <p:nvPr/>
        </p:nvSpPr>
        <p:spPr>
          <a:xfrm>
            <a:off x="838200" y="1676400"/>
            <a:ext cx="6096000" cy="2423160"/>
          </a:xfrm>
          <a:prstGeom prst="rect">
            <a:avLst/>
          </a:prstGeom>
          <a:noFill/>
          <a:ln>
            <a:noFill/>
          </a:ln>
          <a:effectLst/>
        </p:spPr>
        <p:txBody>
          <a:bodyPr vert="horz" wrap="square" numCol="1" spcCol="215900" anchor="t"/>
          <a:lstStyle/>
          <a:p>
            <a:pPr>
              <a:defRPr sz="1700" cap="none">
                <a:latin typeface="Arial MT" pitchFamily="0" charset="0"/>
                <a:ea typeface="Arial MT" pitchFamily="0" charset="0"/>
                <a:cs typeface="Arial MT" pitchFamily="0" charset="0"/>
              </a:defRPr>
            </a:pPr>
            <a:r>
              <a:t>In our community, many people struggle with limited financial literacy and often depend on unverified tips or social media “hot takes” when making investment choices. There is no accessible platform for safely testing trading strategies or receiving timely alerts about market-moving news, which leaves newcomers vulnerable to high-risk schemes. Additionally, a lack of structured mentorship and uneven access to reliable data feeds further compounds the challenge of making well-informed decisions.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CBSE</dc:creator>
  <cp:keywords/>
  <dc:description/>
  <cp:lastModifiedBy>siddharth</cp:lastModifiedBy>
  <cp:revision>0</cp:revision>
  <dcterms:created xsi:type="dcterms:W3CDTF">2025-06-27T14:32:22Z</dcterms:created>
  <dcterms:modified xsi:type="dcterms:W3CDTF">2025-08-28T16:48:02Z</dcterms:modified>
</cp:coreProperties>
</file>