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</p:sldIdLst>
  <p:sldSz cx="7560945" cy="106934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59660522" val="1068" revOS="4"/>
      <pr:smFileRevision xmlns:pr="smNativeData" xmlns="smNativeData" dt="1759660522" val="101"/>
      <pr:guideOptions xmlns:pr="smNativeData" xmlns="smNativeData" dt="1759660522" snapToGrid="1" snapToBorders="1" snapToGuides="1"/>
      <pr:pdfExportOpt xmlns:pr="smNativeData" xmlns="smNativeData" dt="1759660522" pagesRangeIndex="1" pagesSelectionIndex="0" qualityIndex="0" embedFonts="2" useJpegs="0" useSubsetFonts="1" useAlpha="1" relativeLinks="0" taggedPdf="0" pane="0" zoom="0" zoomContents="100" layout="0" includeDoc="0" viewFlags="0" openViewer="1" jpegQuality="90" flags="252" layoutIndex="0" exportSlideNam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5" d="100"/>
          <a:sy n="65" d="100"/>
        </p:scale>
        <p:origin x="5441" y="332"/>
      </p:cViewPr>
      <p:guideLst x="0" y="0">
        <p:guide orient="horz" pos="3368"/>
        <p:guide pos="2381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8" d="100"/>
        <a:sy n="18" d="100"/>
      </p:scale>
      <p:origin x="0" y="0"/>
    </p:cViewPr>
  </p:sorterViewPr>
  <p:notesViewPr>
    <p:cSldViewPr snapToObjects="1" showGuides="1">
      <p:cViewPr>
        <p:scale>
          <a:sx n="65" d="100"/>
          <a:sy n="65" d="100"/>
        </p:scale>
        <p:origin x="5441" y="332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QMAAG0UAAAFKwAAiSIAABAAAAAmAAAACAAAAAEAAAAAAAAA"/>
              </a:ext>
            </a:extLst>
          </p:cNvSpPr>
          <p:nvPr>
            <p:ph type="ctrTitle"/>
          </p:nvPr>
        </p:nvSpPr>
        <p:spPr>
          <a:xfrm>
            <a:off x="567055" y="3320415"/>
            <a:ext cx="6426200" cy="229362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gYAAEYlAACIJwAAFjYAABAAAAAmAAAACAAAAAGAAAAAAAAA"/>
              </a:ext>
            </a:extLst>
          </p:cNvSpPr>
          <p:nvPr>
            <p:ph type="subTitle" idx="1"/>
          </p:nvPr>
        </p:nvSpPr>
        <p:spPr>
          <a:xfrm>
            <a:off x="1134110" y="6059170"/>
            <a:ext cx="5292090" cy="273304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Pk8AAAtDQAAeEA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B7F0D56-18D6-2AFB-98C7-EEAE43896EB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A8AAPk8AACeHgAAeEA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SEAAPk8AAAvLAAAeEA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B7F64DB-95D6-2A92-98C7-63C72A896E3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KECAAAvLAAAmA0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FkPAAAvLAAAwzo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Pk8AAAtDQAAeEA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B7F5C9B-D5D6-2AAA-98C7-23FF12896E7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A8AAPk8AACeHgAAeEA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SEAAPk8AAAvLAAAeEA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B7F6B17-59D6-2A9D-98C7-AFC825896EF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EAAKECAAAvLAAAwzoAABAAAAAmAAAACAAAAIMAAAAAAAAA"/>
              </a:ext>
            </a:extLst>
          </p:cNvSpPr>
          <p:nvPr>
            <p:ph type="title"/>
          </p:nvPr>
        </p:nvSpPr>
        <p:spPr>
          <a:xfrm>
            <a:off x="5481320" y="427355"/>
            <a:ext cx="1701165" cy="912495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KECAADxIAAAwzoAABAAAAAmAAAACAAAAAMAAAAAAAAA"/>
              </a:ext>
            </a:extLst>
          </p:cNvSpPr>
          <p:nvPr>
            <p:ph idx="1"/>
          </p:nvPr>
        </p:nvSpPr>
        <p:spPr>
          <a:xfrm>
            <a:off x="377825" y="427355"/>
            <a:ext cx="4977130" cy="912495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Pk8AAAtDQAAeEA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B7F54FD-B3D6-2AA2-98C7-45F71A896E1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A8AAPk8AACeHgAAeEA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SEAAPk8AAAvLAAAeEA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B7F0A22-6CD6-2AFC-98C7-9AA944896EC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KECAAAvLAAAmA0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FkPAAAvLAAAwzo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Pk8AAAtDQAAeEA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B7F78E9-A7D6-2A8E-98C7-51DB36896E0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A8AAPk8AACeHgAAeEA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SEAAPk8AAAvLAAAeEA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B7F5C7A-34D6-2AAA-98C7-C2FF12896E9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AMAAEUqAAA1KwAAVTcAABAAAAAmAAAACAAAAIGAAAAAAAAA"/>
              </a:ext>
            </a:extLst>
          </p:cNvSpPr>
          <p:nvPr>
            <p:ph type="title"/>
          </p:nvPr>
        </p:nvSpPr>
        <p:spPr>
          <a:xfrm>
            <a:off x="596900" y="6871335"/>
            <a:ext cx="6426835" cy="2123440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AMAAOAbAAA1KwAARSoAABAAAAAmAAAACAAAAIGAAAAAAAAA"/>
              </a:ext>
            </a:extLst>
          </p:cNvSpPr>
          <p:nvPr>
            <p:ph idx="1"/>
          </p:nvPr>
        </p:nvSpPr>
        <p:spPr>
          <a:xfrm>
            <a:off x="596900" y="4531360"/>
            <a:ext cx="6426835" cy="233997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Pk8AAAtDQAAeEA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B7F5FCD-83D6-2AA9-98C7-75FC11896E2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A8AAPk8AACeHgAAeEA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SEAAPk8AAAvLAAAeEA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B7F75D4-9AD6-2A83-98C7-6CD63B896E39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KECAAAvLAAAmA0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FkPAADeFgAAwzoAABAAAAAmAAAACAAAAAGAAAAAAAAA"/>
              </a:ext>
            </a:extLst>
          </p:cNvSpPr>
          <p:nvPr>
            <p:ph idx="1"/>
          </p:nvPr>
        </p:nvSpPr>
        <p:spPr>
          <a:xfrm>
            <a:off x="377825" y="2494915"/>
            <a:ext cx="3339465" cy="705739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BcAAFkPAAAvLAAAwzoAABAAAAAmAAAACAAAAAGAAAAAAAAA"/>
              </a:ext>
            </a:extLst>
          </p:cNvSpPr>
          <p:nvPr>
            <p:ph idx="2"/>
          </p:nvPr>
        </p:nvSpPr>
        <p:spPr>
          <a:xfrm>
            <a:off x="3843020" y="2494915"/>
            <a:ext cx="3339465" cy="705739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Pk8AAAtDQAAeEA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B7F5B73-3DD6-2AAD-98C7-CBF815896E9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A8AAPk8AACeHgAAeEA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SEAAPk8AAAvLAAAeEA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B7F0994-DAD6-2AFF-98C7-2CAA47896E79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KECAAAvLAAAmA0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LgOAADgFgAA3BQAABAAAAAmAAAACAAAAIGAAAAAAAAA"/>
              </a:ext>
            </a:extLst>
          </p:cNvSpPr>
          <p:nvPr>
            <p:ph idx="1"/>
          </p:nvPr>
        </p:nvSpPr>
        <p:spPr>
          <a:xfrm>
            <a:off x="377825" y="2392680"/>
            <a:ext cx="3340735" cy="9982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NwUAADgFgAAwzoAABAAAAAmAAAACAAAAAGAAAAAAAAA"/>
              </a:ext>
            </a:extLst>
          </p:cNvSpPr>
          <p:nvPr>
            <p:ph idx="2"/>
          </p:nvPr>
        </p:nvSpPr>
        <p:spPr>
          <a:xfrm>
            <a:off x="377825" y="3390900"/>
            <a:ext cx="3340735" cy="61614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hcAALgOAAAvLAAA3BQAABAAAAAmAAAACAAAAIGAAAAAAAAA"/>
              </a:ext>
            </a:extLst>
          </p:cNvSpPr>
          <p:nvPr>
            <p:ph idx="3"/>
          </p:nvPr>
        </p:nvSpPr>
        <p:spPr>
          <a:xfrm>
            <a:off x="3841750" y="2392680"/>
            <a:ext cx="3340735" cy="9982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hcAANwUAAAvLAAAwzoAABAAAAAmAAAACAAAAAGAAAAAAAAA"/>
              </a:ext>
            </a:extLst>
          </p:cNvSpPr>
          <p:nvPr>
            <p:ph idx="4"/>
          </p:nvPr>
        </p:nvSpPr>
        <p:spPr>
          <a:xfrm>
            <a:off x="3841750" y="3390900"/>
            <a:ext cx="3340735" cy="61614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Pk8AAAtDQAAeEA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B7F7398-D6D6-2A85-98C7-20D03D896E75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A8AAPk8AACeHgAAeEA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SEAAPk8AAAvLAAAeEA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B7F04BB-F5D6-2AF2-98C7-03A74A896E5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KECAAAvLAAAmA0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Pk8AAAtDQAAeEA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B7F16B6-F8D6-2AE0-98C7-0EB558896E5B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A8AAPk8AACeHgAAeEA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SEAAPk8AAAvLAAAeEA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B7F62D0-9ED6-2A94-98C7-68C12C896E3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Pk8AAAtDQAAeEA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B7F4009-47D6-2AB6-98C7-B1E30E896EE4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A8AAPk8AACeHgAAeEA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SEAAPk8AAAvLAAAeEA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B7F07C1-8FD6-2AF1-98C7-79A449896E2C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J4CAACgEQAAww0AABAAAAAmAAAACAAAAIGAAAAAAAAA"/>
              </a:ext>
            </a:extLst>
          </p:cNvSpPr>
          <p:nvPr>
            <p:ph type="title"/>
          </p:nvPr>
        </p:nvSpPr>
        <p:spPr>
          <a:xfrm>
            <a:off x="377825" y="425450"/>
            <a:ext cx="2487295" cy="181165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xIAAJ4CAAAvLAAAwzoAABAAAAAmAAAACAAAAAGAAAAAAAAA"/>
              </a:ext>
            </a:extLst>
          </p:cNvSpPr>
          <p:nvPr>
            <p:ph idx="1"/>
          </p:nvPr>
        </p:nvSpPr>
        <p:spPr>
          <a:xfrm>
            <a:off x="2955925" y="425450"/>
            <a:ext cx="4226560" cy="9126855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MMNAACgEQAAwzoAABAAAAAmAAAACAAAAAGAAAAAAAAA"/>
              </a:ext>
            </a:extLst>
          </p:cNvSpPr>
          <p:nvPr>
            <p:ph idx="2"/>
          </p:nvPr>
        </p:nvSpPr>
        <p:spPr>
          <a:xfrm>
            <a:off x="377825" y="2237105"/>
            <a:ext cx="2487295" cy="731520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Pk8AAAtDQAAeEA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B7F02D1-9FD6-2AF4-98C7-69A14C896E3C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A8AAPk8AACeHgAAeEA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SEAAPk8AAAvLAAAeEA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B7F0788-C6D6-2AF1-98C7-30A449896E65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QkAAAwuAAAFJQAAejMAABAAAAAmAAAACAAAAIGAAAAAAAAA"/>
              </a:ext>
            </a:extLst>
          </p:cNvSpPr>
          <p:nvPr>
            <p:ph type="title"/>
          </p:nvPr>
        </p:nvSpPr>
        <p:spPr>
          <a:xfrm>
            <a:off x="1481455" y="7485380"/>
            <a:ext cx="4536440" cy="8826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QkAAOIFAAAFJQAAWi0AABAAAAAmAAAACAAAAAGAAAAAAAAA"/>
              </a:ext>
            </a:extLst>
          </p:cNvSpPr>
          <p:nvPr>
            <p:ph idx="1"/>
          </p:nvPr>
        </p:nvSpPr>
        <p:spPr>
          <a:xfrm>
            <a:off x="1481455" y="956310"/>
            <a:ext cx="4536440" cy="641604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QkAAHozAAAFJQAANDsAABAAAAAmAAAACAAAAAGAAAAAAAAA"/>
              </a:ext>
            </a:extLst>
          </p:cNvSpPr>
          <p:nvPr>
            <p:ph idx="2"/>
          </p:nvPr>
        </p:nvSpPr>
        <p:spPr>
          <a:xfrm>
            <a:off x="1481455" y="8368030"/>
            <a:ext cx="4536440" cy="125603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Pk8AAAtDQAAeEA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B7F156C-22D6-2AE3-98C7-D4B65B896E81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A8AAPk8AACeHgAAeEA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SEAAPk8AAAvLAAAeEA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B7F3AA9-E7D6-2ACC-98C7-119974896E44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KECAAAvLAAAmA0AABAAAAAmAAAACAAAAP//////////"/>
              </a:ext>
            </a:extLst>
          </p:cNvSpPr>
          <p:nvPr>
            <p:ph type="title"/>
          </p:nvPr>
        </p:nvSpPr>
        <p:spPr>
          <a:xfrm>
            <a:off x="377825" y="427355"/>
            <a:ext cx="6804660" cy="1782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FkPAAAvLAAAwzoAABAAAAAmAAAACAAAAP//////////"/>
              </a:ext>
            </a:extLst>
          </p:cNvSpPr>
          <p:nvPr>
            <p:ph type="body" idx="1"/>
          </p:nvPr>
        </p:nvSpPr>
        <p:spPr>
          <a:xfrm>
            <a:off x="377825" y="2494915"/>
            <a:ext cx="6804660" cy="70573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IAAPk8AAAtDQAAeEAAABAAAAAmAAAACAAAAP//////////"/>
              </a:ext>
            </a:extLst>
          </p:cNvSpPr>
          <p:nvPr>
            <p:ph type="dt" sz="quarter" idx="2"/>
          </p:nvPr>
        </p:nvSpPr>
        <p:spPr>
          <a:xfrm>
            <a:off x="377825" y="9911715"/>
            <a:ext cx="1764030" cy="568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B7F02CE-80D6-2AF4-98C7-76A14C896E2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A8AAPk8AACeHgAAeEAAABAAAAAmAAAACAAAAP//////////"/>
              </a:ext>
            </a:extLst>
          </p:cNvSpPr>
          <p:nvPr>
            <p:ph type="ftr" sz="quarter" idx="3"/>
          </p:nvPr>
        </p:nvSpPr>
        <p:spPr>
          <a:xfrm>
            <a:off x="2583180" y="9911715"/>
            <a:ext cx="2393950" cy="568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6kni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SEAAPk8AAAvLAAAeEAAABAAAAAmAAAACAAAAP//////////"/>
              </a:ext>
            </a:extLst>
          </p:cNvSpPr>
          <p:nvPr>
            <p:ph type="sldNum" sz="quarter" idx="4"/>
          </p:nvPr>
        </p:nvSpPr>
        <p:spPr>
          <a:xfrm>
            <a:off x="5418455" y="9911715"/>
            <a:ext cx="1764030" cy="568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B7F3C41-0FD6-2ACA-98C7-F99F72896EAC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1"/>
          <p:cNvSpPr>
            <a:extLst>
              <a:ext uri="smNativeData">
                <pr:smNativeData xmlns:pr="smNativeData" xmlns="smNativeData" val="SMDATA_15_6kniaBMAAAAlAAAACwAAAA0AAAAAAAAAAAAAAAAAAAAAAAAAAAAAAAAAAAAAAAAAAAEAAABQAAAAAAAAAAAA4D8AAAAAAADg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gICAA8zMzADAwP8Af39/AAAAAAAAAAAAAAAAAAAAAAAAAAAAIQAAABgAAAAUAAAA4AEAAOABAACeLAAA1j8AABAAAAAmAAAACAAAAP//////////"/>
              </a:ext>
            </a:extLst>
          </p:cNvSpPr>
          <p:nvPr/>
        </p:nvSpPr>
        <p:spPr>
          <a:xfrm>
            <a:off x="304800" y="304800"/>
            <a:ext cx="6948170" cy="10072370"/>
          </a:xfrm>
          <a:custGeom>
            <a:avLst/>
            <a:gdLst/>
            <a:ahLst/>
            <a:cxnLst/>
            <a:rect l="0" t="0" r="6948170" b="10072370"/>
            <a:pathLst>
              <a:path w="6948170" h="10072370">
                <a:moveTo>
                  <a:pt x="6947916" y="10066033"/>
                </a:moveTo>
                <a:lnTo>
                  <a:pt x="6941820" y="10066033"/>
                </a:lnTo>
                <a:lnTo>
                  <a:pt x="6096" y="10066033"/>
                </a:lnTo>
                <a:lnTo>
                  <a:pt x="0" y="10066033"/>
                </a:lnTo>
                <a:lnTo>
                  <a:pt x="0" y="10072116"/>
                </a:lnTo>
                <a:lnTo>
                  <a:pt x="6096" y="10072116"/>
                </a:lnTo>
                <a:lnTo>
                  <a:pt x="6941820" y="10072116"/>
                </a:lnTo>
                <a:lnTo>
                  <a:pt x="6947916" y="10072116"/>
                </a:lnTo>
                <a:lnTo>
                  <a:pt x="6947916" y="10066033"/>
                </a:lnTo>
                <a:close/>
              </a:path>
              <a:path w="6948170" h="10072370">
                <a:moveTo>
                  <a:pt x="6947916" y="0"/>
                </a:moveTo>
                <a:lnTo>
                  <a:pt x="694182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66020"/>
                </a:lnTo>
                <a:lnTo>
                  <a:pt x="6096" y="10066020"/>
                </a:lnTo>
                <a:lnTo>
                  <a:pt x="6096" y="6096"/>
                </a:lnTo>
                <a:lnTo>
                  <a:pt x="6941820" y="6096"/>
                </a:lnTo>
                <a:lnTo>
                  <a:pt x="6941820" y="10066020"/>
                </a:lnTo>
                <a:lnTo>
                  <a:pt x="6947916" y="10066020"/>
                </a:lnTo>
                <a:lnTo>
                  <a:pt x="6947916" y="6096"/>
                </a:lnTo>
                <a:lnTo>
                  <a:pt x="6947916" y="0"/>
                </a:lnTo>
                <a:close/>
              </a:path>
            </a:pathLst>
          </a:cu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xmlns="smNativeData" val="SMDATA_15_6knia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gIAAPkDAAB9FQAAgQcAABAAAAAmAAAACAAAAP//////////"/>
              </a:ext>
            </a:extLst>
          </p:cNvSpPr>
          <p:nvPr/>
        </p:nvSpPr>
        <p:spPr>
          <a:xfrm>
            <a:off x="430530" y="645795"/>
            <a:ext cx="3062605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>
                <a:latin typeface="Arial MT" pitchFamily="0" charset="0"/>
                <a:ea typeface="Arial MT" pitchFamily="0" charset="0"/>
                <a:cs typeface="Arial MT" pitchFamily="0" charset="0"/>
              </a:defRPr>
            </a:pPr>
            <a:r>
              <a:rPr sz="1600" cap="none"/>
              <a:t>Problem statement template</a:t>
            </a:r>
            <a:endParaRPr sz="1600" cap="none"/>
          </a:p>
        </p:txBody>
      </p:sp>
      <p:graphicFrame>
        <p:nvGraphicFramePr>
          <p:cNvPr id="4" name="Table1"/>
          <p:cNvGraphicFramePr>
            <a:graphicFrameLocks noGrp="1"/>
          </p:cNvGraphicFramePr>
          <p:nvPr/>
        </p:nvGraphicFramePr>
        <p:xfrm>
          <a:off x="430530" y="2583180"/>
          <a:ext cx="6744970" cy="6871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39215"/>
                <a:gridCol w="4638675"/>
                <a:gridCol w="767080"/>
              </a:tblGrid>
              <a:tr h="85471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Our</a:t>
                      </a:r>
                    </a:p>
                  </a:txBody>
                  <a:tcPr marL="35560" marR="35560" marT="35560" marB="3556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sz="1200" cap="none"/>
                      </a:pPr>
                      <a:r>
                        <a:t>Small retail investors: individual savers putting in modest amounts who want low-cost, easy products and simple portfolio guidance; novice traders: beginners learning basics and risk management who benefit from structured lessons and practice accounts; community savings groups: local pooled-savings networks that need transparent record-keeping and simple digital tools; fintech educators: teachers and creators who require up-to-date, bite-sized curricula and visual explainers; community investment clubs: small groups pooling funds that need clear governance, voting tools, and performance tracking; consumer-protection advocates: NGOs and regulators focused on preventing fraud and improving disclosures who need monitoring data and plain-language materials.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Who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59660522" type="min" val="854710"/>
                  </a:ext>
                </a:extLst>
              </a:tr>
              <a:tr h="135382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Has a problem that</a:t>
                      </a:r>
                    </a:p>
                  </a:txBody>
                  <a:tcPr marL="35560" marR="35560" marT="35560" marB="3556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defRPr sz="1200" cap="none"/>
                      </a:pPr>
                      <a:r>
                        <a:t>Many individuals face information overload—noisy market data, sensational headlines, and a constant stream of tips and rumors—that makes it hard to separate genuine market signals from short-term noise. The result is poor timing decisions and knee-jerk overreactions to news (panic selling, chasing rallies, or freezing up), which often produce suboptimal returns. Compounding this, access to high-quality analytics, institutional research, and real-time data tends to be uneven, leaving retail investors dependent on lagging, simplified, or misleading sources and giving professionals a persistent advantage.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What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59660522" type="min" val="1353820"/>
                  </a:ext>
                </a:extLst>
              </a:tr>
              <a:tr h="135382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When/while</a:t>
                      </a:r>
                    </a:p>
                  </a:txBody>
                  <a:tcPr marL="35560" marR="35560" marT="35560" marB="3556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defRPr sz="1200" cap="none"/>
                      </a:pPr>
                      <a:r>
                        <a:t>Retail investors encounter these challenges everywhere: at home or on-the-go during market hours while checking portfolios; scrolling social and news feeds or tip groups (WhatsApp/Telegram) where provocative headlines and rumors spark impulse moves; inside basic brokerage apps that lack explanatory analytics; and—most acutely—during high-volatility events or major economic announcements when noise and fear spike. These contexts encourage fast, emotion-driven decisions and make it hard to access the contextual analysis needed to distinguish real signals from short-term noise.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Where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59660522" type="min" val="1353820"/>
                  </a:ext>
                </a:extLst>
              </a:tr>
              <a:tr h="135509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An ideal solution would</a:t>
                      </a:r>
                    </a:p>
                  </a:txBody>
                  <a:tcPr marL="35560" marR="35560" marT="35560" marB="3556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>
                        <a:defRPr sz="1200" cap="none"/>
                      </a:pPr>
                      <a:r>
                        <a:t>A Streamlit web app that fuses historical price data with news-sentiment signals to deliver easy-to-read short-term price forecasts, interactive visualizations, and simple evaluation metrics (e.g., error and hit-rate summaries). It filters and distills noisy inputs into clear, model-driven guidance—annotated charts, concise plain-English explanations, and actionable signals—so users can understand what’s likely driving short-term moves without needing advanced finance or data-science skills.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</a:pPr>
                      <a:r>
                        <a:t>Why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59660522" type="min" val="1355090"/>
                  </a:ext>
                </a:extLst>
              </a:tr>
            </a:tbl>
          </a:graphicData>
        </a:graphic>
      </p:graphicFrame>
      <p:sp>
        <p:nvSpPr>
          <p:cNvPr id="5" name="Textbox2"/>
          <p:cNvSpPr txBox="1">
            <a:extLst>
              <a:ext uri="smNativeData">
                <pr:smNativeData xmlns:pr="smNativeData" xmlns="smNativeData" val="SMDATA_15_6knia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gIAAGMIAAAlLAAAMw4AABAgAAAmAAAACAAAAP//////////"/>
              </a:ext>
            </a:extLst>
          </p:cNvSpPr>
          <p:nvPr/>
        </p:nvSpPr>
        <p:spPr>
          <a:xfrm>
            <a:off x="430530" y="1363345"/>
            <a:ext cx="6745605" cy="9448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 cap="none">
                <a:latin typeface="Arial MT" pitchFamily="0" charset="0"/>
                <a:ea typeface="Arial MT" pitchFamily="0" charset="0"/>
                <a:cs typeface="Arial MT" pitchFamily="0" charset="0"/>
              </a:defRPr>
            </a:pPr>
            <a:r>
              <a:t>A problem-statement template succinctly defines who’s affected, what the issue is, where it occurs, and why it matters so readers immediately understand the project’s purpose.</a:t>
            </a:r>
            <a:br/>
            <a:r>
              <a:t>Use it to focus scope, justify your solution, and guide features and success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siddharth</cp:lastModifiedBy>
  <cp:revision>0</cp:revision>
  <dcterms:created xsi:type="dcterms:W3CDTF">2025-08-28T16:06:44Z</dcterms:created>
  <dcterms:modified xsi:type="dcterms:W3CDTF">2025-10-05T10:35:22Z</dcterms:modified>
</cp:coreProperties>
</file>