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533400"/>
          </a:xfrm>
          <a:prstGeom prst="rect">
            <a:avLst/>
          </a:prstGeom>
        </p:spPr>
        <p:txBody>
          <a:bodyPr anchor="t"/>
          <a:lstStyle>
            <a:lvl1pPr marL="0" indent="0" algn="ctr">
              <a:spcBef>
                <a:spcPts val="0"/>
              </a:spcBef>
              <a:buSzTx/>
              <a:buNone/>
              <a:defRPr b="1" sz="2800">
                <a:latin typeface="+mn-lt"/>
                <a:ea typeface="+mn-ea"/>
                <a:cs typeface="+mn-cs"/>
                <a:sym typeface="Helvetica"/>
              </a:defRPr>
            </a:lvl1pPr>
            <a:lvl2pPr marL="794084" indent="-336884" algn="ctr">
              <a:spcBef>
                <a:spcPts val="0"/>
              </a:spcBef>
              <a:defRPr b="1" sz="2800">
                <a:latin typeface="+mn-lt"/>
                <a:ea typeface="+mn-ea"/>
                <a:cs typeface="+mn-cs"/>
                <a:sym typeface="Helvetica"/>
              </a:defRPr>
            </a:lvl2pPr>
            <a:lvl3pPr marL="1251284" indent="-336884" algn="ctr">
              <a:spcBef>
                <a:spcPts val="0"/>
              </a:spcBef>
              <a:defRPr b="1" sz="2800">
                <a:latin typeface="+mn-lt"/>
                <a:ea typeface="+mn-ea"/>
                <a:cs typeface="+mn-cs"/>
                <a:sym typeface="Helvetica"/>
              </a:defRPr>
            </a:lvl3pPr>
            <a:lvl4pPr marL="1708484" indent="-336884" algn="ctr">
              <a:spcBef>
                <a:spcPts val="0"/>
              </a:spcBef>
              <a:defRPr b="1" sz="2800">
                <a:latin typeface="+mn-lt"/>
                <a:ea typeface="+mn-ea"/>
                <a:cs typeface="+mn-cs"/>
                <a:sym typeface="Helvetica"/>
              </a:defRPr>
            </a:lvl4pPr>
            <a:lvl5pPr marL="2165684" indent="-336884" algn="ctr">
              <a:spcBef>
                <a:spcPts val="0"/>
              </a:spcBef>
              <a:defRPr b="1" sz="2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54500"/>
            <a:ext cx="10464800" cy="711200"/>
          </a:xfrm>
          <a:prstGeom prst="rect">
            <a:avLst/>
          </a:prstGeom>
        </p:spPr>
        <p:txBody>
          <a:bodyPr/>
          <a:lstStyle/>
          <a:p>
            <a:pPr marL="0" indent="0" algn="ctr">
              <a:spcBef>
                <a:spcPts val="2400"/>
              </a:spcBef>
              <a:buSzTx/>
              <a:buNone/>
              <a:defRPr sz="40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xfrm>
            <a:off x="6311798" y="9245599"/>
            <a:ext cx="368504" cy="3810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723900" y="723900"/>
            <a:ext cx="5638802"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List_of_postal_codes_of_Canada:_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e Battle of the Neighborhoods (Week 2)"/>
          <p:cNvSpPr txBox="1"/>
          <p:nvPr>
            <p:ph type="ctrTitle"/>
          </p:nvPr>
        </p:nvSpPr>
        <p:spPr>
          <a:prstGeom prst="rect">
            <a:avLst/>
          </a:prstGeom>
        </p:spPr>
        <p:txBody>
          <a:bodyPr/>
          <a:lstStyle>
            <a:lvl1pPr algn="l" defTabSz="457200">
              <a:defRPr b="1" sz="2600">
                <a:latin typeface="+mj-lt"/>
                <a:ea typeface="+mj-ea"/>
                <a:cs typeface="+mj-cs"/>
                <a:sym typeface="Helvetica Neue"/>
              </a:defRPr>
            </a:lvl1pPr>
          </a:lstStyle>
          <a:p>
            <a:pPr/>
            <a:r>
              <a:t>The Battle of the Neighborhoods (Week 2)</a:t>
            </a:r>
          </a:p>
        </p:txBody>
      </p:sp>
      <p:sp>
        <p:nvSpPr>
          <p:cNvPr id="120" name="Capstone Project"/>
          <p:cNvSpPr txBox="1"/>
          <p:nvPr>
            <p:ph type="subTitle" sz="quarter" idx="1"/>
          </p:nvPr>
        </p:nvSpPr>
        <p:spPr>
          <a:prstGeom prst="rect">
            <a:avLst/>
          </a:prstGeom>
        </p:spPr>
        <p:txBody>
          <a:bodyPr/>
          <a:lstStyle>
            <a:lvl1pPr algn="l" defTabSz="457200">
              <a:defRPr b="1" sz="2600">
                <a:latin typeface="+mj-lt"/>
                <a:ea typeface="+mj-ea"/>
                <a:cs typeface="+mj-cs"/>
                <a:sym typeface="Helvetica Neue"/>
              </a:defRPr>
            </a:lvl1pPr>
          </a:lstStyle>
          <a:p>
            <a:pPr/>
            <a:r>
              <a:t>Capstone Project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ombining different data source and sorting neighborhood based on Longitude and latitude"/>
          <p:cNvSpPr txBox="1"/>
          <p:nvPr>
            <p:ph type="title"/>
          </p:nvPr>
        </p:nvSpPr>
        <p:spPr>
          <a:prstGeom prst="rect">
            <a:avLst/>
          </a:prstGeom>
        </p:spPr>
        <p:txBody>
          <a:bodyPr/>
          <a:lstStyle>
            <a:lvl1pPr algn="l">
              <a:spcBef>
                <a:spcPts val="4200"/>
              </a:spcBef>
              <a:defRPr sz="3800"/>
            </a:lvl1pPr>
          </a:lstStyle>
          <a:p>
            <a:pPr/>
            <a:r>
              <a:t>Combining different data source and sorting neighborhood based on Longitude and latitude</a:t>
            </a:r>
          </a:p>
        </p:txBody>
      </p:sp>
      <p:sp>
        <p:nvSpPr>
          <p:cNvPr id="152" name="Now, we will combine neighborhood dataset with postal address and dataset with Latitude &amp; Longitude and save them it separate data frame.…"/>
          <p:cNvSpPr txBox="1"/>
          <p:nvPr>
            <p:ph type="body" idx="1"/>
          </p:nvPr>
        </p:nvSpPr>
        <p:spPr>
          <a:prstGeom prst="rect">
            <a:avLst/>
          </a:prstGeom>
        </p:spPr>
        <p:txBody>
          <a:bodyPr/>
          <a:lstStyle/>
          <a:p>
            <a:pPr marL="443483" indent="-443483" defTabSz="566673">
              <a:spcBef>
                <a:spcPts val="4000"/>
              </a:spcBef>
              <a:defRPr sz="3600"/>
            </a:pPr>
          </a:p>
          <a:p>
            <a:pPr marL="443483" indent="-443483" defTabSz="566673">
              <a:spcBef>
                <a:spcPts val="4000"/>
              </a:spcBef>
              <a:defRPr sz="3600"/>
            </a:pPr>
            <a:r>
              <a:t>Now, we will combine neighborhood dataset with postal address and dataset with Latitude &amp; Longitude and save them it separate data frame.</a:t>
            </a:r>
          </a:p>
          <a:p>
            <a:pPr marL="443483" indent="-443483" defTabSz="566673">
              <a:spcBef>
                <a:spcPts val="4000"/>
              </a:spcBef>
              <a:defRPr sz="3600"/>
            </a:pPr>
            <a:r>
              <a:t>The resultant data frame with contain details about Postal code, Brough, Neighborhood, Latitude &amp; Longitude.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ph type="pic" idx="13"/>
          </p:nvPr>
        </p:nvPicPr>
        <p:blipFill>
          <a:blip r:embed="rId2">
            <a:extLst/>
          </a:blip>
          <a:srcRect l="2704" t="0" r="2704" b="0"/>
          <a:stretch>
            <a:fillRect/>
          </a:stretch>
        </p:blipFill>
        <p:spPr>
          <a:xfrm>
            <a:off x="150074" y="462031"/>
            <a:ext cx="12704631" cy="7688778"/>
          </a:xfrm>
          <a:prstGeom prst="rect">
            <a:avLst/>
          </a:prstGeom>
        </p:spPr>
      </p:pic>
      <p:sp>
        <p:nvSpPr>
          <p:cNvPr id="155" name="Body"/>
          <p:cNvSpPr txBox="1"/>
          <p:nvPr>
            <p:ph type="body" sz="quarter" idx="1"/>
          </p:nvPr>
        </p:nvSpPr>
        <p:spPr>
          <a:prstGeom prst="rect">
            <a:avLst/>
          </a:prstGeom>
        </p:spPr>
        <p:txBody>
          <a:bodyPr/>
          <a:lstStyle>
            <a:lvl1pPr marL="443483" indent="-443483" algn="l" defTabSz="566673">
              <a:spcBef>
                <a:spcPts val="4000"/>
              </a:spcBef>
              <a:buSzPct val="75000"/>
              <a:buChar char="•"/>
              <a:defRPr sz="3600"/>
            </a:lvl1pPr>
          </a:lstStyle>
          <a:p>
            <a:pPr/>
            <a:r>
              <a:t>Then visualize it using folium map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Explore the Toronto's neighborhoods"/>
          <p:cNvSpPr txBox="1"/>
          <p:nvPr>
            <p:ph type="title"/>
          </p:nvPr>
        </p:nvSpPr>
        <p:spPr>
          <a:prstGeom prst="rect">
            <a:avLst/>
          </a:prstGeom>
        </p:spPr>
        <p:txBody>
          <a:bodyPr/>
          <a:lstStyle>
            <a:lvl1pPr algn="l">
              <a:spcBef>
                <a:spcPts val="4200"/>
              </a:spcBef>
              <a:defRPr sz="3800"/>
            </a:lvl1pPr>
          </a:lstStyle>
          <a:p>
            <a:pPr/>
            <a:r>
              <a:t>Explore the Toronto's neighborhoods</a:t>
            </a:r>
          </a:p>
        </p:txBody>
      </p:sp>
      <p:sp>
        <p:nvSpPr>
          <p:cNvPr id="158" name="Firstly, we explored all the neighborhoods in the city of Toronto, using the Latitude &amp; Longitude data, using Foresquare API to get the Restaurant venues available in Toronto.…"/>
          <p:cNvSpPr txBox="1"/>
          <p:nvPr>
            <p:ph type="body" idx="1"/>
          </p:nvPr>
        </p:nvSpPr>
        <p:spPr>
          <a:prstGeom prst="rect">
            <a:avLst/>
          </a:prstGeom>
        </p:spPr>
        <p:txBody>
          <a:bodyPr/>
          <a:lstStyle/>
          <a:p>
            <a:pPr marL="356615" indent="-356615" defTabSz="455674">
              <a:spcBef>
                <a:spcPts val="3200"/>
              </a:spcBef>
              <a:defRPr sz="2900"/>
            </a:pPr>
          </a:p>
          <a:p>
            <a:pPr marL="356615" indent="-356615" defTabSz="455674">
              <a:spcBef>
                <a:spcPts val="3200"/>
              </a:spcBef>
              <a:defRPr sz="2900"/>
            </a:pPr>
          </a:p>
          <a:p>
            <a:pPr marL="356615" indent="-356615" defTabSz="455674">
              <a:spcBef>
                <a:spcPts val="3200"/>
              </a:spcBef>
              <a:defRPr sz="2900"/>
            </a:pPr>
            <a:r>
              <a:t>Firstly, we explored all the neighborhoods in the city of Toronto, using the Latitude &amp; Longitude data, using Foresquare API to get the Restaurant venues available in Toronto.</a:t>
            </a:r>
          </a:p>
          <a:p>
            <a:pPr marL="356615" indent="-356615" defTabSz="455674">
              <a:spcBef>
                <a:spcPts val="3200"/>
              </a:spcBef>
              <a:defRPr sz="2900"/>
            </a:pPr>
            <a:r>
              <a:t>Explore the unique categories in the neighborhood.Filter the Venues details for all possible ‘Restaurants’. </a:t>
            </a:r>
          </a:p>
          <a:p>
            <a:pPr marL="356615" indent="-356615" defTabSz="455674">
              <a:spcBef>
                <a:spcPts val="3200"/>
              </a:spcBef>
              <a:defRPr sz="2900"/>
            </a:pPr>
            <a:r>
              <a:t>Find each neighborhood along with the top most common venues.Identify the top 10 venues for each neighborhood.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ph type="pic" idx="13"/>
          </p:nvPr>
        </p:nvPicPr>
        <p:blipFill>
          <a:blip r:embed="rId2">
            <a:extLst/>
          </a:blip>
          <a:srcRect l="0" t="0" r="0" b="0"/>
          <a:stretch>
            <a:fillRect/>
          </a:stretch>
        </p:blipFill>
        <p:spPr>
          <a:xfrm>
            <a:off x="1716363" y="330199"/>
            <a:ext cx="8978410" cy="6898179"/>
          </a:xfrm>
          <a:prstGeom prst="rect">
            <a:avLst/>
          </a:prstGeom>
        </p:spPr>
      </p:pic>
      <p:sp>
        <p:nvSpPr>
          <p:cNvPr id="161" name="Top 10 Vanues"/>
          <p:cNvSpPr txBox="1"/>
          <p:nvPr>
            <p:ph type="body" sz="quarter" idx="1"/>
          </p:nvPr>
        </p:nvSpPr>
        <p:spPr>
          <a:prstGeom prst="rect">
            <a:avLst/>
          </a:prstGeom>
        </p:spPr>
        <p:txBody>
          <a:bodyPr/>
          <a:lstStyle/>
          <a:p>
            <a:pPr/>
            <a:r>
              <a:t>Top 10 Vanues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lustering"/>
          <p:cNvSpPr txBox="1"/>
          <p:nvPr>
            <p:ph type="title"/>
          </p:nvPr>
        </p:nvSpPr>
        <p:spPr>
          <a:prstGeom prst="rect">
            <a:avLst/>
          </a:prstGeom>
        </p:spPr>
        <p:txBody>
          <a:bodyPr/>
          <a:lstStyle>
            <a:lvl1pPr algn="l">
              <a:spcBef>
                <a:spcPts val="4200"/>
              </a:spcBef>
              <a:defRPr sz="3800"/>
            </a:lvl1pPr>
          </a:lstStyle>
          <a:p>
            <a:pPr/>
            <a:r>
              <a:t>                                Clustering</a:t>
            </a:r>
          </a:p>
        </p:txBody>
      </p:sp>
      <p:sp>
        <p:nvSpPr>
          <p:cNvPr id="164" name="With an assumption of 5 clusters, use K-Cluster algorithm to come up with 5 different clusters in Toronto with similar set of Venues.…"/>
          <p:cNvSpPr txBox="1"/>
          <p:nvPr>
            <p:ph type="body" idx="1"/>
          </p:nvPr>
        </p:nvSpPr>
        <p:spPr>
          <a:prstGeom prst="rect">
            <a:avLst/>
          </a:prstGeom>
        </p:spPr>
        <p:txBody>
          <a:bodyPr/>
          <a:lstStyle/>
          <a:p>
            <a:pPr marL="388620" indent="-388620" defTabSz="496569">
              <a:spcBef>
                <a:spcPts val="3500"/>
              </a:spcBef>
              <a:defRPr sz="3200"/>
            </a:pPr>
          </a:p>
          <a:p>
            <a:pPr marL="388620" indent="-388620" defTabSz="496569">
              <a:spcBef>
                <a:spcPts val="3500"/>
              </a:spcBef>
              <a:defRPr sz="3200"/>
            </a:pPr>
          </a:p>
          <a:p>
            <a:pPr marL="388620" indent="-388620" defTabSz="496569">
              <a:spcBef>
                <a:spcPts val="3500"/>
              </a:spcBef>
              <a:defRPr sz="3200"/>
            </a:pPr>
            <a:r>
              <a:t>With an assumption of 5 clusters, use K-Cluster algorithm to come up with 5 different clusters in Toronto with similar set of Venues.</a:t>
            </a:r>
          </a:p>
          <a:p>
            <a:pPr marL="388620" indent="-388620" defTabSz="496569">
              <a:spcBef>
                <a:spcPts val="3500"/>
              </a:spcBef>
              <a:defRPr sz="3200"/>
            </a:pPr>
            <a:r>
              <a:t>Explore each cluster and determine the discriminating venue categories that distinguish each cluster. </a:t>
            </a:r>
          </a:p>
          <a:p>
            <a:pPr marL="388620" indent="-388620" defTabSz="496569">
              <a:spcBef>
                <a:spcPts val="3500"/>
              </a:spcBef>
              <a:defRPr sz="3200"/>
            </a:pPr>
            <a:r>
              <a:t>Identify the clusters &amp; Boroughs/Neighborhoods with Maximum number restaurants and there types.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ph type="pic" idx="13"/>
          </p:nvPr>
        </p:nvPicPr>
        <p:blipFill>
          <a:blip r:embed="rId2">
            <a:extLst/>
          </a:blip>
          <a:srcRect l="0" t="0" r="0" b="0"/>
          <a:stretch>
            <a:fillRect/>
          </a:stretch>
        </p:blipFill>
        <p:spPr>
          <a:xfrm>
            <a:off x="1600199" y="541665"/>
            <a:ext cx="11013672" cy="6919517"/>
          </a:xfrm>
          <a:prstGeom prst="rect">
            <a:avLst/>
          </a:pr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sults and Discussion"/>
          <p:cNvSpPr txBox="1"/>
          <p:nvPr>
            <p:ph type="title"/>
          </p:nvPr>
        </p:nvSpPr>
        <p:spPr>
          <a:prstGeom prst="rect">
            <a:avLst/>
          </a:prstGeom>
        </p:spPr>
        <p:txBody>
          <a:bodyPr/>
          <a:lstStyle>
            <a:lvl1pPr algn="l">
              <a:spcBef>
                <a:spcPts val="4200"/>
              </a:spcBef>
              <a:defRPr sz="3800"/>
            </a:lvl1pPr>
          </a:lstStyle>
          <a:p>
            <a:pPr/>
            <a:r>
              <a:t>                     Results and Discussion</a:t>
            </a:r>
          </a:p>
        </p:txBody>
      </p:sp>
      <p:sp>
        <p:nvSpPr>
          <p:cNvPr id="169" name="Our analysis shows that although there is a great number of restaurants in Toronto, there are pockets of low restaurant density fairly close to city center.We have 4 boroughs and 74 neighborhoods inside geographical coordinate of 43.653963, -79.387207.…"/>
          <p:cNvSpPr txBox="1"/>
          <p:nvPr>
            <p:ph type="body" idx="1"/>
          </p:nvPr>
        </p:nvSpPr>
        <p:spPr>
          <a:prstGeom prst="rect">
            <a:avLst/>
          </a:prstGeom>
        </p:spPr>
        <p:txBody>
          <a:bodyPr/>
          <a:lstStyle/>
          <a:p>
            <a:pPr marL="333756" indent="-333756" defTabSz="426466">
              <a:spcBef>
                <a:spcPts val="3000"/>
              </a:spcBef>
              <a:defRPr sz="2700"/>
            </a:pPr>
          </a:p>
          <a:p>
            <a:pPr marL="333756" indent="-333756" defTabSz="426466">
              <a:spcBef>
                <a:spcPts val="3000"/>
              </a:spcBef>
              <a:defRPr sz="2700"/>
            </a:pPr>
          </a:p>
          <a:p>
            <a:pPr marL="333756" indent="-333756" defTabSz="426466">
              <a:spcBef>
                <a:spcPts val="3000"/>
              </a:spcBef>
              <a:defRPr sz="2700"/>
            </a:pPr>
            <a:r>
              <a:t>Our analysis shows that although there is a great number of restaurants in Toronto, there are pockets of low restaurant density fairly close to city center.We have 4 boroughs and 74 neighborhoods inside geographical coordinate of 43.653963, -79.387207.</a:t>
            </a:r>
          </a:p>
          <a:p>
            <a:pPr marL="333756" indent="-333756" defTabSz="426466">
              <a:spcBef>
                <a:spcPts val="3000"/>
              </a:spcBef>
              <a:defRPr sz="2700"/>
            </a:pPr>
            <a:r>
              <a:t>Based on our initial assumption of the cluster with maximum number of restaurants will have the best possibility to have a new restaurant due to the need in the area. Based on the resultant clusters it looks like Cluster 1 and Cluster 5 have higher number of restaurants than rest of the clusters.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It is entirely possible that there is a very good reason for small number of restaurants in any of those areas, reasons which would make them unsuitable for a new restaurant regardless of lack of competition in the area.…"/>
          <p:cNvSpPr txBox="1"/>
          <p:nvPr>
            <p:ph type="body" idx="1"/>
          </p:nvPr>
        </p:nvSpPr>
        <p:spPr>
          <a:prstGeom prst="rect">
            <a:avLst/>
          </a:prstGeom>
        </p:spPr>
        <p:txBody>
          <a:bodyPr/>
          <a:lstStyle/>
          <a:p>
            <a:pPr marL="406908" indent="-406908" defTabSz="519937">
              <a:spcBef>
                <a:spcPts val="3700"/>
              </a:spcBef>
              <a:defRPr sz="3300"/>
            </a:pPr>
            <a:r>
              <a:t>It is entirely possible that there is a very good reason for small number of restaurants in any of those areas, reasons which would make them unsuitable for a new restaurant regardless of lack of competition in the area. </a:t>
            </a:r>
          </a:p>
          <a:p>
            <a:pPr marL="406908" indent="-406908" defTabSz="519937">
              <a:spcBef>
                <a:spcPts val="3700"/>
              </a:spcBef>
              <a:defRPr sz="3300"/>
            </a:pPr>
            <a:r>
              <a:t>Recommended zones should therefore be considered only as a starting point for more detailed analysis which could eventually result in location which has not only no nearby competition but also other factors taken into account and all other relevant conditions met.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onclusion"/>
          <p:cNvSpPr txBox="1"/>
          <p:nvPr>
            <p:ph type="title"/>
          </p:nvPr>
        </p:nvSpPr>
        <p:spPr>
          <a:prstGeom prst="rect">
            <a:avLst/>
          </a:prstGeom>
        </p:spPr>
        <p:txBody>
          <a:bodyPr/>
          <a:lstStyle>
            <a:lvl1pPr algn="l">
              <a:spcBef>
                <a:spcPts val="4200"/>
              </a:spcBef>
              <a:defRPr sz="3800"/>
            </a:lvl1pPr>
          </a:lstStyle>
          <a:p>
            <a:pPr/>
            <a:r>
              <a:t>                          Conclusion </a:t>
            </a:r>
          </a:p>
        </p:txBody>
      </p:sp>
      <p:sp>
        <p:nvSpPr>
          <p:cNvPr id="174" name="Purpose of this project was to identify areas Toronto with low number of restaurants in order to aid stakeholders in narrowing down the search for optimal location for a new restaurant.…"/>
          <p:cNvSpPr txBox="1"/>
          <p:nvPr>
            <p:ph type="body" idx="1"/>
          </p:nvPr>
        </p:nvSpPr>
        <p:spPr>
          <a:prstGeom prst="rect">
            <a:avLst/>
          </a:prstGeom>
        </p:spPr>
        <p:txBody>
          <a:bodyPr/>
          <a:lstStyle/>
          <a:p>
            <a:pPr marL="265174" indent="-265174" defTabSz="338835">
              <a:spcBef>
                <a:spcPts val="2400"/>
              </a:spcBef>
              <a:defRPr sz="2200"/>
            </a:pPr>
          </a:p>
          <a:p>
            <a:pPr marL="265174" indent="-265174" defTabSz="338835">
              <a:spcBef>
                <a:spcPts val="2400"/>
              </a:spcBef>
              <a:defRPr sz="2200"/>
            </a:pPr>
            <a:r>
              <a:t>Purpose of this project was to identify areas Toronto with low number of restaurants in order to aid stakeholders in narrowing down the search for optimal location for a new restaurant. </a:t>
            </a:r>
          </a:p>
          <a:p>
            <a:pPr marL="265174" indent="-265174" defTabSz="338835">
              <a:spcBef>
                <a:spcPts val="2400"/>
              </a:spcBef>
              <a:defRPr sz="2200"/>
            </a:pPr>
            <a:r>
              <a:t>By calculating restaurant density distribution from Foursquare data we have first identified general boroughs that justify further analysis, and then generated extensive collection of locations which satisfy some basic requirements regarding existing nearby restaurants. </a:t>
            </a:r>
          </a:p>
          <a:p>
            <a:pPr marL="265174" indent="-265174" defTabSz="338835">
              <a:spcBef>
                <a:spcPts val="2400"/>
              </a:spcBef>
              <a:defRPr sz="2200"/>
            </a:pPr>
            <a:r>
              <a:t>Clustering of those locations was then performed in order to create major zones of interest (containing greatest number of potential locations) and addresses of those zone centers were created to be used as starting points for final exploration by stakeholders.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hanks"/>
          <p:cNvSpPr txBox="1"/>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pplied Data Science Capstone by IBM / Coursera"/>
          <p:cNvSpPr txBox="1"/>
          <p:nvPr>
            <p:ph type="title"/>
          </p:nvPr>
        </p:nvSpPr>
        <p:spPr>
          <a:prstGeom prst="rect">
            <a:avLst/>
          </a:prstGeom>
        </p:spPr>
        <p:txBody>
          <a:bodyPr/>
          <a:lstStyle>
            <a:lvl1pPr algn="l" defTabSz="457200">
              <a:defRPr b="1" sz="3000">
                <a:solidFill>
                  <a:srgbClr val="EBEBEB"/>
                </a:solidFill>
                <a:latin typeface="+mj-lt"/>
                <a:ea typeface="+mj-ea"/>
                <a:cs typeface="+mj-cs"/>
                <a:sym typeface="Helvetica Neue"/>
              </a:defRPr>
            </a:lvl1pPr>
          </a:lstStyle>
          <a:p>
            <a:pPr/>
            <a:r>
              <a:t>Applied Data Science Capstone by IBM / Coursera</a:t>
            </a:r>
          </a:p>
        </p:txBody>
      </p:sp>
      <p:sp>
        <p:nvSpPr>
          <p:cNvPr id="123" name="Table of contents…"/>
          <p:cNvSpPr txBox="1"/>
          <p:nvPr>
            <p:ph type="body" idx="4294967295"/>
          </p:nvPr>
        </p:nvSpPr>
        <p:spPr>
          <a:prstGeom prst="rect">
            <a:avLst/>
          </a:prstGeom>
        </p:spPr>
        <p:txBody>
          <a:bodyPr/>
          <a:lstStyle/>
          <a:p>
            <a:pPr marL="0" indent="0" defTabSz="457200">
              <a:spcBef>
                <a:spcPts val="0"/>
              </a:spcBef>
              <a:buSzTx/>
              <a:buNone/>
              <a:defRPr b="1" sz="3600">
                <a:solidFill>
                  <a:srgbClr val="FEFEFE"/>
                </a:solidFill>
                <a:latin typeface="+mj-lt"/>
                <a:ea typeface="+mj-ea"/>
                <a:cs typeface="+mj-cs"/>
                <a:sym typeface="Helvetica Neue"/>
              </a:defRPr>
            </a:pPr>
            <a:r>
              <a:t>Table of contents</a:t>
            </a:r>
          </a:p>
          <a:p>
            <a:pPr marL="0" indent="0" defTabSz="457200">
              <a:spcBef>
                <a:spcPts val="0"/>
              </a:spcBef>
              <a:buSzTx/>
              <a:buNone/>
              <a:defRPr b="1" sz="3600">
                <a:solidFill>
                  <a:srgbClr val="FEFEFE"/>
                </a:solidFill>
                <a:latin typeface="+mj-lt"/>
                <a:ea typeface="+mj-ea"/>
                <a:cs typeface="+mj-cs"/>
                <a:sym typeface="Helvetica Neue"/>
              </a:defRPr>
            </a:pPr>
          </a:p>
          <a:p>
            <a:pPr marL="0" indent="0" defTabSz="457200">
              <a:spcBef>
                <a:spcPts val="0"/>
              </a:spcBef>
              <a:buSzTx/>
              <a:buNone/>
              <a:defRPr sz="3600">
                <a:solidFill>
                  <a:srgbClr val="FEFEFE"/>
                </a:solidFill>
                <a:latin typeface="+mj-lt"/>
                <a:ea typeface="+mj-ea"/>
                <a:cs typeface="+mj-cs"/>
                <a:sym typeface="Helvetica Neue"/>
              </a:defRPr>
            </a:pPr>
            <a:r>
              <a:t>1.Introduction: Business Problem </a:t>
            </a:r>
          </a:p>
          <a:p>
            <a:pPr marL="0" indent="0" defTabSz="457200">
              <a:spcBef>
                <a:spcPts val="0"/>
              </a:spcBef>
              <a:buSzTx/>
              <a:buNone/>
              <a:defRPr sz="3600">
                <a:solidFill>
                  <a:srgbClr val="FEFEFE"/>
                </a:solidFill>
                <a:latin typeface="+mj-lt"/>
                <a:ea typeface="+mj-ea"/>
                <a:cs typeface="+mj-cs"/>
                <a:sym typeface="Helvetica Neue"/>
              </a:defRPr>
            </a:pPr>
            <a:r>
              <a:t>2.Data </a:t>
            </a:r>
          </a:p>
          <a:p>
            <a:pPr marL="0" indent="0" defTabSz="457200">
              <a:spcBef>
                <a:spcPts val="0"/>
              </a:spcBef>
              <a:buSzTx/>
              <a:buNone/>
              <a:defRPr sz="3600">
                <a:solidFill>
                  <a:srgbClr val="FEFEFE"/>
                </a:solidFill>
                <a:latin typeface="+mj-lt"/>
                <a:ea typeface="+mj-ea"/>
                <a:cs typeface="+mj-cs"/>
                <a:sym typeface="Helvetica Neue"/>
              </a:defRPr>
            </a:pPr>
            <a:r>
              <a:t>3.Methodology </a:t>
            </a:r>
          </a:p>
          <a:p>
            <a:pPr marL="0" indent="0" defTabSz="457200">
              <a:spcBef>
                <a:spcPts val="0"/>
              </a:spcBef>
              <a:buSzTx/>
              <a:buNone/>
              <a:defRPr sz="3600">
                <a:solidFill>
                  <a:srgbClr val="FEFEFE"/>
                </a:solidFill>
                <a:latin typeface="+mj-lt"/>
                <a:ea typeface="+mj-ea"/>
                <a:cs typeface="+mj-cs"/>
                <a:sym typeface="Helvetica Neue"/>
              </a:defRPr>
            </a:pPr>
            <a:r>
              <a:t>4.Analysis </a:t>
            </a:r>
          </a:p>
          <a:p>
            <a:pPr marL="0" indent="0" defTabSz="457200">
              <a:spcBef>
                <a:spcPts val="0"/>
              </a:spcBef>
              <a:buSzTx/>
              <a:buNone/>
              <a:defRPr sz="3600">
                <a:solidFill>
                  <a:srgbClr val="FEFEFE"/>
                </a:solidFill>
                <a:latin typeface="+mj-lt"/>
                <a:ea typeface="+mj-ea"/>
                <a:cs typeface="+mj-cs"/>
                <a:sym typeface="Helvetica Neue"/>
              </a:defRPr>
            </a:pPr>
            <a:r>
              <a:t>5.Results and Discussion </a:t>
            </a:r>
          </a:p>
          <a:p>
            <a:pPr marL="0" indent="0" defTabSz="457200">
              <a:spcBef>
                <a:spcPts val="0"/>
              </a:spcBef>
              <a:buSzTx/>
              <a:buNone/>
              <a:defRPr sz="3600">
                <a:solidFill>
                  <a:srgbClr val="FEFEFE"/>
                </a:solidFill>
                <a:latin typeface="+mj-lt"/>
                <a:ea typeface="+mj-ea"/>
                <a:cs typeface="+mj-cs"/>
                <a:sym typeface="Helvetica Neue"/>
              </a:defRPr>
            </a:pPr>
            <a:r>
              <a:t>6.Conclusion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ntroduction: Business Problem"/>
          <p:cNvSpPr txBox="1"/>
          <p:nvPr>
            <p:ph type="title"/>
          </p:nvPr>
        </p:nvSpPr>
        <p:spPr>
          <a:prstGeom prst="rect">
            <a:avLst/>
          </a:prstGeom>
        </p:spPr>
        <p:txBody>
          <a:bodyPr/>
          <a:lstStyle>
            <a:lvl1pPr algn="l" defTabSz="457200">
              <a:defRPr b="1" sz="3000">
                <a:solidFill>
                  <a:srgbClr val="FAFAFA"/>
                </a:solidFill>
                <a:latin typeface="+mj-lt"/>
                <a:ea typeface="+mj-ea"/>
                <a:cs typeface="+mj-cs"/>
                <a:sym typeface="Helvetica Neue"/>
              </a:defRPr>
            </a:lvl1pPr>
          </a:lstStyle>
          <a:p>
            <a:pPr/>
            <a:r>
              <a:t>Introduction: Business Problem</a:t>
            </a:r>
          </a:p>
        </p:txBody>
      </p:sp>
      <p:sp>
        <p:nvSpPr>
          <p:cNvPr id="126" name="In this project we will try to find an optimal location for a restaurant. Specifically, this report will be targeted to stakeholders interested in opening a restaurant in Toronto, Canada.…"/>
          <p:cNvSpPr txBox="1"/>
          <p:nvPr>
            <p:ph type="body" idx="4294967295"/>
          </p:nvPr>
        </p:nvSpPr>
        <p:spPr>
          <a:prstGeom prst="rect">
            <a:avLst/>
          </a:prstGeom>
        </p:spPr>
        <p:txBody>
          <a:bodyPr/>
          <a:lstStyle/>
          <a:p>
            <a:pPr marL="168441" indent="-168441" defTabSz="457200">
              <a:spcBef>
                <a:spcPts val="0"/>
              </a:spcBef>
              <a:defRPr sz="2500">
                <a:latin typeface="+mj-lt"/>
                <a:ea typeface="+mj-ea"/>
                <a:cs typeface="+mj-cs"/>
                <a:sym typeface="Helvetica Neue"/>
              </a:defRPr>
            </a:pPr>
            <a:r>
              <a:t>In this project we will try to find an optimal location for a restaurant. Specifically, this report will be targeted to stakeholders interested in opening a restaurant in Toronto, Canada.</a:t>
            </a:r>
          </a:p>
          <a:p>
            <a:pPr marL="168441" indent="-168441" defTabSz="457200">
              <a:spcBef>
                <a:spcPts val="0"/>
              </a:spcBef>
              <a:defRPr sz="2500">
                <a:latin typeface="+mj-lt"/>
                <a:ea typeface="+mj-ea"/>
                <a:cs typeface="+mj-cs"/>
                <a:sym typeface="Helvetica Neue"/>
              </a:defRPr>
            </a:pPr>
            <a:r>
              <a:t>Here we will try finding if someone wants to open a new restaurant in the city which location is best suited for it keeping in mind the competitors and which income group of people will be attracted most to it based on the population of the neighborhood.</a:t>
            </a:r>
          </a:p>
          <a:p>
            <a:pPr marL="168441" indent="-168441" defTabSz="457200">
              <a:spcBef>
                <a:spcPts val="0"/>
              </a:spcBef>
              <a:defRPr sz="2500">
                <a:latin typeface="+mj-lt"/>
                <a:ea typeface="+mj-ea"/>
                <a:cs typeface="+mj-cs"/>
                <a:sym typeface="Helvetica Neue"/>
              </a:defRPr>
            </a:pPr>
            <a:r>
              <a:t>Since there are lots of restaurants in Toronto, we will try to detect locations that are not already crowded with restaurants. We would also prefer locations as close to city center as possible, assuming that first two conditions are met.</a:t>
            </a:r>
          </a:p>
          <a:p>
            <a:pPr marL="168441" indent="-168441" defTabSz="457200">
              <a:spcBef>
                <a:spcPts val="0"/>
              </a:spcBef>
              <a:defRPr sz="2500">
                <a:latin typeface="+mj-lt"/>
                <a:ea typeface="+mj-ea"/>
                <a:cs typeface="+mj-cs"/>
                <a:sym typeface="Helvetica Neue"/>
              </a:defRPr>
            </a:pPr>
            <a:r>
              <a:t>We will use our data science powers to generate a few most promising neighborhoods based on this criteria. </a:t>
            </a:r>
          </a:p>
          <a:p>
            <a:pPr marL="168441" indent="-168441" defTabSz="457200">
              <a:spcBef>
                <a:spcPts val="0"/>
              </a:spcBef>
              <a:defRPr sz="2500">
                <a:latin typeface="+mj-lt"/>
                <a:ea typeface="+mj-ea"/>
                <a:cs typeface="+mj-cs"/>
                <a:sym typeface="Helvetica Neue"/>
              </a:defRPr>
            </a:pPr>
            <a:r>
              <a:t>Advantages of each area will then be clearly expressed so that best possible final location can be chosen by stakeholders.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ata"/>
          <p:cNvSpPr txBox="1"/>
          <p:nvPr>
            <p:ph type="title"/>
          </p:nvPr>
        </p:nvSpPr>
        <p:spPr>
          <a:prstGeom prst="rect">
            <a:avLst/>
          </a:prstGeom>
        </p:spPr>
        <p:txBody>
          <a:bodyPr/>
          <a:lstStyle>
            <a:lvl1pPr algn="l">
              <a:spcBef>
                <a:spcPts val="4200"/>
              </a:spcBef>
              <a:defRPr sz="3000"/>
            </a:lvl1pPr>
          </a:lstStyle>
          <a:p>
            <a:pPr/>
            <a:r>
              <a:t>                                        Data</a:t>
            </a:r>
          </a:p>
        </p:txBody>
      </p:sp>
      <p:sp>
        <p:nvSpPr>
          <p:cNvPr id="129" name="Based on definition of our problem, factors that will influence our decision are:…"/>
          <p:cNvSpPr txBox="1"/>
          <p:nvPr>
            <p:ph type="body" idx="4294967295"/>
          </p:nvPr>
        </p:nvSpPr>
        <p:spPr>
          <a:prstGeom prst="rect">
            <a:avLst/>
          </a:prstGeom>
        </p:spPr>
        <p:txBody>
          <a:bodyPr/>
          <a:lstStyle/>
          <a:p>
            <a:pPr marL="214884" indent="-214884" defTabSz="274574">
              <a:spcBef>
                <a:spcPts val="1900"/>
              </a:spcBef>
              <a:defRPr sz="1786"/>
            </a:pPr>
          </a:p>
          <a:p>
            <a:pPr marL="214884" indent="-214884" defTabSz="274574">
              <a:spcBef>
                <a:spcPts val="1900"/>
              </a:spcBef>
              <a:defRPr sz="1786"/>
            </a:pPr>
          </a:p>
          <a:p>
            <a:pPr marL="214884" indent="-214884" defTabSz="274574">
              <a:spcBef>
                <a:spcPts val="1900"/>
              </a:spcBef>
              <a:defRPr sz="1786"/>
            </a:pPr>
            <a:r>
              <a:t>Based on definition of our problem, factors that will influence our decision are:</a:t>
            </a:r>
          </a:p>
          <a:p>
            <a:pPr marL="214884" indent="-214884" defTabSz="274574">
              <a:spcBef>
                <a:spcPts val="1900"/>
              </a:spcBef>
              <a:defRPr sz="1786"/>
            </a:pPr>
            <a:r>
              <a:t>All existing restaurants in the neighborhood (any type of restaurant)</a:t>
            </a:r>
          </a:p>
          <a:p>
            <a:pPr marL="214884" indent="-214884" defTabSz="274574">
              <a:spcBef>
                <a:spcPts val="1900"/>
              </a:spcBef>
              <a:defRPr sz="1786"/>
            </a:pPr>
            <a:r>
              <a:t>Age group of people with their income</a:t>
            </a:r>
          </a:p>
          <a:p>
            <a:pPr marL="214884" indent="-214884" defTabSz="274574">
              <a:spcBef>
                <a:spcPts val="1900"/>
              </a:spcBef>
              <a:defRPr sz="1786"/>
            </a:pPr>
            <a:r>
              <a:t>Distance of neighborhood from city center</a:t>
            </a:r>
          </a:p>
          <a:p>
            <a:pPr marL="214884" indent="-214884" defTabSz="274574">
              <a:spcBef>
                <a:spcPts val="1900"/>
              </a:spcBef>
              <a:defRPr sz="1786"/>
            </a:pPr>
            <a:r>
              <a:t>We decided to use regularly spaced grid of locations, revolved around city center, to define our neighborhoods.</a:t>
            </a:r>
          </a:p>
          <a:p>
            <a:pPr marL="214884" indent="-214884" defTabSz="274574">
              <a:spcBef>
                <a:spcPts val="1900"/>
              </a:spcBef>
              <a:defRPr sz="1786"/>
            </a:pPr>
            <a:r>
              <a:t>Following data sources will be needed to extract/generate the required information:</a:t>
            </a:r>
          </a:p>
          <a:p>
            <a:pPr marL="179070" indent="-179070" defTabSz="274574">
              <a:spcBef>
                <a:spcPts val="1900"/>
              </a:spcBef>
              <a:buSzPct val="100000"/>
              <a:defRPr sz="1786"/>
            </a:pPr>
            <a:r>
              <a:t>C</a:t>
            </a:r>
            <a:r>
              <a:t>enters of candidate areas will be generated algorithmically and approximate addresses of centers of those areas will be obtained using </a:t>
            </a:r>
            <a:r>
              <a:rPr u="sng">
                <a:solidFill>
                  <a:srgbClr val="0000FF"/>
                </a:solidFill>
                <a:uFill>
                  <a:solidFill>
                    <a:srgbClr val="0000FF"/>
                  </a:solidFill>
                </a:uFill>
                <a:hlinkClick r:id="rId2" invalidUrl="" action="" tgtFrame="" tooltip="" history="1" highlightClick="0" endSnd="0"/>
              </a:rPr>
              <a:t>https://en.wikipedia.org/wiki/List_of_postal_codes_of_Canada:_M</a:t>
            </a:r>
            <a:r>
              <a:t> (Picture 1 &amp; 2 next slide)</a:t>
            </a:r>
            <a:endParaRPr>
              <a:solidFill>
                <a:srgbClr val="660B04"/>
              </a:solidFill>
            </a:endParaRPr>
          </a:p>
          <a:p>
            <a:pPr marL="214884" indent="-214884" defTabSz="274574">
              <a:spcBef>
                <a:spcPts val="1900"/>
              </a:spcBef>
              <a:defRPr sz="1786"/>
            </a:pPr>
            <a:r>
              <a:t>The number of restaurants and their type and location in every neighborhood will be obtained using Foursquare API(Picture 3 next slide)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Image" descr="Image"/>
          <p:cNvPicPr>
            <a:picLocks noChangeAspect="1"/>
          </p:cNvPicPr>
          <p:nvPr>
            <p:ph type="pic" idx="13"/>
          </p:nvPr>
        </p:nvPicPr>
        <p:blipFill>
          <a:blip r:embed="rId2">
            <a:extLst/>
          </a:blip>
          <a:srcRect l="0" t="0" r="0" b="0"/>
          <a:stretch>
            <a:fillRect/>
          </a:stretch>
        </p:blipFill>
        <p:spPr>
          <a:xfrm>
            <a:off x="6476780" y="6293337"/>
            <a:ext cx="5638917" cy="2105963"/>
          </a:xfrm>
          <a:prstGeom prst="rect">
            <a:avLst/>
          </a:prstGeom>
        </p:spPr>
      </p:pic>
      <p:pic>
        <p:nvPicPr>
          <p:cNvPr id="132" name="Image" descr="Image"/>
          <p:cNvPicPr>
            <a:picLocks noChangeAspect="1"/>
          </p:cNvPicPr>
          <p:nvPr>
            <p:ph type="pic" idx="15"/>
          </p:nvPr>
        </p:nvPicPr>
        <p:blipFill>
          <a:blip r:embed="rId3">
            <a:extLst/>
          </a:blip>
          <a:srcRect l="0" t="0" r="0" b="0"/>
          <a:stretch>
            <a:fillRect/>
          </a:stretch>
        </p:blipFill>
        <p:spPr>
          <a:xfrm>
            <a:off x="187233" y="1086250"/>
            <a:ext cx="5638802" cy="6959702"/>
          </a:xfrm>
          <a:prstGeom prst="rect">
            <a:avLst/>
          </a:prstGeom>
        </p:spPr>
      </p:pic>
      <p:sp>
        <p:nvSpPr>
          <p:cNvPr id="133" name="Picture 2"/>
          <p:cNvSpPr txBox="1"/>
          <p:nvPr/>
        </p:nvSpPr>
        <p:spPr>
          <a:xfrm>
            <a:off x="1915155" y="8120443"/>
            <a:ext cx="111201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Picture 2</a:t>
            </a:r>
          </a:p>
        </p:txBody>
      </p:sp>
      <p:sp>
        <p:nvSpPr>
          <p:cNvPr id="134" name="Picture 3"/>
          <p:cNvSpPr txBox="1"/>
          <p:nvPr/>
        </p:nvSpPr>
        <p:spPr>
          <a:xfrm>
            <a:off x="8257501" y="8432458"/>
            <a:ext cx="111201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Picture 3</a:t>
            </a:r>
          </a:p>
        </p:txBody>
      </p:sp>
      <p:sp>
        <p:nvSpPr>
          <p:cNvPr id="135" name="Picture 1"/>
          <p:cNvSpPr txBox="1"/>
          <p:nvPr/>
        </p:nvSpPr>
        <p:spPr>
          <a:xfrm>
            <a:off x="8257501" y="5667588"/>
            <a:ext cx="111201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Picture 1</a:t>
            </a:r>
          </a:p>
        </p:txBody>
      </p:sp>
      <p:pic>
        <p:nvPicPr>
          <p:cNvPr id="136" name="Screenshot 2020-04-18 at 2.13.05 AM.png" descr="Screenshot 2020-04-18 at 2.13.05 AM.png"/>
          <p:cNvPicPr>
            <a:picLocks noChangeAspect="1"/>
          </p:cNvPicPr>
          <p:nvPr/>
        </p:nvPicPr>
        <p:blipFill>
          <a:blip r:embed="rId4">
            <a:extLst/>
          </a:blip>
          <a:srcRect l="0" t="0" r="0" b="0"/>
          <a:stretch>
            <a:fillRect/>
          </a:stretch>
        </p:blipFill>
        <p:spPr>
          <a:xfrm>
            <a:off x="5947756" y="1068705"/>
            <a:ext cx="6921501" cy="4559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Methodology"/>
          <p:cNvSpPr txBox="1"/>
          <p:nvPr>
            <p:ph type="title"/>
          </p:nvPr>
        </p:nvSpPr>
        <p:spPr>
          <a:prstGeom prst="rect">
            <a:avLst/>
          </a:prstGeom>
        </p:spPr>
        <p:txBody>
          <a:bodyPr/>
          <a:lstStyle>
            <a:lvl1pPr algn="l">
              <a:spcBef>
                <a:spcPts val="4200"/>
              </a:spcBef>
              <a:defRPr sz="3800"/>
            </a:lvl1pPr>
          </a:lstStyle>
          <a:p>
            <a:pPr/>
            <a:r>
              <a:t>                           Methodology</a:t>
            </a:r>
          </a:p>
        </p:txBody>
      </p:sp>
      <p:sp>
        <p:nvSpPr>
          <p:cNvPr id="139" name="The main motto of this project is to find best location to open a new restaurant in Toronto, Canada based on competition in different locality and their population.…"/>
          <p:cNvSpPr txBox="1"/>
          <p:nvPr>
            <p:ph type="body" idx="4294967295"/>
          </p:nvPr>
        </p:nvSpPr>
        <p:spPr>
          <a:prstGeom prst="rect">
            <a:avLst/>
          </a:prstGeom>
        </p:spPr>
        <p:txBody>
          <a:bodyPr/>
          <a:lstStyle/>
          <a:p>
            <a:pPr marL="269747" indent="-269747" defTabSz="344676">
              <a:spcBef>
                <a:spcPts val="2400"/>
              </a:spcBef>
              <a:defRPr sz="2200"/>
            </a:pPr>
          </a:p>
          <a:p>
            <a:pPr marL="269747" indent="-269747" defTabSz="344676">
              <a:spcBef>
                <a:spcPts val="2400"/>
              </a:spcBef>
              <a:defRPr sz="2200"/>
            </a:pPr>
            <a:r>
              <a:t>The main motto of this project is to find best location to open a new restaurant in Toronto, Canada based on competition in different locality and their population.</a:t>
            </a:r>
          </a:p>
          <a:p>
            <a:pPr marL="269747" indent="-269747" defTabSz="344676">
              <a:spcBef>
                <a:spcPts val="2400"/>
              </a:spcBef>
              <a:defRPr sz="2200"/>
            </a:pPr>
            <a:r>
              <a:t>So, to do this I have used 2 different data sets available as mentioned above. Those 2 data set contains Locality information of Toronto, different age group of people in the people, population.</a:t>
            </a:r>
          </a:p>
          <a:p>
            <a:pPr marL="269747" indent="-269747" defTabSz="344676">
              <a:spcBef>
                <a:spcPts val="2400"/>
              </a:spcBef>
              <a:defRPr sz="2200"/>
            </a:pPr>
            <a:r>
              <a:t>To solve the problem I am going to use “K-Means Clustering Algorithm ". </a:t>
            </a:r>
          </a:p>
          <a:p>
            <a:pPr marL="269747" indent="-269747" defTabSz="344676">
              <a:spcBef>
                <a:spcPts val="2400"/>
              </a:spcBef>
              <a:defRPr sz="2200"/>
            </a:pPr>
            <a:r>
              <a:t>K-means clustering is a type of unsupervised learning, which is used when you have unlabeled data (i.e., data without defined categories or groups). </a:t>
            </a:r>
          </a:p>
          <a:p>
            <a:pPr marL="269747" indent="-269747" defTabSz="344676">
              <a:spcBef>
                <a:spcPts val="2400"/>
              </a:spcBef>
              <a:defRPr sz="2200"/>
            </a:pPr>
            <a:r>
              <a:t>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Image" descr="Image"/>
          <p:cNvPicPr>
            <a:picLocks noChangeAspect="1"/>
          </p:cNvPicPr>
          <p:nvPr>
            <p:ph type="pic" idx="13"/>
          </p:nvPr>
        </p:nvPicPr>
        <p:blipFill>
          <a:blip r:embed="rId2">
            <a:extLst/>
          </a:blip>
          <a:srcRect l="0" t="0" r="0" b="0"/>
          <a:stretch>
            <a:fillRect/>
          </a:stretch>
        </p:blipFill>
        <p:spPr>
          <a:xfrm>
            <a:off x="6718300" y="3884147"/>
            <a:ext cx="5334000" cy="4573449"/>
          </a:xfrm>
          <a:prstGeom prst="rect">
            <a:avLst/>
          </a:prstGeom>
        </p:spPr>
      </p:pic>
      <p:sp>
        <p:nvSpPr>
          <p:cNvPr id="142" name="The results of the K-means clustering algorithm are:…"/>
          <p:cNvSpPr txBox="1"/>
          <p:nvPr>
            <p:ph type="body" sz="half" idx="1"/>
          </p:nvPr>
        </p:nvSpPr>
        <p:spPr>
          <a:prstGeom prst="rect">
            <a:avLst/>
          </a:prstGeom>
        </p:spPr>
        <p:txBody>
          <a:bodyPr/>
          <a:lstStyle/>
          <a:p>
            <a:pPr marL="201929" indent="-201929" defTabSz="309624">
              <a:spcBef>
                <a:spcPts val="2000"/>
              </a:spcBef>
              <a:defRPr sz="1400"/>
            </a:pPr>
            <a:r>
              <a:t>The results of the K-means clustering algorithm are:</a:t>
            </a:r>
          </a:p>
          <a:p>
            <a:pPr marL="201929" indent="-201929" defTabSz="309624">
              <a:spcBef>
                <a:spcPts val="2000"/>
              </a:spcBef>
              <a:defRPr sz="1400"/>
            </a:pPr>
            <a:r>
              <a:t>The centroids of the K clusters, which can be used to label new data Labels for the training data (each data point is assigned to a single cluster)</a:t>
            </a:r>
          </a:p>
          <a:p>
            <a:pPr marL="201929" indent="-201929" defTabSz="309624">
              <a:spcBef>
                <a:spcPts val="2000"/>
              </a:spcBef>
              <a:defRPr sz="1400"/>
            </a:pPr>
            <a:r>
              <a:t>Also, I will be utilizing different maps in-order to give a clear vision to the target audience.</a:t>
            </a:r>
          </a:p>
          <a:p>
            <a:pPr marL="201929" indent="-201929" defTabSz="309624">
              <a:spcBef>
                <a:spcPts val="2000"/>
              </a:spcBef>
              <a:defRPr sz="1400"/>
            </a:pPr>
            <a:r>
              <a:t>Steps we took for the analysis:</a:t>
            </a:r>
          </a:p>
          <a:p>
            <a:pPr marL="201929" indent="-201929" defTabSz="309624">
              <a:spcBef>
                <a:spcPts val="2000"/>
              </a:spcBef>
              <a:defRPr sz="1400"/>
            </a:pPr>
            <a:r>
              <a:t>Collected required data: location and type (category) of every restaurant within our lat and lng. We have also the type of restaurants in particular locality.</a:t>
            </a:r>
          </a:p>
          <a:p>
            <a:pPr marL="201929" indent="-201929" defTabSz="309624">
              <a:spcBef>
                <a:spcPts val="2000"/>
              </a:spcBef>
              <a:defRPr sz="1400"/>
            </a:pPr>
            <a:r>
              <a:t>Explored the 'restaurant density' across different areas of Toronto - we will use K- mean to identify a few promising areas close to center with low number of restaurants and their type.</a:t>
            </a:r>
          </a:p>
          <a:p>
            <a:pPr marL="201929" indent="-201929" defTabSz="309624">
              <a:spcBef>
                <a:spcPts val="2000"/>
              </a:spcBef>
              <a:defRPr sz="1400"/>
            </a:pPr>
            <a:r>
              <a:t>Explored the most promising areas and within those create clusters of locations that meet some basic requirements established in discussion with stakeholders: we will take into consideration locations with less restaurants in radius of 500 meters, We will present map of all such locations but also create clusters (using k-means clustering) of those locations to explore neighborhood.</a:t>
            </a:r>
          </a:p>
        </p:txBody>
      </p:sp>
      <p:pic>
        <p:nvPicPr>
          <p:cNvPr id="143" name="Screenshot 2020-04-18 at 2.15.51 AM.png" descr="Screenshot 2020-04-18 at 2.15.51 AM.png"/>
          <p:cNvPicPr>
            <a:picLocks noChangeAspect="1"/>
          </p:cNvPicPr>
          <p:nvPr/>
        </p:nvPicPr>
        <p:blipFill>
          <a:blip r:embed="rId3">
            <a:extLst/>
          </a:blip>
          <a:stretch>
            <a:fillRect/>
          </a:stretch>
        </p:blipFill>
        <p:spPr>
          <a:xfrm>
            <a:off x="6791291" y="1670101"/>
            <a:ext cx="4970704" cy="206503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Analysis"/>
          <p:cNvSpPr txBox="1"/>
          <p:nvPr>
            <p:ph type="title"/>
          </p:nvPr>
        </p:nvSpPr>
        <p:spPr>
          <a:prstGeom prst="rect">
            <a:avLst/>
          </a:prstGeom>
        </p:spPr>
        <p:txBody>
          <a:bodyPr/>
          <a:lstStyle>
            <a:lvl1pPr>
              <a:defRPr sz="3800"/>
            </a:lvl1pPr>
          </a:lstStyle>
          <a:p>
            <a:pPr/>
            <a:r>
              <a:t>Analysis</a:t>
            </a:r>
          </a:p>
        </p:txBody>
      </p:sp>
      <p:sp>
        <p:nvSpPr>
          <p:cNvPr id="146" name="Data Identification, capturing and cleaning.…"/>
          <p:cNvSpPr txBox="1"/>
          <p:nvPr>
            <p:ph type="body" idx="1"/>
          </p:nvPr>
        </p:nvSpPr>
        <p:spPr>
          <a:prstGeom prst="rect">
            <a:avLst/>
          </a:prstGeom>
        </p:spPr>
        <p:txBody>
          <a:bodyPr/>
          <a:lstStyle/>
          <a:p>
            <a:pPr>
              <a:defRPr sz="2700"/>
            </a:pPr>
            <a:r>
              <a:t>Data Identification, capturing and cleaning.</a:t>
            </a:r>
          </a:p>
          <a:p>
            <a:pPr>
              <a:defRPr sz="2700"/>
            </a:pPr>
            <a:r>
              <a:t>Combining different data source and sorting neighborhood based on Longitude and latitude</a:t>
            </a:r>
          </a:p>
          <a:p>
            <a:pPr>
              <a:defRPr sz="2700"/>
            </a:pPr>
            <a:r>
              <a:t>Explore the Toronto's neighborhoods</a:t>
            </a:r>
          </a:p>
          <a:p>
            <a:pPr>
              <a:defRPr sz="2700"/>
            </a:pPr>
            <a:r>
              <a:t>Clustering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ata Identification, Capturing and Cleaning"/>
          <p:cNvSpPr txBox="1"/>
          <p:nvPr>
            <p:ph type="title"/>
          </p:nvPr>
        </p:nvSpPr>
        <p:spPr>
          <a:prstGeom prst="rect">
            <a:avLst/>
          </a:prstGeom>
        </p:spPr>
        <p:txBody>
          <a:bodyPr/>
          <a:lstStyle>
            <a:lvl1pPr algn="l">
              <a:spcBef>
                <a:spcPts val="4200"/>
              </a:spcBef>
              <a:defRPr sz="3800"/>
            </a:lvl1pPr>
          </a:lstStyle>
          <a:p>
            <a:pPr/>
            <a:r>
              <a:t>Data Identification, Capturing and Cleaning</a:t>
            </a:r>
          </a:p>
        </p:txBody>
      </p:sp>
      <p:sp>
        <p:nvSpPr>
          <p:cNvPr id="149" name="Search &amp; Identify the relevant data source and capture it, here we are using wikipedia to get data about Toronto, Canada.…"/>
          <p:cNvSpPr txBox="1"/>
          <p:nvPr>
            <p:ph type="body" idx="1"/>
          </p:nvPr>
        </p:nvSpPr>
        <p:spPr>
          <a:prstGeom prst="rect">
            <a:avLst/>
          </a:prstGeom>
        </p:spPr>
        <p:txBody>
          <a:bodyPr/>
          <a:lstStyle/>
          <a:p>
            <a:pPr marL="402336" indent="-402336" defTabSz="514094">
              <a:spcBef>
                <a:spcPts val="3600"/>
              </a:spcBef>
              <a:defRPr sz="3300"/>
            </a:pPr>
          </a:p>
          <a:p>
            <a:pPr marL="402336" indent="-402336" defTabSz="514094">
              <a:spcBef>
                <a:spcPts val="3600"/>
              </a:spcBef>
              <a:defRPr sz="3300"/>
            </a:pPr>
          </a:p>
          <a:p>
            <a:pPr marL="402336" indent="-402336" defTabSz="514094">
              <a:spcBef>
                <a:spcPts val="3600"/>
              </a:spcBef>
              <a:defRPr sz="3300"/>
            </a:pPr>
            <a:r>
              <a:t>Search &amp; Identify the relevant data source and capture it, here we are using wikipedia to get data about Toronto, Canada. </a:t>
            </a:r>
          </a:p>
          <a:p>
            <a:pPr marL="402336" indent="-402336" defTabSz="514094">
              <a:spcBef>
                <a:spcPts val="3600"/>
              </a:spcBef>
              <a:defRPr sz="3300"/>
            </a:pPr>
            <a:r>
              <a:t>Then we remove all the redundant value(data cleaning). </a:t>
            </a:r>
          </a:p>
          <a:p>
            <a:pPr marL="402336" indent="-402336" defTabSz="514094">
              <a:spcBef>
                <a:spcPts val="3600"/>
              </a:spcBef>
              <a:defRPr sz="3300"/>
            </a:pPr>
            <a:r>
              <a:t>Then we combine neighborhood similar Bronx. Now the data is clean and ready to use.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