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
  </p:notesMasterIdLst>
  <p:sldIdLst>
    <p:sldId id="256" r:id="rId2"/>
    <p:sldId id="257" r:id="rId3"/>
    <p:sldId id="258"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3" autoAdjust="0"/>
    <p:restoredTop sz="94624" autoAdjust="0"/>
  </p:normalViewPr>
  <p:slideViewPr>
    <p:cSldViewPr>
      <p:cViewPr>
        <p:scale>
          <a:sx n="64" d="100"/>
          <a:sy n="64" d="100"/>
        </p:scale>
        <p:origin x="-1548"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4ACAC7-F9D8-4ABF-93B4-9615FF5A4602}" type="datetimeFigureOut">
              <a:rPr lang="en-US" smtClean="0"/>
              <a:pPr/>
              <a:t>11/9/2011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F70D58-04C5-441B-8F2E-030F02EC78D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0CCF56-A2F5-4450-938E-3DE2D496D306}" type="datetimeFigureOut">
              <a:rPr lang="en-US" smtClean="0"/>
              <a:pPr/>
              <a:t>11/9/2011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B2769-94E9-4F09-AF28-963D03D3A9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0CCF56-A2F5-4450-938E-3DE2D496D306}" type="datetimeFigureOut">
              <a:rPr lang="en-US" smtClean="0"/>
              <a:pPr/>
              <a:t>11/9/2011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B2769-94E9-4F09-AF28-963D03D3A9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0CCF56-A2F5-4450-938E-3DE2D496D306}" type="datetimeFigureOut">
              <a:rPr lang="en-US" smtClean="0"/>
              <a:pPr/>
              <a:t>11/9/2011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B2769-94E9-4F09-AF28-963D03D3A9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0CCF56-A2F5-4450-938E-3DE2D496D306}" type="datetimeFigureOut">
              <a:rPr lang="en-US" smtClean="0"/>
              <a:pPr/>
              <a:t>11/9/2011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B2769-94E9-4F09-AF28-963D03D3A9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0CCF56-A2F5-4450-938E-3DE2D496D306}" type="datetimeFigureOut">
              <a:rPr lang="en-US" smtClean="0"/>
              <a:pPr/>
              <a:t>11/9/2011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B2769-94E9-4F09-AF28-963D03D3A9E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0CCF56-A2F5-4450-938E-3DE2D496D306}" type="datetimeFigureOut">
              <a:rPr lang="en-US" smtClean="0"/>
              <a:pPr/>
              <a:t>11/9/2011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B2769-94E9-4F09-AF28-963D03D3A9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0CCF56-A2F5-4450-938E-3DE2D496D306}" type="datetimeFigureOut">
              <a:rPr lang="en-US" smtClean="0"/>
              <a:pPr/>
              <a:t>11/9/2011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DB2769-94E9-4F09-AF28-963D03D3A9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0CCF56-A2F5-4450-938E-3DE2D496D306}" type="datetimeFigureOut">
              <a:rPr lang="en-US" smtClean="0"/>
              <a:pPr/>
              <a:t>11/9/2011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DB2769-94E9-4F09-AF28-963D03D3A9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0CCF56-A2F5-4450-938E-3DE2D496D306}" type="datetimeFigureOut">
              <a:rPr lang="en-US" smtClean="0"/>
              <a:pPr/>
              <a:t>11/9/2011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DB2769-94E9-4F09-AF28-963D03D3A9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0CCF56-A2F5-4450-938E-3DE2D496D306}" type="datetimeFigureOut">
              <a:rPr lang="en-US" smtClean="0"/>
              <a:pPr/>
              <a:t>11/9/2011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B2769-94E9-4F09-AF28-963D03D3A9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0CCF56-A2F5-4450-938E-3DE2D496D306}" type="datetimeFigureOut">
              <a:rPr lang="en-US" smtClean="0"/>
              <a:pPr/>
              <a:t>11/9/2011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B2769-94E9-4F09-AF28-963D03D3A9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0CCF56-A2F5-4450-938E-3DE2D496D306}" type="datetimeFigureOut">
              <a:rPr lang="en-US" smtClean="0"/>
              <a:pPr/>
              <a:t>11/9/2011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B2769-94E9-4F09-AF28-963D03D3A9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TIC-TAC-TOE</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descr="BLACK.png"/>
          <p:cNvPicPr>
            <a:picLocks noChangeAspect="1"/>
          </p:cNvPicPr>
          <p:nvPr/>
        </p:nvPicPr>
        <p:blipFill>
          <a:blip r:embed="rId2"/>
          <a:stretch>
            <a:fillRect/>
          </a:stretch>
        </p:blipFill>
        <p:spPr>
          <a:xfrm>
            <a:off x="0" y="0"/>
            <a:ext cx="9144000" cy="6858000"/>
          </a:xfrm>
          <a:prstGeom prst="rect">
            <a:avLst/>
          </a:prstGeom>
        </p:spPr>
      </p:pic>
      <p:sp>
        <p:nvSpPr>
          <p:cNvPr id="5" name="TextBox 4"/>
          <p:cNvSpPr txBox="1"/>
          <p:nvPr/>
        </p:nvSpPr>
        <p:spPr>
          <a:xfrm>
            <a:off x="2057400" y="1447800"/>
            <a:ext cx="4800600" cy="830997"/>
          </a:xfrm>
          <a:prstGeom prst="rect">
            <a:avLst/>
          </a:prstGeom>
          <a:noFill/>
        </p:spPr>
        <p:txBody>
          <a:bodyPr wrap="square" rtlCol="0">
            <a:spAutoFit/>
          </a:bodyPr>
          <a:lstStyle/>
          <a:p>
            <a:r>
              <a:rPr lang="en-US" sz="48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stellar" pitchFamily="18" charset="0"/>
              </a:rPr>
              <a:t>Tic-tac-toe</a:t>
            </a:r>
            <a:endParaRPr lang="en-US" sz="4800" dirty="0">
              <a:solidFill>
                <a:schemeClr val="bg1"/>
              </a:solidFill>
              <a:latin typeface="Castellar" pitchFamily="18" charset="0"/>
            </a:endParaRPr>
          </a:p>
        </p:txBody>
      </p:sp>
      <p:sp>
        <p:nvSpPr>
          <p:cNvPr id="7" name="TextBox 6"/>
          <p:cNvSpPr txBox="1"/>
          <p:nvPr/>
        </p:nvSpPr>
        <p:spPr>
          <a:xfrm>
            <a:off x="533400" y="3276600"/>
            <a:ext cx="3505200" cy="523220"/>
          </a:xfrm>
          <a:prstGeom prst="rect">
            <a:avLst/>
          </a:prstGeom>
          <a:noFill/>
        </p:spPr>
        <p:txBody>
          <a:bodyPr wrap="square" rtlCol="0">
            <a:spAutoFit/>
          </a:bodyPr>
          <a:lstStyle/>
          <a:p>
            <a:r>
              <a:rPr lang="en-US" sz="2800" dirty="0" smtClean="0">
                <a:solidFill>
                  <a:schemeClr val="bg1"/>
                </a:solidFill>
                <a:latin typeface="Bernard MT Condensed" pitchFamily="18" charset="0"/>
              </a:rPr>
              <a:t>TEAM MEMBERS:</a:t>
            </a:r>
            <a:endParaRPr lang="en-US" sz="2800" dirty="0">
              <a:solidFill>
                <a:schemeClr val="bg1"/>
              </a:solidFill>
              <a:latin typeface="Bernard MT Condensed" pitchFamily="18" charset="0"/>
            </a:endParaRPr>
          </a:p>
        </p:txBody>
      </p:sp>
      <p:sp>
        <p:nvSpPr>
          <p:cNvPr id="9" name="TextBox 8"/>
          <p:cNvSpPr txBox="1"/>
          <p:nvPr/>
        </p:nvSpPr>
        <p:spPr>
          <a:xfrm>
            <a:off x="533400" y="3810000"/>
            <a:ext cx="3810000" cy="1015663"/>
          </a:xfrm>
          <a:prstGeom prst="rect">
            <a:avLst/>
          </a:prstGeom>
          <a:noFill/>
        </p:spPr>
        <p:txBody>
          <a:bodyPr wrap="square" rtlCol="0">
            <a:spAutoFit/>
          </a:bodyPr>
          <a:lstStyle/>
          <a:p>
            <a:r>
              <a:rPr lang="en-US" sz="2000" dirty="0" err="1" smtClean="0">
                <a:solidFill>
                  <a:schemeClr val="bg1"/>
                </a:solidFill>
                <a:latin typeface="Arial" pitchFamily="34" charset="0"/>
                <a:cs typeface="Arial" pitchFamily="34" charset="0"/>
              </a:rPr>
              <a:t>k.Siddhartha</a:t>
            </a:r>
            <a:r>
              <a:rPr lang="en-US" sz="2000" dirty="0" smtClean="0">
                <a:solidFill>
                  <a:schemeClr val="bg1"/>
                </a:solidFill>
                <a:latin typeface="Arial" pitchFamily="34" charset="0"/>
                <a:cs typeface="Arial" pitchFamily="34" charset="0"/>
              </a:rPr>
              <a:t>(2451-10-737-081)</a:t>
            </a:r>
          </a:p>
          <a:p>
            <a:r>
              <a:rPr lang="en-US" sz="2000" dirty="0" err="1" smtClean="0">
                <a:solidFill>
                  <a:schemeClr val="bg1"/>
                </a:solidFill>
                <a:latin typeface="Arial" pitchFamily="34" charset="0"/>
                <a:cs typeface="Arial" pitchFamily="34" charset="0"/>
              </a:rPr>
              <a:t>k.Mounika</a:t>
            </a:r>
            <a:r>
              <a:rPr lang="en-US" sz="2000" dirty="0" smtClean="0">
                <a:solidFill>
                  <a:schemeClr val="bg1"/>
                </a:solidFill>
                <a:latin typeface="Arial" pitchFamily="34" charset="0"/>
                <a:cs typeface="Arial" pitchFamily="34" charset="0"/>
              </a:rPr>
              <a:t>    </a:t>
            </a:r>
            <a:r>
              <a:rPr lang="en-US" sz="2000" dirty="0" smtClean="0">
                <a:solidFill>
                  <a:schemeClr val="bg1"/>
                </a:solidFill>
                <a:latin typeface="Arial" pitchFamily="34" charset="0"/>
                <a:cs typeface="Arial" pitchFamily="34" charset="0"/>
              </a:rPr>
              <a:t>(2451-10-737-080)</a:t>
            </a:r>
          </a:p>
          <a:p>
            <a:r>
              <a:rPr lang="en-US" sz="2000" dirty="0" err="1" smtClean="0">
                <a:solidFill>
                  <a:schemeClr val="bg1"/>
                </a:solidFill>
                <a:latin typeface="Arial" pitchFamily="34" charset="0"/>
                <a:cs typeface="Arial" pitchFamily="34" charset="0"/>
              </a:rPr>
              <a:t>s.Shravya</a:t>
            </a:r>
            <a:r>
              <a:rPr lang="en-US" sz="2000" dirty="0" smtClean="0">
                <a:solidFill>
                  <a:schemeClr val="bg1"/>
                </a:solidFill>
                <a:latin typeface="Arial" pitchFamily="34" charset="0"/>
                <a:cs typeface="Arial" pitchFamily="34" charset="0"/>
              </a:rPr>
              <a:t>    (2451-10-737-086)</a:t>
            </a:r>
          </a:p>
        </p:txBody>
      </p:sp>
      <p:sp>
        <p:nvSpPr>
          <p:cNvPr id="10" name="TextBox 9"/>
          <p:cNvSpPr txBox="1"/>
          <p:nvPr/>
        </p:nvSpPr>
        <p:spPr>
          <a:xfrm>
            <a:off x="5105400" y="3276600"/>
            <a:ext cx="3505200" cy="523220"/>
          </a:xfrm>
          <a:prstGeom prst="rect">
            <a:avLst/>
          </a:prstGeom>
          <a:noFill/>
        </p:spPr>
        <p:txBody>
          <a:bodyPr wrap="square" rtlCol="0">
            <a:spAutoFit/>
          </a:bodyPr>
          <a:lstStyle/>
          <a:p>
            <a:r>
              <a:rPr lang="en-US" sz="2800" dirty="0" smtClean="0">
                <a:solidFill>
                  <a:schemeClr val="bg1"/>
                </a:solidFill>
                <a:latin typeface="Bernard MT Condensed" pitchFamily="18" charset="0"/>
              </a:rPr>
              <a:t>GUIDE’S NAME</a:t>
            </a:r>
            <a:endParaRPr lang="en-US" sz="2800" dirty="0">
              <a:solidFill>
                <a:schemeClr val="bg1"/>
              </a:solidFill>
              <a:latin typeface="Bernard MT Condensed" pitchFamily="18" charset="0"/>
            </a:endParaRPr>
          </a:p>
        </p:txBody>
      </p:sp>
      <p:sp>
        <p:nvSpPr>
          <p:cNvPr id="11" name="TextBox 10"/>
          <p:cNvSpPr txBox="1"/>
          <p:nvPr/>
        </p:nvSpPr>
        <p:spPr>
          <a:xfrm>
            <a:off x="5105400" y="3810000"/>
            <a:ext cx="4038600" cy="1631216"/>
          </a:xfrm>
          <a:prstGeom prst="rect">
            <a:avLst/>
          </a:prstGeom>
          <a:noFill/>
        </p:spPr>
        <p:txBody>
          <a:bodyPr wrap="square" rtlCol="0">
            <a:spAutoFit/>
          </a:bodyPr>
          <a:lstStyle/>
          <a:p>
            <a:r>
              <a:rPr lang="en-US" sz="2000" dirty="0" smtClean="0">
                <a:solidFill>
                  <a:schemeClr val="bg1"/>
                </a:solidFill>
                <a:latin typeface="Arial" pitchFamily="34" charset="0"/>
                <a:cs typeface="Arial" pitchFamily="34" charset="0"/>
              </a:rPr>
              <a:t>G. </a:t>
            </a:r>
            <a:r>
              <a:rPr lang="en-US" sz="2000" dirty="0" err="1" smtClean="0">
                <a:solidFill>
                  <a:schemeClr val="bg1"/>
                </a:solidFill>
                <a:latin typeface="Arial" pitchFamily="34" charset="0"/>
                <a:cs typeface="Arial" pitchFamily="34" charset="0"/>
              </a:rPr>
              <a:t>Ushasri</a:t>
            </a:r>
            <a:endParaRPr lang="en-US" sz="2000" dirty="0" smtClean="0">
              <a:solidFill>
                <a:schemeClr val="bg1"/>
              </a:solidFill>
              <a:latin typeface="Arial" pitchFamily="34" charset="0"/>
              <a:cs typeface="Arial" pitchFamily="34" charset="0"/>
            </a:endParaRPr>
          </a:p>
          <a:p>
            <a:r>
              <a:rPr lang="en-US" sz="2000" b="1" dirty="0" smtClean="0">
                <a:solidFill>
                  <a:schemeClr val="bg1"/>
                </a:solidFill>
              </a:rPr>
              <a:t>Designation: Asst. professor,</a:t>
            </a:r>
            <a:endParaRPr lang="en-US" sz="2000" dirty="0" smtClean="0">
              <a:solidFill>
                <a:schemeClr val="bg1"/>
              </a:solidFill>
            </a:endParaRPr>
          </a:p>
          <a:p>
            <a:r>
              <a:rPr lang="en-US" sz="2000" b="1" dirty="0" smtClean="0">
                <a:solidFill>
                  <a:schemeClr val="bg1"/>
                </a:solidFill>
              </a:rPr>
              <a:t> Department of Information Technology</a:t>
            </a:r>
            <a:endParaRPr lang="en-US" sz="2000" dirty="0" smtClean="0">
              <a:solidFill>
                <a:schemeClr val="bg1"/>
              </a:solidFill>
            </a:endParaRPr>
          </a:p>
          <a:p>
            <a:endParaRPr lang="en-US" sz="2000" dirty="0" smtClean="0">
              <a:solidFill>
                <a:schemeClr val="bg1"/>
              </a:solidFill>
              <a:latin typeface="Arial" pitchFamily="34" charset="0"/>
              <a:cs typeface="Arial" pitchFamily="34" charset="0"/>
            </a:endParaRPr>
          </a:p>
        </p:txBody>
      </p:sp>
      <p:sp>
        <p:nvSpPr>
          <p:cNvPr id="15" name="Rectangle 14"/>
          <p:cNvSpPr/>
          <p:nvPr/>
        </p:nvSpPr>
        <p:spPr>
          <a:xfrm>
            <a:off x="1828800" y="16306800"/>
            <a:ext cx="426719"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lIns="91440" tIns="45720" rIns="91440" bIns="45720">
            <a:spAutoFit/>
          </a:bodyPr>
          <a:lstStyle/>
          <a:p>
            <a:pPr algn="ct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LACK.png"/>
          <p:cNvPicPr>
            <a:picLocks noGrp="1" noChangeAspect="1"/>
          </p:cNvPicPr>
          <p:nvPr>
            <p:ph idx="1"/>
          </p:nvPr>
        </p:nvPicPr>
        <p:blipFill>
          <a:blip r:embed="rId2"/>
          <a:stretch>
            <a:fillRect/>
          </a:stretch>
        </p:blipFill>
        <p:spPr>
          <a:xfrm>
            <a:off x="0" y="0"/>
            <a:ext cx="9144000" cy="6858000"/>
          </a:xfrm>
        </p:spPr>
      </p:pic>
      <p:sp>
        <p:nvSpPr>
          <p:cNvPr id="5" name="TextBox 4"/>
          <p:cNvSpPr txBox="1"/>
          <p:nvPr/>
        </p:nvSpPr>
        <p:spPr>
          <a:xfrm>
            <a:off x="1295400" y="990600"/>
            <a:ext cx="6400800" cy="369332"/>
          </a:xfrm>
          <a:prstGeom prst="rect">
            <a:avLst/>
          </a:prstGeom>
          <a:noFill/>
        </p:spPr>
        <p:txBody>
          <a:bodyPr wrap="square" rtlCol="0">
            <a:spAutoFit/>
          </a:bodyPr>
          <a:lstStyle/>
          <a:p>
            <a:endParaRPr lang="en-US" dirty="0"/>
          </a:p>
        </p:txBody>
      </p:sp>
      <p:sp>
        <p:nvSpPr>
          <p:cNvPr id="6" name="TextBox 5"/>
          <p:cNvSpPr txBox="1"/>
          <p:nvPr/>
        </p:nvSpPr>
        <p:spPr>
          <a:xfrm>
            <a:off x="304800" y="381000"/>
            <a:ext cx="3733800" cy="523220"/>
          </a:xfrm>
          <a:prstGeom prst="rect">
            <a:avLst/>
          </a:prstGeom>
          <a:noFill/>
        </p:spPr>
        <p:txBody>
          <a:bodyPr wrap="square" rtlCol="0">
            <a:spAutoFit/>
          </a:bodyPr>
          <a:lstStyle/>
          <a:p>
            <a:r>
              <a:rPr lang="en-US" sz="2800" dirty="0">
                <a:solidFill>
                  <a:srgbClr val="00B050"/>
                </a:solidFill>
              </a:rPr>
              <a:t>S</a:t>
            </a:r>
            <a:r>
              <a:rPr lang="en-US" sz="2800" dirty="0" smtClean="0">
                <a:solidFill>
                  <a:srgbClr val="00B050"/>
                </a:solidFill>
              </a:rPr>
              <a:t>tatement of problem:</a:t>
            </a:r>
            <a:endParaRPr lang="en-US" sz="2800" dirty="0">
              <a:solidFill>
                <a:srgbClr val="00B050"/>
              </a:solidFill>
            </a:endParaRPr>
          </a:p>
        </p:txBody>
      </p:sp>
      <p:sp>
        <p:nvSpPr>
          <p:cNvPr id="7" name="TextBox 6"/>
          <p:cNvSpPr txBox="1"/>
          <p:nvPr/>
        </p:nvSpPr>
        <p:spPr>
          <a:xfrm>
            <a:off x="381000" y="838200"/>
            <a:ext cx="8153400" cy="3046988"/>
          </a:xfrm>
          <a:prstGeom prst="rect">
            <a:avLst/>
          </a:prstGeom>
          <a:noFill/>
        </p:spPr>
        <p:txBody>
          <a:bodyPr wrap="square" rtlCol="0">
            <a:spAutoFit/>
          </a:bodyPr>
          <a:lstStyle/>
          <a:p>
            <a:r>
              <a:rPr lang="en-US" sz="2400" dirty="0" smtClean="0">
                <a:solidFill>
                  <a:schemeClr val="bg1"/>
                </a:solidFill>
              </a:rPr>
              <a:t>Games like  </a:t>
            </a:r>
            <a:r>
              <a:rPr lang="en-US" sz="2400" dirty="0" err="1" smtClean="0">
                <a:solidFill>
                  <a:schemeClr val="bg1"/>
                </a:solidFill>
              </a:rPr>
              <a:t>su</a:t>
            </a:r>
            <a:r>
              <a:rPr lang="en-US" sz="2400" dirty="0" smtClean="0">
                <a:solidFill>
                  <a:schemeClr val="bg1"/>
                </a:solidFill>
              </a:rPr>
              <a:t>-do-</a:t>
            </a:r>
            <a:r>
              <a:rPr lang="en-US" sz="2400" dirty="0" err="1" smtClean="0">
                <a:solidFill>
                  <a:schemeClr val="bg1"/>
                </a:solidFill>
              </a:rPr>
              <a:t>ku</a:t>
            </a:r>
            <a:r>
              <a:rPr lang="en-US" sz="2400" dirty="0" smtClean="0">
                <a:solidFill>
                  <a:schemeClr val="bg1"/>
                </a:solidFill>
              </a:rPr>
              <a:t>, tic-tac-toe and chess increases the ability of thinking in every individual (specially in children). People getting  bored with their daily work try to refresh themselves by playing games(one of the  means of refreshment). But there may be situations when they are single  and cannot access games like these. So there is a need  for artificial intelligence  in the absence of others. Hence </a:t>
            </a:r>
            <a:r>
              <a:rPr lang="en-US" sz="2400" dirty="0">
                <a:solidFill>
                  <a:schemeClr val="bg1"/>
                </a:solidFill>
              </a:rPr>
              <a:t> </a:t>
            </a:r>
            <a:r>
              <a:rPr lang="en-US" sz="2400" dirty="0" smtClean="0">
                <a:solidFill>
                  <a:schemeClr val="bg1"/>
                </a:solidFill>
              </a:rPr>
              <a:t>there is a need to develop games like these in pc   </a:t>
            </a:r>
            <a:endParaRPr lang="en-US" sz="2400" dirty="0">
              <a:solidFill>
                <a:schemeClr val="bg1"/>
              </a:solidFill>
            </a:endParaRPr>
          </a:p>
        </p:txBody>
      </p:sp>
      <p:sp>
        <p:nvSpPr>
          <p:cNvPr id="8" name="TextBox 7"/>
          <p:cNvSpPr txBox="1"/>
          <p:nvPr/>
        </p:nvSpPr>
        <p:spPr>
          <a:xfrm>
            <a:off x="304800" y="4038600"/>
            <a:ext cx="5867400" cy="523220"/>
          </a:xfrm>
          <a:prstGeom prst="rect">
            <a:avLst/>
          </a:prstGeom>
          <a:noFill/>
        </p:spPr>
        <p:txBody>
          <a:bodyPr wrap="square" rtlCol="0">
            <a:spAutoFit/>
          </a:bodyPr>
          <a:lstStyle/>
          <a:p>
            <a:r>
              <a:rPr lang="en-US" sz="2800" dirty="0" smtClean="0">
                <a:solidFill>
                  <a:srgbClr val="00B050"/>
                </a:solidFill>
              </a:rPr>
              <a:t>Scope of work:</a:t>
            </a:r>
            <a:endParaRPr lang="en-US" sz="2800" dirty="0">
              <a:solidFill>
                <a:srgbClr val="00B050"/>
              </a:solidFill>
            </a:endParaRPr>
          </a:p>
        </p:txBody>
      </p:sp>
      <p:sp>
        <p:nvSpPr>
          <p:cNvPr id="9" name="TextBox 8"/>
          <p:cNvSpPr txBox="1"/>
          <p:nvPr/>
        </p:nvSpPr>
        <p:spPr>
          <a:xfrm>
            <a:off x="304800" y="4495800"/>
            <a:ext cx="8229600" cy="1938992"/>
          </a:xfrm>
          <a:prstGeom prst="rect">
            <a:avLst/>
          </a:prstGeom>
          <a:noFill/>
        </p:spPr>
        <p:txBody>
          <a:bodyPr wrap="square" rtlCol="0">
            <a:spAutoFit/>
          </a:bodyPr>
          <a:lstStyle/>
          <a:p>
            <a:pPr lvl="0">
              <a:buNone/>
            </a:pPr>
            <a:r>
              <a:rPr lang="en-US" sz="2400" dirty="0" smtClean="0">
                <a:solidFill>
                  <a:schemeClr val="bg1"/>
                </a:solidFill>
              </a:rPr>
              <a:t>*Creation of single player and two player game.</a:t>
            </a:r>
          </a:p>
          <a:p>
            <a:pPr lvl="0">
              <a:buNone/>
            </a:pPr>
            <a:r>
              <a:rPr lang="en-US" sz="2400" dirty="0" smtClean="0">
                <a:solidFill>
                  <a:schemeClr val="bg1"/>
                </a:solidFill>
              </a:rPr>
              <a:t>*taking the inputs and checking the conditions for result.</a:t>
            </a:r>
          </a:p>
          <a:p>
            <a:pPr lvl="0">
              <a:buNone/>
            </a:pPr>
            <a:r>
              <a:rPr lang="en-US" sz="2400" dirty="0" smtClean="0">
                <a:solidFill>
                  <a:schemeClr val="bg1"/>
                </a:solidFill>
              </a:rPr>
              <a:t>*developing artificial intelligence </a:t>
            </a:r>
          </a:p>
          <a:p>
            <a:pPr lvl="0">
              <a:buNone/>
            </a:pPr>
            <a:r>
              <a:rPr lang="en-US" sz="2400" dirty="0" smtClean="0">
                <a:solidFill>
                  <a:schemeClr val="bg1"/>
                </a:solidFill>
              </a:rPr>
              <a:t>*linking all the functions</a:t>
            </a:r>
          </a:p>
          <a:p>
            <a:pPr lvl="0">
              <a:buNone/>
            </a:pPr>
            <a:r>
              <a:rPr lang="en-US" sz="2400" dirty="0" smtClean="0">
                <a:solidFill>
                  <a:schemeClr val="bg1"/>
                </a:solidFill>
              </a:rPr>
              <a:t>*performing all the operations in </a:t>
            </a:r>
            <a:r>
              <a:rPr lang="en-US" sz="2400" dirty="0" err="1" smtClean="0">
                <a:solidFill>
                  <a:schemeClr val="bg1"/>
                </a:solidFill>
              </a:rPr>
              <a:t>c++</a:t>
            </a:r>
            <a:r>
              <a:rPr lang="en-US" sz="2400" dirty="0" smtClean="0">
                <a:solidFill>
                  <a:schemeClr val="bg1"/>
                </a:solidFill>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LACK.png"/>
          <p:cNvPicPr>
            <a:picLocks noGrp="1" noChangeAspect="1"/>
          </p:cNvPicPr>
          <p:nvPr>
            <p:ph idx="1"/>
          </p:nvPr>
        </p:nvPicPr>
        <p:blipFill>
          <a:blip r:embed="rId2"/>
          <a:stretch>
            <a:fillRect/>
          </a:stretch>
        </p:blipFill>
        <p:spPr>
          <a:xfrm>
            <a:off x="0" y="0"/>
            <a:ext cx="9144000" cy="6858000"/>
          </a:xfrm>
        </p:spPr>
      </p:pic>
      <p:sp>
        <p:nvSpPr>
          <p:cNvPr id="6" name="TextBox 5"/>
          <p:cNvSpPr txBox="1"/>
          <p:nvPr/>
        </p:nvSpPr>
        <p:spPr>
          <a:xfrm>
            <a:off x="2133600" y="228600"/>
            <a:ext cx="5943600" cy="646331"/>
          </a:xfrm>
          <a:prstGeom prst="rect">
            <a:avLst/>
          </a:prstGeom>
          <a:noFill/>
        </p:spPr>
        <p:txBody>
          <a:bodyPr wrap="square" rtlCol="0">
            <a:spAutoFit/>
          </a:bodyPr>
          <a:lstStyle/>
          <a:p>
            <a:r>
              <a:rPr lang="en-US" sz="3600" dirty="0" smtClean="0">
                <a:latin typeface="Bernard MT Condensed" pitchFamily="18" charset="0"/>
              </a:rPr>
              <a:t>j</a:t>
            </a:r>
            <a:r>
              <a:rPr lang="en-US" sz="3600" dirty="0" smtClean="0">
                <a:solidFill>
                  <a:schemeClr val="bg2">
                    <a:lumMod val="75000"/>
                  </a:schemeClr>
                </a:solidFill>
                <a:latin typeface="Bernard MT Condensed" pitchFamily="18" charset="0"/>
              </a:rPr>
              <a:t> individual contribution</a:t>
            </a:r>
            <a:endParaRPr lang="en-US" sz="3600" dirty="0">
              <a:latin typeface="Bernard MT Condensed" pitchFamily="18" charset="0"/>
            </a:endParaRPr>
          </a:p>
        </p:txBody>
      </p:sp>
      <p:sp>
        <p:nvSpPr>
          <p:cNvPr id="8" name="TextBox 7"/>
          <p:cNvSpPr txBox="1"/>
          <p:nvPr/>
        </p:nvSpPr>
        <p:spPr>
          <a:xfrm>
            <a:off x="228600" y="1066800"/>
            <a:ext cx="7696200" cy="1538883"/>
          </a:xfrm>
          <a:prstGeom prst="rect">
            <a:avLst/>
          </a:prstGeom>
          <a:noFill/>
        </p:spPr>
        <p:txBody>
          <a:bodyPr wrap="square" rtlCol="0">
            <a:spAutoFit/>
          </a:bodyPr>
          <a:lstStyle/>
          <a:p>
            <a:r>
              <a:rPr lang="en-US" sz="2800" dirty="0" smtClean="0">
                <a:solidFill>
                  <a:srgbClr val="FFFF00"/>
                </a:solidFill>
              </a:rPr>
              <a:t>           Game data</a:t>
            </a:r>
            <a:r>
              <a:rPr lang="en-US" sz="2800" dirty="0">
                <a:solidFill>
                  <a:srgbClr val="FFFF00"/>
                </a:solidFill>
              </a:rPr>
              <a:t>:</a:t>
            </a:r>
            <a:r>
              <a:rPr lang="en-US" dirty="0" smtClean="0">
                <a:solidFill>
                  <a:schemeClr val="bg1"/>
                </a:solidFill>
              </a:rPr>
              <a:t>  </a:t>
            </a:r>
            <a:r>
              <a:rPr lang="en-US" sz="2400" dirty="0" smtClean="0">
                <a:solidFill>
                  <a:schemeClr val="bg1"/>
                </a:solidFill>
              </a:rPr>
              <a:t>-dividing the program  into 2 divisions</a:t>
            </a:r>
          </a:p>
          <a:p>
            <a:r>
              <a:rPr lang="en-US" sz="2400" dirty="0">
                <a:solidFill>
                  <a:schemeClr val="bg1"/>
                </a:solidFill>
              </a:rPr>
              <a:t> </a:t>
            </a:r>
            <a:r>
              <a:rPr lang="en-US" sz="2400" dirty="0" smtClean="0">
                <a:solidFill>
                  <a:schemeClr val="bg1"/>
                </a:solidFill>
              </a:rPr>
              <a:t>                                              1-player game</a:t>
            </a:r>
          </a:p>
          <a:p>
            <a:r>
              <a:rPr lang="en-US" sz="2400" dirty="0">
                <a:solidFill>
                  <a:schemeClr val="bg1"/>
                </a:solidFill>
              </a:rPr>
              <a:t> </a:t>
            </a:r>
            <a:r>
              <a:rPr lang="en-US" sz="2400" dirty="0" smtClean="0">
                <a:solidFill>
                  <a:schemeClr val="bg1"/>
                </a:solidFill>
              </a:rPr>
              <a:t>                                              2-player game</a:t>
            </a:r>
          </a:p>
          <a:p>
            <a:endParaRPr lang="en-US" dirty="0">
              <a:solidFill>
                <a:schemeClr val="bg1"/>
              </a:solidFill>
            </a:endParaRPr>
          </a:p>
        </p:txBody>
      </p:sp>
      <p:sp>
        <p:nvSpPr>
          <p:cNvPr id="9" name="TextBox 8"/>
          <p:cNvSpPr txBox="1"/>
          <p:nvPr/>
        </p:nvSpPr>
        <p:spPr>
          <a:xfrm>
            <a:off x="228600" y="2438400"/>
            <a:ext cx="9144000" cy="892552"/>
          </a:xfrm>
          <a:prstGeom prst="rect">
            <a:avLst/>
          </a:prstGeom>
          <a:noFill/>
        </p:spPr>
        <p:txBody>
          <a:bodyPr wrap="square" rtlCol="0">
            <a:spAutoFit/>
          </a:bodyPr>
          <a:lstStyle/>
          <a:p>
            <a:r>
              <a:rPr lang="en-US" sz="2800" dirty="0" smtClean="0">
                <a:solidFill>
                  <a:srgbClr val="FFFF00"/>
                </a:solidFill>
              </a:rPr>
              <a:t>       Intake inputs: </a:t>
            </a:r>
            <a:r>
              <a:rPr lang="en-US" sz="2400" dirty="0" smtClean="0">
                <a:solidFill>
                  <a:schemeClr val="bg1"/>
                </a:solidFill>
              </a:rPr>
              <a:t>-getting input from the user and interlinking that</a:t>
            </a:r>
          </a:p>
          <a:p>
            <a:r>
              <a:rPr lang="en-US" sz="2400" dirty="0" smtClean="0">
                <a:solidFill>
                  <a:schemeClr val="bg1"/>
                </a:solidFill>
              </a:rPr>
              <a:t>                                        with the present board</a:t>
            </a:r>
            <a:endParaRPr lang="en-US" sz="2400" dirty="0">
              <a:solidFill>
                <a:srgbClr val="FFFF00"/>
              </a:solidFill>
            </a:endParaRPr>
          </a:p>
        </p:txBody>
      </p:sp>
      <p:sp>
        <p:nvSpPr>
          <p:cNvPr id="10" name="TextBox 9"/>
          <p:cNvSpPr txBox="1"/>
          <p:nvPr/>
        </p:nvSpPr>
        <p:spPr>
          <a:xfrm>
            <a:off x="152400" y="3429000"/>
            <a:ext cx="9144000" cy="3046988"/>
          </a:xfrm>
          <a:prstGeom prst="rect">
            <a:avLst/>
          </a:prstGeom>
          <a:noFill/>
        </p:spPr>
        <p:txBody>
          <a:bodyPr wrap="square" rtlCol="0">
            <a:spAutoFit/>
          </a:bodyPr>
          <a:lstStyle/>
          <a:p>
            <a:r>
              <a:rPr lang="en-US" sz="2800" dirty="0" smtClean="0">
                <a:solidFill>
                  <a:srgbClr val="FFFF00"/>
                </a:solidFill>
              </a:rPr>
              <a:t>Computer moves</a:t>
            </a:r>
            <a:r>
              <a:rPr lang="en-US" sz="2800" dirty="0">
                <a:solidFill>
                  <a:srgbClr val="FFFF00"/>
                </a:solidFill>
              </a:rPr>
              <a:t>:</a:t>
            </a:r>
            <a:r>
              <a:rPr lang="en-US" sz="2000" dirty="0" smtClean="0">
                <a:solidFill>
                  <a:srgbClr val="FFFF00"/>
                </a:solidFill>
              </a:rPr>
              <a:t>  </a:t>
            </a:r>
            <a:r>
              <a:rPr lang="en-US" sz="2000" dirty="0" smtClean="0">
                <a:solidFill>
                  <a:schemeClr val="bg1"/>
                </a:solidFill>
              </a:rPr>
              <a:t>-</a:t>
            </a:r>
            <a:r>
              <a:rPr lang="en-US" sz="2400" dirty="0" smtClean="0">
                <a:solidFill>
                  <a:schemeClr val="bg1"/>
                </a:solidFill>
              </a:rPr>
              <a:t>developing the conditions for the computer</a:t>
            </a:r>
          </a:p>
          <a:p>
            <a:r>
              <a:rPr lang="en-US" sz="2400" dirty="0" smtClean="0">
                <a:solidFill>
                  <a:schemeClr val="bg1"/>
                </a:solidFill>
              </a:rPr>
              <a:t>                                        moves</a:t>
            </a:r>
          </a:p>
          <a:p>
            <a:r>
              <a:rPr lang="en-US" sz="2400" dirty="0">
                <a:solidFill>
                  <a:schemeClr val="bg1"/>
                </a:solidFill>
              </a:rPr>
              <a:t> </a:t>
            </a:r>
            <a:r>
              <a:rPr lang="en-US" sz="2400" dirty="0" smtClean="0">
                <a:solidFill>
                  <a:schemeClr val="bg1"/>
                </a:solidFill>
              </a:rPr>
              <a:t>                                       -algorithm</a:t>
            </a:r>
          </a:p>
          <a:p>
            <a:r>
              <a:rPr lang="en-US" sz="2400" dirty="0">
                <a:solidFill>
                  <a:schemeClr val="bg1"/>
                </a:solidFill>
              </a:rPr>
              <a:t> </a:t>
            </a:r>
            <a:r>
              <a:rPr lang="en-US" sz="2400" dirty="0" smtClean="0">
                <a:solidFill>
                  <a:schemeClr val="bg1"/>
                </a:solidFill>
              </a:rPr>
              <a:t>                                       -checking the conditions for computer to win</a:t>
            </a:r>
          </a:p>
          <a:p>
            <a:r>
              <a:rPr lang="en-US" sz="2400" dirty="0">
                <a:solidFill>
                  <a:schemeClr val="bg1"/>
                </a:solidFill>
              </a:rPr>
              <a:t> </a:t>
            </a:r>
            <a:r>
              <a:rPr lang="en-US" sz="2400" dirty="0" smtClean="0">
                <a:solidFill>
                  <a:schemeClr val="bg1"/>
                </a:solidFill>
              </a:rPr>
              <a:t>                                       -checking the conditions to block the player-1</a:t>
            </a:r>
          </a:p>
          <a:p>
            <a:r>
              <a:rPr lang="en-US" sz="2400" dirty="0" smtClean="0">
                <a:solidFill>
                  <a:schemeClr val="bg1"/>
                </a:solidFill>
              </a:rPr>
              <a:t>                                         moves</a:t>
            </a:r>
          </a:p>
          <a:p>
            <a:r>
              <a:rPr lang="en-US" sz="2400" dirty="0">
                <a:solidFill>
                  <a:schemeClr val="bg1"/>
                </a:solidFill>
              </a:rPr>
              <a:t> </a:t>
            </a:r>
            <a:r>
              <a:rPr lang="en-US" sz="2400" dirty="0" smtClean="0">
                <a:solidFill>
                  <a:schemeClr val="bg1"/>
                </a:solidFill>
              </a:rPr>
              <a:t>                                       -random selection, if all the conditions fail</a:t>
            </a:r>
          </a:p>
          <a:p>
            <a:endParaRPr lang="en-US" sz="2000" dirty="0">
              <a:solidFill>
                <a:srgbClr val="FFFF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LACK.png"/>
          <p:cNvPicPr>
            <a:picLocks noGrp="1" noChangeAspect="1"/>
          </p:cNvPicPr>
          <p:nvPr>
            <p:ph idx="1"/>
          </p:nvPr>
        </p:nvPicPr>
        <p:blipFill>
          <a:blip r:embed="rId2"/>
          <a:stretch>
            <a:fillRect/>
          </a:stretch>
        </p:blipFill>
        <p:spPr>
          <a:xfrm>
            <a:off x="0" y="0"/>
            <a:ext cx="9144000" cy="6858000"/>
          </a:xfrm>
          <a:ln>
            <a:solidFill>
              <a:schemeClr val="accent1"/>
            </a:solidFill>
          </a:ln>
        </p:spPr>
      </p:pic>
      <p:sp>
        <p:nvSpPr>
          <p:cNvPr id="5" name="TextBox 4"/>
          <p:cNvSpPr txBox="1"/>
          <p:nvPr/>
        </p:nvSpPr>
        <p:spPr>
          <a:xfrm>
            <a:off x="1905000" y="152400"/>
            <a:ext cx="6172200" cy="707886"/>
          </a:xfrm>
          <a:prstGeom prst="rect">
            <a:avLst/>
          </a:prstGeom>
          <a:noFill/>
        </p:spPr>
        <p:txBody>
          <a:bodyPr wrap="square" rtlCol="0">
            <a:spAutoFit/>
          </a:bodyPr>
          <a:lstStyle/>
          <a:p>
            <a:r>
              <a:rPr lang="en-US" sz="4000" dirty="0" smtClean="0">
                <a:solidFill>
                  <a:srgbClr val="FFFF00"/>
                </a:solidFill>
                <a:latin typeface="Bodoni MT" pitchFamily="18" charset="0"/>
              </a:rPr>
              <a:t>ABOUT THE GAME</a:t>
            </a:r>
            <a:endParaRPr lang="en-US" sz="4000" dirty="0">
              <a:solidFill>
                <a:srgbClr val="FFFF00"/>
              </a:solidFill>
              <a:latin typeface="Bodoni MT" pitchFamily="18" charset="0"/>
            </a:endParaRPr>
          </a:p>
        </p:txBody>
      </p:sp>
      <p:sp>
        <p:nvSpPr>
          <p:cNvPr id="6" name="TextBox 5"/>
          <p:cNvSpPr txBox="1"/>
          <p:nvPr/>
        </p:nvSpPr>
        <p:spPr>
          <a:xfrm>
            <a:off x="457200" y="1143000"/>
            <a:ext cx="8686800" cy="3108543"/>
          </a:xfrm>
          <a:prstGeom prst="rect">
            <a:avLst/>
          </a:prstGeom>
          <a:noFill/>
        </p:spPr>
        <p:txBody>
          <a:bodyPr wrap="square" rtlCol="0">
            <a:spAutoFit/>
          </a:bodyPr>
          <a:lstStyle/>
          <a:p>
            <a:r>
              <a:rPr lang="en-US" sz="2800" dirty="0" smtClean="0">
                <a:solidFill>
                  <a:schemeClr val="bg1"/>
                </a:solidFill>
              </a:rPr>
              <a:t>1 .Every player is given an alternate choice to fill their </a:t>
            </a:r>
          </a:p>
          <a:p>
            <a:r>
              <a:rPr lang="en-US" sz="2800" dirty="0" smtClean="0">
                <a:solidFill>
                  <a:schemeClr val="bg1"/>
                </a:solidFill>
              </a:rPr>
              <a:t>  symbols (x or o) in provided slots(once the slot is filled it</a:t>
            </a:r>
          </a:p>
          <a:p>
            <a:r>
              <a:rPr lang="en-US" sz="2800" dirty="0" smtClean="0">
                <a:solidFill>
                  <a:schemeClr val="bg1"/>
                </a:solidFill>
              </a:rPr>
              <a:t>  cannot be re-filled)</a:t>
            </a:r>
          </a:p>
          <a:p>
            <a:r>
              <a:rPr lang="en-US" sz="2800" dirty="0" smtClean="0">
                <a:solidFill>
                  <a:schemeClr val="bg1"/>
                </a:solidFill>
              </a:rPr>
              <a:t>2.Whoever  fills the slots first with their symbols in such a</a:t>
            </a:r>
          </a:p>
          <a:p>
            <a:r>
              <a:rPr lang="en-US" sz="2800" dirty="0" smtClean="0">
                <a:solidFill>
                  <a:schemeClr val="bg1"/>
                </a:solidFill>
              </a:rPr>
              <a:t>  way that any 3 of them are consecutive( horizontal or</a:t>
            </a:r>
          </a:p>
          <a:p>
            <a:r>
              <a:rPr lang="en-US" sz="2800" dirty="0" smtClean="0">
                <a:solidFill>
                  <a:schemeClr val="bg1"/>
                </a:solidFill>
              </a:rPr>
              <a:t>  vertical or diagonal) will win the game </a:t>
            </a:r>
          </a:p>
          <a:p>
            <a:r>
              <a:rPr lang="en-US" sz="2800" dirty="0" smtClean="0">
                <a:solidFill>
                  <a:schemeClr val="bg1"/>
                </a:solidFill>
              </a:rPr>
              <a:t>3.If none of the 2 players can do it then the game is draw</a:t>
            </a:r>
            <a:endParaRPr lang="en-US" sz="2800" dirty="0">
              <a:solidFill>
                <a:schemeClr val="bg1"/>
              </a:solidFill>
            </a:endParaRPr>
          </a:p>
        </p:txBody>
      </p:sp>
      <p:sp>
        <p:nvSpPr>
          <p:cNvPr id="9" name="TextBox 8"/>
          <p:cNvSpPr txBox="1"/>
          <p:nvPr/>
        </p:nvSpPr>
        <p:spPr>
          <a:xfrm>
            <a:off x="2895600" y="4495800"/>
            <a:ext cx="4953000" cy="1569660"/>
          </a:xfrm>
          <a:prstGeom prst="rect">
            <a:avLst/>
          </a:prstGeom>
          <a:noFill/>
        </p:spPr>
        <p:txBody>
          <a:bodyPr wrap="square" rtlCol="0">
            <a:spAutoFit/>
          </a:bodyPr>
          <a:lstStyle/>
          <a:p>
            <a:r>
              <a:rPr lang="en-US" sz="3200" dirty="0" smtClean="0">
                <a:solidFill>
                  <a:srgbClr val="FF0000"/>
                </a:solidFill>
              </a:rPr>
              <a:t>X  </a:t>
            </a:r>
            <a:r>
              <a:rPr lang="en-US" sz="3200" dirty="0" err="1" smtClean="0">
                <a:solidFill>
                  <a:srgbClr val="FF0000"/>
                </a:solidFill>
              </a:rPr>
              <a:t>X</a:t>
            </a:r>
            <a:r>
              <a:rPr lang="en-US" sz="3200" dirty="0" smtClean="0">
                <a:solidFill>
                  <a:srgbClr val="FF0000"/>
                </a:solidFill>
              </a:rPr>
              <a:t>  </a:t>
            </a:r>
            <a:r>
              <a:rPr lang="en-US" sz="3200" dirty="0" smtClean="0">
                <a:solidFill>
                  <a:schemeClr val="accent6">
                    <a:lumMod val="60000"/>
                    <a:lumOff val="40000"/>
                  </a:schemeClr>
                </a:solidFill>
              </a:rPr>
              <a:t>O</a:t>
            </a:r>
          </a:p>
          <a:p>
            <a:r>
              <a:rPr lang="en-US" sz="3200" dirty="0" smtClean="0">
                <a:solidFill>
                  <a:srgbClr val="FF0000"/>
                </a:solidFill>
              </a:rPr>
              <a:t>X  </a:t>
            </a:r>
            <a:r>
              <a:rPr lang="en-US" sz="3200" dirty="0" smtClean="0">
                <a:solidFill>
                  <a:schemeClr val="accent6">
                    <a:lumMod val="60000"/>
                    <a:lumOff val="40000"/>
                  </a:schemeClr>
                </a:solidFill>
              </a:rPr>
              <a:t>O  </a:t>
            </a:r>
            <a:r>
              <a:rPr lang="en-US" sz="3200" dirty="0" smtClean="0">
                <a:solidFill>
                  <a:srgbClr val="FF0000"/>
                </a:solidFill>
              </a:rPr>
              <a:t>X</a:t>
            </a:r>
          </a:p>
          <a:p>
            <a:r>
              <a:rPr lang="en-US" sz="3200" dirty="0" smtClean="0">
                <a:solidFill>
                  <a:schemeClr val="accent6">
                    <a:lumMod val="60000"/>
                    <a:lumOff val="40000"/>
                  </a:schemeClr>
                </a:solidFill>
              </a:rPr>
              <a:t>O  </a:t>
            </a:r>
            <a:r>
              <a:rPr lang="en-US" sz="3200" dirty="0" smtClean="0">
                <a:solidFill>
                  <a:schemeClr val="bg1"/>
                </a:solidFill>
              </a:rPr>
              <a:t>*  </a:t>
            </a:r>
            <a:r>
              <a:rPr lang="en-US" sz="3200" dirty="0" smtClean="0">
                <a:solidFill>
                  <a:schemeClr val="accent6">
                    <a:lumMod val="60000"/>
                    <a:lumOff val="40000"/>
                  </a:schemeClr>
                </a:solidFill>
              </a:rPr>
              <a:t>O</a:t>
            </a:r>
            <a:endParaRPr lang="en-US" sz="3200" dirty="0">
              <a:solidFill>
                <a:schemeClr val="accent6">
                  <a:lumMod val="60000"/>
                  <a:lumOff val="40000"/>
                </a:schemeClr>
              </a:solidFill>
            </a:endParaRPr>
          </a:p>
        </p:txBody>
      </p:sp>
      <p:cxnSp>
        <p:nvCxnSpPr>
          <p:cNvPr id="16" name="Straight Connector 15"/>
          <p:cNvCxnSpPr/>
          <p:nvPr/>
        </p:nvCxnSpPr>
        <p:spPr>
          <a:xfrm rot="5400000">
            <a:off x="2743200" y="4572000"/>
            <a:ext cx="1524000" cy="13716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53000" y="4724400"/>
            <a:ext cx="3733800" cy="584775"/>
          </a:xfrm>
          <a:prstGeom prst="rect">
            <a:avLst/>
          </a:prstGeom>
          <a:noFill/>
        </p:spPr>
        <p:txBody>
          <a:bodyPr wrap="square" rtlCol="0">
            <a:spAutoFit/>
          </a:bodyPr>
          <a:lstStyle/>
          <a:p>
            <a:r>
              <a:rPr lang="en-US" sz="3200" dirty="0" smtClean="0">
                <a:solidFill>
                  <a:schemeClr val="accent6">
                    <a:lumMod val="60000"/>
                    <a:lumOff val="40000"/>
                  </a:schemeClr>
                </a:solidFill>
              </a:rPr>
              <a:t>O</a:t>
            </a:r>
            <a:r>
              <a:rPr lang="en-US" sz="2400" dirty="0" smtClean="0">
                <a:solidFill>
                  <a:schemeClr val="accent6">
                    <a:lumMod val="60000"/>
                    <a:lumOff val="40000"/>
                  </a:schemeClr>
                </a:solidFill>
              </a:rPr>
              <a:t>’s  won the game</a:t>
            </a:r>
            <a:endParaRPr lang="en-US" sz="3200" dirty="0">
              <a:solidFill>
                <a:schemeClr val="accent6">
                  <a:lumMod val="60000"/>
                  <a:lumOff val="4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4400" y="2590800"/>
            <a:ext cx="3581400" cy="1325562"/>
          </a:xfrm>
        </p:spPr>
        <p:txBody>
          <a:bodyPr/>
          <a:lstStyle/>
          <a:p>
            <a:endParaRPr lang="en-US" dirty="0"/>
          </a:p>
        </p:txBody>
      </p:sp>
      <p:pic>
        <p:nvPicPr>
          <p:cNvPr id="4" name="Content Placeholder 3" descr="1.png"/>
          <p:cNvPicPr>
            <a:picLocks noGrp="1" noChangeAspect="1"/>
          </p:cNvPicPr>
          <p:nvPr>
            <p:ph idx="1"/>
          </p:nvPr>
        </p:nvPicPr>
        <p:blipFill>
          <a:blip r:embed="rId2"/>
          <a:stretch>
            <a:fillRect/>
          </a:stretch>
        </p:blipFill>
        <p:spPr>
          <a:xfrm>
            <a:off x="228600" y="-10161"/>
            <a:ext cx="4191000" cy="6868161"/>
          </a:xfrm>
        </p:spPr>
      </p:pic>
      <p:pic>
        <p:nvPicPr>
          <p:cNvPr id="5" name="Picture 4" descr="2.png"/>
          <p:cNvPicPr>
            <a:picLocks noChangeAspect="1"/>
          </p:cNvPicPr>
          <p:nvPr/>
        </p:nvPicPr>
        <p:blipFill>
          <a:blip r:embed="rId3"/>
          <a:stretch>
            <a:fillRect/>
          </a:stretch>
        </p:blipFill>
        <p:spPr>
          <a:xfrm>
            <a:off x="4572000" y="0"/>
            <a:ext cx="4343400" cy="6858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9400" y="1676400"/>
            <a:ext cx="1524000" cy="2239962"/>
          </a:xfrm>
        </p:spPr>
        <p:txBody>
          <a:bodyPr/>
          <a:lstStyle/>
          <a:p>
            <a:endParaRPr lang="en-US" dirty="0"/>
          </a:p>
        </p:txBody>
      </p:sp>
      <p:pic>
        <p:nvPicPr>
          <p:cNvPr id="4" name="Content Placeholder 3" descr="3.png"/>
          <p:cNvPicPr>
            <a:picLocks noGrp="1" noChangeAspect="1"/>
          </p:cNvPicPr>
          <p:nvPr>
            <p:ph idx="1"/>
          </p:nvPr>
        </p:nvPicPr>
        <p:blipFill>
          <a:blip r:embed="rId2" cstate="print"/>
          <a:stretch>
            <a:fillRect/>
          </a:stretch>
        </p:blipFill>
        <p:spPr>
          <a:xfrm flipH="1" flipV="1">
            <a:off x="9780207" y="6858000"/>
            <a:ext cx="22985" cy="460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3.png"/>
          <p:cNvPicPr>
            <a:picLocks noChangeAspect="1"/>
          </p:cNvPicPr>
          <p:nvPr/>
        </p:nvPicPr>
        <p:blipFill>
          <a:blip r:embed="rId3"/>
          <a:stretch>
            <a:fillRect/>
          </a:stretch>
        </p:blipFill>
        <p:spPr>
          <a:xfrm>
            <a:off x="228600" y="0"/>
            <a:ext cx="4038600" cy="6858000"/>
          </a:xfrm>
          <a:prstGeom prst="rect">
            <a:avLst/>
          </a:prstGeom>
        </p:spPr>
      </p:pic>
      <p:pic>
        <p:nvPicPr>
          <p:cNvPr id="6" name="Picture 5" descr="4.png"/>
          <p:cNvPicPr>
            <a:picLocks noChangeAspect="1"/>
          </p:cNvPicPr>
          <p:nvPr/>
        </p:nvPicPr>
        <p:blipFill>
          <a:blip r:embed="rId4"/>
          <a:stretch>
            <a:fillRect/>
          </a:stretch>
        </p:blipFill>
        <p:spPr>
          <a:xfrm>
            <a:off x="4876800" y="228600"/>
            <a:ext cx="4038600" cy="35052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LACK.png"/>
          <p:cNvPicPr>
            <a:picLocks noGrp="1" noChangeAspect="1"/>
          </p:cNvPicPr>
          <p:nvPr>
            <p:ph idx="1"/>
          </p:nvPr>
        </p:nvPicPr>
        <p:blipFill>
          <a:blip r:embed="rId2"/>
          <a:stretch>
            <a:fillRect/>
          </a:stretch>
        </p:blipFill>
        <p:spPr>
          <a:xfrm>
            <a:off x="0" y="0"/>
            <a:ext cx="9144000" cy="6858000"/>
          </a:xfrm>
        </p:spPr>
      </p:pic>
      <p:sp>
        <p:nvSpPr>
          <p:cNvPr id="5" name="TextBox 4"/>
          <p:cNvSpPr txBox="1"/>
          <p:nvPr/>
        </p:nvSpPr>
        <p:spPr>
          <a:xfrm>
            <a:off x="1752600" y="304800"/>
            <a:ext cx="6324600" cy="584775"/>
          </a:xfrm>
          <a:prstGeom prst="rect">
            <a:avLst/>
          </a:prstGeom>
          <a:noFill/>
        </p:spPr>
        <p:txBody>
          <a:bodyPr wrap="square" rtlCol="0">
            <a:spAutoFit/>
          </a:bodyPr>
          <a:lstStyle/>
          <a:p>
            <a:r>
              <a:rPr lang="en-US" sz="3200" dirty="0" smtClean="0">
                <a:solidFill>
                  <a:srgbClr val="FFFF00"/>
                </a:solidFill>
                <a:latin typeface="Arial" pitchFamily="34" charset="0"/>
                <a:cs typeface="Arial" pitchFamily="34" charset="0"/>
              </a:rPr>
              <a:t>FUTURE DEVELOPMENTS</a:t>
            </a:r>
            <a:endParaRPr lang="en-US" sz="3200" dirty="0">
              <a:solidFill>
                <a:srgbClr val="FFFF00"/>
              </a:solidFill>
              <a:latin typeface="Arial" pitchFamily="34" charset="0"/>
              <a:cs typeface="Arial" pitchFamily="34" charset="0"/>
            </a:endParaRPr>
          </a:p>
        </p:txBody>
      </p:sp>
      <p:sp>
        <p:nvSpPr>
          <p:cNvPr id="6" name="TextBox 5"/>
          <p:cNvSpPr txBox="1"/>
          <p:nvPr/>
        </p:nvSpPr>
        <p:spPr>
          <a:xfrm>
            <a:off x="457200" y="1371600"/>
            <a:ext cx="7924800" cy="3108543"/>
          </a:xfrm>
          <a:prstGeom prst="rect">
            <a:avLst/>
          </a:prstGeom>
          <a:noFill/>
        </p:spPr>
        <p:txBody>
          <a:bodyPr wrap="square" rtlCol="0">
            <a:spAutoFit/>
          </a:bodyPr>
          <a:lstStyle/>
          <a:p>
            <a:r>
              <a:rPr lang="en-US" sz="2800" dirty="0" smtClean="0">
                <a:solidFill>
                  <a:schemeClr val="bg1"/>
                </a:solidFill>
              </a:rPr>
              <a:t>*Adding AUDIO effects to the game</a:t>
            </a:r>
          </a:p>
          <a:p>
            <a:endParaRPr lang="en-US" sz="2800" dirty="0" smtClean="0">
              <a:solidFill>
                <a:schemeClr val="bg1"/>
              </a:solidFill>
            </a:endParaRPr>
          </a:p>
          <a:p>
            <a:r>
              <a:rPr lang="en-US" sz="2800" dirty="0" smtClean="0">
                <a:solidFill>
                  <a:schemeClr val="bg1"/>
                </a:solidFill>
              </a:rPr>
              <a:t>*Including selection options for the players replacing</a:t>
            </a:r>
          </a:p>
          <a:p>
            <a:r>
              <a:rPr lang="en-US" sz="2800" dirty="0" smtClean="0">
                <a:solidFill>
                  <a:schemeClr val="bg1"/>
                </a:solidFill>
              </a:rPr>
              <a:t>  x and </a:t>
            </a:r>
            <a:r>
              <a:rPr lang="en-US" sz="2800" dirty="0" err="1" smtClean="0">
                <a:solidFill>
                  <a:schemeClr val="bg1"/>
                </a:solidFill>
              </a:rPr>
              <a:t>o’s</a:t>
            </a:r>
            <a:r>
              <a:rPr lang="en-US" sz="2800" dirty="0" smtClean="0">
                <a:solidFill>
                  <a:schemeClr val="bg1"/>
                </a:solidFill>
              </a:rPr>
              <a:t> with other symbols </a:t>
            </a:r>
          </a:p>
          <a:p>
            <a:endParaRPr lang="en-US" sz="2800" dirty="0" smtClean="0">
              <a:solidFill>
                <a:schemeClr val="bg1"/>
              </a:solidFill>
            </a:endParaRPr>
          </a:p>
          <a:p>
            <a:r>
              <a:rPr lang="en-US" sz="2800" dirty="0" smtClean="0">
                <a:solidFill>
                  <a:schemeClr val="bg1"/>
                </a:solidFill>
              </a:rPr>
              <a:t>*Including </a:t>
            </a:r>
            <a:r>
              <a:rPr lang="en-US" sz="2800" dirty="0" smtClean="0">
                <a:solidFill>
                  <a:schemeClr val="bg1"/>
                </a:solidFill>
              </a:rPr>
              <a:t>graphics </a:t>
            </a:r>
            <a:r>
              <a:rPr lang="en-US" sz="2800" dirty="0" smtClean="0">
                <a:solidFill>
                  <a:schemeClr val="bg1"/>
                </a:solidFill>
              </a:rPr>
              <a:t>to the exiting program for the</a:t>
            </a:r>
          </a:p>
          <a:p>
            <a:r>
              <a:rPr lang="en-US" sz="2800" dirty="0" smtClean="0">
                <a:solidFill>
                  <a:schemeClr val="bg1"/>
                </a:solidFill>
              </a:rPr>
              <a:t>  betterment in output</a:t>
            </a:r>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LACK.png"/>
          <p:cNvPicPr>
            <a:picLocks noGrp="1" noChangeAspect="1"/>
          </p:cNvPicPr>
          <p:nvPr>
            <p:ph idx="1"/>
          </p:nvPr>
        </p:nvPicPr>
        <p:blipFill>
          <a:blip r:embed="rId2"/>
          <a:stretch>
            <a:fillRect/>
          </a:stretch>
        </p:blipFill>
        <p:spPr>
          <a:xfrm>
            <a:off x="-160334" y="0"/>
            <a:ext cx="9304334" cy="6858000"/>
          </a:xfrm>
        </p:spPr>
      </p:pic>
      <p:sp>
        <p:nvSpPr>
          <p:cNvPr id="5" name="Rectangle 4"/>
          <p:cNvSpPr/>
          <p:nvPr/>
        </p:nvSpPr>
        <p:spPr>
          <a:xfrm>
            <a:off x="2819400" y="2590800"/>
            <a:ext cx="3166829"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6" name="TextBox 5"/>
          <p:cNvSpPr txBox="1"/>
          <p:nvPr/>
        </p:nvSpPr>
        <p:spPr>
          <a:xfrm>
            <a:off x="5715000" y="5105400"/>
            <a:ext cx="3200400" cy="1200329"/>
          </a:xfrm>
          <a:prstGeom prst="rect">
            <a:avLst/>
          </a:prstGeom>
          <a:noFill/>
          <a:ln>
            <a:noFill/>
          </a:ln>
        </p:spPr>
        <p:txBody>
          <a:bodyPr wrap="square" rtlCol="0">
            <a:spAutoFit/>
          </a:bodyPr>
          <a:lstStyle/>
          <a:p>
            <a:r>
              <a:rPr lang="en-US" sz="3600" dirty="0" smtClean="0">
                <a:solidFill>
                  <a:schemeClr val="bg1"/>
                </a:solidFill>
                <a:latin typeface="Arial" pitchFamily="34" charset="0"/>
                <a:cs typeface="Arial" pitchFamily="34" charset="0"/>
              </a:rPr>
              <a:t>Presented by:</a:t>
            </a:r>
          </a:p>
          <a:p>
            <a:r>
              <a:rPr lang="en-US" sz="3600" dirty="0" err="1" smtClean="0">
                <a:solidFill>
                  <a:schemeClr val="bg1"/>
                </a:solidFill>
                <a:latin typeface="Algerian" pitchFamily="82" charset="0"/>
                <a:cs typeface="Arial" pitchFamily="34" charset="0"/>
              </a:rPr>
              <a:t>siddharth</a:t>
            </a:r>
            <a:endParaRPr lang="en-US" sz="3600" dirty="0">
              <a:solidFill>
                <a:schemeClr val="bg1"/>
              </a:solidFill>
              <a:latin typeface="Algerian" pitchFamily="82"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TotalTime>
  <Words>375</Words>
  <Application>Microsoft Office PowerPoint</Application>
  <PresentationFormat>On-screen Show (4:3)</PresentationFormat>
  <Paragraphs>54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  TIC-TAC-TOE</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TIC-TAC-TOE</dc:title>
  <dc:creator>sid</dc:creator>
  <cp:lastModifiedBy>sid</cp:lastModifiedBy>
  <cp:revision>35</cp:revision>
  <dcterms:created xsi:type="dcterms:W3CDTF">2011-11-06T16:39:46Z</dcterms:created>
  <dcterms:modified xsi:type="dcterms:W3CDTF">2011-11-09T17:49:06Z</dcterms:modified>
</cp:coreProperties>
</file>