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notesMasterIdLst>
    <p:notesMasterId r:id="rId3"/>
  </p:notesMasterIdLst>
  <p:handoutMasterIdLst>
    <p:handoutMasterId r:id="rId4"/>
  </p:handoutMasterIdLst>
  <p:sldIdLst>
    <p:sldId id="256" r:id="rId2"/>
  </p:sldIdLst>
  <p:sldSz cx="43891200" cy="32918400"/>
  <p:notesSz cx="7315200" cy="9601200"/>
  <p:defaultTextStyle>
    <a:defPPr>
      <a:defRPr lang="en-US"/>
    </a:defPPr>
    <a:lvl1pPr marL="0" algn="l" defTabSz="1843430" rtl="0" eaLnBrk="1" latinLnBrk="0" hangingPunct="1">
      <a:defRPr sz="7258" kern="1200">
        <a:solidFill>
          <a:schemeClr val="tx1"/>
        </a:solidFill>
        <a:latin typeface="+mn-lt"/>
        <a:ea typeface="+mn-ea"/>
        <a:cs typeface="+mn-cs"/>
      </a:defRPr>
    </a:lvl1pPr>
    <a:lvl2pPr marL="1843430" algn="l" defTabSz="1843430" rtl="0" eaLnBrk="1" latinLnBrk="0" hangingPunct="1">
      <a:defRPr sz="7258" kern="1200">
        <a:solidFill>
          <a:schemeClr val="tx1"/>
        </a:solidFill>
        <a:latin typeface="+mn-lt"/>
        <a:ea typeface="+mn-ea"/>
        <a:cs typeface="+mn-cs"/>
      </a:defRPr>
    </a:lvl2pPr>
    <a:lvl3pPr marL="3686861" algn="l" defTabSz="1843430" rtl="0" eaLnBrk="1" latinLnBrk="0" hangingPunct="1">
      <a:defRPr sz="7258" kern="1200">
        <a:solidFill>
          <a:schemeClr val="tx1"/>
        </a:solidFill>
        <a:latin typeface="+mn-lt"/>
        <a:ea typeface="+mn-ea"/>
        <a:cs typeface="+mn-cs"/>
      </a:defRPr>
    </a:lvl3pPr>
    <a:lvl4pPr marL="5530291" algn="l" defTabSz="1843430" rtl="0" eaLnBrk="1" latinLnBrk="0" hangingPunct="1">
      <a:defRPr sz="7258" kern="1200">
        <a:solidFill>
          <a:schemeClr val="tx1"/>
        </a:solidFill>
        <a:latin typeface="+mn-lt"/>
        <a:ea typeface="+mn-ea"/>
        <a:cs typeface="+mn-cs"/>
      </a:defRPr>
    </a:lvl4pPr>
    <a:lvl5pPr marL="7373722" algn="l" defTabSz="1843430" rtl="0" eaLnBrk="1" latinLnBrk="0" hangingPunct="1">
      <a:defRPr sz="7258" kern="1200">
        <a:solidFill>
          <a:schemeClr val="tx1"/>
        </a:solidFill>
        <a:latin typeface="+mn-lt"/>
        <a:ea typeface="+mn-ea"/>
        <a:cs typeface="+mn-cs"/>
      </a:defRPr>
    </a:lvl5pPr>
    <a:lvl6pPr marL="9217152" algn="l" defTabSz="1843430" rtl="0" eaLnBrk="1" latinLnBrk="0" hangingPunct="1">
      <a:defRPr sz="7258" kern="1200">
        <a:solidFill>
          <a:schemeClr val="tx1"/>
        </a:solidFill>
        <a:latin typeface="+mn-lt"/>
        <a:ea typeface="+mn-ea"/>
        <a:cs typeface="+mn-cs"/>
      </a:defRPr>
    </a:lvl6pPr>
    <a:lvl7pPr marL="11060582" algn="l" defTabSz="1843430" rtl="0" eaLnBrk="1" latinLnBrk="0" hangingPunct="1">
      <a:defRPr sz="7258" kern="1200">
        <a:solidFill>
          <a:schemeClr val="tx1"/>
        </a:solidFill>
        <a:latin typeface="+mn-lt"/>
        <a:ea typeface="+mn-ea"/>
        <a:cs typeface="+mn-cs"/>
      </a:defRPr>
    </a:lvl7pPr>
    <a:lvl8pPr marL="12904013" algn="l" defTabSz="1843430" rtl="0" eaLnBrk="1" latinLnBrk="0" hangingPunct="1">
      <a:defRPr sz="7258" kern="1200">
        <a:solidFill>
          <a:schemeClr val="tx1"/>
        </a:solidFill>
        <a:latin typeface="+mn-lt"/>
        <a:ea typeface="+mn-ea"/>
        <a:cs typeface="+mn-cs"/>
      </a:defRPr>
    </a:lvl8pPr>
    <a:lvl9pPr marL="14747443" algn="l" defTabSz="1843430"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368" userDrawn="1">
          <p15:clr>
            <a:srgbClr val="A4A3A4"/>
          </p15:clr>
        </p15:guide>
        <p15:guide id="2" pos="13824" userDrawn="1">
          <p15:clr>
            <a:srgbClr val="A4A3A4"/>
          </p15:clr>
        </p15:guide>
      </p15:sldGuideLst>
    </p:ext>
    <p:ext uri="{2D200454-40CA-4A62-9FC3-DE9A4176ACB9}">
      <p15:notesGuideLst xmlns:p15="http://schemas.microsoft.com/office/powerpoint/2012/main" xmlns="">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3236"/>
    <a:srgbClr val="072B2F"/>
    <a:srgbClr val="093439"/>
    <a:srgbClr val="0B4349"/>
    <a:srgbClr val="022C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p:scale>
          <a:sx n="24" d="100"/>
          <a:sy n="24" d="100"/>
        </p:scale>
        <p:origin x="-1518" y="138"/>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4" d="100"/>
          <a:sy n="54" d="100"/>
        </p:scale>
        <p:origin x="282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07CE22DB-D450-41BE-8F7D-46341D39C3B8}" type="datetimeFigureOut">
              <a:rPr lang="en-US" smtClean="0"/>
              <a:t>4/12/2016</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B3AE35A0-9BE2-4985-8549-23A545195310}" type="slidenum">
              <a:rPr lang="en-US" smtClean="0"/>
              <a:t>‹#›</a:t>
            </a:fld>
            <a:endParaRPr lang="en-US"/>
          </a:p>
        </p:txBody>
      </p:sp>
    </p:spTree>
    <p:extLst>
      <p:ext uri="{BB962C8B-B14F-4D97-AF65-F5344CB8AC3E}">
        <p14:creationId xmlns:p14="http://schemas.microsoft.com/office/powerpoint/2010/main" val="2664206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28EDE5B8-4CCD-414A-B566-CAFE100D203A}" type="datetimeFigureOut">
              <a:rPr lang="en-US" smtClean="0"/>
              <a:t>4/12/2016</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4430188F-5455-46EA-83B2-833ABEC971D1}" type="slidenum">
              <a:rPr lang="en-US" smtClean="0"/>
              <a:t>‹#›</a:t>
            </a:fld>
            <a:endParaRPr lang="en-US"/>
          </a:p>
        </p:txBody>
      </p:sp>
    </p:spTree>
    <p:extLst>
      <p:ext uri="{BB962C8B-B14F-4D97-AF65-F5344CB8AC3E}">
        <p14:creationId xmlns:p14="http://schemas.microsoft.com/office/powerpoint/2010/main" val="681022439"/>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30188F-5455-46EA-83B2-833ABEC971D1}" type="slidenum">
              <a:rPr lang="en-US" smtClean="0"/>
              <a:t>1</a:t>
            </a:fld>
            <a:endParaRPr lang="en-US"/>
          </a:p>
        </p:txBody>
      </p:sp>
    </p:spTree>
    <p:extLst>
      <p:ext uri="{BB962C8B-B14F-4D97-AF65-F5344CB8AC3E}">
        <p14:creationId xmlns:p14="http://schemas.microsoft.com/office/powerpoint/2010/main" val="1944917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799"/>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19"/>
            </a:lvl1pPr>
            <a:lvl2pPr marL="2194513" indent="0" algn="ctr">
              <a:buNone/>
              <a:defRPr sz="9600"/>
            </a:lvl2pPr>
            <a:lvl3pPr marL="4389026" indent="0" algn="ctr">
              <a:buNone/>
              <a:defRPr sz="8640"/>
            </a:lvl3pPr>
            <a:lvl4pPr marL="6583539" indent="0" algn="ctr">
              <a:buNone/>
              <a:defRPr sz="7680"/>
            </a:lvl4pPr>
            <a:lvl5pPr marL="8778052" indent="0" algn="ctr">
              <a:buNone/>
              <a:defRPr sz="7680"/>
            </a:lvl5pPr>
            <a:lvl6pPr marL="10972565" indent="0" algn="ctr">
              <a:buNone/>
              <a:defRPr sz="7680"/>
            </a:lvl6pPr>
            <a:lvl7pPr marL="13167078" indent="0" algn="ctr">
              <a:buNone/>
              <a:defRPr sz="7680"/>
            </a:lvl7pPr>
            <a:lvl8pPr marL="15361591" indent="0" algn="ctr">
              <a:buNone/>
              <a:defRPr sz="7680"/>
            </a:lvl8pPr>
            <a:lvl9pPr marL="17556104"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23737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95530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6942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68094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799"/>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19">
                <a:solidFill>
                  <a:schemeClr val="tx1"/>
                </a:solidFill>
              </a:defRPr>
            </a:lvl1pPr>
            <a:lvl2pPr marL="2194513" indent="0">
              <a:buNone/>
              <a:defRPr sz="9600">
                <a:solidFill>
                  <a:schemeClr val="tx1">
                    <a:tint val="75000"/>
                  </a:schemeClr>
                </a:solidFill>
              </a:defRPr>
            </a:lvl2pPr>
            <a:lvl3pPr marL="4389026" indent="0">
              <a:buNone/>
              <a:defRPr sz="8640">
                <a:solidFill>
                  <a:schemeClr val="tx1">
                    <a:tint val="75000"/>
                  </a:schemeClr>
                </a:solidFill>
              </a:defRPr>
            </a:lvl3pPr>
            <a:lvl4pPr marL="6583539" indent="0">
              <a:buNone/>
              <a:defRPr sz="7680">
                <a:solidFill>
                  <a:schemeClr val="tx1">
                    <a:tint val="75000"/>
                  </a:schemeClr>
                </a:solidFill>
              </a:defRPr>
            </a:lvl4pPr>
            <a:lvl5pPr marL="8778052" indent="0">
              <a:buNone/>
              <a:defRPr sz="7680">
                <a:solidFill>
                  <a:schemeClr val="tx1">
                    <a:tint val="75000"/>
                  </a:schemeClr>
                </a:solidFill>
              </a:defRPr>
            </a:lvl5pPr>
            <a:lvl6pPr marL="10972565" indent="0">
              <a:buNone/>
              <a:defRPr sz="7680">
                <a:solidFill>
                  <a:schemeClr val="tx1">
                    <a:tint val="75000"/>
                  </a:schemeClr>
                </a:solidFill>
              </a:defRPr>
            </a:lvl6pPr>
            <a:lvl7pPr marL="13167078" indent="0">
              <a:buNone/>
              <a:defRPr sz="7680">
                <a:solidFill>
                  <a:schemeClr val="tx1">
                    <a:tint val="75000"/>
                  </a:schemeClr>
                </a:solidFill>
              </a:defRPr>
            </a:lvl7pPr>
            <a:lvl8pPr marL="15361591" indent="0">
              <a:buNone/>
              <a:defRPr sz="7680">
                <a:solidFill>
                  <a:schemeClr val="tx1">
                    <a:tint val="75000"/>
                  </a:schemeClr>
                </a:solidFill>
              </a:defRPr>
            </a:lvl8pPr>
            <a:lvl9pPr marL="17556104"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5299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29521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19" b="1"/>
            </a:lvl1pPr>
            <a:lvl2pPr marL="2194513" indent="0">
              <a:buNone/>
              <a:defRPr sz="9600" b="1"/>
            </a:lvl2pPr>
            <a:lvl3pPr marL="4389026" indent="0">
              <a:buNone/>
              <a:defRPr sz="8640" b="1"/>
            </a:lvl3pPr>
            <a:lvl4pPr marL="6583539" indent="0">
              <a:buNone/>
              <a:defRPr sz="7680" b="1"/>
            </a:lvl4pPr>
            <a:lvl5pPr marL="8778052" indent="0">
              <a:buNone/>
              <a:defRPr sz="7680" b="1"/>
            </a:lvl5pPr>
            <a:lvl6pPr marL="10972565" indent="0">
              <a:buNone/>
              <a:defRPr sz="7680" b="1"/>
            </a:lvl6pPr>
            <a:lvl7pPr marL="13167078" indent="0">
              <a:buNone/>
              <a:defRPr sz="7680" b="1"/>
            </a:lvl7pPr>
            <a:lvl8pPr marL="15361591" indent="0">
              <a:buNone/>
              <a:defRPr sz="7680" b="1"/>
            </a:lvl8pPr>
            <a:lvl9pPr marL="17556104"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3" y="8069582"/>
            <a:ext cx="18659477" cy="3954778"/>
          </a:xfrm>
        </p:spPr>
        <p:txBody>
          <a:bodyPr anchor="b"/>
          <a:lstStyle>
            <a:lvl1pPr marL="0" indent="0">
              <a:buNone/>
              <a:defRPr sz="11519" b="1"/>
            </a:lvl1pPr>
            <a:lvl2pPr marL="2194513" indent="0">
              <a:buNone/>
              <a:defRPr sz="9600" b="1"/>
            </a:lvl2pPr>
            <a:lvl3pPr marL="4389026" indent="0">
              <a:buNone/>
              <a:defRPr sz="8640" b="1"/>
            </a:lvl3pPr>
            <a:lvl4pPr marL="6583539" indent="0">
              <a:buNone/>
              <a:defRPr sz="7680" b="1"/>
            </a:lvl4pPr>
            <a:lvl5pPr marL="8778052" indent="0">
              <a:buNone/>
              <a:defRPr sz="7680" b="1"/>
            </a:lvl5pPr>
            <a:lvl6pPr marL="10972565" indent="0">
              <a:buNone/>
              <a:defRPr sz="7680" b="1"/>
            </a:lvl6pPr>
            <a:lvl7pPr marL="13167078" indent="0">
              <a:buNone/>
              <a:defRPr sz="7680" b="1"/>
            </a:lvl7pPr>
            <a:lvl8pPr marL="15361591" indent="0">
              <a:buNone/>
              <a:defRPr sz="7680" b="1"/>
            </a:lvl8pPr>
            <a:lvl9pPr marL="17556104"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3"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9533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12389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43844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39"/>
            </a:lvl2pPr>
            <a:lvl3pPr>
              <a:defRPr sz="11519"/>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13" indent="0">
              <a:buNone/>
              <a:defRPr sz="6720"/>
            </a:lvl2pPr>
            <a:lvl3pPr marL="4389026" indent="0">
              <a:buNone/>
              <a:defRPr sz="5760"/>
            </a:lvl3pPr>
            <a:lvl4pPr marL="6583539" indent="0">
              <a:buNone/>
              <a:defRPr sz="4800"/>
            </a:lvl4pPr>
            <a:lvl5pPr marL="8778052" indent="0">
              <a:buNone/>
              <a:defRPr sz="4800"/>
            </a:lvl5pPr>
            <a:lvl6pPr marL="10972565" indent="0">
              <a:buNone/>
              <a:defRPr sz="4800"/>
            </a:lvl6pPr>
            <a:lvl7pPr marL="13167078" indent="0">
              <a:buNone/>
              <a:defRPr sz="4800"/>
            </a:lvl7pPr>
            <a:lvl8pPr marL="15361591" indent="0">
              <a:buNone/>
              <a:defRPr sz="4800"/>
            </a:lvl8pPr>
            <a:lvl9pPr marL="17556104"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36813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13" indent="0">
              <a:buNone/>
              <a:defRPr sz="13439"/>
            </a:lvl2pPr>
            <a:lvl3pPr marL="4389026" indent="0">
              <a:buNone/>
              <a:defRPr sz="11519"/>
            </a:lvl3pPr>
            <a:lvl4pPr marL="6583539" indent="0">
              <a:buNone/>
              <a:defRPr sz="9600"/>
            </a:lvl4pPr>
            <a:lvl5pPr marL="8778052" indent="0">
              <a:buNone/>
              <a:defRPr sz="9600"/>
            </a:lvl5pPr>
            <a:lvl6pPr marL="10972565" indent="0">
              <a:buNone/>
              <a:defRPr sz="9600"/>
            </a:lvl6pPr>
            <a:lvl7pPr marL="13167078" indent="0">
              <a:buNone/>
              <a:defRPr sz="9600"/>
            </a:lvl7pPr>
            <a:lvl8pPr marL="15361591" indent="0">
              <a:buNone/>
              <a:defRPr sz="9600"/>
            </a:lvl8pPr>
            <a:lvl9pPr marL="17556104"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13" indent="0">
              <a:buNone/>
              <a:defRPr sz="6720"/>
            </a:lvl2pPr>
            <a:lvl3pPr marL="4389026" indent="0">
              <a:buNone/>
              <a:defRPr sz="5760"/>
            </a:lvl3pPr>
            <a:lvl4pPr marL="6583539" indent="0">
              <a:buNone/>
              <a:defRPr sz="4800"/>
            </a:lvl4pPr>
            <a:lvl5pPr marL="8778052" indent="0">
              <a:buNone/>
              <a:defRPr sz="4800"/>
            </a:lvl5pPr>
            <a:lvl6pPr marL="10972565" indent="0">
              <a:buNone/>
              <a:defRPr sz="4800"/>
            </a:lvl6pPr>
            <a:lvl7pPr marL="13167078" indent="0">
              <a:buNone/>
              <a:defRPr sz="4800"/>
            </a:lvl7pPr>
            <a:lvl8pPr marL="15361591" indent="0">
              <a:buNone/>
              <a:defRPr sz="4800"/>
            </a:lvl8pPr>
            <a:lvl9pPr marL="17556104"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19161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4AAD347D-5ACD-4C99-B74B-A9C85AD731AF}" type="datetimeFigureOut">
              <a:rPr lang="en-US" smtClean="0"/>
              <a:t>4/12/2016</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7120707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algn="l" defTabSz="4389026"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57" indent="-1097257" algn="l" defTabSz="4389026" rtl="0" eaLnBrk="1" latinLnBrk="0" hangingPunct="1">
        <a:lnSpc>
          <a:spcPct val="90000"/>
        </a:lnSpc>
        <a:spcBef>
          <a:spcPts val="4800"/>
        </a:spcBef>
        <a:buFont typeface="Arial" panose="020B0604020202020204" pitchFamily="34" charset="0"/>
        <a:buChar char="•"/>
        <a:defRPr sz="13439" kern="1200">
          <a:solidFill>
            <a:schemeClr val="tx1"/>
          </a:solidFill>
          <a:latin typeface="+mn-lt"/>
          <a:ea typeface="+mn-ea"/>
          <a:cs typeface="+mn-cs"/>
        </a:defRPr>
      </a:lvl1pPr>
      <a:lvl2pPr marL="3291770" indent="-1097257" algn="l" defTabSz="4389026" rtl="0" eaLnBrk="1" latinLnBrk="0" hangingPunct="1">
        <a:lnSpc>
          <a:spcPct val="90000"/>
        </a:lnSpc>
        <a:spcBef>
          <a:spcPts val="2400"/>
        </a:spcBef>
        <a:buFont typeface="Arial" panose="020B0604020202020204" pitchFamily="34" charset="0"/>
        <a:buChar char="•"/>
        <a:defRPr sz="11519" kern="1200">
          <a:solidFill>
            <a:schemeClr val="tx1"/>
          </a:solidFill>
          <a:latin typeface="+mn-lt"/>
          <a:ea typeface="+mn-ea"/>
          <a:cs typeface="+mn-cs"/>
        </a:defRPr>
      </a:lvl2pPr>
      <a:lvl3pPr marL="5486283" indent="-1097257" algn="l" defTabSz="4389026"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795" indent="-1097257" algn="l" defTabSz="4389026"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308" indent="-1097257" algn="l" defTabSz="4389026"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69821" indent="-1097257" algn="l" defTabSz="4389026"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334" indent="-1097257" algn="l" defTabSz="4389026"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8848" indent="-1097257" algn="l" defTabSz="4389026"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360" indent="-1097257" algn="l" defTabSz="4389026"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026" rtl="0" eaLnBrk="1" latinLnBrk="0" hangingPunct="1">
        <a:defRPr sz="8640" kern="1200">
          <a:solidFill>
            <a:schemeClr val="tx1"/>
          </a:solidFill>
          <a:latin typeface="+mn-lt"/>
          <a:ea typeface="+mn-ea"/>
          <a:cs typeface="+mn-cs"/>
        </a:defRPr>
      </a:lvl1pPr>
      <a:lvl2pPr marL="2194513" algn="l" defTabSz="4389026" rtl="0" eaLnBrk="1" latinLnBrk="0" hangingPunct="1">
        <a:defRPr sz="8640" kern="1200">
          <a:solidFill>
            <a:schemeClr val="tx1"/>
          </a:solidFill>
          <a:latin typeface="+mn-lt"/>
          <a:ea typeface="+mn-ea"/>
          <a:cs typeface="+mn-cs"/>
        </a:defRPr>
      </a:lvl2pPr>
      <a:lvl3pPr marL="4389026" algn="l" defTabSz="4389026" rtl="0" eaLnBrk="1" latinLnBrk="0" hangingPunct="1">
        <a:defRPr sz="8640" kern="1200">
          <a:solidFill>
            <a:schemeClr val="tx1"/>
          </a:solidFill>
          <a:latin typeface="+mn-lt"/>
          <a:ea typeface="+mn-ea"/>
          <a:cs typeface="+mn-cs"/>
        </a:defRPr>
      </a:lvl3pPr>
      <a:lvl4pPr marL="6583539" algn="l" defTabSz="4389026" rtl="0" eaLnBrk="1" latinLnBrk="0" hangingPunct="1">
        <a:defRPr sz="8640" kern="1200">
          <a:solidFill>
            <a:schemeClr val="tx1"/>
          </a:solidFill>
          <a:latin typeface="+mn-lt"/>
          <a:ea typeface="+mn-ea"/>
          <a:cs typeface="+mn-cs"/>
        </a:defRPr>
      </a:lvl4pPr>
      <a:lvl5pPr marL="8778052" algn="l" defTabSz="4389026" rtl="0" eaLnBrk="1" latinLnBrk="0" hangingPunct="1">
        <a:defRPr sz="8640" kern="1200">
          <a:solidFill>
            <a:schemeClr val="tx1"/>
          </a:solidFill>
          <a:latin typeface="+mn-lt"/>
          <a:ea typeface="+mn-ea"/>
          <a:cs typeface="+mn-cs"/>
        </a:defRPr>
      </a:lvl5pPr>
      <a:lvl6pPr marL="10972565" algn="l" defTabSz="4389026" rtl="0" eaLnBrk="1" latinLnBrk="0" hangingPunct="1">
        <a:defRPr sz="8640" kern="1200">
          <a:solidFill>
            <a:schemeClr val="tx1"/>
          </a:solidFill>
          <a:latin typeface="+mn-lt"/>
          <a:ea typeface="+mn-ea"/>
          <a:cs typeface="+mn-cs"/>
        </a:defRPr>
      </a:lvl6pPr>
      <a:lvl7pPr marL="13167078" algn="l" defTabSz="4389026" rtl="0" eaLnBrk="1" latinLnBrk="0" hangingPunct="1">
        <a:defRPr sz="8640" kern="1200">
          <a:solidFill>
            <a:schemeClr val="tx1"/>
          </a:solidFill>
          <a:latin typeface="+mn-lt"/>
          <a:ea typeface="+mn-ea"/>
          <a:cs typeface="+mn-cs"/>
        </a:defRPr>
      </a:lvl7pPr>
      <a:lvl8pPr marL="15361591" algn="l" defTabSz="4389026" rtl="0" eaLnBrk="1" latinLnBrk="0" hangingPunct="1">
        <a:defRPr sz="8640" kern="1200">
          <a:solidFill>
            <a:schemeClr val="tx1"/>
          </a:solidFill>
          <a:latin typeface="+mn-lt"/>
          <a:ea typeface="+mn-ea"/>
          <a:cs typeface="+mn-cs"/>
        </a:defRPr>
      </a:lvl8pPr>
      <a:lvl9pPr marL="17556104" algn="l" defTabSz="4389026"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notesSlide" Target="../notesSlides/notesSlide1.xml"/><Relationship Id="rId7"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7980" y="-228467"/>
            <a:ext cx="43891200" cy="32918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Rectangle 8"/>
          <p:cNvSpPr/>
          <p:nvPr/>
        </p:nvSpPr>
        <p:spPr>
          <a:xfrm>
            <a:off x="0" y="-17727"/>
            <a:ext cx="43891200" cy="4180114"/>
          </a:xfrm>
          <a:prstGeom prst="rect">
            <a:avLst/>
          </a:prstGeom>
          <a:solidFill>
            <a:srgbClr val="0832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Rectangle 9"/>
          <p:cNvSpPr/>
          <p:nvPr/>
        </p:nvSpPr>
        <p:spPr>
          <a:xfrm>
            <a:off x="0" y="31590392"/>
            <a:ext cx="43891200" cy="1337226"/>
          </a:xfrm>
          <a:prstGeom prst="rect">
            <a:avLst/>
          </a:prstGeom>
          <a:solidFill>
            <a:srgbClr val="0832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ounded Rectangle 10"/>
          <p:cNvSpPr/>
          <p:nvPr/>
        </p:nvSpPr>
        <p:spPr>
          <a:xfrm>
            <a:off x="941900" y="4702631"/>
            <a:ext cx="10058400" cy="1371600"/>
          </a:xfrm>
          <a:prstGeom prst="roundRect">
            <a:avLst/>
          </a:prstGeom>
          <a:solidFill>
            <a:srgbClr val="08323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7200" dirty="0" smtClean="0">
                <a:latin typeface="Times New Roman" panose="02020603050405020304" pitchFamily="18" charset="0"/>
                <a:cs typeface="Times New Roman" panose="02020603050405020304" pitchFamily="18" charset="0"/>
              </a:rPr>
              <a:t>Abstract</a:t>
            </a:r>
            <a:endParaRPr lang="en-US" sz="72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849087" y="31546177"/>
            <a:ext cx="42127713" cy="1209242"/>
          </a:xfrm>
          <a:prstGeom prst="rect">
            <a:avLst/>
          </a:prstGeom>
          <a:noFill/>
        </p:spPr>
        <p:txBody>
          <a:bodyPr wrap="square" rtlCol="0">
            <a:spAutoFit/>
          </a:bodyPr>
          <a:lstStyle/>
          <a:p>
            <a:pPr algn="ctr"/>
            <a:r>
              <a:rPr lang="en-US" dirty="0" smtClean="0">
                <a:solidFill>
                  <a:schemeClr val="bg1"/>
                </a:solidFill>
              </a:rPr>
              <a:t>CS676A Course Project		Group: G30						Indian </a:t>
            </a:r>
            <a:r>
              <a:rPr lang="en-US" dirty="0">
                <a:solidFill>
                  <a:schemeClr val="bg1"/>
                </a:solidFill>
              </a:rPr>
              <a:t>Institute of </a:t>
            </a:r>
            <a:r>
              <a:rPr lang="en-US" dirty="0" smtClean="0">
                <a:solidFill>
                  <a:schemeClr val="bg1"/>
                </a:solidFill>
              </a:rPr>
              <a:t>Technology, </a:t>
            </a:r>
            <a:r>
              <a:rPr lang="en-US" dirty="0">
                <a:solidFill>
                  <a:schemeClr val="bg1"/>
                </a:solidFill>
              </a:rPr>
              <a:t>Kanpur</a:t>
            </a:r>
          </a:p>
        </p:txBody>
      </p:sp>
      <p:pic>
        <p:nvPicPr>
          <p:cNvPr id="27" name="Picture 26"/>
          <p:cNvPicPr>
            <a:picLocks noChangeAspect="1"/>
          </p:cNvPicPr>
          <p:nvPr/>
        </p:nvPicPr>
        <p:blipFill rotWithShape="1">
          <a:blip r:embed="rId4">
            <a:extLst>
              <a:ext uri="{28A0092B-C50C-407E-A947-70E740481C1C}">
                <a14:useLocalDpi xmlns:a14="http://schemas.microsoft.com/office/drawing/2010/main" val="0"/>
              </a:ext>
            </a:extLst>
          </a:blip>
          <a:srcRect l="15566" t="7497" r="12779" b="7357"/>
          <a:stretch/>
        </p:blipFill>
        <p:spPr>
          <a:xfrm>
            <a:off x="492367" y="210258"/>
            <a:ext cx="3818050" cy="3866687"/>
          </a:xfrm>
          <a:prstGeom prst="rect">
            <a:avLst/>
          </a:prstGeom>
        </p:spPr>
      </p:pic>
      <p:sp>
        <p:nvSpPr>
          <p:cNvPr id="29" name="TextBox 28"/>
          <p:cNvSpPr txBox="1"/>
          <p:nvPr/>
        </p:nvSpPr>
        <p:spPr>
          <a:xfrm>
            <a:off x="6335483" y="497837"/>
            <a:ext cx="30632400" cy="1569660"/>
          </a:xfrm>
          <a:prstGeom prst="rect">
            <a:avLst/>
          </a:prstGeom>
          <a:noFill/>
        </p:spPr>
        <p:txBody>
          <a:bodyPr wrap="square" rtlCol="0">
            <a:spAutoFit/>
          </a:bodyPr>
          <a:lstStyle/>
          <a:p>
            <a:pPr algn="ctr"/>
            <a:r>
              <a:rPr lang="en-US" sz="9600" b="1" dirty="0" smtClean="0">
                <a:solidFill>
                  <a:schemeClr val="bg1"/>
                </a:solidFill>
                <a:latin typeface="Engravers MT" panose="02090707080505020304" pitchFamily="18" charset="0"/>
              </a:rPr>
              <a:t>Visual Question Answering</a:t>
            </a:r>
            <a:endParaRPr lang="en-US" sz="9600" b="1" dirty="0">
              <a:solidFill>
                <a:schemeClr val="bg1"/>
              </a:solidFill>
              <a:latin typeface="Engravers MT" panose="02090707080505020304" pitchFamily="18" charset="0"/>
            </a:endParaRPr>
          </a:p>
        </p:txBody>
      </p:sp>
      <p:sp>
        <p:nvSpPr>
          <p:cNvPr id="30" name="TextBox 29"/>
          <p:cNvSpPr txBox="1"/>
          <p:nvPr/>
        </p:nvSpPr>
        <p:spPr>
          <a:xfrm>
            <a:off x="10776848" y="1951149"/>
            <a:ext cx="22141544" cy="1209242"/>
          </a:xfrm>
          <a:prstGeom prst="rect">
            <a:avLst/>
          </a:prstGeom>
          <a:noFill/>
        </p:spPr>
        <p:txBody>
          <a:bodyPr wrap="square" rtlCol="0">
            <a:spAutoFit/>
          </a:bodyPr>
          <a:lstStyle/>
          <a:p>
            <a:pPr algn="ctr"/>
            <a:r>
              <a:rPr lang="en-US" dirty="0" smtClean="0">
                <a:solidFill>
                  <a:schemeClr val="bg1"/>
                </a:solidFill>
              </a:rPr>
              <a:t>(</a:t>
            </a:r>
            <a:r>
              <a:rPr lang="en-US" dirty="0" err="1" smtClean="0">
                <a:solidFill>
                  <a:schemeClr val="bg1"/>
                </a:solidFill>
              </a:rPr>
              <a:t>Badri</a:t>
            </a:r>
            <a:r>
              <a:rPr lang="en-US" dirty="0" smtClean="0">
                <a:solidFill>
                  <a:schemeClr val="bg1"/>
                </a:solidFill>
              </a:rPr>
              <a:t> Narayan </a:t>
            </a:r>
            <a:r>
              <a:rPr lang="en-US" dirty="0" err="1" smtClean="0">
                <a:solidFill>
                  <a:schemeClr val="bg1"/>
                </a:solidFill>
              </a:rPr>
              <a:t>Patro</a:t>
            </a:r>
            <a:r>
              <a:rPr lang="en-US" dirty="0" smtClean="0">
                <a:solidFill>
                  <a:schemeClr val="bg1"/>
                </a:solidFill>
              </a:rPr>
              <a:t>, Vinay Kumar </a:t>
            </a:r>
            <a:r>
              <a:rPr lang="en-US" dirty="0" err="1" smtClean="0">
                <a:solidFill>
                  <a:schemeClr val="bg1"/>
                </a:solidFill>
              </a:rPr>
              <a:t>Verma</a:t>
            </a:r>
            <a:r>
              <a:rPr lang="en-US" dirty="0" smtClean="0">
                <a:solidFill>
                  <a:schemeClr val="bg1"/>
                </a:solidFill>
              </a:rPr>
              <a:t>, Atanu </a:t>
            </a:r>
            <a:r>
              <a:rPr lang="en-US" dirty="0" err="1" smtClean="0">
                <a:solidFill>
                  <a:schemeClr val="bg1"/>
                </a:solidFill>
              </a:rPr>
              <a:t>Samanta</a:t>
            </a:r>
            <a:r>
              <a:rPr lang="en-US" dirty="0" smtClean="0">
                <a:solidFill>
                  <a:schemeClr val="bg1"/>
                </a:solidFill>
              </a:rPr>
              <a:t>)</a:t>
            </a:r>
            <a:endParaRPr lang="en-US" dirty="0">
              <a:solidFill>
                <a:schemeClr val="bg1"/>
              </a:solidFill>
            </a:endParaRPr>
          </a:p>
        </p:txBody>
      </p:sp>
      <p:sp>
        <p:nvSpPr>
          <p:cNvPr id="32" name="Rounded Rectangle 31"/>
          <p:cNvSpPr/>
          <p:nvPr/>
        </p:nvSpPr>
        <p:spPr>
          <a:xfrm>
            <a:off x="941900" y="10384522"/>
            <a:ext cx="10058400" cy="1371600"/>
          </a:xfrm>
          <a:prstGeom prst="roundRect">
            <a:avLst/>
          </a:prstGeom>
          <a:solidFill>
            <a:srgbClr val="08323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7200" dirty="0" smtClean="0">
                <a:latin typeface="Times New Roman" panose="02020603050405020304" pitchFamily="18" charset="0"/>
                <a:cs typeface="Times New Roman" panose="02020603050405020304" pitchFamily="18" charset="0"/>
              </a:rPr>
              <a:t>Introduction</a:t>
            </a:r>
            <a:endParaRPr lang="en-US" sz="7200" dirty="0">
              <a:latin typeface="Times New Roman" panose="02020603050405020304" pitchFamily="18" charset="0"/>
              <a:cs typeface="Times New Roman" panose="02020603050405020304" pitchFamily="18" charset="0"/>
            </a:endParaRPr>
          </a:p>
        </p:txBody>
      </p:sp>
      <p:sp>
        <p:nvSpPr>
          <p:cNvPr id="17" name="Rounded Rectangle 16"/>
          <p:cNvSpPr/>
          <p:nvPr/>
        </p:nvSpPr>
        <p:spPr>
          <a:xfrm>
            <a:off x="31172100" y="14859133"/>
            <a:ext cx="11704320" cy="1371600"/>
          </a:xfrm>
          <a:prstGeom prst="roundRect">
            <a:avLst/>
          </a:prstGeom>
          <a:solidFill>
            <a:srgbClr val="08323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7200" dirty="0" smtClean="0">
                <a:latin typeface="Times New Roman" panose="02020603050405020304" pitchFamily="18" charset="0"/>
                <a:cs typeface="Times New Roman" panose="02020603050405020304" pitchFamily="18" charset="0"/>
              </a:rPr>
              <a:t>Discussion</a:t>
            </a:r>
            <a:endParaRPr lang="en-US" sz="7200" dirty="0">
              <a:latin typeface="Times New Roman" panose="02020603050405020304" pitchFamily="18" charset="0"/>
              <a:cs typeface="Times New Roman" panose="02020603050405020304" pitchFamily="18" charset="0"/>
            </a:endParaRPr>
          </a:p>
        </p:txBody>
      </p:sp>
      <p:sp>
        <p:nvSpPr>
          <p:cNvPr id="18" name="Rounded Rectangle 17"/>
          <p:cNvSpPr/>
          <p:nvPr/>
        </p:nvSpPr>
        <p:spPr>
          <a:xfrm>
            <a:off x="31166945" y="22153099"/>
            <a:ext cx="11704320" cy="1371600"/>
          </a:xfrm>
          <a:prstGeom prst="roundRect">
            <a:avLst/>
          </a:prstGeom>
          <a:solidFill>
            <a:srgbClr val="08323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7200" dirty="0" smtClean="0">
                <a:latin typeface="Times New Roman" panose="02020603050405020304" pitchFamily="18" charset="0"/>
                <a:cs typeface="Times New Roman" panose="02020603050405020304" pitchFamily="18" charset="0"/>
              </a:rPr>
              <a:t>References</a:t>
            </a:r>
            <a:endParaRPr lang="en-US" sz="7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038153" y="11948779"/>
            <a:ext cx="9962148" cy="8863965"/>
          </a:xfrm>
          <a:prstGeom prst="rect">
            <a:avLst/>
          </a:prstGeom>
          <a:noFill/>
        </p:spPr>
        <p:txBody>
          <a:bodyPr wrap="square" rtlCol="0">
            <a:spAutoFit/>
          </a:bodyPr>
          <a:lstStyle/>
          <a:p>
            <a:pPr>
              <a:spcBef>
                <a:spcPts val="1800"/>
              </a:spcBef>
            </a:pPr>
            <a:r>
              <a:rPr lang="en-US" sz="3600" dirty="0" smtClean="0">
                <a:latin typeface="Times New Roman" panose="02020603050405020304" pitchFamily="18" charset="0"/>
                <a:cs typeface="Times New Roman" panose="02020603050405020304" pitchFamily="18" charset="0"/>
              </a:rPr>
              <a:t>Recently, researchers in the field of image caption generation have combined computer vision (CV) and natural language processing (NLP) and developed methods of jointly learning from image and text inputs to form high level description. Visual Question Answering (VQA) involves an extra layer of interaction between human and computes.</a:t>
            </a:r>
          </a:p>
          <a:p>
            <a:pPr>
              <a:spcBef>
                <a:spcPts val="1800"/>
              </a:spcBef>
            </a:pPr>
            <a:r>
              <a:rPr lang="en-US" sz="3600" dirty="0" smtClean="0">
                <a:latin typeface="Times New Roman" panose="02020603050405020304" pitchFamily="18" charset="0"/>
                <a:cs typeface="Times New Roman" panose="02020603050405020304" pitchFamily="18" charset="0"/>
              </a:rPr>
              <a:t>This work implements a generic end to end QA model using visual semantic embedding to connect convolutional neural network (CNN) and recurrent neural network (RNN)</a:t>
            </a:r>
          </a:p>
          <a:p>
            <a:pPr>
              <a:spcBef>
                <a:spcPts val="1800"/>
              </a:spcBef>
            </a:pPr>
            <a:r>
              <a:rPr lang="en-US" sz="3600" dirty="0" smtClean="0">
                <a:latin typeface="Times New Roman" panose="02020603050405020304" pitchFamily="18" charset="0"/>
                <a:cs typeface="Times New Roman" panose="02020603050405020304" pitchFamily="18" charset="0"/>
              </a:rPr>
              <a:t>In this work the problem is simplified by restricting the questions to have only single word answer so that the problem can be treated as a classification problem.</a:t>
            </a:r>
            <a:endParaRPr lang="en-US" sz="3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690201" y="2999971"/>
            <a:ext cx="20876501" cy="1209242"/>
          </a:xfrm>
          <a:prstGeom prst="rect">
            <a:avLst/>
          </a:prstGeom>
          <a:noFill/>
        </p:spPr>
        <p:txBody>
          <a:bodyPr wrap="square" rtlCol="0">
            <a:spAutoFit/>
          </a:bodyPr>
          <a:lstStyle/>
          <a:p>
            <a:pPr algn="ctr"/>
            <a:r>
              <a:rPr lang="en-US" dirty="0" smtClean="0">
                <a:solidFill>
                  <a:schemeClr val="bg1"/>
                </a:solidFill>
              </a:rPr>
              <a:t>Instructor: Dr. Vinay P </a:t>
            </a:r>
            <a:r>
              <a:rPr lang="en-US" dirty="0" err="1" smtClean="0">
                <a:solidFill>
                  <a:schemeClr val="bg1"/>
                </a:solidFill>
              </a:rPr>
              <a:t>Namboodiri</a:t>
            </a:r>
            <a:endParaRPr lang="en-US" dirty="0">
              <a:solidFill>
                <a:schemeClr val="bg1"/>
              </a:solidFill>
            </a:endParaRPr>
          </a:p>
        </p:txBody>
      </p:sp>
      <p:sp>
        <p:nvSpPr>
          <p:cNvPr id="20" name="Rounded Rectangle 19"/>
          <p:cNvSpPr/>
          <p:nvPr/>
        </p:nvSpPr>
        <p:spPr>
          <a:xfrm>
            <a:off x="11942200" y="4720293"/>
            <a:ext cx="18288000" cy="1356132"/>
          </a:xfrm>
          <a:prstGeom prst="roundRect">
            <a:avLst/>
          </a:prstGeom>
          <a:solidFill>
            <a:srgbClr val="08323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7200" dirty="0" smtClean="0">
                <a:latin typeface="Times New Roman" panose="02020603050405020304" pitchFamily="18" charset="0"/>
                <a:cs typeface="Times New Roman" panose="02020603050405020304" pitchFamily="18" charset="0"/>
              </a:rPr>
              <a:t>Model</a:t>
            </a:r>
            <a:endParaRPr lang="en-US" sz="7200" dirty="0">
              <a:latin typeface="Times New Roman" panose="02020603050405020304" pitchFamily="18" charset="0"/>
              <a:cs typeface="Times New Roman" panose="02020603050405020304" pitchFamily="18" charset="0"/>
            </a:endParaRPr>
          </a:p>
        </p:txBody>
      </p:sp>
      <p:sp>
        <p:nvSpPr>
          <p:cNvPr id="21" name="Rounded Rectangle 20"/>
          <p:cNvSpPr/>
          <p:nvPr/>
        </p:nvSpPr>
        <p:spPr>
          <a:xfrm>
            <a:off x="11942200" y="17312033"/>
            <a:ext cx="18288000" cy="1356132"/>
          </a:xfrm>
          <a:prstGeom prst="roundRect">
            <a:avLst/>
          </a:prstGeom>
          <a:solidFill>
            <a:srgbClr val="08323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7200" dirty="0" smtClean="0">
                <a:latin typeface="Times New Roman" panose="02020603050405020304" pitchFamily="18" charset="0"/>
                <a:cs typeface="Times New Roman" panose="02020603050405020304" pitchFamily="18" charset="0"/>
              </a:rPr>
              <a:t>Generative story </a:t>
            </a:r>
            <a:endParaRPr lang="en-US" sz="7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2002134" y="18864819"/>
            <a:ext cx="18288000" cy="6740307"/>
          </a:xfrm>
          <a:prstGeom prst="rect">
            <a:avLst/>
          </a:prstGeom>
          <a:noFill/>
        </p:spPr>
        <p:txBody>
          <a:bodyPr wrap="square" rtlCol="0">
            <a:spAutoFit/>
          </a:bodyPr>
          <a:lstStyle/>
          <a:p>
            <a:r>
              <a:rPr lang="en-US" sz="3600" dirty="0" err="1" smtClean="0">
                <a:latin typeface="Times New Roman" panose="02020603050405020304" pitchFamily="18" charset="0"/>
                <a:cs typeface="Times New Roman" panose="02020603050405020304" pitchFamily="18" charset="0"/>
              </a:rPr>
              <a:t>ddCRP</a:t>
            </a:r>
            <a:r>
              <a:rPr lang="en-US" sz="3600" dirty="0" smtClean="0">
                <a:latin typeface="Times New Roman" panose="02020603050405020304" pitchFamily="18" charset="0"/>
                <a:cs typeface="Times New Roman" panose="02020603050405020304" pitchFamily="18" charset="0"/>
              </a:rPr>
              <a:t> is appropriate for image segmentation  because it can account for the spatial structure of the </a:t>
            </a:r>
            <a:r>
              <a:rPr lang="en-US" sz="3600" dirty="0" err="1" smtClean="0">
                <a:latin typeface="Times New Roman" panose="02020603050405020304" pitchFamily="18" charset="0"/>
                <a:cs typeface="Times New Roman" panose="02020603050405020304" pitchFamily="18" charset="0"/>
              </a:rPr>
              <a:t>superpixels</a:t>
            </a:r>
            <a:r>
              <a:rPr lang="en-US" sz="3600" dirty="0" smtClean="0">
                <a:latin typeface="Times New Roman" panose="02020603050405020304" pitchFamily="18" charset="0"/>
                <a:cs typeface="Times New Roman" panose="02020603050405020304" pitchFamily="18" charset="0"/>
              </a:rPr>
              <a:t>  through its distance function. We use a spatial distance  between pixels  to enforce a bias  towards  contiguous </a:t>
            </a:r>
            <a:r>
              <a:rPr lang="en-US" sz="3600" dirty="0" err="1" smtClean="0">
                <a:latin typeface="Times New Roman" panose="02020603050405020304" pitchFamily="18" charset="0"/>
                <a:cs typeface="Times New Roman" panose="02020603050405020304" pitchFamily="18" charset="0"/>
              </a:rPr>
              <a:t>clustersThe</a:t>
            </a:r>
            <a:r>
              <a:rPr lang="en-US" sz="3600" dirty="0" smtClean="0">
                <a:latin typeface="Times New Roman" panose="02020603050405020304" pitchFamily="18" charset="0"/>
                <a:cs typeface="Times New Roman" panose="02020603050405020304" pitchFamily="18" charset="0"/>
              </a:rPr>
              <a:t> full generative  process for the observed  features x1:N within a N-</a:t>
            </a:r>
            <a:r>
              <a:rPr lang="en-US" sz="3600" dirty="0" err="1" smtClean="0">
                <a:latin typeface="Times New Roman" panose="02020603050405020304" pitchFamily="18" charset="0"/>
                <a:cs typeface="Times New Roman" panose="02020603050405020304" pitchFamily="18" charset="0"/>
              </a:rPr>
              <a:t>superpixel</a:t>
            </a:r>
            <a:r>
              <a:rPr lang="en-US" sz="3600" dirty="0" smtClean="0">
                <a:latin typeface="Times New Roman" panose="02020603050405020304" pitchFamily="18" charset="0"/>
                <a:cs typeface="Times New Roman" panose="02020603050405020304" pitchFamily="18" charset="0"/>
              </a:rPr>
              <a:t> image is as follows:</a:t>
            </a:r>
          </a:p>
          <a:p>
            <a:r>
              <a:rPr lang="en-US" sz="3600" dirty="0" smtClean="0">
                <a:latin typeface="Times New Roman" panose="02020603050405020304" pitchFamily="18" charset="0"/>
                <a:cs typeface="Times New Roman" panose="02020603050405020304" pitchFamily="18" charset="0"/>
              </a:rPr>
              <a:t>1. For each  sample parameters </a:t>
            </a:r>
            <a:r>
              <a:rPr lang="el-GR" sz="3600" dirty="0" smtClean="0">
                <a:latin typeface="Times New Roman" panose="02020603050405020304" pitchFamily="18" charset="0"/>
                <a:cs typeface="Times New Roman" panose="02020603050405020304" pitchFamily="18" charset="0"/>
              </a:rPr>
              <a:t>φ</a:t>
            </a:r>
            <a:r>
              <a:rPr lang="en-US" sz="3200" dirty="0">
                <a:latin typeface="Times New Roman" panose="02020603050405020304" pitchFamily="18" charset="0"/>
                <a:cs typeface="Times New Roman" panose="02020603050405020304" pitchFamily="18" charset="0"/>
              </a:rPr>
              <a:t>k</a:t>
            </a:r>
            <a:r>
              <a:rPr lang="en-US" sz="3600" dirty="0" smtClean="0">
                <a:latin typeface="Times New Roman" panose="02020603050405020304" pitchFamily="18" charset="0"/>
                <a:cs typeface="Times New Roman" panose="02020603050405020304" pitchFamily="18" charset="0"/>
              </a:rPr>
              <a:t>. ̴  Go.</a:t>
            </a:r>
          </a:p>
          <a:p>
            <a:r>
              <a:rPr lang="en-US" sz="3600" dirty="0" smtClean="0">
                <a:latin typeface="Times New Roman" panose="02020603050405020304" pitchFamily="18" charset="0"/>
                <a:cs typeface="Times New Roman" panose="02020603050405020304" pitchFamily="18" charset="0"/>
              </a:rPr>
              <a:t>2.For each customer ,sample a customer  assignment  ci  ̴  </a:t>
            </a:r>
            <a:r>
              <a:rPr lang="en-US" sz="3600" dirty="0" err="1" smtClean="0">
                <a:latin typeface="Times New Roman" panose="02020603050405020304" pitchFamily="18" charset="0"/>
                <a:cs typeface="Times New Roman" panose="02020603050405020304" pitchFamily="18" charset="0"/>
              </a:rPr>
              <a:t>ddCRP</a:t>
            </a:r>
            <a:r>
              <a:rPr lang="en-US" sz="3600" dirty="0" smtClean="0">
                <a:latin typeface="Times New Roman" panose="02020603050405020304" pitchFamily="18" charset="0"/>
                <a:cs typeface="Times New Roman" panose="02020603050405020304" pitchFamily="18" charset="0"/>
              </a:rPr>
              <a:t>(</a:t>
            </a:r>
            <a:r>
              <a:rPr lang="el-GR" sz="3600" dirty="0" smtClean="0">
                <a:latin typeface="Times New Roman" panose="02020603050405020304" pitchFamily="18" charset="0"/>
                <a:cs typeface="Times New Roman" panose="02020603050405020304" pitchFamily="18" charset="0"/>
              </a:rPr>
              <a:t>α</a:t>
            </a:r>
            <a:r>
              <a:rPr lang="en-US" sz="3600" dirty="0" smtClean="0">
                <a:latin typeface="Times New Roman" panose="02020603050405020304" pitchFamily="18" charset="0"/>
                <a:cs typeface="Times New Roman" panose="02020603050405020304" pitchFamily="18" charset="0"/>
              </a:rPr>
              <a:t>,</a:t>
            </a:r>
            <a:r>
              <a:rPr lang="en-US" sz="3600" dirty="0" err="1" smtClean="0">
                <a:latin typeface="Times New Roman" panose="02020603050405020304" pitchFamily="18" charset="0"/>
                <a:cs typeface="Times New Roman" panose="02020603050405020304" pitchFamily="18" charset="0"/>
              </a:rPr>
              <a:t>f,D</a:t>
            </a:r>
            <a:r>
              <a:rPr lang="en-US" sz="3600" dirty="0" smtClean="0">
                <a:latin typeface="Times New Roman" panose="02020603050405020304" pitchFamily="18" charset="0"/>
                <a:cs typeface="Times New Roman" panose="02020603050405020304" pitchFamily="18" charset="0"/>
              </a:rPr>
              <a:t>).This indirectly determines  the cluster assignments z1:N  and thus the segmentation</a:t>
            </a:r>
          </a:p>
          <a:p>
            <a:r>
              <a:rPr lang="en-US" sz="3600" dirty="0" smtClean="0">
                <a:latin typeface="Times New Roman" panose="02020603050405020304" pitchFamily="18" charset="0"/>
                <a:cs typeface="Times New Roman" panose="02020603050405020304" pitchFamily="18" charset="0"/>
              </a:rPr>
              <a:t>3.For each </a:t>
            </a:r>
            <a:r>
              <a:rPr lang="en-US" sz="3600" dirty="0" err="1" smtClean="0">
                <a:latin typeface="Times New Roman" panose="02020603050405020304" pitchFamily="18" charset="0"/>
                <a:cs typeface="Times New Roman" panose="02020603050405020304" pitchFamily="18" charset="0"/>
              </a:rPr>
              <a:t>superpixel,independently</a:t>
            </a:r>
            <a:r>
              <a:rPr lang="en-US" sz="3600" dirty="0" smtClean="0">
                <a:latin typeface="Times New Roman" panose="02020603050405020304" pitchFamily="18" charset="0"/>
                <a:cs typeface="Times New Roman" panose="02020603050405020304" pitchFamily="18" charset="0"/>
              </a:rPr>
              <a:t> sample  observed dat</a:t>
            </a:r>
            <a:r>
              <a:rPr lang="en-US" sz="3600" dirty="0" smtClean="0">
                <a:latin typeface="Times New Roman" panose="02020603050405020304" pitchFamily="18" charset="0"/>
                <a:cs typeface="Times New Roman" panose="02020603050405020304" pitchFamily="18" charset="0"/>
              </a:rPr>
              <a:t>a  xi  ̴  P(. | </a:t>
            </a:r>
            <a:r>
              <a:rPr lang="el-GR" sz="3600" dirty="0" smtClean="0">
                <a:latin typeface="Times New Roman" panose="02020603050405020304" pitchFamily="18" charset="0"/>
                <a:cs typeface="Times New Roman" panose="02020603050405020304" pitchFamily="18" charset="0"/>
              </a:rPr>
              <a:t>φ</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zi</a:t>
            </a:r>
            <a:r>
              <a:rPr lang="en-US" sz="3600" dirty="0" smtClean="0">
                <a:latin typeface="Times New Roman" panose="02020603050405020304" pitchFamily="18" charset="0"/>
                <a:cs typeface="Times New Roman" panose="02020603050405020304" pitchFamily="18" charset="0"/>
              </a:rPr>
              <a:t>)   Customer assignments are sampled using the spatial distance between </a:t>
            </a:r>
            <a:r>
              <a:rPr lang="en-US" sz="3600" dirty="0" err="1" smtClean="0">
                <a:latin typeface="Times New Roman" panose="02020603050405020304" pitchFamily="18" charset="0"/>
                <a:cs typeface="Times New Roman" panose="02020603050405020304" pitchFamily="18" charset="0"/>
              </a:rPr>
              <a:t>pixels.The</a:t>
            </a:r>
            <a:r>
              <a:rPr lang="en-US" sz="3600" dirty="0" smtClean="0">
                <a:latin typeface="Times New Roman" panose="02020603050405020304" pitchFamily="18" charset="0"/>
                <a:cs typeface="Times New Roman" panose="02020603050405020304" pitchFamily="18" charset="0"/>
              </a:rPr>
              <a:t> partition structure derived from the  customer assignments is used  to sample  the  observed  image </a:t>
            </a:r>
            <a:r>
              <a:rPr lang="en-US" sz="3600" dirty="0" err="1" smtClean="0">
                <a:latin typeface="Times New Roman" panose="02020603050405020304" pitchFamily="18" charset="0"/>
                <a:cs typeface="Times New Roman" panose="02020603050405020304" pitchFamily="18" charset="0"/>
              </a:rPr>
              <a:t>features.Given</a:t>
            </a:r>
            <a:r>
              <a:rPr lang="en-US" sz="3600" dirty="0" smtClean="0">
                <a:latin typeface="Times New Roman" panose="02020603050405020304" pitchFamily="18" charset="0"/>
                <a:cs typeface="Times New Roman" panose="02020603050405020304" pitchFamily="18" charset="0"/>
              </a:rPr>
              <a:t> an image the posterior distribution  of the customer assignments induces a posterior over the  cluster structure ;</a:t>
            </a:r>
            <a:r>
              <a:rPr lang="en-US" sz="3600" smtClean="0">
                <a:latin typeface="Times New Roman" panose="02020603050405020304" pitchFamily="18" charset="0"/>
                <a:cs typeface="Times New Roman" panose="02020603050405020304" pitchFamily="18" charset="0"/>
              </a:rPr>
              <a:t>providing segmentation.</a:t>
            </a:r>
            <a:endParaRPr lang="en-US" sz="3600" dirty="0" smtClean="0">
              <a:latin typeface="Times New Roman" panose="02020603050405020304" pitchFamily="18" charset="0"/>
              <a:cs typeface="Times New Roman" panose="02020603050405020304" pitchFamily="18" charset="0"/>
            </a:endParaRPr>
          </a:p>
        </p:txBody>
      </p:sp>
      <p:sp>
        <p:nvSpPr>
          <p:cNvPr id="22" name="Rounded Rectangle 21"/>
          <p:cNvSpPr/>
          <p:nvPr/>
        </p:nvSpPr>
        <p:spPr>
          <a:xfrm>
            <a:off x="941900" y="26348398"/>
            <a:ext cx="10058400" cy="1371600"/>
          </a:xfrm>
          <a:prstGeom prst="roundRect">
            <a:avLst/>
          </a:prstGeom>
          <a:solidFill>
            <a:srgbClr val="08323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7200" dirty="0" err="1" smtClean="0">
                <a:latin typeface="Times New Roman" panose="02020603050405020304" pitchFamily="18" charset="0"/>
                <a:cs typeface="Times New Roman" panose="02020603050405020304" pitchFamily="18" charset="0"/>
              </a:rPr>
              <a:t>ddCRP</a:t>
            </a:r>
            <a:endParaRPr lang="en-US" sz="7200" dirty="0">
              <a:latin typeface="Times New Roman" panose="02020603050405020304" pitchFamily="18" charset="0"/>
              <a:cs typeface="Times New Roman" panose="02020603050405020304" pitchFamily="18" charset="0"/>
            </a:endParaRPr>
          </a:p>
        </p:txBody>
      </p:sp>
      <p:sp>
        <p:nvSpPr>
          <p:cNvPr id="23" name="Rounded Rectangle 22"/>
          <p:cNvSpPr/>
          <p:nvPr/>
        </p:nvSpPr>
        <p:spPr>
          <a:xfrm>
            <a:off x="31172100" y="4743831"/>
            <a:ext cx="11704320" cy="1371600"/>
          </a:xfrm>
          <a:prstGeom prst="roundRect">
            <a:avLst/>
          </a:prstGeom>
          <a:solidFill>
            <a:srgbClr val="08323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7200" dirty="0" smtClean="0">
                <a:latin typeface="Times New Roman" panose="02020603050405020304" pitchFamily="18" charset="0"/>
                <a:cs typeface="Times New Roman" panose="02020603050405020304" pitchFamily="18" charset="0"/>
              </a:rPr>
              <a:t>Results</a:t>
            </a:r>
            <a:endParaRPr lang="en-US" sz="7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166946" y="23944933"/>
            <a:ext cx="11704320" cy="7294305"/>
          </a:xfrm>
          <a:prstGeom prst="rect">
            <a:avLst/>
          </a:prstGeom>
          <a:noFill/>
        </p:spPr>
        <p:txBody>
          <a:bodyPr wrap="square" rtlCol="0">
            <a:spAutoFit/>
          </a:bodyPr>
          <a:lstStyle/>
          <a:p>
            <a:pPr marL="742950" indent="-742950">
              <a:buFont typeface="+mj-lt"/>
              <a:buAutoNum type="arabicPeriod"/>
            </a:pPr>
            <a:r>
              <a:rPr lang="en-US" sz="3600" dirty="0" smtClean="0">
                <a:latin typeface="Times New Roman" panose="02020603050405020304" pitchFamily="18" charset="0"/>
                <a:cs typeface="Times New Roman" panose="02020603050405020304" pitchFamily="18" charset="0"/>
              </a:rPr>
              <a:t>M. Ren, R. </a:t>
            </a:r>
            <a:r>
              <a:rPr lang="en-US" sz="3600" dirty="0" err="1" smtClean="0">
                <a:latin typeface="Times New Roman" panose="02020603050405020304" pitchFamily="18" charset="0"/>
                <a:cs typeface="Times New Roman" panose="02020603050405020304" pitchFamily="18" charset="0"/>
              </a:rPr>
              <a:t>Kiros</a:t>
            </a:r>
            <a:r>
              <a:rPr lang="en-US" sz="3600" dirty="0" smtClean="0">
                <a:latin typeface="Times New Roman" panose="02020603050405020304" pitchFamily="18" charset="0"/>
                <a:cs typeface="Times New Roman" panose="02020603050405020304" pitchFamily="18" charset="0"/>
              </a:rPr>
              <a:t>, and R. S. </a:t>
            </a:r>
            <a:r>
              <a:rPr lang="en-US" sz="3600" dirty="0" err="1" smtClean="0">
                <a:latin typeface="Times New Roman" panose="02020603050405020304" pitchFamily="18" charset="0"/>
                <a:cs typeface="Times New Roman" panose="02020603050405020304" pitchFamily="18" charset="0"/>
              </a:rPr>
              <a:t>Zemel</a:t>
            </a:r>
            <a:r>
              <a:rPr lang="en-US" sz="3600" dirty="0" smtClean="0">
                <a:latin typeface="Times New Roman" panose="02020603050405020304" pitchFamily="18" charset="0"/>
                <a:cs typeface="Times New Roman" panose="02020603050405020304" pitchFamily="18" charset="0"/>
              </a:rPr>
              <a:t>, “Exploring Models and Data for Image Question Answering,” </a:t>
            </a:r>
            <a:r>
              <a:rPr lang="en-US" sz="3600" dirty="0" err="1" smtClean="0">
                <a:latin typeface="Times New Roman" panose="02020603050405020304" pitchFamily="18" charset="0"/>
                <a:cs typeface="Times New Roman" panose="02020603050405020304" pitchFamily="18" charset="0"/>
              </a:rPr>
              <a:t>CoRR</a:t>
            </a:r>
            <a:r>
              <a:rPr lang="en-US" sz="3600" dirty="0" smtClean="0">
                <a:latin typeface="Times New Roman" panose="02020603050405020304" pitchFamily="18" charset="0"/>
                <a:cs typeface="Times New Roman" panose="02020603050405020304" pitchFamily="18" charset="0"/>
              </a:rPr>
              <a:t>, vol. abs/1505.02074, 2015</a:t>
            </a:r>
          </a:p>
          <a:p>
            <a:pPr marL="742950" indent="-742950">
              <a:buFont typeface="+mj-lt"/>
              <a:buAutoNum type="arabicPeriod"/>
            </a:pPr>
            <a:r>
              <a:rPr lang="en-US" sz="3600" dirty="0" smtClean="0">
                <a:latin typeface="Times New Roman" panose="02020603050405020304" pitchFamily="18" charset="0"/>
                <a:cs typeface="Times New Roman" panose="02020603050405020304" pitchFamily="18" charset="0"/>
              </a:rPr>
              <a:t>S. </a:t>
            </a:r>
            <a:r>
              <a:rPr lang="en-US" sz="3600" dirty="0" err="1" smtClean="0">
                <a:latin typeface="Times New Roman" panose="02020603050405020304" pitchFamily="18" charset="0"/>
                <a:cs typeface="Times New Roman" panose="02020603050405020304" pitchFamily="18" charset="0"/>
              </a:rPr>
              <a:t>Antol</a:t>
            </a:r>
            <a:r>
              <a:rPr lang="en-US" sz="3600" dirty="0" smtClean="0">
                <a:latin typeface="Times New Roman" panose="02020603050405020304" pitchFamily="18" charset="0"/>
                <a:cs typeface="Times New Roman" panose="02020603050405020304" pitchFamily="18" charset="0"/>
              </a:rPr>
              <a:t>, A. Agrawal, J. Lu, M. Mitchell, D. </a:t>
            </a:r>
            <a:r>
              <a:rPr lang="en-US" sz="3600" dirty="0" err="1" smtClean="0">
                <a:latin typeface="Times New Roman" panose="02020603050405020304" pitchFamily="18" charset="0"/>
                <a:cs typeface="Times New Roman" panose="02020603050405020304" pitchFamily="18" charset="0"/>
              </a:rPr>
              <a:t>Batra</a:t>
            </a:r>
            <a:r>
              <a:rPr lang="en-US" sz="3600" dirty="0" smtClean="0">
                <a:latin typeface="Times New Roman" panose="02020603050405020304" pitchFamily="18" charset="0"/>
                <a:cs typeface="Times New Roman" panose="02020603050405020304" pitchFamily="18" charset="0"/>
              </a:rPr>
              <a:t>, C. L. </a:t>
            </a:r>
            <a:r>
              <a:rPr lang="en-US" sz="3600" dirty="0" err="1" smtClean="0">
                <a:latin typeface="Times New Roman" panose="02020603050405020304" pitchFamily="18" charset="0"/>
                <a:cs typeface="Times New Roman" panose="02020603050405020304" pitchFamily="18" charset="0"/>
              </a:rPr>
              <a:t>Zitnick</a:t>
            </a:r>
            <a:r>
              <a:rPr lang="en-US" sz="3600" dirty="0" smtClean="0">
                <a:latin typeface="Times New Roman" panose="02020603050405020304" pitchFamily="18" charset="0"/>
                <a:cs typeface="Times New Roman" panose="02020603050405020304" pitchFamily="18" charset="0"/>
              </a:rPr>
              <a:t>, and D. Parikh, “VQA: Visual Question Answering,” </a:t>
            </a:r>
            <a:r>
              <a:rPr lang="en-US" sz="3600" dirty="0" err="1" smtClean="0">
                <a:latin typeface="Times New Roman" panose="02020603050405020304" pitchFamily="18" charset="0"/>
                <a:cs typeface="Times New Roman" panose="02020603050405020304" pitchFamily="18" charset="0"/>
              </a:rPr>
              <a:t>CoRR</a:t>
            </a:r>
            <a:r>
              <a:rPr lang="en-US" sz="3600" dirty="0" smtClean="0">
                <a:latin typeface="Times New Roman" panose="02020603050405020304" pitchFamily="18" charset="0"/>
                <a:cs typeface="Times New Roman" panose="02020603050405020304" pitchFamily="18" charset="0"/>
              </a:rPr>
              <a:t>, vol. abs/1505.00468,2015.</a:t>
            </a:r>
          </a:p>
          <a:p>
            <a:pPr marL="742950" indent="-742950">
              <a:buFont typeface="+mj-lt"/>
              <a:buAutoNum type="arabicPeriod"/>
            </a:pPr>
            <a:r>
              <a:rPr lang="en-US" sz="3600" dirty="0" smtClean="0">
                <a:latin typeface="Times New Roman" panose="02020603050405020304" pitchFamily="18" charset="0"/>
                <a:cs typeface="Times New Roman" panose="02020603050405020304" pitchFamily="18" charset="0"/>
              </a:rPr>
              <a:t>H. Gao, J. Mao, J. Zhou, Z. Huang, L. Wang, and W. Xu, “Are you talking to a machine? Dataset and methods for multilingual question answering,” </a:t>
            </a:r>
            <a:r>
              <a:rPr lang="en-US" sz="3600" dirty="0" err="1" smtClean="0">
                <a:latin typeface="Times New Roman" panose="02020603050405020304" pitchFamily="18" charset="0"/>
                <a:cs typeface="Times New Roman" panose="02020603050405020304" pitchFamily="18" charset="0"/>
              </a:rPr>
              <a:t>CoRR</a:t>
            </a:r>
            <a:r>
              <a:rPr lang="en-US" sz="3600" dirty="0" smtClean="0">
                <a:latin typeface="Times New Roman" panose="02020603050405020304" pitchFamily="18" charset="0"/>
                <a:cs typeface="Times New Roman" panose="02020603050405020304" pitchFamily="18" charset="0"/>
              </a:rPr>
              <a:t>, vol. abs/1505.05612, 2015.</a:t>
            </a:r>
          </a:p>
          <a:p>
            <a:pPr marL="742950" indent="-742950">
              <a:buFont typeface="+mj-lt"/>
              <a:buAutoNum type="arabicPeriod"/>
            </a:pPr>
            <a:r>
              <a:rPr lang="en-US" sz="3600" dirty="0" smtClean="0">
                <a:latin typeface="Times New Roman" panose="02020603050405020304" pitchFamily="18" charset="0"/>
                <a:cs typeface="Times New Roman" panose="02020603050405020304" pitchFamily="18" charset="0"/>
              </a:rPr>
              <a:t>L. Ma, Z. Lu, and H. Li, “Learning to answer questions from image using convolutional neural network,” </a:t>
            </a:r>
            <a:r>
              <a:rPr lang="en-US" sz="3600" dirty="0" err="1" smtClean="0">
                <a:latin typeface="Times New Roman" panose="02020603050405020304" pitchFamily="18" charset="0"/>
                <a:cs typeface="Times New Roman" panose="02020603050405020304" pitchFamily="18" charset="0"/>
              </a:rPr>
              <a:t>CoRR</a:t>
            </a:r>
            <a:r>
              <a:rPr lang="en-US" sz="3600" dirty="0" smtClean="0">
                <a:latin typeface="Times New Roman" panose="02020603050405020304" pitchFamily="18" charset="0"/>
                <a:cs typeface="Times New Roman" panose="02020603050405020304" pitchFamily="18" charset="0"/>
              </a:rPr>
              <a:t>, vol. abs/1506.00333, 2015. </a:t>
            </a:r>
            <a:endParaRPr lang="en-US" sz="3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6782" y="20957345"/>
            <a:ext cx="4478818" cy="3130907"/>
          </a:xfrm>
          <a:prstGeom prst="rect">
            <a:avLst/>
          </a:prstGeom>
        </p:spPr>
      </p:pic>
      <p:sp>
        <p:nvSpPr>
          <p:cNvPr id="7" name="TextBox 6"/>
          <p:cNvSpPr txBox="1"/>
          <p:nvPr/>
        </p:nvSpPr>
        <p:spPr>
          <a:xfrm>
            <a:off x="6028249" y="24207108"/>
            <a:ext cx="4805748" cy="1754326"/>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How many chairs are there?</a:t>
            </a:r>
          </a:p>
          <a:p>
            <a:r>
              <a:rPr lang="en-US" sz="3600" b="1" dirty="0" smtClean="0">
                <a:latin typeface="Times New Roman" panose="02020603050405020304" pitchFamily="18" charset="0"/>
                <a:cs typeface="Times New Roman" panose="02020603050405020304" pitchFamily="18" charset="0"/>
              </a:rPr>
              <a:t>Ground truth:  one</a:t>
            </a:r>
            <a:endParaRPr lang="en-US" sz="3600" b="1"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6752" y="20953420"/>
            <a:ext cx="4515480" cy="3143689"/>
          </a:xfrm>
          <a:prstGeom prst="rect">
            <a:avLst/>
          </a:prstGeom>
        </p:spPr>
      </p:pic>
      <p:sp>
        <p:nvSpPr>
          <p:cNvPr id="14" name="TextBox 13"/>
          <p:cNvSpPr txBox="1"/>
          <p:nvPr/>
        </p:nvSpPr>
        <p:spPr>
          <a:xfrm>
            <a:off x="1266752" y="24166288"/>
            <a:ext cx="4515480" cy="1754326"/>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What is there in front of the sofa?</a:t>
            </a:r>
          </a:p>
          <a:p>
            <a:r>
              <a:rPr lang="en-US" sz="3600" b="1" dirty="0" smtClean="0">
                <a:latin typeface="Times New Roman" panose="02020603050405020304" pitchFamily="18" charset="0"/>
                <a:cs typeface="Times New Roman" panose="02020603050405020304" pitchFamily="18" charset="0"/>
              </a:rPr>
              <a:t>Ground truth: table</a:t>
            </a:r>
            <a:endParaRPr lang="en-US" sz="3600" b="1" dirty="0">
              <a:latin typeface="Times New Roman" panose="02020603050405020304" pitchFamily="18" charset="0"/>
              <a:cs typeface="Times New Roman" panose="02020603050405020304" pitchFamily="18" charset="0"/>
            </a:endParaRPr>
          </a:p>
        </p:txBody>
      </p:sp>
      <p:grpSp>
        <p:nvGrpSpPr>
          <p:cNvPr id="93" name="Group 92"/>
          <p:cNvGrpSpPr/>
          <p:nvPr/>
        </p:nvGrpSpPr>
        <p:grpSpPr>
          <a:xfrm>
            <a:off x="13548443" y="27482614"/>
            <a:ext cx="6672893" cy="2964758"/>
            <a:chOff x="12662243" y="28291414"/>
            <a:chExt cx="6672893" cy="2964758"/>
          </a:xfrm>
        </p:grpSpPr>
        <p:sp>
          <p:nvSpPr>
            <p:cNvPr id="12" name="TextBox 11"/>
            <p:cNvSpPr txBox="1"/>
            <p:nvPr/>
          </p:nvSpPr>
          <p:spPr>
            <a:xfrm>
              <a:off x="14414500" y="28291414"/>
              <a:ext cx="393700" cy="274320"/>
            </a:xfrm>
            <a:prstGeom prst="rect">
              <a:avLst/>
            </a:prstGeom>
            <a:noFill/>
          </p:spPr>
          <p:txBody>
            <a:bodyPr wrap="square" rtlCol="0" anchor="ctr">
              <a:spAutoFit/>
            </a:bodyPr>
            <a:lstStyle/>
            <a:p>
              <a:r>
                <a:rPr lang="en-US" sz="2400" dirty="0" smtClean="0">
                  <a:latin typeface="Times New Roman" panose="02020603050405020304" pitchFamily="18" charset="0"/>
                  <a:cs typeface="Times New Roman" panose="02020603050405020304" pitchFamily="18" charset="0"/>
                </a:rPr>
                <a:t>S</a:t>
              </a:r>
              <a:endParaRPr lang="en-US" sz="2400"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15453662" y="28795286"/>
              <a:ext cx="586437" cy="274320"/>
            </a:xfrm>
            <a:prstGeom prst="rect">
              <a:avLst/>
            </a:prstGeom>
            <a:noFill/>
          </p:spPr>
          <p:txBody>
            <a:bodyPr wrap="square" rtlCol="0" anchor="ctr">
              <a:spAutoFit/>
            </a:bodyPr>
            <a:lstStyle/>
            <a:p>
              <a:r>
                <a:rPr lang="en-US" sz="2400" dirty="0" smtClean="0">
                  <a:latin typeface="Times New Roman" panose="02020603050405020304" pitchFamily="18" charset="0"/>
                  <a:cs typeface="Times New Roman" panose="02020603050405020304" pitchFamily="18" charset="0"/>
                </a:rPr>
                <a:t>VP</a:t>
              </a:r>
              <a:endParaRPr lang="en-US" sz="2400"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16616233" y="29290258"/>
              <a:ext cx="590550" cy="274320"/>
            </a:xfrm>
            <a:prstGeom prst="rect">
              <a:avLst/>
            </a:prstGeom>
            <a:noFill/>
          </p:spPr>
          <p:txBody>
            <a:bodyPr wrap="square" rtlCol="0" anchor="ctr">
              <a:spAutoFit/>
            </a:bodyPr>
            <a:lstStyle/>
            <a:p>
              <a:r>
                <a:rPr lang="en-US" sz="2400" dirty="0" smtClean="0">
                  <a:latin typeface="Times New Roman" panose="02020603050405020304" pitchFamily="18" charset="0"/>
                  <a:cs typeface="Times New Roman" panose="02020603050405020304" pitchFamily="18" charset="0"/>
                </a:rPr>
                <a:t>NP</a:t>
              </a:r>
              <a:endParaRPr lang="en-US" sz="2400"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17693232" y="29813478"/>
              <a:ext cx="632867" cy="274320"/>
            </a:xfrm>
            <a:prstGeom prst="rect">
              <a:avLst/>
            </a:prstGeom>
            <a:noFill/>
          </p:spPr>
          <p:txBody>
            <a:bodyPr wrap="square" rtlCol="0" anchor="ctr">
              <a:spAutoFit/>
            </a:bodyPr>
            <a:lstStyle/>
            <a:p>
              <a:r>
                <a:rPr lang="en-US" sz="2400" dirty="0" smtClean="0">
                  <a:latin typeface="Times New Roman" panose="02020603050405020304" pitchFamily="18" charset="0"/>
                  <a:cs typeface="Times New Roman" panose="02020603050405020304" pitchFamily="18" charset="0"/>
                </a:rPr>
                <a:t>NP</a:t>
              </a:r>
              <a:endParaRPr lang="en-US" sz="2400"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18848743" y="30323998"/>
              <a:ext cx="393700" cy="274320"/>
            </a:xfrm>
            <a:prstGeom prst="rect">
              <a:avLst/>
            </a:prstGeom>
            <a:noFill/>
          </p:spPr>
          <p:txBody>
            <a:bodyPr wrap="square" rtlCol="0" anchor="ctr">
              <a:spAutoFit/>
            </a:bodyPr>
            <a:lstStyle/>
            <a:p>
              <a:r>
                <a:rPr lang="en-US" sz="2400" dirty="0">
                  <a:latin typeface="Times New Roman" panose="02020603050405020304" pitchFamily="18" charset="0"/>
                  <a:cs typeface="Times New Roman" panose="02020603050405020304" pitchFamily="18" charset="0"/>
                </a:rPr>
                <a:t>N</a:t>
              </a:r>
            </a:p>
          </p:txBody>
        </p:sp>
        <p:sp>
          <p:nvSpPr>
            <p:cNvPr id="40" name="TextBox 39"/>
            <p:cNvSpPr txBox="1"/>
            <p:nvPr/>
          </p:nvSpPr>
          <p:spPr>
            <a:xfrm>
              <a:off x="16749582" y="30336698"/>
              <a:ext cx="789117" cy="274320"/>
            </a:xfrm>
            <a:prstGeom prst="rect">
              <a:avLst/>
            </a:prstGeom>
            <a:noFill/>
          </p:spPr>
          <p:txBody>
            <a:bodyPr wrap="square" rtlCol="0" anchor="ctr">
              <a:spAutoFit/>
            </a:bodyPr>
            <a:lstStyle/>
            <a:p>
              <a:r>
                <a:rPr lang="en-US" sz="2400" dirty="0" smtClean="0">
                  <a:latin typeface="Times New Roman" panose="02020603050405020304" pitchFamily="18" charset="0"/>
                  <a:cs typeface="Times New Roman" panose="02020603050405020304" pitchFamily="18" charset="0"/>
                </a:rPr>
                <a:t>DET</a:t>
              </a:r>
              <a:endParaRPr lang="en-US" sz="2400" dirty="0">
                <a:latin typeface="Times New Roman" panose="02020603050405020304" pitchFamily="18" charset="0"/>
                <a:cs typeface="Times New Roman" panose="02020603050405020304" pitchFamily="18" charset="0"/>
              </a:endParaRPr>
            </a:p>
          </p:txBody>
        </p:sp>
        <p:cxnSp>
          <p:nvCxnSpPr>
            <p:cNvPr id="42" name="Straight Connector 41"/>
            <p:cNvCxnSpPr>
              <a:stCxn id="12" idx="2"/>
              <a:endCxn id="33" idx="0"/>
            </p:cNvCxnSpPr>
            <p:nvPr/>
          </p:nvCxnSpPr>
          <p:spPr>
            <a:xfrm>
              <a:off x="14611350" y="28565734"/>
              <a:ext cx="1135531" cy="2295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3" idx="2"/>
              <a:endCxn id="35" idx="0"/>
            </p:cNvCxnSpPr>
            <p:nvPr/>
          </p:nvCxnSpPr>
          <p:spPr>
            <a:xfrm>
              <a:off x="15746881" y="29069606"/>
              <a:ext cx="1164627" cy="2206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5" idx="2"/>
              <a:endCxn id="37" idx="0"/>
            </p:cNvCxnSpPr>
            <p:nvPr/>
          </p:nvCxnSpPr>
          <p:spPr>
            <a:xfrm>
              <a:off x="16911508" y="29564578"/>
              <a:ext cx="1098158" cy="2489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7" idx="2"/>
              <a:endCxn id="39" idx="0"/>
            </p:cNvCxnSpPr>
            <p:nvPr/>
          </p:nvCxnSpPr>
          <p:spPr>
            <a:xfrm>
              <a:off x="18009666" y="30087798"/>
              <a:ext cx="1035927" cy="236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0" idx="0"/>
              <a:endCxn id="37" idx="2"/>
            </p:cNvCxnSpPr>
            <p:nvPr/>
          </p:nvCxnSpPr>
          <p:spPr>
            <a:xfrm flipV="1">
              <a:off x="17144141" y="30087798"/>
              <a:ext cx="865525" cy="2489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5596121" y="29810218"/>
              <a:ext cx="869865" cy="274320"/>
            </a:xfrm>
            <a:prstGeom prst="rect">
              <a:avLst/>
            </a:prstGeom>
            <a:noFill/>
          </p:spPr>
          <p:txBody>
            <a:bodyPr wrap="square" rtlCol="0" anchor="ctr">
              <a:spAutoFit/>
            </a:bodyPr>
            <a:lstStyle/>
            <a:p>
              <a:r>
                <a:rPr lang="en-US" sz="2400" dirty="0" smtClean="0">
                  <a:latin typeface="Times New Roman" panose="02020603050405020304" pitchFamily="18" charset="0"/>
                  <a:cs typeface="Times New Roman" panose="02020603050405020304" pitchFamily="18" charset="0"/>
                </a:rPr>
                <a:t>VBG</a:t>
              </a:r>
              <a:endParaRPr lang="en-US" sz="2400" dirty="0">
                <a:latin typeface="Times New Roman" panose="02020603050405020304" pitchFamily="18" charset="0"/>
                <a:cs typeface="Times New Roman" panose="02020603050405020304" pitchFamily="18" charset="0"/>
              </a:endParaRPr>
            </a:p>
          </p:txBody>
        </p:sp>
        <p:cxnSp>
          <p:nvCxnSpPr>
            <p:cNvPr id="58" name="Straight Connector 57"/>
            <p:cNvCxnSpPr>
              <a:stCxn id="35" idx="2"/>
              <a:endCxn id="53" idx="0"/>
            </p:cNvCxnSpPr>
            <p:nvPr/>
          </p:nvCxnSpPr>
          <p:spPr>
            <a:xfrm flipH="1">
              <a:off x="16031054" y="29564578"/>
              <a:ext cx="880454" cy="2456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4849246" y="29287234"/>
              <a:ext cx="327872" cy="274320"/>
            </a:xfrm>
            <a:prstGeom prst="rect">
              <a:avLst/>
            </a:prstGeom>
            <a:noFill/>
          </p:spPr>
          <p:txBody>
            <a:bodyPr wrap="square" rtlCol="0" anchor="ctr">
              <a:spAutoFit/>
            </a:bodyPr>
            <a:lstStyle/>
            <a:p>
              <a:r>
                <a:rPr lang="en-US" sz="2400" dirty="0">
                  <a:latin typeface="Times New Roman" panose="02020603050405020304" pitchFamily="18" charset="0"/>
                  <a:cs typeface="Times New Roman" panose="02020603050405020304" pitchFamily="18" charset="0"/>
                </a:rPr>
                <a:t>V</a:t>
              </a:r>
            </a:p>
          </p:txBody>
        </p:sp>
        <p:cxnSp>
          <p:nvCxnSpPr>
            <p:cNvPr id="61" name="Straight Connector 60"/>
            <p:cNvCxnSpPr>
              <a:stCxn id="59" idx="0"/>
              <a:endCxn id="33" idx="2"/>
            </p:cNvCxnSpPr>
            <p:nvPr/>
          </p:nvCxnSpPr>
          <p:spPr>
            <a:xfrm flipV="1">
              <a:off x="15013182" y="29069606"/>
              <a:ext cx="733699" cy="2176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3419901" y="28795286"/>
              <a:ext cx="640080" cy="274320"/>
            </a:xfrm>
            <a:prstGeom prst="rect">
              <a:avLst/>
            </a:prstGeom>
            <a:noFill/>
          </p:spPr>
          <p:txBody>
            <a:bodyPr wrap="square" rtlCol="0" anchor="ctr">
              <a:spAutoFit/>
            </a:bodyPr>
            <a:lstStyle/>
            <a:p>
              <a:r>
                <a:rPr lang="en-US" sz="2400" dirty="0" smtClean="0">
                  <a:latin typeface="Times New Roman" panose="02020603050405020304" pitchFamily="18" charset="0"/>
                  <a:cs typeface="Times New Roman" panose="02020603050405020304" pitchFamily="18" charset="0"/>
                </a:rPr>
                <a:t>NP</a:t>
              </a:r>
              <a:endParaRPr lang="en-US" sz="2400" dirty="0">
                <a:latin typeface="Times New Roman" panose="02020603050405020304" pitchFamily="18" charset="0"/>
                <a:cs typeface="Times New Roman" panose="02020603050405020304" pitchFamily="18" charset="0"/>
              </a:endParaRPr>
            </a:p>
          </p:txBody>
        </p:sp>
        <p:cxnSp>
          <p:nvCxnSpPr>
            <p:cNvPr id="65" name="Straight Connector 64"/>
            <p:cNvCxnSpPr>
              <a:stCxn id="12" idx="2"/>
              <a:endCxn id="63" idx="0"/>
            </p:cNvCxnSpPr>
            <p:nvPr/>
          </p:nvCxnSpPr>
          <p:spPr>
            <a:xfrm flipH="1">
              <a:off x="13739941" y="28565734"/>
              <a:ext cx="871409" cy="2295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4244466" y="29287234"/>
              <a:ext cx="455057" cy="274320"/>
            </a:xfrm>
            <a:prstGeom prst="rect">
              <a:avLst/>
            </a:prstGeom>
            <a:noFill/>
          </p:spPr>
          <p:txBody>
            <a:bodyPr wrap="square" rtlCol="0" anchor="ctr">
              <a:spAutoFit/>
            </a:bodyPr>
            <a:lstStyle/>
            <a:p>
              <a:r>
                <a:rPr lang="en-US" sz="2400" dirty="0" smtClean="0">
                  <a:latin typeface="Times New Roman" panose="02020603050405020304" pitchFamily="18" charset="0"/>
                  <a:cs typeface="Times New Roman" panose="02020603050405020304" pitchFamily="18" charset="0"/>
                </a:rPr>
                <a:t>N</a:t>
              </a:r>
              <a:endParaRPr lang="en-US" sz="2400" dirty="0">
                <a:latin typeface="Times New Roman" panose="02020603050405020304" pitchFamily="18" charset="0"/>
                <a:cs typeface="Times New Roman" panose="02020603050405020304" pitchFamily="18" charset="0"/>
              </a:endParaRPr>
            </a:p>
          </p:txBody>
        </p:sp>
        <p:sp>
          <p:nvSpPr>
            <p:cNvPr id="67" name="TextBox 66"/>
            <p:cNvSpPr txBox="1"/>
            <p:nvPr/>
          </p:nvSpPr>
          <p:spPr>
            <a:xfrm>
              <a:off x="12662243" y="29285032"/>
              <a:ext cx="824565" cy="274320"/>
            </a:xfrm>
            <a:prstGeom prst="rect">
              <a:avLst/>
            </a:prstGeom>
            <a:noFill/>
          </p:spPr>
          <p:txBody>
            <a:bodyPr wrap="square" rtlCol="0" anchor="ctr">
              <a:spAutoFit/>
            </a:bodyPr>
            <a:lstStyle/>
            <a:p>
              <a:r>
                <a:rPr lang="en-US" sz="2400" dirty="0" smtClean="0">
                  <a:latin typeface="Times New Roman" panose="02020603050405020304" pitchFamily="18" charset="0"/>
                  <a:cs typeface="Times New Roman" panose="02020603050405020304" pitchFamily="18" charset="0"/>
                </a:rPr>
                <a:t>DET</a:t>
              </a:r>
              <a:endParaRPr lang="en-US" sz="2400" dirty="0">
                <a:latin typeface="Times New Roman" panose="02020603050405020304" pitchFamily="18" charset="0"/>
                <a:cs typeface="Times New Roman" panose="02020603050405020304" pitchFamily="18" charset="0"/>
              </a:endParaRPr>
            </a:p>
          </p:txBody>
        </p:sp>
        <p:cxnSp>
          <p:nvCxnSpPr>
            <p:cNvPr id="69" name="Straight Connector 68"/>
            <p:cNvCxnSpPr>
              <a:stCxn id="67" idx="0"/>
              <a:endCxn id="63" idx="2"/>
            </p:cNvCxnSpPr>
            <p:nvPr/>
          </p:nvCxnSpPr>
          <p:spPr>
            <a:xfrm flipV="1">
              <a:off x="13074526" y="29069606"/>
              <a:ext cx="665415" cy="2154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3" idx="2"/>
              <a:endCxn id="66" idx="0"/>
            </p:cNvCxnSpPr>
            <p:nvPr/>
          </p:nvCxnSpPr>
          <p:spPr>
            <a:xfrm>
              <a:off x="13739941" y="29069606"/>
              <a:ext cx="732054" cy="2176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12891645" y="29931578"/>
              <a:ext cx="365760" cy="274320"/>
            </a:xfrm>
            <a:prstGeom prst="rect">
              <a:avLst/>
            </a:prstGeom>
            <a:noFill/>
          </p:spPr>
          <p:txBody>
            <a:bodyPr wrap="square" rtlCol="0" anchor="ctr">
              <a:spAutoFit/>
            </a:bodyPr>
            <a:lstStyle/>
            <a:p>
              <a:pPr algn="ctr"/>
              <a:r>
                <a:rPr lang="en-US" sz="2400" dirty="0">
                  <a:latin typeface="Times New Roman" panose="02020603050405020304" pitchFamily="18" charset="0"/>
                  <a:cs typeface="Times New Roman" panose="02020603050405020304" pitchFamily="18" charset="0"/>
                </a:rPr>
                <a:t>a</a:t>
              </a:r>
            </a:p>
          </p:txBody>
        </p:sp>
        <p:cxnSp>
          <p:nvCxnSpPr>
            <p:cNvPr id="74" name="Straight Connector 73"/>
            <p:cNvCxnSpPr>
              <a:stCxn id="67" idx="2"/>
              <a:endCxn id="72" idx="0"/>
            </p:cNvCxnSpPr>
            <p:nvPr/>
          </p:nvCxnSpPr>
          <p:spPr>
            <a:xfrm flipH="1">
              <a:off x="13074525" y="29559352"/>
              <a:ext cx="1" cy="3722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4198927" y="29932191"/>
              <a:ext cx="546134" cy="274320"/>
            </a:xfrm>
            <a:prstGeom prst="rect">
              <a:avLst/>
            </a:prstGeom>
            <a:noFill/>
          </p:spPr>
          <p:txBody>
            <a:bodyPr wrap="square" rtlCol="0" anchor="ctr">
              <a:spAutoFit/>
            </a:bodyPr>
            <a:lstStyle/>
            <a:p>
              <a:r>
                <a:rPr lang="en-US" sz="2400" dirty="0" smtClean="0">
                  <a:latin typeface="Times New Roman" panose="02020603050405020304" pitchFamily="18" charset="0"/>
                  <a:cs typeface="Times New Roman" panose="02020603050405020304" pitchFamily="18" charset="0"/>
                </a:rPr>
                <a:t>cat</a:t>
              </a:r>
              <a:endParaRPr lang="en-US" sz="2400" dirty="0">
                <a:latin typeface="Times New Roman" panose="02020603050405020304" pitchFamily="18" charset="0"/>
                <a:cs typeface="Times New Roman" panose="02020603050405020304" pitchFamily="18" charset="0"/>
              </a:endParaRPr>
            </a:p>
          </p:txBody>
        </p:sp>
        <p:cxnSp>
          <p:nvCxnSpPr>
            <p:cNvPr id="77" name="Straight Connector 76"/>
            <p:cNvCxnSpPr>
              <a:stCxn id="66" idx="2"/>
              <a:endCxn id="75" idx="0"/>
            </p:cNvCxnSpPr>
            <p:nvPr/>
          </p:nvCxnSpPr>
          <p:spPr>
            <a:xfrm flipH="1">
              <a:off x="14471994" y="29561554"/>
              <a:ext cx="1" cy="3706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4795827" y="30107016"/>
              <a:ext cx="433220" cy="274320"/>
            </a:xfrm>
            <a:prstGeom prst="rect">
              <a:avLst/>
            </a:prstGeom>
            <a:noFill/>
          </p:spPr>
          <p:txBody>
            <a:bodyPr wrap="square" rtlCol="0" anchor="ctr">
              <a:spAutoFit/>
            </a:bodyPr>
            <a:lstStyle/>
            <a:p>
              <a:r>
                <a:rPr lang="en-US" sz="2400" dirty="0" smtClean="0">
                  <a:latin typeface="Times New Roman" panose="02020603050405020304" pitchFamily="18" charset="0"/>
                  <a:cs typeface="Times New Roman" panose="02020603050405020304" pitchFamily="18" charset="0"/>
                </a:rPr>
                <a:t>is</a:t>
              </a:r>
              <a:endParaRPr lang="en-US" sz="2400" dirty="0">
                <a:latin typeface="Times New Roman" panose="02020603050405020304" pitchFamily="18" charset="0"/>
                <a:cs typeface="Times New Roman" panose="02020603050405020304" pitchFamily="18" charset="0"/>
              </a:endParaRPr>
            </a:p>
          </p:txBody>
        </p:sp>
        <p:cxnSp>
          <p:nvCxnSpPr>
            <p:cNvPr id="81" name="Straight Connector 80"/>
            <p:cNvCxnSpPr>
              <a:stCxn id="59" idx="2"/>
              <a:endCxn id="79" idx="0"/>
            </p:cNvCxnSpPr>
            <p:nvPr/>
          </p:nvCxnSpPr>
          <p:spPr>
            <a:xfrm flipH="1">
              <a:off x="15012437" y="29561554"/>
              <a:ext cx="745" cy="54546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5433453" y="30707532"/>
              <a:ext cx="1195200" cy="274320"/>
            </a:xfrm>
            <a:prstGeom prst="rect">
              <a:avLst/>
            </a:prstGeom>
            <a:noFill/>
          </p:spPr>
          <p:txBody>
            <a:bodyPr wrap="square" rtlCol="0" anchor="ctr">
              <a:spAutoFit/>
            </a:bodyPr>
            <a:lstStyle/>
            <a:p>
              <a:r>
                <a:rPr lang="en-US" sz="2400" dirty="0" smtClean="0">
                  <a:latin typeface="Times New Roman" panose="02020603050405020304" pitchFamily="18" charset="0"/>
                  <a:cs typeface="Times New Roman" panose="02020603050405020304" pitchFamily="18" charset="0"/>
                </a:rPr>
                <a:t>wearing</a:t>
              </a:r>
              <a:endParaRPr lang="en-US" sz="2400" dirty="0">
                <a:latin typeface="Times New Roman" panose="02020603050405020304" pitchFamily="18" charset="0"/>
                <a:cs typeface="Times New Roman" panose="02020603050405020304" pitchFamily="18" charset="0"/>
              </a:endParaRPr>
            </a:p>
          </p:txBody>
        </p:sp>
        <p:cxnSp>
          <p:nvCxnSpPr>
            <p:cNvPr id="85" name="Straight Connector 84"/>
            <p:cNvCxnSpPr>
              <a:stCxn id="53" idx="2"/>
              <a:endCxn id="83" idx="0"/>
            </p:cNvCxnSpPr>
            <p:nvPr/>
          </p:nvCxnSpPr>
          <p:spPr>
            <a:xfrm flipH="1">
              <a:off x="16031053" y="30084538"/>
              <a:ext cx="1" cy="6229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6959612" y="30971678"/>
              <a:ext cx="369056" cy="274320"/>
            </a:xfrm>
            <a:prstGeom prst="rect">
              <a:avLst/>
            </a:prstGeom>
            <a:noFill/>
          </p:spPr>
          <p:txBody>
            <a:bodyPr wrap="square" rtlCol="0" anchor="ctr">
              <a:spAutoFit/>
            </a:bodyPr>
            <a:lstStyle/>
            <a:p>
              <a:r>
                <a:rPr lang="en-US" sz="2400" dirty="0">
                  <a:latin typeface="Times New Roman" panose="02020603050405020304" pitchFamily="18" charset="0"/>
                  <a:cs typeface="Times New Roman" panose="02020603050405020304" pitchFamily="18" charset="0"/>
                </a:rPr>
                <a:t>a</a:t>
              </a:r>
            </a:p>
          </p:txBody>
        </p:sp>
        <p:cxnSp>
          <p:nvCxnSpPr>
            <p:cNvPr id="89" name="Straight Connector 88"/>
            <p:cNvCxnSpPr>
              <a:stCxn id="40" idx="2"/>
              <a:endCxn id="87" idx="0"/>
            </p:cNvCxnSpPr>
            <p:nvPr/>
          </p:nvCxnSpPr>
          <p:spPr>
            <a:xfrm flipH="1">
              <a:off x="17144140" y="30611018"/>
              <a:ext cx="1" cy="3606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8756049" y="30981852"/>
              <a:ext cx="579087" cy="274320"/>
            </a:xfrm>
            <a:prstGeom prst="rect">
              <a:avLst/>
            </a:prstGeom>
            <a:noFill/>
          </p:spPr>
          <p:txBody>
            <a:bodyPr wrap="square" rtlCol="0" anchor="ctr">
              <a:spAutoFit/>
            </a:bodyPr>
            <a:lstStyle/>
            <a:p>
              <a:r>
                <a:rPr lang="en-US" sz="2400" dirty="0" smtClean="0">
                  <a:latin typeface="Times New Roman" panose="02020603050405020304" pitchFamily="18" charset="0"/>
                  <a:cs typeface="Times New Roman" panose="02020603050405020304" pitchFamily="18" charset="0"/>
                </a:rPr>
                <a:t>hat</a:t>
              </a:r>
              <a:endParaRPr lang="en-US" sz="2400" dirty="0">
                <a:latin typeface="Times New Roman" panose="02020603050405020304" pitchFamily="18" charset="0"/>
                <a:cs typeface="Times New Roman" panose="02020603050405020304" pitchFamily="18" charset="0"/>
              </a:endParaRPr>
            </a:p>
          </p:txBody>
        </p:sp>
        <p:cxnSp>
          <p:nvCxnSpPr>
            <p:cNvPr id="92" name="Straight Connector 91"/>
            <p:cNvCxnSpPr>
              <a:stCxn id="39" idx="2"/>
              <a:endCxn id="90" idx="0"/>
            </p:cNvCxnSpPr>
            <p:nvPr/>
          </p:nvCxnSpPr>
          <p:spPr>
            <a:xfrm>
              <a:off x="19045593" y="30598318"/>
              <a:ext cx="0" cy="3835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9" name="Straight Connector 148"/>
          <p:cNvCxnSpPr>
            <a:stCxn id="98" idx="2"/>
            <a:endCxn id="124" idx="0"/>
          </p:cNvCxnSpPr>
          <p:nvPr/>
        </p:nvCxnSpPr>
        <p:spPr>
          <a:xfrm flipH="1">
            <a:off x="28818582" y="29539652"/>
            <a:ext cx="1" cy="29196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124" idx="2"/>
            <a:endCxn id="126" idx="0"/>
          </p:cNvCxnSpPr>
          <p:nvPr/>
        </p:nvCxnSpPr>
        <p:spPr>
          <a:xfrm>
            <a:off x="28818582" y="30105934"/>
            <a:ext cx="0" cy="3643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6" name="Group 175"/>
          <p:cNvGrpSpPr/>
          <p:nvPr/>
        </p:nvGrpSpPr>
        <p:grpSpPr>
          <a:xfrm>
            <a:off x="21643700" y="27043030"/>
            <a:ext cx="7787160" cy="3888905"/>
            <a:chOff x="21338902" y="27519878"/>
            <a:chExt cx="7787160" cy="3888905"/>
          </a:xfrm>
        </p:grpSpPr>
        <p:grpSp>
          <p:nvGrpSpPr>
            <p:cNvPr id="161" name="Group 160"/>
            <p:cNvGrpSpPr/>
            <p:nvPr/>
          </p:nvGrpSpPr>
          <p:grpSpPr>
            <a:xfrm>
              <a:off x="22669458" y="28169410"/>
              <a:ext cx="6456604" cy="3239373"/>
              <a:chOff x="22589248" y="27976906"/>
              <a:chExt cx="6456604" cy="3239373"/>
            </a:xfrm>
          </p:grpSpPr>
          <p:grpSp>
            <p:nvGrpSpPr>
              <p:cNvPr id="94" name="Group 93"/>
              <p:cNvGrpSpPr/>
              <p:nvPr/>
            </p:nvGrpSpPr>
            <p:grpSpPr>
              <a:xfrm>
                <a:off x="23273734" y="27976906"/>
                <a:ext cx="5772118" cy="3239373"/>
                <a:chOff x="13145668" y="28291414"/>
                <a:chExt cx="5772118" cy="3239373"/>
              </a:xfrm>
            </p:grpSpPr>
            <p:sp>
              <p:nvSpPr>
                <p:cNvPr id="95" name="TextBox 94"/>
                <p:cNvSpPr txBox="1"/>
                <p:nvPr/>
              </p:nvSpPr>
              <p:spPr>
                <a:xfrm>
                  <a:off x="14414500" y="28291414"/>
                  <a:ext cx="393700" cy="274320"/>
                </a:xfrm>
                <a:prstGeom prst="rect">
                  <a:avLst/>
                </a:prstGeom>
                <a:noFill/>
              </p:spPr>
              <p:txBody>
                <a:bodyPr wrap="square" rtlCol="0" anchor="ctr">
                  <a:spAutoFit/>
                </a:bodyPr>
                <a:lstStyle/>
                <a:p>
                  <a:r>
                    <a:rPr lang="en-US" sz="2400" dirty="0" smtClean="0">
                      <a:latin typeface="Times New Roman" panose="02020603050405020304" pitchFamily="18" charset="0"/>
                      <a:cs typeface="Times New Roman" panose="02020603050405020304" pitchFamily="18" charset="0"/>
                    </a:rPr>
                    <a:t>S</a:t>
                  </a:r>
                  <a:endParaRPr lang="en-US" sz="2400" dirty="0">
                    <a:latin typeface="Times New Roman" panose="02020603050405020304" pitchFamily="18" charset="0"/>
                    <a:cs typeface="Times New Roman" panose="02020603050405020304" pitchFamily="18" charset="0"/>
                  </a:endParaRPr>
                </a:p>
              </p:txBody>
            </p:sp>
            <p:sp>
              <p:nvSpPr>
                <p:cNvPr id="96" name="TextBox 95"/>
                <p:cNvSpPr txBox="1"/>
                <p:nvPr/>
              </p:nvSpPr>
              <p:spPr>
                <a:xfrm>
                  <a:off x="15453662" y="28795286"/>
                  <a:ext cx="586437" cy="274320"/>
                </a:xfrm>
                <a:prstGeom prst="rect">
                  <a:avLst/>
                </a:prstGeom>
                <a:noFill/>
              </p:spPr>
              <p:txBody>
                <a:bodyPr wrap="square" rtlCol="0" anchor="ctr">
                  <a:spAutoFit/>
                </a:bodyPr>
                <a:lstStyle/>
                <a:p>
                  <a:r>
                    <a:rPr lang="en-US" sz="2400" dirty="0" smtClean="0">
                      <a:latin typeface="Times New Roman" panose="02020603050405020304" pitchFamily="18" charset="0"/>
                      <a:cs typeface="Times New Roman" panose="02020603050405020304" pitchFamily="18" charset="0"/>
                    </a:rPr>
                    <a:t>VP</a:t>
                  </a:r>
                  <a:endParaRPr lang="en-US" sz="2400" dirty="0">
                    <a:latin typeface="Times New Roman" panose="02020603050405020304" pitchFamily="18" charset="0"/>
                    <a:cs typeface="Times New Roman" panose="02020603050405020304" pitchFamily="18" charset="0"/>
                  </a:endParaRPr>
                </a:p>
              </p:txBody>
            </p:sp>
            <p:sp>
              <p:nvSpPr>
                <p:cNvPr id="97" name="TextBox 96"/>
                <p:cNvSpPr txBox="1"/>
                <p:nvPr/>
              </p:nvSpPr>
              <p:spPr>
                <a:xfrm>
                  <a:off x="16616233" y="29290258"/>
                  <a:ext cx="590550" cy="274320"/>
                </a:xfrm>
                <a:prstGeom prst="rect">
                  <a:avLst/>
                </a:prstGeom>
                <a:noFill/>
              </p:spPr>
              <p:txBody>
                <a:bodyPr wrap="square" rtlCol="0" anchor="ctr">
                  <a:spAutoFit/>
                </a:bodyPr>
                <a:lstStyle/>
                <a:p>
                  <a:r>
                    <a:rPr lang="en-US" sz="2400" dirty="0" smtClean="0">
                      <a:latin typeface="Times New Roman" panose="02020603050405020304" pitchFamily="18" charset="0"/>
                      <a:cs typeface="Times New Roman" panose="02020603050405020304" pitchFamily="18" charset="0"/>
                    </a:rPr>
                    <a:t>NP</a:t>
                  </a:r>
                  <a:endParaRPr lang="en-US" sz="2400" dirty="0">
                    <a:latin typeface="Times New Roman" panose="02020603050405020304" pitchFamily="18" charset="0"/>
                    <a:cs typeface="Times New Roman" panose="02020603050405020304" pitchFamily="18" charset="0"/>
                  </a:endParaRPr>
                </a:p>
              </p:txBody>
            </p:sp>
            <p:sp>
              <p:nvSpPr>
                <p:cNvPr id="98" name="TextBox 97"/>
                <p:cNvSpPr txBox="1"/>
                <p:nvPr/>
              </p:nvSpPr>
              <p:spPr>
                <a:xfrm>
                  <a:off x="17693231" y="29864184"/>
                  <a:ext cx="1224555" cy="274320"/>
                </a:xfrm>
                <a:prstGeom prst="rect">
                  <a:avLst/>
                </a:prstGeom>
                <a:noFill/>
              </p:spPr>
              <p:txBody>
                <a:bodyPr wrap="square" rtlCol="0" anchor="ctr">
                  <a:spAutoFit/>
                </a:bodyPr>
                <a:lstStyle/>
                <a:p>
                  <a:r>
                    <a:rPr lang="en-US" sz="2400" dirty="0" smtClean="0">
                      <a:latin typeface="Times New Roman" panose="02020603050405020304" pitchFamily="18" charset="0"/>
                      <a:cs typeface="Times New Roman" panose="02020603050405020304" pitchFamily="18" charset="0"/>
                    </a:rPr>
                    <a:t>WHNP</a:t>
                  </a:r>
                  <a:endParaRPr lang="en-US" sz="2400" dirty="0">
                    <a:latin typeface="Times New Roman" panose="02020603050405020304" pitchFamily="18" charset="0"/>
                    <a:cs typeface="Times New Roman" panose="02020603050405020304" pitchFamily="18" charset="0"/>
                  </a:endParaRPr>
                </a:p>
              </p:txBody>
            </p:sp>
            <p:cxnSp>
              <p:nvCxnSpPr>
                <p:cNvPr id="101" name="Straight Connector 100"/>
                <p:cNvCxnSpPr>
                  <a:stCxn id="95" idx="2"/>
                  <a:endCxn id="96" idx="0"/>
                </p:cNvCxnSpPr>
                <p:nvPr/>
              </p:nvCxnSpPr>
              <p:spPr>
                <a:xfrm>
                  <a:off x="14611350" y="28565734"/>
                  <a:ext cx="1135531" cy="2295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6" idx="2"/>
                  <a:endCxn id="97" idx="0"/>
                </p:cNvCxnSpPr>
                <p:nvPr/>
              </p:nvCxnSpPr>
              <p:spPr>
                <a:xfrm>
                  <a:off x="15746881" y="29069606"/>
                  <a:ext cx="1164627" cy="2206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97" idx="2"/>
                  <a:endCxn id="98" idx="0"/>
                </p:cNvCxnSpPr>
                <p:nvPr/>
              </p:nvCxnSpPr>
              <p:spPr>
                <a:xfrm>
                  <a:off x="16911508" y="29564578"/>
                  <a:ext cx="1394001" cy="2996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15596121" y="29810218"/>
                  <a:ext cx="869865" cy="274320"/>
                </a:xfrm>
                <a:prstGeom prst="rect">
                  <a:avLst/>
                </a:prstGeom>
                <a:noFill/>
              </p:spPr>
              <p:txBody>
                <a:bodyPr wrap="square" rtlCol="0" anchor="ctr">
                  <a:spAutoFit/>
                </a:bodyPr>
                <a:lstStyle/>
                <a:p>
                  <a:r>
                    <a:rPr lang="en-US" sz="2400" dirty="0" smtClean="0">
                      <a:latin typeface="Times New Roman" panose="02020603050405020304" pitchFamily="18" charset="0"/>
                      <a:cs typeface="Times New Roman" panose="02020603050405020304" pitchFamily="18" charset="0"/>
                    </a:rPr>
                    <a:t>VBG</a:t>
                  </a:r>
                  <a:endParaRPr lang="en-US" sz="2400" dirty="0">
                    <a:latin typeface="Times New Roman" panose="02020603050405020304" pitchFamily="18" charset="0"/>
                    <a:cs typeface="Times New Roman" panose="02020603050405020304" pitchFamily="18" charset="0"/>
                  </a:endParaRPr>
                </a:p>
              </p:txBody>
            </p:sp>
            <p:cxnSp>
              <p:nvCxnSpPr>
                <p:cNvPr id="107" name="Straight Connector 106"/>
                <p:cNvCxnSpPr>
                  <a:stCxn id="97" idx="2"/>
                  <a:endCxn id="106" idx="0"/>
                </p:cNvCxnSpPr>
                <p:nvPr/>
              </p:nvCxnSpPr>
              <p:spPr>
                <a:xfrm flipH="1">
                  <a:off x="16031054" y="29564578"/>
                  <a:ext cx="880454" cy="2456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14849246" y="29287234"/>
                  <a:ext cx="327872" cy="274320"/>
                </a:xfrm>
                <a:prstGeom prst="rect">
                  <a:avLst/>
                </a:prstGeom>
                <a:noFill/>
              </p:spPr>
              <p:txBody>
                <a:bodyPr wrap="square" rtlCol="0" anchor="ctr">
                  <a:spAutoFit/>
                </a:bodyPr>
                <a:lstStyle/>
                <a:p>
                  <a:r>
                    <a:rPr lang="en-US" sz="2400" dirty="0">
                      <a:latin typeface="Times New Roman" panose="02020603050405020304" pitchFamily="18" charset="0"/>
                      <a:cs typeface="Times New Roman" panose="02020603050405020304" pitchFamily="18" charset="0"/>
                    </a:rPr>
                    <a:t>V</a:t>
                  </a:r>
                </a:p>
              </p:txBody>
            </p:sp>
            <p:cxnSp>
              <p:nvCxnSpPr>
                <p:cNvPr id="109" name="Straight Connector 108"/>
                <p:cNvCxnSpPr>
                  <a:stCxn id="108" idx="0"/>
                  <a:endCxn id="96" idx="2"/>
                </p:cNvCxnSpPr>
                <p:nvPr/>
              </p:nvCxnSpPr>
              <p:spPr>
                <a:xfrm flipV="1">
                  <a:off x="15013182" y="29069606"/>
                  <a:ext cx="733699" cy="2176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3744288" y="28970197"/>
                  <a:ext cx="640080" cy="274320"/>
                </a:xfrm>
                <a:prstGeom prst="rect">
                  <a:avLst/>
                </a:prstGeom>
                <a:noFill/>
              </p:spPr>
              <p:txBody>
                <a:bodyPr wrap="square" rtlCol="0" anchor="ctr">
                  <a:spAutoFit/>
                </a:bodyPr>
                <a:lstStyle/>
                <a:p>
                  <a:r>
                    <a:rPr lang="en-US" sz="2400" dirty="0" smtClean="0">
                      <a:latin typeface="Times New Roman" panose="02020603050405020304" pitchFamily="18" charset="0"/>
                      <a:cs typeface="Times New Roman" panose="02020603050405020304" pitchFamily="18" charset="0"/>
                    </a:rPr>
                    <a:t>NP</a:t>
                  </a:r>
                  <a:endParaRPr lang="en-US" sz="2400" dirty="0">
                    <a:latin typeface="Times New Roman" panose="02020603050405020304" pitchFamily="18" charset="0"/>
                    <a:cs typeface="Times New Roman" panose="02020603050405020304" pitchFamily="18" charset="0"/>
                  </a:endParaRPr>
                </a:p>
              </p:txBody>
            </p:sp>
            <p:cxnSp>
              <p:nvCxnSpPr>
                <p:cNvPr id="111" name="Straight Connector 110"/>
                <p:cNvCxnSpPr>
                  <a:stCxn id="95" idx="2"/>
                  <a:endCxn id="110" idx="0"/>
                </p:cNvCxnSpPr>
                <p:nvPr/>
              </p:nvCxnSpPr>
              <p:spPr>
                <a:xfrm flipH="1">
                  <a:off x="14064328" y="28565734"/>
                  <a:ext cx="547022" cy="4044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14244465" y="29450373"/>
                  <a:ext cx="455057" cy="274320"/>
                </a:xfrm>
                <a:prstGeom prst="rect">
                  <a:avLst/>
                </a:prstGeom>
                <a:noFill/>
              </p:spPr>
              <p:txBody>
                <a:bodyPr wrap="square" rtlCol="0" anchor="ctr">
                  <a:spAutoFit/>
                </a:bodyPr>
                <a:lstStyle/>
                <a:p>
                  <a:r>
                    <a:rPr lang="en-US" sz="2400" dirty="0" smtClean="0">
                      <a:latin typeface="Times New Roman" panose="02020603050405020304" pitchFamily="18" charset="0"/>
                      <a:cs typeface="Times New Roman" panose="02020603050405020304" pitchFamily="18" charset="0"/>
                    </a:rPr>
                    <a:t>N</a:t>
                  </a:r>
                  <a:endParaRPr lang="en-US" sz="2400" dirty="0">
                    <a:latin typeface="Times New Roman" panose="02020603050405020304" pitchFamily="18" charset="0"/>
                    <a:cs typeface="Times New Roman" panose="02020603050405020304" pitchFamily="18" charset="0"/>
                  </a:endParaRPr>
                </a:p>
              </p:txBody>
            </p:sp>
            <p:sp>
              <p:nvSpPr>
                <p:cNvPr id="113" name="TextBox 112"/>
                <p:cNvSpPr txBox="1"/>
                <p:nvPr/>
              </p:nvSpPr>
              <p:spPr>
                <a:xfrm>
                  <a:off x="13145668" y="29462380"/>
                  <a:ext cx="824565" cy="274320"/>
                </a:xfrm>
                <a:prstGeom prst="rect">
                  <a:avLst/>
                </a:prstGeom>
                <a:noFill/>
              </p:spPr>
              <p:txBody>
                <a:bodyPr wrap="square" rtlCol="0" anchor="ctr">
                  <a:spAutoFit/>
                </a:bodyPr>
                <a:lstStyle/>
                <a:p>
                  <a:r>
                    <a:rPr lang="en-US" sz="2400" dirty="0" smtClean="0">
                      <a:latin typeface="Times New Roman" panose="02020603050405020304" pitchFamily="18" charset="0"/>
                      <a:cs typeface="Times New Roman" panose="02020603050405020304" pitchFamily="18" charset="0"/>
                    </a:rPr>
                    <a:t>DET</a:t>
                  </a:r>
                  <a:endParaRPr lang="en-US" sz="2400" dirty="0">
                    <a:latin typeface="Times New Roman" panose="02020603050405020304" pitchFamily="18" charset="0"/>
                    <a:cs typeface="Times New Roman" panose="02020603050405020304" pitchFamily="18" charset="0"/>
                  </a:endParaRPr>
                </a:p>
              </p:txBody>
            </p:sp>
            <p:cxnSp>
              <p:nvCxnSpPr>
                <p:cNvPr id="114" name="Straight Connector 113"/>
                <p:cNvCxnSpPr>
                  <a:stCxn id="113" idx="0"/>
                  <a:endCxn id="110" idx="2"/>
                </p:cNvCxnSpPr>
                <p:nvPr/>
              </p:nvCxnSpPr>
              <p:spPr>
                <a:xfrm flipV="1">
                  <a:off x="13557951" y="29244517"/>
                  <a:ext cx="506377" cy="2178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10" idx="2"/>
                  <a:endCxn id="112" idx="0"/>
                </p:cNvCxnSpPr>
                <p:nvPr/>
              </p:nvCxnSpPr>
              <p:spPr>
                <a:xfrm>
                  <a:off x="14064328" y="29244517"/>
                  <a:ext cx="407666" cy="2058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13235359" y="30049012"/>
                  <a:ext cx="648929" cy="461665"/>
                </a:xfrm>
                <a:prstGeom prst="rect">
                  <a:avLst/>
                </a:prstGeom>
                <a:noFill/>
              </p:spPr>
              <p:txBody>
                <a:bodyPr wrap="square" rtlCol="0" anchor="ctr">
                  <a:spAutoFit/>
                </a:bodyPr>
                <a:lstStyle/>
                <a:p>
                  <a:pPr algn="ctr"/>
                  <a:r>
                    <a:rPr lang="en-US" sz="2400" b="1" dirty="0" smtClean="0">
                      <a:latin typeface="Times New Roman" panose="02020603050405020304" pitchFamily="18" charset="0"/>
                      <a:cs typeface="Times New Roman" panose="02020603050405020304" pitchFamily="18" charset="0"/>
                    </a:rPr>
                    <a:t>the</a:t>
                  </a:r>
                  <a:endParaRPr lang="en-US" sz="2400" b="1" dirty="0">
                    <a:latin typeface="Times New Roman" panose="02020603050405020304" pitchFamily="18" charset="0"/>
                    <a:cs typeface="Times New Roman" panose="02020603050405020304" pitchFamily="18" charset="0"/>
                  </a:endParaRPr>
                </a:p>
              </p:txBody>
            </p:sp>
            <p:cxnSp>
              <p:nvCxnSpPr>
                <p:cNvPr id="117" name="Straight Connector 116"/>
                <p:cNvCxnSpPr>
                  <a:stCxn id="113" idx="2"/>
                  <a:endCxn id="116" idx="0"/>
                </p:cNvCxnSpPr>
                <p:nvPr/>
              </p:nvCxnSpPr>
              <p:spPr>
                <a:xfrm>
                  <a:off x="13557951" y="29736700"/>
                  <a:ext cx="1873" cy="3123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14198927" y="30172821"/>
                  <a:ext cx="546134" cy="274320"/>
                </a:xfrm>
                <a:prstGeom prst="rect">
                  <a:avLst/>
                </a:prstGeom>
                <a:noFill/>
              </p:spPr>
              <p:txBody>
                <a:bodyPr wrap="square" rtlCol="0" anchor="ctr">
                  <a:spAutoFit/>
                </a:bodyPr>
                <a:lstStyle/>
                <a:p>
                  <a:r>
                    <a:rPr lang="en-US" sz="2400" dirty="0" smtClean="0">
                      <a:latin typeface="Times New Roman" panose="02020603050405020304" pitchFamily="18" charset="0"/>
                      <a:cs typeface="Times New Roman" panose="02020603050405020304" pitchFamily="18" charset="0"/>
                    </a:rPr>
                    <a:t>cat</a:t>
                  </a:r>
                  <a:endParaRPr lang="en-US" sz="2400" dirty="0">
                    <a:latin typeface="Times New Roman" panose="02020603050405020304" pitchFamily="18" charset="0"/>
                    <a:cs typeface="Times New Roman" panose="02020603050405020304" pitchFamily="18" charset="0"/>
                  </a:endParaRPr>
                </a:p>
              </p:txBody>
            </p:sp>
            <p:cxnSp>
              <p:nvCxnSpPr>
                <p:cNvPr id="119" name="Straight Connector 118"/>
                <p:cNvCxnSpPr>
                  <a:stCxn id="112" idx="2"/>
                  <a:endCxn id="118" idx="0"/>
                </p:cNvCxnSpPr>
                <p:nvPr/>
              </p:nvCxnSpPr>
              <p:spPr>
                <a:xfrm>
                  <a:off x="14471994" y="29724693"/>
                  <a:ext cx="0" cy="4481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14795827" y="30013344"/>
                  <a:ext cx="433220" cy="461665"/>
                </a:xfrm>
                <a:prstGeom prst="rect">
                  <a:avLst/>
                </a:prstGeom>
                <a:noFill/>
              </p:spPr>
              <p:txBody>
                <a:bodyPr wrap="square" rtlCol="0" anchor="ctr">
                  <a:spAutoFit/>
                </a:bodyPr>
                <a:lstStyle/>
                <a:p>
                  <a:r>
                    <a:rPr lang="en-US" sz="2400" strike="sngStrike" dirty="0" smtClean="0">
                      <a:latin typeface="Times New Roman" panose="02020603050405020304" pitchFamily="18" charset="0"/>
                      <a:cs typeface="Times New Roman" panose="02020603050405020304" pitchFamily="18" charset="0"/>
                    </a:rPr>
                    <a:t>is</a:t>
                  </a:r>
                  <a:endParaRPr lang="en-US" sz="2400" strike="sngStrike" dirty="0">
                    <a:latin typeface="Times New Roman" panose="02020603050405020304" pitchFamily="18" charset="0"/>
                    <a:cs typeface="Times New Roman" panose="02020603050405020304" pitchFamily="18" charset="0"/>
                  </a:endParaRPr>
                </a:p>
              </p:txBody>
            </p:sp>
            <p:cxnSp>
              <p:nvCxnSpPr>
                <p:cNvPr id="121" name="Straight Connector 120"/>
                <p:cNvCxnSpPr>
                  <a:stCxn id="108" idx="2"/>
                  <a:endCxn id="120" idx="0"/>
                </p:cNvCxnSpPr>
                <p:nvPr/>
              </p:nvCxnSpPr>
              <p:spPr>
                <a:xfrm flipH="1">
                  <a:off x="15012437" y="29561554"/>
                  <a:ext cx="745" cy="4517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15433453" y="30707532"/>
                  <a:ext cx="1195200" cy="274320"/>
                </a:xfrm>
                <a:prstGeom prst="rect">
                  <a:avLst/>
                </a:prstGeom>
                <a:noFill/>
              </p:spPr>
              <p:txBody>
                <a:bodyPr wrap="square" rtlCol="0" anchor="ctr">
                  <a:spAutoFit/>
                </a:bodyPr>
                <a:lstStyle/>
                <a:p>
                  <a:r>
                    <a:rPr lang="en-US" sz="2400" dirty="0" smtClean="0">
                      <a:latin typeface="Times New Roman" panose="02020603050405020304" pitchFamily="18" charset="0"/>
                      <a:cs typeface="Times New Roman" panose="02020603050405020304" pitchFamily="18" charset="0"/>
                    </a:rPr>
                    <a:t>wearing</a:t>
                  </a:r>
                  <a:endParaRPr lang="en-US" sz="2400" dirty="0">
                    <a:latin typeface="Times New Roman" panose="02020603050405020304" pitchFamily="18" charset="0"/>
                    <a:cs typeface="Times New Roman" panose="02020603050405020304" pitchFamily="18" charset="0"/>
                  </a:endParaRPr>
                </a:p>
              </p:txBody>
            </p:sp>
            <p:cxnSp>
              <p:nvCxnSpPr>
                <p:cNvPr id="123" name="Straight Connector 122"/>
                <p:cNvCxnSpPr>
                  <a:stCxn id="106" idx="2"/>
                  <a:endCxn id="122" idx="0"/>
                </p:cNvCxnSpPr>
                <p:nvPr/>
              </p:nvCxnSpPr>
              <p:spPr>
                <a:xfrm flipH="1">
                  <a:off x="16031053" y="30084538"/>
                  <a:ext cx="1" cy="6229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17962052" y="30430466"/>
                  <a:ext cx="686912" cy="274320"/>
                </a:xfrm>
                <a:prstGeom prst="rect">
                  <a:avLst/>
                </a:prstGeom>
                <a:noFill/>
              </p:spPr>
              <p:txBody>
                <a:bodyPr wrap="square" rtlCol="0" anchor="ctr">
                  <a:spAutoFit/>
                </a:bodyPr>
                <a:lstStyle/>
                <a:p>
                  <a:r>
                    <a:rPr lang="en-US" sz="2400" dirty="0" smtClean="0">
                      <a:latin typeface="Times New Roman" panose="02020603050405020304" pitchFamily="18" charset="0"/>
                      <a:cs typeface="Times New Roman" panose="02020603050405020304" pitchFamily="18" charset="0"/>
                    </a:rPr>
                    <a:t>WP</a:t>
                  </a:r>
                  <a:endParaRPr lang="en-US" sz="2400" dirty="0">
                    <a:latin typeface="Times New Roman" panose="02020603050405020304" pitchFamily="18" charset="0"/>
                    <a:cs typeface="Times New Roman" panose="02020603050405020304" pitchFamily="18" charset="0"/>
                  </a:endParaRPr>
                </a:p>
              </p:txBody>
            </p:sp>
            <p:sp>
              <p:nvSpPr>
                <p:cNvPr id="126" name="TextBox 125"/>
                <p:cNvSpPr txBox="1"/>
                <p:nvPr/>
              </p:nvSpPr>
              <p:spPr>
                <a:xfrm>
                  <a:off x="17917765" y="31069122"/>
                  <a:ext cx="775485" cy="461665"/>
                </a:xfrm>
                <a:prstGeom prst="rect">
                  <a:avLst/>
                </a:prstGeom>
                <a:noFill/>
              </p:spPr>
              <p:txBody>
                <a:bodyPr wrap="square" rtlCol="0" anchor="ctr">
                  <a:spAutoFit/>
                </a:bodyPr>
                <a:lstStyle/>
                <a:p>
                  <a:r>
                    <a:rPr lang="en-US" sz="2400" strike="sngStrike" dirty="0" smtClean="0">
                      <a:latin typeface="Times New Roman" panose="02020603050405020304" pitchFamily="18" charset="0"/>
                      <a:cs typeface="Times New Roman" panose="02020603050405020304" pitchFamily="18" charset="0"/>
                    </a:rPr>
                    <a:t>what</a:t>
                  </a:r>
                  <a:endParaRPr lang="en-US" sz="2400" strike="sngStrike" dirty="0">
                    <a:latin typeface="Times New Roman" panose="02020603050405020304" pitchFamily="18" charset="0"/>
                    <a:cs typeface="Times New Roman" panose="02020603050405020304" pitchFamily="18" charset="0"/>
                  </a:endParaRPr>
                </a:p>
              </p:txBody>
            </p:sp>
          </p:grpSp>
          <p:sp>
            <p:nvSpPr>
              <p:cNvPr id="134" name="TextBox 133"/>
              <p:cNvSpPr txBox="1"/>
              <p:nvPr/>
            </p:nvSpPr>
            <p:spPr>
              <a:xfrm>
                <a:off x="22604846" y="28724987"/>
                <a:ext cx="396099" cy="274320"/>
              </a:xfrm>
              <a:prstGeom prst="rect">
                <a:avLst/>
              </a:prstGeom>
              <a:noFill/>
            </p:spPr>
            <p:txBody>
              <a:bodyPr wrap="square" rtlCol="0" anchor="ctr">
                <a:spAutoFit/>
              </a:bodyPr>
              <a:lstStyle/>
              <a:p>
                <a:r>
                  <a:rPr lang="en-US" sz="2400" dirty="0">
                    <a:latin typeface="Times New Roman" panose="02020603050405020304" pitchFamily="18" charset="0"/>
                    <a:cs typeface="Times New Roman" panose="02020603050405020304" pitchFamily="18" charset="0"/>
                  </a:rPr>
                  <a:t>V</a:t>
                </a:r>
              </a:p>
            </p:txBody>
          </p:sp>
          <p:cxnSp>
            <p:nvCxnSpPr>
              <p:cNvPr id="140" name="Straight Connector 139"/>
              <p:cNvCxnSpPr>
                <a:stCxn id="134" idx="0"/>
                <a:endCxn id="95" idx="2"/>
              </p:cNvCxnSpPr>
              <p:nvPr/>
            </p:nvCxnSpPr>
            <p:spPr>
              <a:xfrm flipV="1">
                <a:off x="22802896" y="28251226"/>
                <a:ext cx="1936520" cy="4737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22589248" y="29386371"/>
                <a:ext cx="433220" cy="461665"/>
              </a:xfrm>
              <a:prstGeom prst="rect">
                <a:avLst/>
              </a:prstGeom>
              <a:noFill/>
            </p:spPr>
            <p:txBody>
              <a:bodyPr wrap="square" rtlCol="0" anchor="ctr">
                <a:spAutoFit/>
              </a:bodyPr>
              <a:lstStyle/>
              <a:p>
                <a:r>
                  <a:rPr lang="en-US" sz="2400" dirty="0" smtClean="0">
                    <a:latin typeface="Times New Roman" panose="02020603050405020304" pitchFamily="18" charset="0"/>
                    <a:cs typeface="Times New Roman" panose="02020603050405020304" pitchFamily="18" charset="0"/>
                  </a:rPr>
                  <a:t>is</a:t>
                </a:r>
                <a:endParaRPr lang="en-US" sz="2400" dirty="0">
                  <a:latin typeface="Times New Roman" panose="02020603050405020304" pitchFamily="18" charset="0"/>
                  <a:cs typeface="Times New Roman" panose="02020603050405020304" pitchFamily="18" charset="0"/>
                </a:endParaRPr>
              </a:p>
            </p:txBody>
          </p:sp>
          <p:cxnSp>
            <p:nvCxnSpPr>
              <p:cNvPr id="157" name="Straight Connector 156"/>
              <p:cNvCxnSpPr>
                <a:stCxn id="134" idx="2"/>
                <a:endCxn id="154" idx="0"/>
              </p:cNvCxnSpPr>
              <p:nvPr/>
            </p:nvCxnSpPr>
            <p:spPr>
              <a:xfrm>
                <a:off x="22802896" y="28999307"/>
                <a:ext cx="2962" cy="3870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8" name="TextBox 157"/>
            <p:cNvSpPr txBox="1"/>
            <p:nvPr/>
          </p:nvSpPr>
          <p:spPr>
            <a:xfrm>
              <a:off x="22897764" y="27519878"/>
              <a:ext cx="393700" cy="274320"/>
            </a:xfrm>
            <a:prstGeom prst="rect">
              <a:avLst/>
            </a:prstGeom>
            <a:noFill/>
          </p:spPr>
          <p:txBody>
            <a:bodyPr wrap="square" rtlCol="0" anchor="ctr">
              <a:spAutoFit/>
            </a:bodyPr>
            <a:lstStyle/>
            <a:p>
              <a:r>
                <a:rPr lang="en-US" sz="2400" dirty="0" smtClean="0">
                  <a:latin typeface="Times New Roman" panose="02020603050405020304" pitchFamily="18" charset="0"/>
                  <a:cs typeface="Times New Roman" panose="02020603050405020304" pitchFamily="18" charset="0"/>
                </a:rPr>
                <a:t>S</a:t>
              </a:r>
              <a:endParaRPr lang="en-US" sz="2400" dirty="0">
                <a:latin typeface="Times New Roman" panose="02020603050405020304" pitchFamily="18" charset="0"/>
                <a:cs typeface="Times New Roman" panose="02020603050405020304" pitchFamily="18" charset="0"/>
              </a:endParaRPr>
            </a:p>
          </p:txBody>
        </p:sp>
        <p:cxnSp>
          <p:nvCxnSpPr>
            <p:cNvPr id="160" name="Straight Connector 159"/>
            <p:cNvCxnSpPr>
              <a:stCxn id="158" idx="2"/>
              <a:endCxn id="95" idx="0"/>
            </p:cNvCxnSpPr>
            <p:nvPr/>
          </p:nvCxnSpPr>
          <p:spPr>
            <a:xfrm>
              <a:off x="23094614" y="27794198"/>
              <a:ext cx="1725012" cy="3752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21338902" y="28220369"/>
              <a:ext cx="1110856" cy="274320"/>
            </a:xfrm>
            <a:prstGeom prst="rect">
              <a:avLst/>
            </a:prstGeom>
            <a:noFill/>
          </p:spPr>
          <p:txBody>
            <a:bodyPr wrap="square" rtlCol="0" anchor="ctr">
              <a:spAutoFit/>
            </a:bodyPr>
            <a:lstStyle/>
            <a:p>
              <a:r>
                <a:rPr lang="en-US" sz="2400" dirty="0" smtClean="0">
                  <a:latin typeface="Times New Roman" panose="02020603050405020304" pitchFamily="18" charset="0"/>
                  <a:cs typeface="Times New Roman" panose="02020603050405020304" pitchFamily="18" charset="0"/>
                </a:rPr>
                <a:t>WHNP</a:t>
              </a:r>
              <a:endParaRPr lang="en-US" sz="2400" dirty="0">
                <a:latin typeface="Times New Roman" panose="02020603050405020304" pitchFamily="18" charset="0"/>
                <a:cs typeface="Times New Roman" panose="02020603050405020304" pitchFamily="18" charset="0"/>
              </a:endParaRPr>
            </a:p>
          </p:txBody>
        </p:sp>
        <p:cxnSp>
          <p:nvCxnSpPr>
            <p:cNvPr id="164" name="Straight Connector 163"/>
            <p:cNvCxnSpPr>
              <a:stCxn id="162" idx="0"/>
              <a:endCxn id="158" idx="2"/>
            </p:cNvCxnSpPr>
            <p:nvPr/>
          </p:nvCxnSpPr>
          <p:spPr>
            <a:xfrm flipV="1">
              <a:off x="21894330" y="27794198"/>
              <a:ext cx="1200284" cy="4261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21571512" y="28840567"/>
              <a:ext cx="640080" cy="274320"/>
            </a:xfrm>
            <a:prstGeom prst="rect">
              <a:avLst/>
            </a:prstGeom>
            <a:noFill/>
          </p:spPr>
          <p:txBody>
            <a:bodyPr wrap="square" rtlCol="0" anchor="ctr">
              <a:spAutoFit/>
            </a:bodyPr>
            <a:lstStyle/>
            <a:p>
              <a:r>
                <a:rPr lang="en-US" sz="2400" dirty="0" smtClean="0">
                  <a:latin typeface="Times New Roman" panose="02020603050405020304" pitchFamily="18" charset="0"/>
                  <a:cs typeface="Times New Roman" panose="02020603050405020304" pitchFamily="18" charset="0"/>
                </a:rPr>
                <a:t>WP</a:t>
              </a:r>
              <a:endParaRPr lang="en-US" sz="2400" dirty="0">
                <a:latin typeface="Times New Roman" panose="02020603050405020304" pitchFamily="18" charset="0"/>
                <a:cs typeface="Times New Roman" panose="02020603050405020304" pitchFamily="18" charset="0"/>
              </a:endParaRPr>
            </a:p>
          </p:txBody>
        </p:sp>
        <p:sp>
          <p:nvSpPr>
            <p:cNvPr id="168" name="TextBox 167"/>
            <p:cNvSpPr txBox="1"/>
            <p:nvPr/>
          </p:nvSpPr>
          <p:spPr>
            <a:xfrm>
              <a:off x="21469967" y="29558415"/>
              <a:ext cx="843170" cy="274320"/>
            </a:xfrm>
            <a:prstGeom prst="rect">
              <a:avLst/>
            </a:prstGeom>
            <a:noFill/>
          </p:spPr>
          <p:txBody>
            <a:bodyPr wrap="square" rtlCol="0" anchor="ctr">
              <a:spAutoFit/>
            </a:bodyPr>
            <a:lstStyle/>
            <a:p>
              <a:r>
                <a:rPr lang="en-US" sz="2400" b="1" dirty="0" smtClean="0">
                  <a:latin typeface="Times New Roman" panose="02020603050405020304" pitchFamily="18" charset="0"/>
                  <a:cs typeface="Times New Roman" panose="02020603050405020304" pitchFamily="18" charset="0"/>
                </a:rPr>
                <a:t>what</a:t>
              </a:r>
              <a:endParaRPr lang="en-US" sz="2400" b="1" dirty="0">
                <a:latin typeface="Times New Roman" panose="02020603050405020304" pitchFamily="18" charset="0"/>
                <a:cs typeface="Times New Roman" panose="02020603050405020304" pitchFamily="18" charset="0"/>
              </a:endParaRPr>
            </a:p>
          </p:txBody>
        </p:sp>
        <p:cxnSp>
          <p:nvCxnSpPr>
            <p:cNvPr id="170" name="Straight Connector 169"/>
            <p:cNvCxnSpPr>
              <a:stCxn id="162" idx="2"/>
              <a:endCxn id="167" idx="0"/>
            </p:cNvCxnSpPr>
            <p:nvPr/>
          </p:nvCxnSpPr>
          <p:spPr>
            <a:xfrm flipH="1">
              <a:off x="21891552" y="28494689"/>
              <a:ext cx="2778" cy="3458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167" idx="2"/>
              <a:endCxn id="168" idx="0"/>
            </p:cNvCxnSpPr>
            <p:nvPr/>
          </p:nvCxnSpPr>
          <p:spPr>
            <a:xfrm>
              <a:off x="21891552" y="29114887"/>
              <a:ext cx="0" cy="4435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7" name="TextBox 176"/>
          <p:cNvSpPr txBox="1"/>
          <p:nvPr/>
        </p:nvSpPr>
        <p:spPr>
          <a:xfrm>
            <a:off x="13042227" y="30793088"/>
            <a:ext cx="15244228"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Syntax Tree Example:  </a:t>
            </a:r>
            <a:r>
              <a:rPr lang="en-US" sz="3600" dirty="0" smtClean="0">
                <a:latin typeface="Times New Roman" panose="02020603050405020304" pitchFamily="18" charset="0"/>
                <a:cs typeface="Times New Roman" panose="02020603050405020304" pitchFamily="18" charset="0"/>
              </a:rPr>
              <a:t>“A cat is wearing a </a:t>
            </a:r>
            <a:r>
              <a:rPr lang="en-US" sz="3600" b="1" dirty="0" smtClean="0">
                <a:latin typeface="Times New Roman" panose="02020603050405020304" pitchFamily="18" charset="0"/>
                <a:cs typeface="Times New Roman" panose="02020603050405020304" pitchFamily="18" charset="0"/>
              </a:rPr>
              <a:t>hat</a:t>
            </a:r>
            <a:r>
              <a:rPr lang="en-US" sz="3600" dirty="0" smtClean="0">
                <a:latin typeface="Times New Roman" panose="02020603050405020304" pitchFamily="18" charset="0"/>
                <a:cs typeface="Times New Roman" panose="02020603050405020304" pitchFamily="18" charset="0"/>
              </a:rPr>
              <a:t>”  =&gt;  “</a:t>
            </a:r>
            <a:r>
              <a:rPr lang="en-US" sz="3600" b="1" dirty="0" smtClean="0">
                <a:latin typeface="Times New Roman" panose="02020603050405020304" pitchFamily="18" charset="0"/>
                <a:cs typeface="Times New Roman" panose="02020603050405020304" pitchFamily="18" charset="0"/>
              </a:rPr>
              <a:t>What </a:t>
            </a:r>
            <a:r>
              <a:rPr lang="en-US" sz="3600" dirty="0" smtClean="0">
                <a:latin typeface="Times New Roman" panose="02020603050405020304" pitchFamily="18" charset="0"/>
                <a:cs typeface="Times New Roman" panose="02020603050405020304" pitchFamily="18" charset="0"/>
              </a:rPr>
              <a:t>is </a:t>
            </a:r>
            <a:r>
              <a:rPr lang="en-US" sz="3600" b="1" dirty="0" smtClean="0">
                <a:latin typeface="Times New Roman" panose="02020603050405020304" pitchFamily="18" charset="0"/>
                <a:cs typeface="Times New Roman" panose="02020603050405020304" pitchFamily="18" charset="0"/>
              </a:rPr>
              <a:t>the </a:t>
            </a:r>
            <a:r>
              <a:rPr lang="en-US" sz="3600" dirty="0" smtClean="0">
                <a:latin typeface="Times New Roman" panose="02020603050405020304" pitchFamily="18" charset="0"/>
                <a:cs typeface="Times New Roman" panose="02020603050405020304" pitchFamily="18" charset="0"/>
              </a:rPr>
              <a:t>cat wearing?”</a:t>
            </a:r>
            <a:endParaRPr lang="en-US" sz="3600" dirty="0">
              <a:latin typeface="Times New Roman" panose="02020603050405020304" pitchFamily="18" charset="0"/>
              <a:cs typeface="Times New Roman" panose="02020603050405020304" pitchFamily="18" charset="0"/>
            </a:endParaRPr>
          </a:p>
        </p:txBody>
      </p:sp>
      <p:sp>
        <p:nvSpPr>
          <p:cNvPr id="178" name="TextBox 177"/>
          <p:cNvSpPr txBox="1"/>
          <p:nvPr/>
        </p:nvSpPr>
        <p:spPr>
          <a:xfrm>
            <a:off x="1102629" y="27895820"/>
            <a:ext cx="9772101" cy="2862322"/>
          </a:xfrm>
          <a:prstGeom prst="rect">
            <a:avLst/>
          </a:prstGeom>
          <a:noFill/>
        </p:spPr>
        <p:txBody>
          <a:bodyPr wrap="square" rtlCol="0">
            <a:spAutoFit/>
          </a:bodyPr>
          <a:lstStyle/>
          <a:p>
            <a:r>
              <a:rPr lang="en-US" sz="3600" dirty="0" err="1" smtClean="0">
                <a:latin typeface="Times New Roman" panose="02020603050405020304" pitchFamily="18" charset="0"/>
                <a:cs typeface="Times New Roman" panose="02020603050405020304" pitchFamily="18" charset="0"/>
              </a:rPr>
              <a:t>ddCRP</a:t>
            </a:r>
            <a:r>
              <a:rPr lang="en-US" sz="3600" dirty="0" smtClean="0">
                <a:latin typeface="Times New Roman" panose="02020603050405020304" pitchFamily="18" charset="0"/>
                <a:cs typeface="Times New Roman" panose="02020603050405020304" pitchFamily="18" charset="0"/>
              </a:rPr>
              <a:t>, a generalization  of the  CRP, models  customers  linking to other customers .The seating plan is a byproduct  of these links –two customers  are sitting at the same table if one can reach the other by  traversing the customer assignments .</a:t>
            </a:r>
            <a:endParaRPr lang="en-US" sz="3600" dirty="0">
              <a:latin typeface="Times New Roman" panose="02020603050405020304" pitchFamily="18" charset="0"/>
              <a:cs typeface="Times New Roman" panose="02020603050405020304" pitchFamily="18" charset="0"/>
            </a:endParaRPr>
          </a:p>
        </p:txBody>
      </p:sp>
      <p:sp>
        <p:nvSpPr>
          <p:cNvPr id="180" name="TextBox 179"/>
          <p:cNvSpPr txBox="1"/>
          <p:nvPr/>
        </p:nvSpPr>
        <p:spPr>
          <a:xfrm>
            <a:off x="12361171" y="13716000"/>
            <a:ext cx="17495977" cy="2862322"/>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The  distribution of customer assignments  ci is  </a:t>
            </a:r>
          </a:p>
          <a:p>
            <a:pPr marL="571500" indent="-571500">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P(ci=j | </a:t>
            </a:r>
            <a:r>
              <a:rPr lang="en-US" sz="3600" dirty="0" err="1" smtClean="0">
                <a:latin typeface="Times New Roman" panose="02020603050405020304" pitchFamily="18" charset="0"/>
                <a:cs typeface="Times New Roman" panose="02020603050405020304" pitchFamily="18" charset="0"/>
              </a:rPr>
              <a:t>D,f</a:t>
            </a:r>
            <a:r>
              <a:rPr lang="en-US" sz="3600" dirty="0" smtClean="0">
                <a:latin typeface="Times New Roman" panose="02020603050405020304" pitchFamily="18" charset="0"/>
                <a:cs typeface="Times New Roman" panose="02020603050405020304" pitchFamily="18" charset="0"/>
              </a:rPr>
              <a:t>,</a:t>
            </a:r>
            <a:r>
              <a:rPr lang="el-GR" sz="3600" dirty="0" smtClean="0">
                <a:latin typeface="Times New Roman" panose="02020603050405020304" pitchFamily="18" charset="0"/>
                <a:cs typeface="Times New Roman" panose="02020603050405020304" pitchFamily="18" charset="0"/>
              </a:rPr>
              <a:t>α</a:t>
            </a:r>
            <a:r>
              <a:rPr lang="en-US" sz="3600" dirty="0" smtClean="0">
                <a:latin typeface="Times New Roman" panose="02020603050405020304" pitchFamily="18" charset="0"/>
                <a:cs typeface="Times New Roman" panose="02020603050405020304" pitchFamily="18" charset="0"/>
              </a:rPr>
              <a:t>)   ∞  f(</a:t>
            </a:r>
            <a:r>
              <a:rPr lang="en-US" sz="3600" dirty="0" err="1" smtClean="0">
                <a:latin typeface="Times New Roman" panose="02020603050405020304" pitchFamily="18" charset="0"/>
                <a:cs typeface="Times New Roman" panose="02020603050405020304" pitchFamily="18" charset="0"/>
              </a:rPr>
              <a:t>dij</a:t>
            </a:r>
            <a:r>
              <a:rPr lang="en-US" sz="3600" dirty="0" smtClean="0">
                <a:latin typeface="Times New Roman" panose="02020603050405020304" pitchFamily="18" charset="0"/>
                <a:cs typeface="Times New Roman" panose="02020603050405020304" pitchFamily="18" charset="0"/>
              </a:rPr>
              <a:t>)    if  </a:t>
            </a:r>
            <a:r>
              <a:rPr lang="en-US" sz="3600" dirty="0" err="1" smtClean="0">
                <a:latin typeface="Times New Roman" panose="02020603050405020304" pitchFamily="18" charset="0"/>
                <a:cs typeface="Times New Roman" panose="02020603050405020304" pitchFamily="18" charset="0"/>
              </a:rPr>
              <a:t>j≠i</a:t>
            </a:r>
            <a:endParaRPr lang="en-US" sz="3600" dirty="0" smtClean="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                        ∞   </a:t>
            </a:r>
            <a:r>
              <a:rPr lang="el-GR" sz="3600" dirty="0" smtClean="0">
                <a:latin typeface="Times New Roman" panose="02020603050405020304" pitchFamily="18" charset="0"/>
                <a:cs typeface="Times New Roman" panose="02020603050405020304" pitchFamily="18" charset="0"/>
              </a:rPr>
              <a:t>α</a:t>
            </a:r>
            <a:r>
              <a:rPr lang="en-US" sz="3600" dirty="0" smtClean="0">
                <a:latin typeface="Times New Roman" panose="02020603050405020304" pitchFamily="18" charset="0"/>
                <a:cs typeface="Times New Roman" panose="02020603050405020304" pitchFamily="18" charset="0"/>
              </a:rPr>
              <a:t>         if   j=</a:t>
            </a:r>
            <a:r>
              <a:rPr lang="en-US" sz="3600" dirty="0" err="1" smtClean="0">
                <a:latin typeface="Times New Roman" panose="02020603050405020304" pitchFamily="18" charset="0"/>
                <a:cs typeface="Times New Roman" panose="02020603050405020304" pitchFamily="18" charset="0"/>
              </a:rPr>
              <a:t>i</a:t>
            </a:r>
            <a:r>
              <a:rPr lang="en-US" sz="3600" dirty="0" smtClean="0">
                <a:latin typeface="Times New Roman" panose="02020603050405020304" pitchFamily="18" charset="0"/>
                <a:cs typeface="Times New Roman" panose="02020603050405020304" pitchFamily="18" charset="0"/>
              </a:rPr>
              <a:t> ;  </a:t>
            </a:r>
            <a:r>
              <a:rPr lang="en-US" sz="3600" dirty="0" err="1" smtClean="0">
                <a:latin typeface="Times New Roman" panose="02020603050405020304" pitchFamily="18" charset="0"/>
                <a:cs typeface="Times New Roman" panose="02020603050405020304" pitchFamily="18" charset="0"/>
              </a:rPr>
              <a:t>dij</a:t>
            </a:r>
            <a:r>
              <a:rPr lang="en-US" sz="3600" dirty="0" smtClean="0">
                <a:latin typeface="Times New Roman" panose="02020603050405020304" pitchFamily="18" charset="0"/>
                <a:cs typeface="Times New Roman" panose="02020603050405020304" pitchFamily="18" charset="0"/>
              </a:rPr>
              <a:t>  is the distance between the data points  </a:t>
            </a:r>
            <a:r>
              <a:rPr lang="en-US" sz="3600" dirty="0" err="1" smtClean="0">
                <a:latin typeface="Times New Roman" panose="02020603050405020304" pitchFamily="18" charset="0"/>
                <a:cs typeface="Times New Roman" panose="02020603050405020304" pitchFamily="18" charset="0"/>
              </a:rPr>
              <a:t>i</a:t>
            </a:r>
            <a:r>
              <a:rPr lang="en-US" sz="3600" dirty="0" smtClean="0">
                <a:latin typeface="Times New Roman" panose="02020603050405020304" pitchFamily="18" charset="0"/>
                <a:cs typeface="Times New Roman" panose="02020603050405020304" pitchFamily="18" charset="0"/>
              </a:rPr>
              <a:t> and </a:t>
            </a:r>
            <a:r>
              <a:rPr lang="en-US" sz="3600" dirty="0" err="1" smtClean="0">
                <a:latin typeface="Times New Roman" panose="02020603050405020304" pitchFamily="18" charset="0"/>
                <a:cs typeface="Times New Roman" panose="02020603050405020304" pitchFamily="18" charset="0"/>
              </a:rPr>
              <a:t>j.f</a:t>
            </a:r>
            <a:r>
              <a:rPr lang="en-US" sz="3600" dirty="0" smtClean="0">
                <a:latin typeface="Times New Roman" panose="02020603050405020304" pitchFamily="18" charset="0"/>
                <a:cs typeface="Times New Roman" panose="02020603050405020304" pitchFamily="18" charset="0"/>
              </a:rPr>
              <a:t>(d),the decay function mediates how   distance between two data  points  affect their probability of connecting  to each other  </a:t>
            </a:r>
            <a:r>
              <a:rPr lang="en-US" sz="3600" dirty="0" err="1" smtClean="0">
                <a:latin typeface="Times New Roman" panose="02020603050405020304" pitchFamily="18" charset="0"/>
                <a:cs typeface="Times New Roman" panose="02020603050405020304" pitchFamily="18" charset="0"/>
              </a:rPr>
              <a:t>i.e</a:t>
            </a:r>
            <a:r>
              <a:rPr lang="en-US" sz="3600" dirty="0" smtClean="0">
                <a:latin typeface="Times New Roman" panose="02020603050405020304" pitchFamily="18" charset="0"/>
                <a:cs typeface="Times New Roman" panose="02020603050405020304" pitchFamily="18" charset="0"/>
              </a:rPr>
              <a:t> their probability of belonging to same  cluster.</a:t>
            </a:r>
            <a:endParaRPr lang="en-US" sz="3600" dirty="0" smtClean="0">
              <a:latin typeface="Times New Roman" panose="02020603050405020304" pitchFamily="18" charset="0"/>
              <a:cs typeface="Times New Roman" panose="02020603050405020304" pitchFamily="18" charset="0"/>
            </a:endParaRPr>
          </a:p>
        </p:txBody>
      </p:sp>
      <p:pic>
        <p:nvPicPr>
          <p:cNvPr id="181" name="Picture 180"/>
          <p:cNvPicPr>
            <a:picLocks noChangeAspect="1"/>
          </p:cNvPicPr>
          <p:nvPr/>
        </p:nvPicPr>
        <p:blipFill rotWithShape="1">
          <a:blip r:embed="rId4">
            <a:extLst>
              <a:ext uri="{28A0092B-C50C-407E-A947-70E740481C1C}">
                <a14:useLocalDpi xmlns:a14="http://schemas.microsoft.com/office/drawing/2010/main" val="0"/>
              </a:ext>
            </a:extLst>
          </a:blip>
          <a:srcRect l="15566" t="7497" r="12779" b="7357"/>
          <a:stretch/>
        </p:blipFill>
        <p:spPr>
          <a:xfrm>
            <a:off x="39384823" y="228034"/>
            <a:ext cx="3818050" cy="3866687"/>
          </a:xfrm>
          <a:prstGeom prst="rect">
            <a:avLst/>
          </a:prstGeom>
        </p:spPr>
      </p:pic>
      <p:sp>
        <p:nvSpPr>
          <p:cNvPr id="15" name="Rectangle 14"/>
          <p:cNvSpPr/>
          <p:nvPr/>
        </p:nvSpPr>
        <p:spPr>
          <a:xfrm>
            <a:off x="13042227" y="7036904"/>
            <a:ext cx="16119811" cy="6042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9" name="Object 18"/>
          <p:cNvGraphicFramePr>
            <a:graphicFrameLocks noChangeAspect="1"/>
          </p:cNvGraphicFramePr>
          <p:nvPr>
            <p:extLst>
              <p:ext uri="{D42A27DB-BD31-4B8C-83A1-F6EECF244321}">
                <p14:modId xmlns:p14="http://schemas.microsoft.com/office/powerpoint/2010/main" val="2777396456"/>
              </p:ext>
            </p:extLst>
          </p:nvPr>
        </p:nvGraphicFramePr>
        <p:xfrm>
          <a:off x="21869400" y="16395700"/>
          <a:ext cx="152400" cy="127000"/>
        </p:xfrm>
        <a:graphic>
          <a:graphicData uri="http://schemas.openxmlformats.org/presentationml/2006/ole">
            <mc:AlternateContent xmlns:mc="http://schemas.openxmlformats.org/markup-compatibility/2006">
              <mc:Choice xmlns:v="urn:schemas-microsoft-com:vml" Requires="v">
                <p:oleObj spid="_x0000_s1029" name="Equation" r:id="rId7" imgW="152280" imgH="126720" progId="Equation.3">
                  <p:embed/>
                </p:oleObj>
              </mc:Choice>
              <mc:Fallback>
                <p:oleObj name="Equation" r:id="rId7" imgW="152280" imgH="126720" progId="Equation.3">
                  <p:embed/>
                  <p:pic>
                    <p:nvPicPr>
                      <p:cNvPr id="0" name=""/>
                      <p:cNvPicPr/>
                      <p:nvPr/>
                    </p:nvPicPr>
                    <p:blipFill>
                      <a:blip r:embed="rId8"/>
                      <a:stretch>
                        <a:fillRect/>
                      </a:stretch>
                    </p:blipFill>
                    <p:spPr>
                      <a:xfrm>
                        <a:off x="21869400" y="16395700"/>
                        <a:ext cx="152400" cy="127000"/>
                      </a:xfrm>
                      <a:prstGeom prst="rect">
                        <a:avLst/>
                      </a:prstGeom>
                    </p:spPr>
                  </p:pic>
                </p:oleObj>
              </mc:Fallback>
            </mc:AlternateContent>
          </a:graphicData>
        </a:graphic>
      </p:graphicFrame>
    </p:spTree>
    <p:extLst>
      <p:ext uri="{BB962C8B-B14F-4D97-AF65-F5344CB8AC3E}">
        <p14:creationId xmlns:p14="http://schemas.microsoft.com/office/powerpoint/2010/main" val="2140620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1588</TotalTime>
  <Words>647</Words>
  <Application>Microsoft Office PowerPoint</Application>
  <PresentationFormat>Custom</PresentationFormat>
  <Paragraphs>71</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Microsoft Equation 3.0</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atanu</dc:creator>
  <cp:lastModifiedBy>Ayan Pal</cp:lastModifiedBy>
  <cp:revision>73</cp:revision>
  <cp:lastPrinted>2016-04-10T20:06:56Z</cp:lastPrinted>
  <dcterms:created xsi:type="dcterms:W3CDTF">2016-04-08T15:06:02Z</dcterms:created>
  <dcterms:modified xsi:type="dcterms:W3CDTF">2016-04-12T14:26:45Z</dcterms:modified>
</cp:coreProperties>
</file>