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8575" y="74295"/>
            <a:ext cx="2098040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accent1"/>
                </a:solidFill>
              </a:rPr>
              <a:t>__kernel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void</a:t>
            </a:r>
            <a:r>
              <a:rPr lang="en-US" altLang="en-US" sz="1400"/>
              <a:t> matmul(</a:t>
            </a:r>
            <a:r>
              <a:rPr lang="en-US" altLang="en-US" sz="1400">
                <a:solidFill>
                  <a:schemeClr val="accent1"/>
                </a:solidFill>
              </a:rPr>
              <a:t>__global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*i1,</a:t>
            </a:r>
            <a:endParaRPr lang="en-US" altLang="en-US" sz="1400"/>
          </a:p>
          <a:p>
            <a:r>
              <a:rPr lang="en-US" altLang="en-US" sz="1400">
                <a:solidFill>
                  <a:schemeClr val="accent1"/>
                </a:solidFill>
              </a:rPr>
              <a:t>__global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*i2, </a:t>
            </a:r>
            <a:r>
              <a:rPr lang="en-US" altLang="en-US" sz="1400">
                <a:solidFill>
                  <a:schemeClr val="accent1"/>
                </a:solidFill>
              </a:rPr>
              <a:t>__global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*o)</a:t>
            </a:r>
            <a:endParaRPr lang="en-US" alt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2212975" y="64770"/>
            <a:ext cx="2132965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accent1"/>
                </a:solidFill>
              </a:rPr>
              <a:t>__kernel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void</a:t>
            </a:r>
            <a:r>
              <a:rPr lang="en-US" altLang="en-US" sz="1400"/>
              <a:t> vecadd(</a:t>
            </a:r>
            <a:r>
              <a:rPr lang="en-US" altLang="en-US" sz="1400">
                <a:solidFill>
                  <a:schemeClr val="accent1"/>
                </a:solidFill>
              </a:rPr>
              <a:t>__global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*i1,</a:t>
            </a:r>
            <a:r>
              <a:rPr lang="en-US" altLang="en-US" sz="1400">
                <a:solidFill>
                  <a:schemeClr val="accent1"/>
                </a:solidFill>
              </a:rPr>
              <a:t>__global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*i2, </a:t>
            </a:r>
            <a:r>
              <a:rPr lang="en-US" altLang="en-US" sz="1400">
                <a:solidFill>
                  <a:schemeClr val="accent1"/>
                </a:solidFill>
              </a:rPr>
              <a:t>__global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*o)</a:t>
            </a:r>
            <a:endParaRPr lang="en-US" alt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469265" y="3193415"/>
            <a:ext cx="3531235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accent1"/>
                </a:solidFill>
              </a:rPr>
              <a:t>__kernel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void</a:t>
            </a:r>
            <a:r>
              <a:rPr lang="en-US" altLang="en-US" sz="1400"/>
              <a:t> matvecmul(</a:t>
            </a:r>
            <a:r>
              <a:rPr lang="en-US" altLang="en-US" sz="1400">
                <a:solidFill>
                  <a:schemeClr val="accent1"/>
                </a:solidFill>
              </a:rPr>
              <a:t>__global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*i1,</a:t>
            </a:r>
            <a:r>
              <a:rPr lang="en-US" altLang="en-US" sz="1400">
                <a:solidFill>
                  <a:schemeClr val="accent1"/>
                </a:solidFill>
              </a:rPr>
              <a:t>__global</a:t>
            </a:r>
            <a:r>
              <a:rPr lang="en-US" altLang="en-US" sz="1400"/>
              <a:t>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*i2, </a:t>
            </a:r>
            <a:r>
              <a:rPr lang="en-US" altLang="en-US" sz="1400">
                <a:solidFill>
                  <a:schemeClr val="accent1"/>
                </a:solidFill>
              </a:rPr>
              <a:t>__global </a:t>
            </a:r>
            <a:r>
              <a:rPr lang="en-US" altLang="en-US" sz="1400">
                <a:solidFill>
                  <a:schemeClr val="accent2"/>
                </a:solidFill>
              </a:rPr>
              <a:t>float </a:t>
            </a:r>
            <a:r>
              <a:rPr lang="en-US" altLang="en-US" sz="1400"/>
              <a:t>*o)</a:t>
            </a:r>
            <a:endParaRPr lang="en-US" altLang="en-US" sz="1400"/>
          </a:p>
        </p:txBody>
      </p:sp>
      <p:grpSp>
        <p:nvGrpSpPr>
          <p:cNvPr id="33" name="Group 32"/>
          <p:cNvGrpSpPr/>
          <p:nvPr/>
        </p:nvGrpSpPr>
        <p:grpSpPr>
          <a:xfrm>
            <a:off x="561975" y="1087755"/>
            <a:ext cx="3060065" cy="2000250"/>
            <a:chOff x="3040" y="2310"/>
            <a:chExt cx="5514" cy="4667"/>
          </a:xfrm>
        </p:grpSpPr>
        <p:sp>
          <p:nvSpPr>
            <p:cNvPr id="4" name="Flowchart: Connector 3"/>
            <p:cNvSpPr/>
            <p:nvPr/>
          </p:nvSpPr>
          <p:spPr>
            <a:xfrm>
              <a:off x="4298" y="3179"/>
              <a:ext cx="680" cy="69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0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6900" y="3179"/>
              <a:ext cx="680" cy="69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617" y="5415"/>
              <a:ext cx="680" cy="69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2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endCxn id="4" idx="1"/>
            </p:cNvCxnSpPr>
            <p:nvPr/>
          </p:nvCxnSpPr>
          <p:spPr>
            <a:xfrm>
              <a:off x="3839" y="2736"/>
              <a:ext cx="559" cy="5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4" idx="7"/>
            </p:cNvCxnSpPr>
            <p:nvPr/>
          </p:nvCxnSpPr>
          <p:spPr>
            <a:xfrm flipH="1">
              <a:off x="4878" y="2673"/>
              <a:ext cx="478" cy="6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488" y="2736"/>
              <a:ext cx="559" cy="5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7448" y="2673"/>
              <a:ext cx="478" cy="6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40" y="2342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9" y="2325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88" y="2325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48" y="2310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85" y="4345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cxnSp>
          <p:nvCxnSpPr>
            <p:cNvPr id="21" name="Straight Arrow Connector 20"/>
            <p:cNvCxnSpPr>
              <a:stCxn id="4" idx="4"/>
            </p:cNvCxnSpPr>
            <p:nvPr/>
          </p:nvCxnSpPr>
          <p:spPr>
            <a:xfrm>
              <a:off x="4638" y="3874"/>
              <a:ext cx="7" cy="4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687" y="4345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240" y="3874"/>
              <a:ext cx="7" cy="4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404" y="6615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2</a:t>
              </a:r>
              <a:endParaRPr lang="en-US" alt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954" y="6141"/>
              <a:ext cx="7" cy="4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2"/>
            </p:cNvCxnSpPr>
            <p:nvPr/>
          </p:nvCxnSpPr>
          <p:spPr>
            <a:xfrm>
              <a:off x="4931" y="5337"/>
              <a:ext cx="686" cy="42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102" y="5033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cxnSp>
          <p:nvCxnSpPr>
            <p:cNvPr id="28" name="Straight Arrow Connector 27"/>
            <p:cNvCxnSpPr>
              <a:endCxn id="10" idx="6"/>
            </p:cNvCxnSpPr>
            <p:nvPr/>
          </p:nvCxnSpPr>
          <p:spPr>
            <a:xfrm flipH="1">
              <a:off x="6297" y="5337"/>
              <a:ext cx="867" cy="42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686" y="4989"/>
              <a:ext cx="1107" cy="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1</a:t>
              </a:r>
              <a:endParaRPr lang="en-US" alt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638" y="4708"/>
              <a:ext cx="0" cy="37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247" y="4654"/>
              <a:ext cx="0" cy="37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Box 31"/>
          <p:cNvSpPr txBox="1"/>
          <p:nvPr/>
        </p:nvSpPr>
        <p:spPr>
          <a:xfrm>
            <a:off x="4789170" y="782320"/>
            <a:ext cx="5413375" cy="2306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US"/>
              <a:t>{“</a:t>
            </a:r>
            <a:r>
              <a:rPr lang="en-US" altLang="en-US">
                <a:solidFill>
                  <a:schemeClr val="accent2"/>
                </a:solidFill>
              </a:rPr>
              <a:t>id</a:t>
            </a:r>
            <a:r>
              <a:rPr lang="en-US" altLang="en-US"/>
              <a:t>”: 0,“</a:t>
            </a:r>
            <a:r>
              <a:rPr lang="en-US" altLang="en-US">
                <a:solidFill>
                  <a:schemeClr val="accent2"/>
                </a:solidFill>
              </a:rPr>
              <a:t>name</a:t>
            </a:r>
            <a:r>
              <a:rPr lang="" altLang="en-US"/>
              <a:t>”</a:t>
            </a:r>
            <a:r>
              <a:rPr lang="en-US" altLang="en-US"/>
              <a:t>: “matmul” ,"</a:t>
            </a:r>
            <a:r>
              <a:rPr lang="en-US" altLang="en-US">
                <a:solidFill>
                  <a:schemeClr val="accent2"/>
                </a:solidFill>
              </a:rPr>
              <a:t>dev</a:t>
            </a:r>
            <a:r>
              <a:rPr lang="en-US" altLang="en-US"/>
              <a:t>":'gpu', ...................}</a:t>
            </a:r>
            <a:endParaRPr lang="en-US" altLang="en-US"/>
          </a:p>
          <a:p>
            <a:r>
              <a:rPr lang="en-US" altLang="en-US"/>
              <a:t>{“</a:t>
            </a:r>
            <a:r>
              <a:rPr lang="en-US" altLang="en-US">
                <a:solidFill>
                  <a:schemeClr val="accent2"/>
                </a:solidFill>
              </a:rPr>
              <a:t>id</a:t>
            </a:r>
            <a:r>
              <a:rPr lang="en-US" altLang="en-US"/>
              <a:t>”: 1, “</a:t>
            </a:r>
            <a:r>
              <a:rPr lang="en-US" altLang="en-US">
                <a:solidFill>
                  <a:schemeClr val="accent2"/>
                </a:solidFill>
              </a:rPr>
              <a:t>name</a:t>
            </a:r>
            <a:r>
              <a:rPr lang="en-US" altLang="en-US"/>
              <a:t>”: “vecadd”,  </a:t>
            </a:r>
            <a:r>
              <a:rPr lang="en-US" altLang="en-US">
                <a:sym typeface="+mn-ea"/>
              </a:rPr>
              <a:t>"</a:t>
            </a:r>
            <a:r>
              <a:rPr lang="en-US" altLang="en-US">
                <a:solidFill>
                  <a:schemeClr val="accent2"/>
                </a:solidFill>
                <a:sym typeface="+mn-ea"/>
              </a:rPr>
              <a:t>dev</a:t>
            </a:r>
            <a:r>
              <a:rPr lang="en-US" altLang="en-US">
                <a:sym typeface="+mn-ea"/>
              </a:rPr>
              <a:t>":'</a:t>
            </a:r>
            <a:r>
              <a:rPr lang="" altLang="en-US">
                <a:sym typeface="+mn-ea"/>
              </a:rPr>
              <a:t>c</a:t>
            </a:r>
            <a:r>
              <a:rPr lang="en-US" altLang="en-US">
                <a:sym typeface="+mn-ea"/>
              </a:rPr>
              <a:t>pu',................. }</a:t>
            </a:r>
            <a:endParaRPr lang="en-US" altLang="en-US"/>
          </a:p>
          <a:p>
            <a:r>
              <a:rPr lang="en-US" altLang="en-US"/>
              <a:t>{“</a:t>
            </a:r>
            <a:r>
              <a:rPr lang="en-US" altLang="en-US">
                <a:solidFill>
                  <a:schemeClr val="accent2"/>
                </a:solidFill>
              </a:rPr>
              <a:t>id</a:t>
            </a:r>
            <a:r>
              <a:rPr lang="en-US" altLang="en-US"/>
              <a:t>”: 2,</a:t>
            </a:r>
            <a:r>
              <a:rPr lang="en-US" altLang="en-US">
                <a:sym typeface="+mn-ea"/>
              </a:rPr>
              <a:t>“</a:t>
            </a:r>
            <a:r>
              <a:rPr lang="en-US" altLang="en-US">
                <a:solidFill>
                  <a:schemeClr val="accent2"/>
                </a:solidFill>
                <a:sym typeface="+mn-ea"/>
              </a:rPr>
              <a:t>name</a:t>
            </a:r>
            <a:r>
              <a:rPr lang="en-US" altLang="en-US">
                <a:sym typeface="+mn-ea"/>
              </a:rPr>
              <a:t>”: “</a:t>
            </a:r>
            <a:r>
              <a:rPr lang="en-US" altLang="en-US"/>
              <a:t>matvecmul”, </a:t>
            </a:r>
            <a:r>
              <a:rPr lang="en-US" altLang="en-US">
                <a:sym typeface="+mn-ea"/>
              </a:rPr>
              <a:t>"</a:t>
            </a:r>
            <a:r>
              <a:rPr lang="en-US" altLang="en-US">
                <a:solidFill>
                  <a:schemeClr val="accent2"/>
                </a:solidFill>
                <a:sym typeface="+mn-ea"/>
              </a:rPr>
              <a:t>dev</a:t>
            </a:r>
            <a:r>
              <a:rPr lang="en-US" altLang="en-US">
                <a:sym typeface="+mn-ea"/>
              </a:rPr>
              <a:t>":'</a:t>
            </a:r>
            <a:r>
              <a:rPr lang="" altLang="en-US">
                <a:sym typeface="+mn-ea"/>
              </a:rPr>
              <a:t>g</a:t>
            </a:r>
            <a:r>
              <a:rPr lang="en-US" altLang="en-US">
                <a:sym typeface="+mn-ea"/>
              </a:rPr>
              <a:t>pu', ............}</a:t>
            </a:r>
            <a:endParaRPr lang="en-US" altLang="en-US">
              <a:sym typeface="+mn-ea"/>
            </a:endParaRPr>
          </a:p>
          <a:p>
            <a:r>
              <a:rPr lang="" altLang="en-US">
                <a:sym typeface="+mn-ea"/>
              </a:rPr>
              <a:t>“</a:t>
            </a:r>
            <a:r>
              <a:rPr lang="" altLang="en-US">
                <a:solidFill>
                  <a:schemeClr val="accent6"/>
                </a:solidFill>
                <a:sym typeface="+mn-ea"/>
              </a:rPr>
              <a:t>gpuQ</a:t>
            </a:r>
            <a:r>
              <a:rPr lang="" altLang="en-US">
                <a:sym typeface="+mn-ea"/>
              </a:rPr>
              <a:t>” :2, “</a:t>
            </a:r>
            <a:r>
              <a:rPr lang="" altLang="en-US">
                <a:solidFill>
                  <a:schemeClr val="tx2"/>
                </a:solidFill>
                <a:sym typeface="+mn-ea"/>
              </a:rPr>
              <a:t>cpu</a:t>
            </a:r>
            <a:r>
              <a:rPr lang="" altLang="en-US">
                <a:sym typeface="+mn-ea"/>
              </a:rPr>
              <a:t>Q” :2</a:t>
            </a:r>
            <a:endParaRPr lang="en-US" altLang="en-US"/>
          </a:p>
          <a:p>
            <a:r>
              <a:rPr lang="en-US" altLang="en-US"/>
              <a:t>---</a:t>
            </a:r>
            <a:endParaRPr lang="en-US" altLang="en-US"/>
          </a:p>
          <a:p>
            <a:r>
              <a:rPr lang="en-US" altLang="en-US"/>
              <a:t>0 2 -&gt; 2 0</a:t>
            </a:r>
            <a:endParaRPr lang="en-US" altLang="en-US"/>
          </a:p>
          <a:p>
            <a:r>
              <a:rPr lang="en-US" altLang="en-US"/>
              <a:t>1 2 -&gt; 2 1</a:t>
            </a:r>
            <a:endParaRPr lang="en-US" altLang="en-US"/>
          </a:p>
          <a:p>
            <a:r>
              <a:rPr lang="en-US" altLang="en-US"/>
              <a:t>---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469890" y="338455"/>
            <a:ext cx="1565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dag.json</a:t>
            </a:r>
            <a:endParaRPr lang="en-US" altLang="en-US" b="1"/>
          </a:p>
        </p:txBody>
      </p:sp>
      <p:sp>
        <p:nvSpPr>
          <p:cNvPr id="35" name="Right Brace 34"/>
          <p:cNvSpPr/>
          <p:nvPr/>
        </p:nvSpPr>
        <p:spPr>
          <a:xfrm>
            <a:off x="4393565" y="362585"/>
            <a:ext cx="280670" cy="339217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Presentation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13</cp:revision>
  <dcterms:created xsi:type="dcterms:W3CDTF">2020-05-04T05:48:05Z</dcterms:created>
  <dcterms:modified xsi:type="dcterms:W3CDTF">2020-05-04T05:48:05Z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