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0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180340" y="742950"/>
            <a:ext cx="2482850" cy="1047115"/>
            <a:chOff x="1390" y="1325"/>
            <a:chExt cx="3910" cy="1649"/>
          </a:xfrm>
        </p:grpSpPr>
        <p:sp>
          <p:nvSpPr>
            <p:cNvPr id="5" name="Rectangle 4"/>
            <p:cNvSpPr/>
            <p:nvPr/>
          </p:nvSpPr>
          <p:spPr>
            <a:xfrm>
              <a:off x="2155" y="1325"/>
              <a:ext cx="3145" cy="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0" y="1673"/>
              <a:ext cx="3145" cy="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90" y="1900"/>
              <a:ext cx="3145" cy="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" alt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0340" y="2274570"/>
            <a:ext cx="2111375" cy="71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multiple runs</a:t>
            </a:r>
            <a:endParaRPr lang="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07615" y="1083945"/>
            <a:ext cx="401320" cy="260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1035050" y="1903730"/>
            <a:ext cx="401320" cy="260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08935" y="782955"/>
            <a:ext cx="1515110" cy="862965"/>
          </a:xfrm>
          <a:prstGeom prst="roundRect">
            <a:avLst/>
          </a:prstGeom>
          <a:solidFill>
            <a:srgbClr val="CB6F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FEATURE EXTRACTION</a:t>
            </a:r>
            <a:endParaRPr lang="" alt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3469005" y="1715770"/>
            <a:ext cx="401320" cy="260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5" name="Table 14"/>
          <p:cNvGraphicFramePr/>
          <p:nvPr/>
        </p:nvGraphicFramePr>
        <p:xfrm>
          <a:off x="2456815" y="2080895"/>
          <a:ext cx="20421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360"/>
                <a:gridCol w="340360"/>
                <a:gridCol w="340360"/>
                <a:gridCol w="340360"/>
                <a:gridCol w="340360"/>
                <a:gridCol w="340360"/>
              </a:tblGrid>
              <a:tr h="22479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f</a:t>
                      </a:r>
                      <a:r>
                        <a:rPr lang="" altLang="en-US" sz="1400" baseline="-25000"/>
                        <a:t>1</a:t>
                      </a:r>
                      <a:endParaRPr lang="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f</a:t>
                      </a:r>
                      <a:r>
                        <a:rPr lang="" altLang="en-US" sz="1400" baseline="-25000"/>
                        <a:t>2</a:t>
                      </a:r>
                      <a:endParaRPr lang="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f</a:t>
                      </a:r>
                      <a:r>
                        <a:rPr lang="" altLang="en-US" sz="1400" baseline="-25000"/>
                        <a:t>3</a:t>
                      </a:r>
                      <a:endParaRPr lang="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....</a:t>
                      </a:r>
                      <a:endParaRPr lang="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....</a:t>
                      </a:r>
                      <a:endParaRPr lang="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400"/>
                        <a:t>f</a:t>
                      </a:r>
                      <a:r>
                        <a:rPr lang="" altLang="en-US" sz="1400" baseline="-25000"/>
                        <a:t>n</a:t>
                      </a:r>
                      <a:endParaRPr lang="" altLang="en-US" sz="1400" baseline="-250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f</a:t>
                      </a:r>
                      <a:r>
                        <a:rPr lang="en-US" altLang="en-US" sz="1400" baseline="-25000"/>
                        <a:t>1</a:t>
                      </a:r>
                      <a:endParaRPr lang="en-US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f</a:t>
                      </a:r>
                      <a:r>
                        <a:rPr lang="en-US" altLang="en-US" sz="1400" baseline="-25000"/>
                        <a:t>2</a:t>
                      </a:r>
                      <a:endParaRPr lang="en-US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f</a:t>
                      </a:r>
                      <a:r>
                        <a:rPr lang="en-US" altLang="en-US" sz="1400" baseline="-25000"/>
                        <a:t>3</a:t>
                      </a:r>
                      <a:endParaRPr lang="en-US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....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....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f</a:t>
                      </a:r>
                      <a:r>
                        <a:rPr lang="en-US" altLang="en-US" sz="1400" baseline="-25000"/>
                        <a:t>n</a:t>
                      </a:r>
                      <a:endParaRPr lang="en-US" altLang="en-US" sz="1400" baseline="-250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f</a:t>
                      </a:r>
                      <a:r>
                        <a:rPr lang="en-US" altLang="en-US" sz="1400" baseline="-25000"/>
                        <a:t>1</a:t>
                      </a:r>
                      <a:endParaRPr lang="en-US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f</a:t>
                      </a:r>
                      <a:r>
                        <a:rPr lang="en-US" altLang="en-US" sz="1400" baseline="-25000"/>
                        <a:t>2</a:t>
                      </a:r>
                      <a:endParaRPr lang="en-US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f</a:t>
                      </a:r>
                      <a:r>
                        <a:rPr lang="en-US" altLang="en-US" sz="1400" baseline="-25000"/>
                        <a:t>3</a:t>
                      </a:r>
                      <a:endParaRPr lang="en-US" altLang="en-US" sz="1400" baseline="-25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....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....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f</a:t>
                      </a:r>
                      <a:r>
                        <a:rPr lang="en-US" altLang="en-US" sz="1400" baseline="-25000"/>
                        <a:t>n</a:t>
                      </a:r>
                      <a:endParaRPr lang="en-US" altLang="en-US" sz="1400" baseline="-25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 rot="5400000">
            <a:off x="1035050" y="3104515"/>
            <a:ext cx="401320" cy="260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0340" y="257175"/>
            <a:ext cx="27432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>
                <a:sym typeface="+mn-ea"/>
              </a:rPr>
              <a:t>Benchmark OpenCL Kernels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3815" y="3359785"/>
            <a:ext cx="2708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t</a:t>
            </a:r>
            <a:r>
              <a:rPr lang="" altLang="en-US" sz="2400" baseline="-25000"/>
              <a:t>CPU</a:t>
            </a:r>
            <a:r>
              <a:rPr lang="" altLang="en-US" sz="2400"/>
              <a:t>, t</a:t>
            </a:r>
            <a:r>
              <a:rPr lang="" altLang="en-US" sz="2400" baseline="-25000"/>
              <a:t>GPU, </a:t>
            </a:r>
            <a:r>
              <a:rPr lang="" altLang="en-US" sz="2400"/>
              <a:t>t</a:t>
            </a:r>
            <a:r>
              <a:rPr lang="" altLang="en-US" sz="2400" baseline="-25000"/>
              <a:t>H2D, </a:t>
            </a:r>
            <a:r>
              <a:rPr lang="" altLang="en-US" sz="2400"/>
              <a:t>t</a:t>
            </a:r>
            <a:r>
              <a:rPr lang="" altLang="en-US" sz="2400" baseline="-25000"/>
              <a:t>D2H</a:t>
            </a:r>
            <a:endParaRPr lang="" altLang="en-US" sz="2400" baseline="-25000"/>
          </a:p>
        </p:txBody>
      </p:sp>
      <p:sp>
        <p:nvSpPr>
          <p:cNvPr id="19" name="Rectangle 18"/>
          <p:cNvSpPr/>
          <p:nvPr/>
        </p:nvSpPr>
        <p:spPr>
          <a:xfrm>
            <a:off x="4508500" y="2071370"/>
            <a:ext cx="290830" cy="3213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08500" y="2402205"/>
            <a:ext cx="290830" cy="3213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08500" y="2733040"/>
            <a:ext cx="290830" cy="36893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>
            <a:off x="2358390" y="3285490"/>
            <a:ext cx="2441575" cy="41148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872355" y="2503805"/>
            <a:ext cx="401320" cy="260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670810" y="3244215"/>
            <a:ext cx="1751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" altLang="en-US">
                <a:sym typeface="+mn-ea"/>
              </a:rPr>
              <a:t>Speedup Metrics</a:t>
            </a:r>
            <a:endParaRPr lang="" altLang="en-US"/>
          </a:p>
        </p:txBody>
      </p:sp>
      <p:sp>
        <p:nvSpPr>
          <p:cNvPr id="28" name="10-Point Star 27"/>
          <p:cNvSpPr/>
          <p:nvPr/>
        </p:nvSpPr>
        <p:spPr>
          <a:xfrm>
            <a:off x="5263515" y="2089150"/>
            <a:ext cx="1291590" cy="1069975"/>
          </a:xfrm>
          <a:prstGeom prst="star10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  <a:endParaRPr lang="" altLang="en-US" sz="1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ight Arrow 29"/>
          <p:cNvSpPr/>
          <p:nvPr/>
        </p:nvSpPr>
        <p:spPr>
          <a:xfrm rot="16200000">
            <a:off x="5709285" y="1707515"/>
            <a:ext cx="401320" cy="260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5128895" y="1707515"/>
            <a:ext cx="401320" cy="260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6290310" y="1707515"/>
            <a:ext cx="401320" cy="2609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16805" y="1141095"/>
            <a:ext cx="56134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628640" y="1115695"/>
            <a:ext cx="56134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60795" y="1132205"/>
            <a:ext cx="56134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16805" y="1115060"/>
            <a:ext cx="561340" cy="431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chemeClr val="tx1"/>
                </a:solidFill>
              </a:rPr>
              <a:t>M1</a:t>
            </a:r>
            <a:endParaRPr lang="" altLang="en-US" sz="12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629910" y="1106170"/>
            <a:ext cx="561340" cy="43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chemeClr val="tx1"/>
                </a:solidFill>
              </a:rPr>
              <a:t>M2</a:t>
            </a:r>
            <a:endParaRPr lang="" altLang="en-US" sz="12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60795" y="1106170"/>
            <a:ext cx="561340" cy="4318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chemeClr val="tx1"/>
                </a:solidFill>
              </a:rPr>
              <a:t>M3</a:t>
            </a:r>
            <a:endParaRPr lang="" altLang="en-US" sz="1200">
              <a:solidFill>
                <a:schemeClr val="tx1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5724525" y="160020"/>
            <a:ext cx="282575" cy="1435735"/>
          </a:xfrm>
          <a:prstGeom prst="rightBrace">
            <a:avLst>
              <a:gd name="adj1" fmla="val 8333"/>
              <a:gd name="adj2" fmla="val 5249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5301615" y="257175"/>
            <a:ext cx="1217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" altLang="en-US">
                <a:sym typeface="+mn-ea"/>
              </a:rPr>
              <a:t>ML Models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Presentation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Monospace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2</cp:revision>
  <dcterms:created xsi:type="dcterms:W3CDTF">2020-02-19T06:15:24Z</dcterms:created>
  <dcterms:modified xsi:type="dcterms:W3CDTF">2020-02-19T06:15:24Z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