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" name="TextBox 6"/>
          <p:cNvSpPr txBox="1"/>
          <p:nvPr/>
        </p:nvSpPr>
        <p:spPr>
          <a:xfrm>
            <a:off x="2261235" y="31115"/>
            <a:ext cx="41814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sz="1400" b="1" dirty="0">
                <a:solidFill>
                  <a:schemeClr val="accent1"/>
                </a:solidFill>
              </a:rPr>
              <a:t>__kernel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void</a:t>
            </a:r>
            <a:r>
              <a:rPr lang="en-GB" sz="1400" b="1" dirty="0"/>
              <a:t> </a:t>
            </a:r>
            <a:r>
              <a:rPr lang="en-GB" sz="1400" b="1" dirty="0" err="1">
                <a:solidFill>
                  <a:schemeClr val="tx2">
                    <a:lumMod val="75000"/>
                  </a:schemeClr>
                </a:solidFill>
              </a:rPr>
              <a:t>vadd</a:t>
            </a:r>
            <a:r>
              <a:rPr lang="en-GB" sz="1400" b="1" dirty="0"/>
              <a:t>( </a:t>
            </a:r>
            <a:r>
              <a:rPr lang="en-GB" sz="1400" b="1" dirty="0">
                <a:solidFill>
                  <a:schemeClr val="accent1"/>
                </a:solidFill>
              </a:rPr>
              <a:t>__global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float</a:t>
            </a:r>
            <a:r>
              <a:rPr lang="en-GB" sz="1400" b="1" dirty="0"/>
              <a:t>* input1,</a:t>
            </a:r>
            <a:endParaRPr lang="en-GB" sz="1400" b="1" dirty="0"/>
          </a:p>
          <a:p>
            <a:r>
              <a:rPr lang="en-GB" sz="1400" b="1" dirty="0"/>
              <a:t> </a:t>
            </a:r>
            <a:r>
              <a:rPr lang="en-GB" sz="1400" b="1" dirty="0">
                <a:solidFill>
                  <a:schemeClr val="accent1"/>
                </a:solidFill>
              </a:rPr>
              <a:t>__global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float</a:t>
            </a:r>
            <a:r>
              <a:rPr lang="en-GB" sz="1400" b="1" dirty="0"/>
              <a:t>* input2, </a:t>
            </a:r>
            <a:r>
              <a:rPr lang="en-GB" sz="1400" b="1" dirty="0">
                <a:solidFill>
                  <a:schemeClr val="accent1"/>
                </a:solidFill>
              </a:rPr>
              <a:t>__global </a:t>
            </a:r>
            <a:r>
              <a:rPr lang="en-GB" sz="1400" b="1" dirty="0">
                <a:solidFill>
                  <a:schemeClr val="accent2"/>
                </a:solidFill>
              </a:rPr>
              <a:t>float</a:t>
            </a:r>
            <a:r>
              <a:rPr lang="en-GB" sz="1400" b="1" dirty="0"/>
              <a:t>* output, </a:t>
            </a:r>
            <a:r>
              <a:rPr lang="en-GB" sz="1400" b="1" dirty="0" err="1"/>
              <a:t>int</a:t>
            </a:r>
            <a:r>
              <a:rPr lang="en-GB" sz="1400" b="1" dirty="0"/>
              <a:t> n){</a:t>
            </a:r>
            <a:endParaRPr lang="en-GB" sz="1400" b="1" dirty="0">
              <a:solidFill>
                <a:schemeClr val="accent2"/>
              </a:solidFill>
            </a:endParaRPr>
          </a:p>
          <a:p>
            <a:r>
              <a:rPr lang="en-GB" sz="1400" b="1" dirty="0"/>
              <a:t>   </a:t>
            </a:r>
            <a:r>
              <a:rPr lang="en-GB" sz="1400" b="1" dirty="0" err="1">
                <a:solidFill>
                  <a:schemeClr val="tx1"/>
                </a:solidFill>
              </a:rPr>
              <a:t>int</a:t>
            </a:r>
            <a:r>
              <a:rPr lang="en-GB" sz="1400" b="1" dirty="0">
                <a:solidFill>
                  <a:schemeClr val="accent2"/>
                </a:solidFill>
              </a:rPr>
              <a:t> </a:t>
            </a:r>
            <a:r>
              <a:rPr lang="en-GB" sz="1400" b="1" dirty="0" err="1"/>
              <a:t>i</a:t>
            </a:r>
            <a:r>
              <a:rPr lang="en-GB" sz="1400" b="1" dirty="0"/>
              <a:t> = </a:t>
            </a:r>
            <a:r>
              <a:rPr lang="en-GB" sz="1400" b="1" dirty="0" err="1">
                <a:solidFill>
                  <a:schemeClr val="accent1"/>
                </a:solidFill>
              </a:rPr>
              <a:t>get_global_id</a:t>
            </a:r>
            <a:r>
              <a:rPr lang="en-GB" sz="1400" b="1" dirty="0"/>
              <a:t>(0);</a:t>
            </a:r>
            <a:endParaRPr lang="en-GB" sz="1400" b="1" dirty="0"/>
          </a:p>
          <a:p>
            <a:r>
              <a:rPr lang="en-GB" sz="1400" b="1" dirty="0"/>
              <a:t>   if(</a:t>
            </a:r>
            <a:r>
              <a:rPr lang="en-GB" sz="1400" b="1" dirty="0" err="1"/>
              <a:t>i</a:t>
            </a:r>
            <a:r>
              <a:rPr lang="en-GB" sz="1400" b="1" dirty="0"/>
              <a:t>&lt;n)  output[</a:t>
            </a:r>
            <a:r>
              <a:rPr lang="en-GB" sz="1400" b="1" dirty="0" err="1"/>
              <a:t>i</a:t>
            </a:r>
            <a:r>
              <a:rPr lang="en-GB" sz="1400" b="1" dirty="0"/>
              <a:t>] = input1[</a:t>
            </a:r>
            <a:r>
              <a:rPr lang="en-GB" sz="1400" b="1" dirty="0" err="1"/>
              <a:t>i</a:t>
            </a:r>
            <a:r>
              <a:rPr lang="en-GB" sz="1400" b="1" dirty="0"/>
              <a:t>]+input2[</a:t>
            </a:r>
            <a:r>
              <a:rPr lang="en-GB" sz="1400" b="1" dirty="0" err="1"/>
              <a:t>i</a:t>
            </a:r>
            <a:r>
              <a:rPr lang="en-GB" sz="1400" b="1" dirty="0"/>
              <a:t>];</a:t>
            </a:r>
            <a:endParaRPr lang="en-GB" sz="1400" b="1" dirty="0"/>
          </a:p>
          <a:p>
            <a:r>
              <a:rPr lang="en-GB" sz="1400" b="1" dirty="0"/>
              <a:t>}</a:t>
            </a:r>
            <a:endParaRPr lang="en-GB" sz="1400" b="1" dirty="0"/>
          </a:p>
        </p:txBody>
      </p:sp>
      <p:sp>
        <p:nvSpPr>
          <p:cNvPr id="15" name="Text Box 14"/>
          <p:cNvSpPr txBox="1"/>
          <p:nvPr/>
        </p:nvSpPr>
        <p:spPr>
          <a:xfrm>
            <a:off x="12065" y="2227580"/>
            <a:ext cx="30149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00B050"/>
                </a:solidFill>
                <a:sym typeface="+mn-ea"/>
              </a:rPr>
              <a:t>clEnqueueWriteBuffer</a:t>
            </a:r>
            <a:r>
              <a:rPr lang="en-US" sz="1200" b="1">
                <a:sym typeface="+mn-ea"/>
              </a:rPr>
              <a:t>(</a:t>
            </a:r>
            <a:r>
              <a:rPr lang="en-US" altLang="en-US" sz="1200" b="1">
                <a:sym typeface="+mn-ea"/>
              </a:rPr>
              <a:t>--,--,--,NULL,w1</a:t>
            </a:r>
            <a:r>
              <a:rPr lang="en-US" sz="1200" b="1">
                <a:sym typeface="+mn-ea"/>
              </a:rPr>
              <a:t>);</a:t>
            </a:r>
            <a:endParaRPr lang="en-US" sz="1200" b="1"/>
          </a:p>
        </p:txBody>
      </p:sp>
      <p:sp>
        <p:nvSpPr>
          <p:cNvPr id="17" name="Text Box 16"/>
          <p:cNvSpPr txBox="1"/>
          <p:nvPr/>
        </p:nvSpPr>
        <p:spPr>
          <a:xfrm>
            <a:off x="56515" y="3616325"/>
            <a:ext cx="273875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00B050"/>
                </a:solidFill>
                <a:sym typeface="+mn-ea"/>
              </a:rPr>
              <a:t>clEnqueueReadBuffer</a:t>
            </a:r>
            <a:r>
              <a:rPr lang="en-US" sz="1200" b="1">
                <a:sym typeface="+mn-ea"/>
              </a:rPr>
              <a:t>(</a:t>
            </a:r>
            <a:r>
              <a:rPr lang="en-US" altLang="en-US" sz="1200" b="1">
                <a:sym typeface="+mn-ea"/>
              </a:rPr>
              <a:t>--,--,--,NULL,r1</a:t>
            </a:r>
            <a:r>
              <a:rPr lang="en-US" sz="1200" b="1">
                <a:sym typeface="+mn-ea"/>
              </a:rPr>
              <a:t>);</a:t>
            </a:r>
            <a:endParaRPr lang="en-US" sz="1200" b="1"/>
          </a:p>
        </p:txBody>
      </p:sp>
      <p:sp>
        <p:nvSpPr>
          <p:cNvPr id="18" name="Text Box 17"/>
          <p:cNvSpPr txBox="1"/>
          <p:nvPr/>
        </p:nvSpPr>
        <p:spPr>
          <a:xfrm>
            <a:off x="41275" y="3054350"/>
            <a:ext cx="276606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b="1">
                <a:solidFill>
                  <a:srgbClr val="00B050"/>
                </a:solidFill>
                <a:sym typeface="+mn-ea"/>
              </a:rPr>
              <a:t>c</a:t>
            </a:r>
            <a:r>
              <a:rPr lang="en-US" sz="1200" b="1">
                <a:solidFill>
                  <a:srgbClr val="00B050"/>
                </a:solidFill>
                <a:sym typeface="+mn-ea"/>
              </a:rPr>
              <a:t>lEnqueueNDRangeKernel</a:t>
            </a:r>
            <a:r>
              <a:rPr lang="en-US" sz="1200" b="1">
                <a:sym typeface="+mn-ea"/>
              </a:rPr>
              <a:t>(</a:t>
            </a:r>
            <a:r>
              <a:rPr lang="en-US" altLang="en-US" sz="1200" b="1">
                <a:sym typeface="+mn-ea"/>
              </a:rPr>
              <a:t>--,--,NULL,e1</a:t>
            </a:r>
            <a:r>
              <a:rPr lang="en-US" sz="1200" b="1">
                <a:sym typeface="+mn-ea"/>
              </a:rPr>
              <a:t>)</a:t>
            </a:r>
            <a:endParaRPr lang="en-US" sz="1200" b="1"/>
          </a:p>
        </p:txBody>
      </p:sp>
      <p:sp>
        <p:nvSpPr>
          <p:cNvPr id="19" name="Text Box 18"/>
          <p:cNvSpPr txBox="1"/>
          <p:nvPr/>
        </p:nvSpPr>
        <p:spPr>
          <a:xfrm>
            <a:off x="102235" y="4746625"/>
            <a:ext cx="16884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ym typeface="+mn-ea"/>
              </a:rPr>
              <a:t>clSetEventCallback</a:t>
            </a:r>
            <a:r>
              <a:rPr lang="en-US" altLang="en-US" sz="1200" b="1">
                <a:sym typeface="+mn-ea"/>
              </a:rPr>
              <a:t>(</a:t>
            </a:r>
            <a:r>
              <a:rPr lang="" altLang="en-US" sz="1200" b="1">
                <a:sym typeface="+mn-ea"/>
              </a:rPr>
              <a:t>r2</a:t>
            </a:r>
            <a:r>
              <a:rPr lang="en-US" altLang="en-US" sz="1200" b="1">
                <a:sym typeface="+mn-ea"/>
              </a:rPr>
              <a:t>)</a:t>
            </a:r>
            <a:r>
              <a:rPr lang="" altLang="en-US" sz="1200" b="1">
                <a:sym typeface="+mn-ea"/>
              </a:rPr>
              <a:t>;</a:t>
            </a:r>
            <a:endParaRPr lang="" altLang="en-US" sz="1200" b="1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2065" y="2506980"/>
            <a:ext cx="27946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00B050"/>
                </a:solidFill>
                <a:sym typeface="+mn-ea"/>
              </a:rPr>
              <a:t>clEnqueueWriteBuffer</a:t>
            </a:r>
            <a:r>
              <a:rPr lang="en-US" sz="1200" b="1">
                <a:sym typeface="+mn-ea"/>
              </a:rPr>
              <a:t>(</a:t>
            </a:r>
            <a:r>
              <a:rPr lang="en-US" altLang="en-US" sz="1200" b="1">
                <a:sym typeface="+mn-ea"/>
              </a:rPr>
              <a:t>--,--,--,NULL,w2</a:t>
            </a:r>
            <a:r>
              <a:rPr lang="en-US" sz="1200" b="1">
                <a:sym typeface="+mn-ea"/>
              </a:rPr>
              <a:t>);</a:t>
            </a:r>
            <a:endParaRPr lang="en-US" sz="1200" b="1"/>
          </a:p>
        </p:txBody>
      </p:sp>
      <p:sp>
        <p:nvSpPr>
          <p:cNvPr id="21" name="Text Box 20"/>
          <p:cNvSpPr txBox="1"/>
          <p:nvPr/>
        </p:nvSpPr>
        <p:spPr>
          <a:xfrm>
            <a:off x="-17145" y="2789555"/>
            <a:ext cx="15875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ym typeface="+mn-ea"/>
              </a:rPr>
              <a:t> clEnqueueBarrier</a:t>
            </a:r>
            <a:r>
              <a:rPr lang="en-US" altLang="en-US" sz="1200" b="1">
                <a:sym typeface="+mn-ea"/>
              </a:rPr>
              <a:t>();</a:t>
            </a:r>
            <a:endParaRPr lang="en-US" sz="1200" b="1"/>
          </a:p>
        </p:txBody>
      </p:sp>
      <p:sp>
        <p:nvSpPr>
          <p:cNvPr id="22" name="Text Box 21"/>
          <p:cNvSpPr txBox="1"/>
          <p:nvPr/>
        </p:nvSpPr>
        <p:spPr>
          <a:xfrm>
            <a:off x="6985" y="3329940"/>
            <a:ext cx="15875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ym typeface="+mn-ea"/>
              </a:rPr>
              <a:t> clEnqueueBarrier</a:t>
            </a:r>
            <a:r>
              <a:rPr lang="en-US" altLang="en-US" sz="1200" b="1">
                <a:sym typeface="+mn-ea"/>
              </a:rPr>
              <a:t>();</a:t>
            </a:r>
            <a:endParaRPr lang="en-US" sz="1200" b="1"/>
          </a:p>
        </p:txBody>
      </p:sp>
      <p:sp>
        <p:nvSpPr>
          <p:cNvPr id="24" name="Text Box 23"/>
          <p:cNvSpPr txBox="1"/>
          <p:nvPr/>
        </p:nvSpPr>
        <p:spPr>
          <a:xfrm>
            <a:off x="77470" y="3912870"/>
            <a:ext cx="7797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ym typeface="+mn-ea"/>
              </a:rPr>
              <a:t>cl</a:t>
            </a:r>
            <a:r>
              <a:rPr lang="en-US" altLang="en-US" sz="1200" b="1">
                <a:sym typeface="+mn-ea"/>
              </a:rPr>
              <a:t>Flush()</a:t>
            </a:r>
            <a:r>
              <a:rPr lang="" altLang="en-US" sz="1200" b="1">
                <a:sym typeface="+mn-ea"/>
              </a:rPr>
              <a:t>;</a:t>
            </a:r>
            <a:endParaRPr lang="" altLang="en-US" sz="1200" b="1">
              <a:sym typeface="+mn-ea"/>
            </a:endParaRPr>
          </a:p>
        </p:txBody>
      </p:sp>
      <p:grpSp>
        <p:nvGrpSpPr>
          <p:cNvPr id="10" name="Group 9"/>
          <p:cNvGrpSpPr/>
          <p:nvPr/>
        </p:nvGrpSpPr>
        <p:grpSpPr>
          <a:xfrm rot="0">
            <a:off x="2681446" y="2170430"/>
            <a:ext cx="643692" cy="1653540"/>
            <a:chOff x="5363" y="3666"/>
            <a:chExt cx="983" cy="2510"/>
          </a:xfrm>
        </p:grpSpPr>
        <p:sp>
          <p:nvSpPr>
            <p:cNvPr id="7" name="Rectangle 6"/>
            <p:cNvSpPr/>
            <p:nvPr/>
          </p:nvSpPr>
          <p:spPr>
            <a:xfrm>
              <a:off x="5363" y="4921"/>
              <a:ext cx="977" cy="4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 smtClean="0">
                  <a:solidFill>
                    <a:schemeClr val="tx1"/>
                  </a:solidFill>
                </a:rPr>
                <a:t> EX</a:t>
              </a:r>
              <a:endParaRPr lang="en-IN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79" y="4100"/>
              <a:ext cx="967" cy="4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WRITE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79" y="5742"/>
              <a:ext cx="967" cy="4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READ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79" y="3666"/>
              <a:ext cx="967" cy="4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WRITE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71" y="5355"/>
              <a:ext cx="975" cy="3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IN" sz="1200" b="1" dirty="0" smtClean="0">
                  <a:solidFill>
                    <a:schemeClr val="tx1"/>
                  </a:solidFill>
                </a:rPr>
                <a:t>Barrier</a:t>
              </a:r>
              <a:endParaRPr lang="en-US" altLang="en-IN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79" y="4534"/>
              <a:ext cx="967" cy="3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IN" sz="1200" b="1" dirty="0" smtClean="0">
                  <a:solidFill>
                    <a:schemeClr val="tx1"/>
                  </a:solidFill>
                </a:rPr>
                <a:t>Barrier</a:t>
              </a:r>
              <a:endParaRPr lang="en-US" altLang="en-IN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292"/>
          <p:cNvGrpSpPr/>
          <p:nvPr/>
        </p:nvGrpSpPr>
        <p:grpSpPr bwMode="auto">
          <a:xfrm rot="0">
            <a:off x="3819525" y="3689985"/>
            <a:ext cx="3015615" cy="1073785"/>
            <a:chOff x="1990" y="2548"/>
            <a:chExt cx="2506" cy="818"/>
          </a:xfrm>
        </p:grpSpPr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2106" y="2727"/>
              <a:ext cx="897" cy="3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ctr" defTabSz="914400">
                <a:spcBef>
                  <a:spcPct val="50000"/>
                </a:spcBef>
                <a:defRPr/>
              </a:pPr>
              <a:r>
                <a:rPr lang="en-US" sz="1200" b="1" kern="0" dirty="0"/>
                <a:t>Processing Element</a:t>
              </a:r>
              <a:endParaRPr lang="en-US" sz="1200" b="1" kern="0" dirty="0"/>
            </a:p>
          </p:txBody>
        </p:sp>
        <p:sp>
          <p:nvSpPr>
            <p:cNvPr id="59" name="Text Box 53"/>
            <p:cNvSpPr txBox="1">
              <a:spLocks noChangeArrowheads="1"/>
            </p:cNvSpPr>
            <p:nvPr/>
          </p:nvSpPr>
          <p:spPr bwMode="auto">
            <a:xfrm>
              <a:off x="3216" y="3156"/>
              <a:ext cx="1280" cy="2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ctr" defTabSz="914400">
                <a:spcBef>
                  <a:spcPct val="50000"/>
                </a:spcBef>
                <a:defRPr/>
              </a:pPr>
              <a:r>
                <a:rPr lang="en-US" sz="1200" b="1" kern="0" dirty="0"/>
                <a:t>OpenCL Device</a:t>
              </a:r>
              <a:endParaRPr lang="en-US" sz="1200" b="1" kern="0" dirty="0"/>
            </a:p>
          </p:txBody>
        </p:sp>
        <p:grpSp>
          <p:nvGrpSpPr>
            <p:cNvPr id="60" name="Group 287"/>
            <p:cNvGrpSpPr/>
            <p:nvPr/>
          </p:nvGrpSpPr>
          <p:grpSpPr bwMode="auto">
            <a:xfrm>
              <a:off x="2955" y="2548"/>
              <a:ext cx="892" cy="602"/>
              <a:chOff x="2955" y="2548"/>
              <a:chExt cx="892" cy="602"/>
            </a:xfrm>
          </p:grpSpPr>
          <p:grpSp>
            <p:nvGrpSpPr>
              <p:cNvPr id="64" name="Group 219"/>
              <p:cNvGrpSpPr/>
              <p:nvPr/>
            </p:nvGrpSpPr>
            <p:grpSpPr bwMode="auto">
              <a:xfrm>
                <a:off x="3216" y="2548"/>
                <a:ext cx="598" cy="346"/>
                <a:chOff x="4128" y="2304"/>
                <a:chExt cx="598" cy="346"/>
              </a:xfrm>
            </p:grpSpPr>
            <p:grpSp>
              <p:nvGrpSpPr>
                <p:cNvPr id="82" name="Group 220"/>
                <p:cNvGrpSpPr/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7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8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9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0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1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2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p>
                    <a:pPr defTabSz="914400">
                      <a:spcBef>
                        <a:spcPct val="50000"/>
                      </a:spcBef>
                      <a:defRPr/>
                    </a:pPr>
                    <a:r>
                      <a:rPr lang="en-US" sz="1200" kern="0">
                        <a:solidFill>
                          <a:sysClr val="windowText" lastClr="000000"/>
                        </a:solidFill>
                      </a:rPr>
                      <a:t>…</a:t>
                    </a: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7" name="Group 243"/>
                <p:cNvGrpSpPr/>
                <p:nvPr/>
              </p:nvGrpSpPr>
              <p:grpSpPr bwMode="auto">
                <a:xfrm>
                  <a:off x="4128" y="2350"/>
                  <a:ext cx="550" cy="290"/>
                  <a:chOff x="3958" y="2372"/>
                  <a:chExt cx="550" cy="290"/>
                </a:xfrm>
              </p:grpSpPr>
              <p:sp>
                <p:nvSpPr>
                  <p:cNvPr id="89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0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1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2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3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65" name="Group 216"/>
              <p:cNvGrpSpPr/>
              <p:nvPr/>
            </p:nvGrpSpPr>
            <p:grpSpPr bwMode="auto">
              <a:xfrm>
                <a:off x="2955" y="2562"/>
                <a:ext cx="892" cy="588"/>
                <a:chOff x="4080" y="2102"/>
                <a:chExt cx="892" cy="588"/>
              </a:xfrm>
            </p:grpSpPr>
            <p:grpSp>
              <p:nvGrpSpPr>
                <p:cNvPr id="66" name="Group 69"/>
                <p:cNvGrpSpPr/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7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0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p>
                    <a:pPr defTabSz="914400">
                      <a:spcBef>
                        <a:spcPct val="50000"/>
                      </a:spcBef>
                      <a:defRPr/>
                    </a:pPr>
                    <a:r>
                      <a:rPr lang="en-US" sz="1200" kern="0">
                        <a:solidFill>
                          <a:sysClr val="windowText" lastClr="000000"/>
                        </a:solidFill>
                      </a:rPr>
                      <a:t>…</a:t>
                    </a: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67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p>
                  <a:pPr defTabSz="914400"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p>
                  <a:pPr defTabSz="914400"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9" name="Group 116"/>
                <p:cNvGrpSpPr/>
                <p:nvPr/>
              </p:nvGrpSpPr>
              <p:grpSpPr bwMode="auto">
                <a:xfrm>
                  <a:off x="4368" y="2168"/>
                  <a:ext cx="550" cy="290"/>
                  <a:chOff x="3958" y="2372"/>
                  <a:chExt cx="550" cy="290"/>
                </a:xfrm>
              </p:grpSpPr>
              <p:sp>
                <p:nvSpPr>
                  <p:cNvPr id="7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1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2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3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4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66" name="Group 123"/>
                <p:cNvGrpSpPr/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167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8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2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p>
                    <a:pPr defTabSz="914400">
                      <a:spcBef>
                        <a:spcPct val="50000"/>
                      </a:spcBef>
                      <a:defRPr/>
                    </a:pPr>
                    <a:r>
                      <a:rPr lang="en-US" sz="1200" kern="0" dirty="0">
                        <a:solidFill>
                          <a:sysClr val="windowText" lastClr="000000"/>
                        </a:solidFill>
                      </a:rPr>
                      <a:t>…</a:t>
                    </a:r>
                    <a:endParaRPr lang="en-US" sz="1200" kern="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73" name="Group 130"/>
                <p:cNvGrpSpPr/>
                <p:nvPr/>
              </p:nvGrpSpPr>
              <p:grpSpPr bwMode="auto">
                <a:xfrm>
                  <a:off x="4128" y="2304"/>
                  <a:ext cx="600" cy="336"/>
                  <a:chOff x="3958" y="2326"/>
                  <a:chExt cx="600" cy="336"/>
                </a:xfrm>
              </p:grpSpPr>
              <p:sp>
                <p:nvSpPr>
                  <p:cNvPr id="2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8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9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8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9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2" y="2326"/>
                    <a:ext cx="336" cy="2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p>
                    <a:pPr defTabSz="914400">
                      <a:spcBef>
                        <a:spcPct val="50000"/>
                      </a:spcBef>
                      <a:defRPr/>
                    </a:pPr>
                    <a:r>
                      <a:rPr lang="en-US" sz="1200" kern="0">
                        <a:solidFill>
                          <a:sysClr val="windowText" lastClr="000000"/>
                        </a:solidFill>
                      </a:rPr>
                      <a:t>…</a:t>
                    </a: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85" name="Text Box 288"/>
            <p:cNvSpPr txBox="1">
              <a:spLocks noChangeArrowheads="1"/>
            </p:cNvSpPr>
            <p:nvPr/>
          </p:nvSpPr>
          <p:spPr bwMode="auto">
            <a:xfrm>
              <a:off x="1990" y="3105"/>
              <a:ext cx="1093" cy="2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ctr" defTabSz="914400">
                <a:spcBef>
                  <a:spcPct val="50000"/>
                </a:spcBef>
                <a:defRPr/>
              </a:pPr>
              <a:r>
                <a:rPr lang="en-US" sz="1200" b="1" kern="0" dirty="0"/>
                <a:t>Compute Unit</a:t>
              </a:r>
              <a:endParaRPr lang="en-US" sz="1200" b="1" kern="0" dirty="0"/>
            </a:p>
          </p:txBody>
        </p:sp>
        <p:sp>
          <p:nvSpPr>
            <p:cNvPr id="186" name="Line 289"/>
            <p:cNvSpPr>
              <a:spLocks noChangeShapeType="1"/>
            </p:cNvSpPr>
            <p:nvPr/>
          </p:nvSpPr>
          <p:spPr bwMode="auto">
            <a:xfrm flipV="1">
              <a:off x="2955" y="3084"/>
              <a:ext cx="405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Line 290"/>
            <p:cNvSpPr>
              <a:spLocks noChangeShapeType="1"/>
            </p:cNvSpPr>
            <p:nvPr/>
          </p:nvSpPr>
          <p:spPr bwMode="auto">
            <a:xfrm flipH="1" flipV="1">
              <a:off x="3589" y="3156"/>
              <a:ext cx="140" cy="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Line 291"/>
            <p:cNvSpPr>
              <a:spLocks noChangeShapeType="1"/>
            </p:cNvSpPr>
            <p:nvPr/>
          </p:nvSpPr>
          <p:spPr bwMode="auto">
            <a:xfrm>
              <a:off x="2849" y="2933"/>
              <a:ext cx="194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0">
            <a:off x="3980815" y="1931670"/>
            <a:ext cx="2781935" cy="1696085"/>
            <a:chOff x="13369" y="3280"/>
            <a:chExt cx="4112" cy="2506"/>
          </a:xfrm>
        </p:grpSpPr>
        <p:sp>
          <p:nvSpPr>
            <p:cNvPr id="32" name="Rectangle 31"/>
            <p:cNvSpPr/>
            <p:nvPr/>
          </p:nvSpPr>
          <p:spPr>
            <a:xfrm>
              <a:off x="13488" y="3326"/>
              <a:ext cx="3439" cy="1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0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86" y="3280"/>
              <a:ext cx="3344" cy="3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GB" sz="1000" b="1" dirty="0"/>
                <a:t>output[0] = input1[0] + input2[0]</a:t>
              </a:r>
              <a:endParaRPr lang="en-GB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86" y="3526"/>
              <a:ext cx="3344" cy="3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GB" sz="1000" b="1" dirty="0"/>
                <a:t>output[1] = input1[1] + input2[1]</a:t>
              </a:r>
              <a:endParaRPr lang="en-GB" sz="1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586" y="3787"/>
              <a:ext cx="3344" cy="3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GB" sz="1000" b="1" dirty="0"/>
                <a:t>output[2] = input1[2] + input2[2]</a:t>
              </a:r>
              <a:endParaRPr lang="en-GB" sz="1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586" y="4033"/>
              <a:ext cx="3344" cy="3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GB" sz="1000" b="1" dirty="0"/>
                <a:t>output[3] = input1[3] + input2[3]</a:t>
              </a:r>
              <a:endParaRPr lang="en-GB" sz="10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369" y="4674"/>
              <a:ext cx="3560" cy="1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0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417" y="4629"/>
              <a:ext cx="4049" cy="3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GB" sz="1000" b="1" dirty="0"/>
                <a:t>output[252] = input1[252] + input2[252]</a:t>
              </a:r>
              <a:endParaRPr lang="en-GB" sz="1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429" y="4854"/>
              <a:ext cx="4049" cy="3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GB" sz="1000" b="1" dirty="0"/>
                <a:t>output[253] = input1[253] + input2[253]</a:t>
              </a:r>
              <a:endParaRPr lang="en-GB" sz="10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417" y="5127"/>
              <a:ext cx="4049" cy="3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GB" sz="1000" b="1" dirty="0"/>
                <a:t>output[254] = input1[254] + input2[254]</a:t>
              </a:r>
              <a:endParaRPr lang="en-GB" sz="10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432" y="5407"/>
              <a:ext cx="4049" cy="3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GB" sz="1000" b="1" dirty="0"/>
                <a:t>output[255] = input1[255] + input2[255]</a:t>
              </a:r>
              <a:endParaRPr lang="en-GB" sz="1000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3610" y="4404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3853" y="4403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4060" y="4403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4290" y="4412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534" y="4410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4803" y="4408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086" y="4406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368" y="4415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624" y="4403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868" y="4422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072" y="4410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3580" y="3567"/>
              <a:ext cx="3347" cy="32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00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6329" y="4408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6624" y="4417"/>
              <a:ext cx="0" cy="25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Arrow 13"/>
          <p:cNvSpPr/>
          <p:nvPr/>
        </p:nvSpPr>
        <p:spPr>
          <a:xfrm>
            <a:off x="2947035" y="3961765"/>
            <a:ext cx="220980" cy="190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847080" y="2082165"/>
            <a:ext cx="1224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rgbClr val="FF0000"/>
                </a:solidFill>
              </a:rPr>
              <a:t>Work item</a:t>
            </a:r>
            <a:endParaRPr lang="en-US" altLang="en-US" sz="1200" b="1">
              <a:solidFill>
                <a:srgbClr val="FF0000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4040505" y="3575050"/>
            <a:ext cx="1224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rgbClr val="FF0000"/>
                </a:solidFill>
              </a:rPr>
              <a:t>Work group</a:t>
            </a:r>
            <a:endParaRPr lang="en-US" altLang="en-US" sz="1200" b="1">
              <a:solidFill>
                <a:srgbClr val="FF0000"/>
              </a:solidFill>
            </a:endParaRPr>
          </a:p>
        </p:txBody>
      </p:sp>
      <p:sp>
        <p:nvSpPr>
          <p:cNvPr id="208" name="Text Box 207"/>
          <p:cNvSpPr txBox="1"/>
          <p:nvPr/>
        </p:nvSpPr>
        <p:spPr>
          <a:xfrm>
            <a:off x="41275" y="4160520"/>
            <a:ext cx="25527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00B050"/>
                </a:solidFill>
                <a:sym typeface="+mn-ea"/>
              </a:rPr>
              <a:t>clEnqueueWriteBuffer</a:t>
            </a:r>
            <a:r>
              <a:rPr lang="en-US" sz="1200" b="1">
                <a:sym typeface="+mn-ea"/>
              </a:rPr>
              <a:t>(</a:t>
            </a:r>
            <a:r>
              <a:rPr lang="en-US" altLang="en-US" sz="1200" b="1">
                <a:sym typeface="+mn-ea"/>
              </a:rPr>
              <a:t>--,--,--,r1,w3</a:t>
            </a:r>
            <a:r>
              <a:rPr lang="en-US" sz="1200" b="1">
                <a:sym typeface="+mn-ea"/>
              </a:rPr>
              <a:t>);</a:t>
            </a:r>
            <a:endParaRPr lang="en-US" sz="1200" b="1"/>
          </a:p>
        </p:txBody>
      </p:sp>
      <p:sp>
        <p:nvSpPr>
          <p:cNvPr id="211" name="TextBox 6"/>
          <p:cNvSpPr txBox="1"/>
          <p:nvPr/>
        </p:nvSpPr>
        <p:spPr>
          <a:xfrm>
            <a:off x="2159635" y="1214120"/>
            <a:ext cx="41814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sz="1400" b="1" dirty="0">
                <a:solidFill>
                  <a:schemeClr val="accent1"/>
                </a:solidFill>
              </a:rPr>
              <a:t>__kernel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void</a:t>
            </a:r>
            <a:r>
              <a:rPr lang="en-GB" sz="1400" b="1" dirty="0"/>
              <a:t> </a:t>
            </a:r>
            <a:r>
              <a:rPr lang="en-GB" sz="1400" b="1" dirty="0" err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altLang="en-GB" sz="1400" b="1" dirty="0" err="1">
                <a:solidFill>
                  <a:schemeClr val="tx2">
                    <a:lumMod val="75000"/>
                  </a:schemeClr>
                </a:solidFill>
              </a:rPr>
              <a:t>sin</a:t>
            </a:r>
            <a:r>
              <a:rPr lang="en-GB" sz="1400" b="1" dirty="0"/>
              <a:t>( </a:t>
            </a:r>
            <a:r>
              <a:rPr lang="en-GB" sz="1400" b="1" dirty="0">
                <a:solidFill>
                  <a:schemeClr val="accent1"/>
                </a:solidFill>
              </a:rPr>
              <a:t>__global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accent2"/>
                </a:solidFill>
              </a:rPr>
              <a:t>float</a:t>
            </a:r>
            <a:r>
              <a:rPr lang="en-GB" sz="1400" b="1" dirty="0"/>
              <a:t>* i</a:t>
            </a:r>
            <a:r>
              <a:rPr lang="en-US" altLang="en-GB" sz="1400" b="1" dirty="0"/>
              <a:t>0)</a:t>
            </a:r>
            <a:r>
              <a:rPr lang="en-GB" sz="1400" b="1" dirty="0"/>
              <a:t>{</a:t>
            </a:r>
            <a:endParaRPr lang="en-GB" sz="1400" b="1" dirty="0">
              <a:solidFill>
                <a:schemeClr val="accent2"/>
              </a:solidFill>
            </a:endParaRPr>
          </a:p>
          <a:p>
            <a:r>
              <a:rPr lang="en-GB" sz="1400" b="1" dirty="0"/>
              <a:t>   </a:t>
            </a:r>
            <a:r>
              <a:rPr lang="en-GB" sz="1400" b="1" dirty="0" err="1">
                <a:solidFill>
                  <a:schemeClr val="tx1"/>
                </a:solidFill>
              </a:rPr>
              <a:t>int</a:t>
            </a:r>
            <a:r>
              <a:rPr lang="en-GB" sz="1400" b="1" dirty="0">
                <a:solidFill>
                  <a:schemeClr val="accent2"/>
                </a:solidFill>
              </a:rPr>
              <a:t> </a:t>
            </a:r>
            <a:r>
              <a:rPr lang="en-GB" sz="1400" b="1" dirty="0" err="1"/>
              <a:t>i</a:t>
            </a:r>
            <a:r>
              <a:rPr lang="en-GB" sz="1400" b="1" dirty="0"/>
              <a:t> = </a:t>
            </a:r>
            <a:r>
              <a:rPr lang="en-GB" sz="1400" b="1" dirty="0" err="1">
                <a:solidFill>
                  <a:schemeClr val="accent1"/>
                </a:solidFill>
              </a:rPr>
              <a:t>get_global_id</a:t>
            </a:r>
            <a:r>
              <a:rPr lang="en-GB" sz="1400" b="1" dirty="0"/>
              <a:t>(0);   io[</a:t>
            </a:r>
            <a:r>
              <a:rPr lang="en-GB" sz="1400" b="1" dirty="0" err="1"/>
              <a:t>i</a:t>
            </a:r>
            <a:r>
              <a:rPr lang="en-GB" sz="1400" b="1" dirty="0"/>
              <a:t>] = </a:t>
            </a:r>
            <a:r>
              <a:rPr lang="en-US" altLang="en-GB" sz="1400" b="1" dirty="0"/>
              <a:t>sin(io[i])</a:t>
            </a:r>
            <a:r>
              <a:rPr lang="en-GB" sz="1400" b="1" dirty="0"/>
              <a:t>;</a:t>
            </a:r>
            <a:endParaRPr lang="en-GB" sz="1400" b="1" dirty="0"/>
          </a:p>
          <a:p>
            <a:r>
              <a:rPr lang="en-GB" sz="1400" b="1" dirty="0"/>
              <a:t>}</a:t>
            </a:r>
            <a:endParaRPr lang="en-GB" sz="1400" b="1" dirty="0"/>
          </a:p>
        </p:txBody>
      </p:sp>
      <p:grpSp>
        <p:nvGrpSpPr>
          <p:cNvPr id="250" name="Group 249"/>
          <p:cNvGrpSpPr/>
          <p:nvPr/>
        </p:nvGrpSpPr>
        <p:grpSpPr>
          <a:xfrm>
            <a:off x="7620" y="43815"/>
            <a:ext cx="2106295" cy="2054860"/>
            <a:chOff x="412" y="89"/>
            <a:chExt cx="2937" cy="2761"/>
          </a:xfrm>
        </p:grpSpPr>
        <p:grpSp>
          <p:nvGrpSpPr>
            <p:cNvPr id="6" name="Group 5"/>
            <p:cNvGrpSpPr/>
            <p:nvPr/>
          </p:nvGrpSpPr>
          <p:grpSpPr>
            <a:xfrm>
              <a:off x="919" y="643"/>
              <a:ext cx="2092" cy="1066"/>
              <a:chOff x="1498" y="1758"/>
              <a:chExt cx="2518" cy="2051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2421" y="2491"/>
                <a:ext cx="783" cy="586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 sz="1400" b="1"/>
                  <a:t>k</a:t>
                </a:r>
                <a:r>
                  <a:rPr lang="en-US" altLang="en-US" sz="1400" b="1" baseline="-25000"/>
                  <a:t>0</a:t>
                </a:r>
                <a:endParaRPr lang="en-US" altLang="en-US" sz="1400" b="1" baseline="-2500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498" y="1758"/>
                <a:ext cx="1009" cy="41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400"/>
                  <a:t>bo</a:t>
                </a:r>
                <a:endParaRPr lang="en-US" altLang="en-US" sz="140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06" y="1758"/>
                <a:ext cx="1009" cy="41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400"/>
                  <a:t>b1</a:t>
                </a:r>
                <a:endParaRPr lang="en-US" altLang="en-US" sz="1400"/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>
                <a:off x="2004" y="2168"/>
                <a:ext cx="409" cy="388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flipH="1">
                <a:off x="3042" y="2199"/>
                <a:ext cx="271" cy="357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Rectangle 258"/>
              <p:cNvSpPr/>
              <p:nvPr/>
            </p:nvSpPr>
            <p:spPr>
              <a:xfrm>
                <a:off x="2285" y="3399"/>
                <a:ext cx="1009" cy="41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400" b="1"/>
                  <a:t>b2</a:t>
                </a:r>
                <a:endParaRPr lang="en-US" altLang="en-US" sz="1400" b="1"/>
              </a:p>
            </p:txBody>
          </p: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2796" y="3052"/>
                <a:ext cx="21" cy="361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3006" y="1758"/>
                <a:ext cx="1009" cy="41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400"/>
                  <a:t>b1</a:t>
                </a:r>
                <a:endParaRPr lang="en-US" altLang="en-US" sz="140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499" y="1758"/>
                <a:ext cx="1009" cy="41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400" b="1"/>
                  <a:t>bo</a:t>
                </a:r>
                <a:endParaRPr lang="en-US" altLang="en-US" sz="1400" b="1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3007" y="1758"/>
                <a:ext cx="1009" cy="41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400"/>
                  <a:t>b1</a:t>
                </a:r>
                <a:endParaRPr lang="en-US" altLang="en-US" sz="1400"/>
              </a:p>
            </p:txBody>
          </p:sp>
        </p:grpSp>
        <p:cxnSp>
          <p:nvCxnSpPr>
            <p:cNvPr id="218" name="Straight Arrow Connector 217"/>
            <p:cNvCxnSpPr/>
            <p:nvPr/>
          </p:nvCxnSpPr>
          <p:spPr>
            <a:xfrm>
              <a:off x="1338" y="384"/>
              <a:ext cx="11" cy="2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731" y="89"/>
              <a:ext cx="2560" cy="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 b="1"/>
                <a:t>HOST</a:t>
              </a:r>
              <a:endParaRPr lang="en-US" altLang="en-US" sz="1400" b="1"/>
            </a:p>
          </p:txBody>
        </p:sp>
        <p:cxnSp>
          <p:nvCxnSpPr>
            <p:cNvPr id="239" name="Straight Arrow Connector 238"/>
            <p:cNvCxnSpPr/>
            <p:nvPr/>
          </p:nvCxnSpPr>
          <p:spPr>
            <a:xfrm>
              <a:off x="2618" y="384"/>
              <a:ext cx="11" cy="2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40" name="Rectangle 239"/>
            <p:cNvSpPr/>
            <p:nvPr/>
          </p:nvSpPr>
          <p:spPr>
            <a:xfrm>
              <a:off x="412" y="2603"/>
              <a:ext cx="838" cy="21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/>
                <a:t>b3</a:t>
              </a:r>
              <a:endParaRPr lang="en-US" altLang="en-US" sz="1400" b="1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511" y="2566"/>
              <a:ext cx="838" cy="21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/>
                <a:t>b3</a:t>
              </a:r>
              <a:endParaRPr lang="en-US" altLang="en-US" sz="1400" b="1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94" y="2009"/>
              <a:ext cx="2560" cy="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 b="1"/>
                <a:t>HOST</a:t>
              </a:r>
              <a:endParaRPr lang="en-US" altLang="en-US" sz="1400" b="1"/>
            </a:p>
          </p:txBody>
        </p:sp>
        <p:cxnSp>
          <p:nvCxnSpPr>
            <p:cNvPr id="244" name="Straight Arrow Connector 243"/>
            <p:cNvCxnSpPr/>
            <p:nvPr/>
          </p:nvCxnSpPr>
          <p:spPr>
            <a:xfrm>
              <a:off x="1968" y="1709"/>
              <a:ext cx="11" cy="2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926" y="2304"/>
              <a:ext cx="11" cy="2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>
              <a:off x="2924" y="2304"/>
              <a:ext cx="11" cy="2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1592" y="2546"/>
              <a:ext cx="650" cy="30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400" b="1"/>
                <a:t>k</a:t>
              </a:r>
              <a:r>
                <a:rPr lang="en-US" altLang="en-US" sz="1400" b="1" baseline="-25000"/>
                <a:t>1</a:t>
              </a:r>
              <a:endParaRPr lang="en-US" altLang="en-US" sz="1400" b="1" baseline="-25000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1278" y="2711"/>
              <a:ext cx="361" cy="8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2170" y="2711"/>
              <a:ext cx="361" cy="8"/>
            </a:xfrm>
            <a:prstGeom prst="straightConnector1">
              <a:avLst/>
            </a:prstGeom>
            <a:ln w="9525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 Box 250"/>
          <p:cNvSpPr txBox="1"/>
          <p:nvPr/>
        </p:nvSpPr>
        <p:spPr>
          <a:xfrm>
            <a:off x="264160" y="195580"/>
            <a:ext cx="424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w1</a:t>
            </a:r>
            <a:endParaRPr lang="en-US" altLang="en-US" sz="1400" b="1"/>
          </a:p>
        </p:txBody>
      </p:sp>
      <p:sp>
        <p:nvSpPr>
          <p:cNvPr id="252" name="Text Box 251"/>
          <p:cNvSpPr txBox="1"/>
          <p:nvPr/>
        </p:nvSpPr>
        <p:spPr>
          <a:xfrm>
            <a:off x="1572260" y="195580"/>
            <a:ext cx="424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w2</a:t>
            </a:r>
            <a:endParaRPr lang="en-US" altLang="en-US" sz="1400" b="1"/>
          </a:p>
        </p:txBody>
      </p:sp>
      <p:sp>
        <p:nvSpPr>
          <p:cNvPr id="253" name="Text Box 252"/>
          <p:cNvSpPr txBox="1"/>
          <p:nvPr/>
        </p:nvSpPr>
        <p:spPr>
          <a:xfrm>
            <a:off x="61595" y="4471035"/>
            <a:ext cx="25527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 b="1"/>
              <a:t>- - - - </a:t>
            </a:r>
            <a:r>
              <a:rPr lang="" altLang="en-US" sz="1200" b="1"/>
              <a:t>//Enqueue commands </a:t>
            </a:r>
            <a:r>
              <a:rPr lang="en-US" altLang="en-US" sz="1200" b="1"/>
              <a:t> - - - - - - -</a:t>
            </a:r>
            <a:endParaRPr lang="en-US" altLang="en-US" sz="1200" b="1"/>
          </a:p>
        </p:txBody>
      </p:sp>
      <p:sp>
        <p:nvSpPr>
          <p:cNvPr id="256" name="Rectangle 255"/>
          <p:cNvSpPr/>
          <p:nvPr/>
        </p:nvSpPr>
        <p:spPr>
          <a:xfrm>
            <a:off x="2159635" y="31115"/>
            <a:ext cx="4229100" cy="1110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2171065" y="1199515"/>
            <a:ext cx="4229100" cy="711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175385" y="1179830"/>
            <a:ext cx="424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r1</a:t>
            </a:r>
            <a:endParaRPr lang="en-US" altLang="en-US" sz="1400" b="1"/>
          </a:p>
        </p:txBody>
      </p:sp>
      <p:sp>
        <p:nvSpPr>
          <p:cNvPr id="3" name="Text Box 2"/>
          <p:cNvSpPr txBox="1"/>
          <p:nvPr/>
        </p:nvSpPr>
        <p:spPr>
          <a:xfrm>
            <a:off x="1477010" y="1624330"/>
            <a:ext cx="424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r2</a:t>
            </a:r>
            <a:endParaRPr lang="en-US" altLang="en-US" sz="1400" b="1"/>
          </a:p>
        </p:txBody>
      </p:sp>
      <p:sp>
        <p:nvSpPr>
          <p:cNvPr id="23" name="Text Box 22"/>
          <p:cNvSpPr txBox="1"/>
          <p:nvPr/>
        </p:nvSpPr>
        <p:spPr>
          <a:xfrm>
            <a:off x="16510" y="1624330"/>
            <a:ext cx="424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w3</a:t>
            </a:r>
            <a:endParaRPr lang="en-US" altLang="en-US" sz="1400" b="1"/>
          </a:p>
        </p:txBody>
      </p:sp>
      <p:sp>
        <p:nvSpPr>
          <p:cNvPr id="25" name="Text Box 24"/>
          <p:cNvSpPr txBox="1"/>
          <p:nvPr/>
        </p:nvSpPr>
        <p:spPr>
          <a:xfrm>
            <a:off x="1365885" y="687705"/>
            <a:ext cx="424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e1</a:t>
            </a:r>
            <a:endParaRPr lang="en-US" altLang="en-US" sz="1400" b="1"/>
          </a:p>
        </p:txBody>
      </p:sp>
      <p:sp>
        <p:nvSpPr>
          <p:cNvPr id="38" name="Text Box 37"/>
          <p:cNvSpPr txBox="1"/>
          <p:nvPr/>
        </p:nvSpPr>
        <p:spPr>
          <a:xfrm>
            <a:off x="905510" y="1624330"/>
            <a:ext cx="424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e2</a:t>
            </a:r>
            <a:endParaRPr lang="en-US" altLang="en-US" sz="1400" b="1"/>
          </a:p>
        </p:txBody>
      </p:sp>
      <p:grpSp>
        <p:nvGrpSpPr>
          <p:cNvPr id="39" name="Group 38"/>
          <p:cNvGrpSpPr/>
          <p:nvPr/>
        </p:nvGrpSpPr>
        <p:grpSpPr>
          <a:xfrm rot="0">
            <a:off x="3362166" y="2456341"/>
            <a:ext cx="643692" cy="1367629"/>
            <a:chOff x="5363" y="4100"/>
            <a:chExt cx="983" cy="2076"/>
          </a:xfrm>
        </p:grpSpPr>
        <p:sp>
          <p:nvSpPr>
            <p:cNvPr id="40" name="Rectangle 39"/>
            <p:cNvSpPr/>
            <p:nvPr/>
          </p:nvSpPr>
          <p:spPr>
            <a:xfrm>
              <a:off x="5363" y="4921"/>
              <a:ext cx="977" cy="4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 smtClean="0">
                  <a:solidFill>
                    <a:schemeClr val="tx1"/>
                  </a:solidFill>
                </a:rPr>
                <a:t> EX</a:t>
              </a:r>
              <a:endParaRPr lang="en-IN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79" y="4100"/>
              <a:ext cx="967" cy="4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WRITE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79" y="5742"/>
              <a:ext cx="967" cy="4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READ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71" y="5355"/>
              <a:ext cx="975" cy="3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IN" sz="1200" b="1" dirty="0" smtClean="0">
                  <a:solidFill>
                    <a:schemeClr val="tx1"/>
                  </a:solidFill>
                </a:rPr>
                <a:t>Barrier</a:t>
              </a:r>
              <a:endParaRPr lang="en-US" altLang="en-IN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79" y="4534"/>
              <a:ext cx="967" cy="3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IN" sz="1200" b="1" dirty="0" smtClean="0">
                  <a:solidFill>
                    <a:schemeClr val="tx1"/>
                  </a:solidFill>
                </a:rPr>
                <a:t>Barrier</a:t>
              </a:r>
              <a:endParaRPr lang="en-US" altLang="en-IN" sz="12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8" name="Down Arrow 87"/>
          <p:cNvSpPr/>
          <p:nvPr/>
        </p:nvSpPr>
        <p:spPr>
          <a:xfrm>
            <a:off x="3566160" y="3961765"/>
            <a:ext cx="220980" cy="190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Flowchart: Alternate Process 94"/>
          <p:cNvSpPr/>
          <p:nvPr/>
        </p:nvSpPr>
        <p:spPr>
          <a:xfrm>
            <a:off x="3362325" y="4237990"/>
            <a:ext cx="539115" cy="407670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GPU</a:t>
            </a:r>
            <a:r>
              <a:rPr lang="" altLang="en-US" sz="1200"/>
              <a:t>1</a:t>
            </a:r>
            <a:endParaRPr lang="" altLang="en-US" sz="1200"/>
          </a:p>
        </p:txBody>
      </p:sp>
      <p:sp>
        <p:nvSpPr>
          <p:cNvPr id="96" name="Flowchart: Alternate Process 95"/>
          <p:cNvSpPr/>
          <p:nvPr/>
        </p:nvSpPr>
        <p:spPr>
          <a:xfrm>
            <a:off x="2718435" y="4253865"/>
            <a:ext cx="539115" cy="407670"/>
          </a:xfrm>
          <a:prstGeom prst="flowChartAlternateProcess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GPU0</a:t>
            </a:r>
            <a:endParaRPr lang="en-US" altLang="en-US" sz="1200"/>
          </a:p>
        </p:txBody>
      </p:sp>
      <p:sp>
        <p:nvSpPr>
          <p:cNvPr id="97" name="Text Box 96"/>
          <p:cNvSpPr txBox="1"/>
          <p:nvPr/>
        </p:nvSpPr>
        <p:spPr>
          <a:xfrm>
            <a:off x="1695450" y="4746625"/>
            <a:ext cx="7797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ym typeface="+mn-ea"/>
              </a:rPr>
              <a:t>cl</a:t>
            </a:r>
            <a:r>
              <a:rPr lang="en-US" altLang="en-US" sz="1200" b="1">
                <a:sym typeface="+mn-ea"/>
              </a:rPr>
              <a:t>Flush()</a:t>
            </a:r>
            <a:r>
              <a:rPr lang="" altLang="en-US" sz="1200" b="1">
                <a:sym typeface="+mn-ea"/>
              </a:rPr>
              <a:t>;</a:t>
            </a:r>
            <a:endParaRPr lang="" altLang="en-US" sz="1200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Presentation</Application>
  <PresentationFormat>Widescreen</PresentationFormat>
  <Paragraphs>130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10</cp:revision>
  <dcterms:created xsi:type="dcterms:W3CDTF">2020-04-16T02:34:11Z</dcterms:created>
  <dcterms:modified xsi:type="dcterms:W3CDTF">2020-04-16T02:34:11Z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