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036"/>
        <p:guide pos="35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Rectangle 55"/>
          <p:cNvSpPr/>
          <p:nvPr/>
        </p:nvSpPr>
        <p:spPr>
          <a:xfrm>
            <a:off x="263525" y="728980"/>
            <a:ext cx="4110355" cy="4424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8520" y="5253990"/>
            <a:ext cx="2828925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83640" y="24130"/>
            <a:ext cx="1903095" cy="64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1325245" y="2731770"/>
            <a:ext cx="495300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k</a:t>
            </a:r>
            <a:r>
              <a:rPr lang="en-US" altLang="en-US" sz="1200" b="1" baseline="-25000">
                <a:solidFill>
                  <a:schemeClr val="tx1"/>
                </a:solidFill>
              </a:rPr>
              <a:t>1</a:t>
            </a:r>
            <a:endParaRPr lang="en-US" alt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2712085" y="2731770"/>
            <a:ext cx="492125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k</a:t>
            </a:r>
            <a:r>
              <a:rPr lang="en-US" altLang="en-US" sz="1200" b="1" baseline="-25000">
                <a:solidFill>
                  <a:schemeClr val="tx1"/>
                </a:solidFill>
              </a:rPr>
              <a:t>2</a:t>
            </a:r>
            <a:endParaRPr lang="en-US" alt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1087120" y="2541905"/>
            <a:ext cx="310515" cy="2336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7"/>
          </p:cNvCxnSpPr>
          <p:nvPr/>
        </p:nvCxnSpPr>
        <p:spPr>
          <a:xfrm flipH="1">
            <a:off x="1748155" y="2515235"/>
            <a:ext cx="265430" cy="2603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40635" y="2541905"/>
            <a:ext cx="310515" cy="2336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73400" y="2514600"/>
            <a:ext cx="265430" cy="2603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7380" y="237299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b5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1564640" y="23653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b6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2319020" y="23653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b7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3073400" y="235902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b8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1207135" y="323151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b9</a:t>
            </a:r>
            <a:endParaRPr lang="en-US" altLang="en-US"/>
          </a:p>
        </p:txBody>
      </p:sp>
      <p:cxnSp>
        <p:nvCxnSpPr>
          <p:cNvPr id="21" name="Straight Arrow Connector 20"/>
          <p:cNvCxnSpPr>
            <a:stCxn id="4" idx="4"/>
          </p:cNvCxnSpPr>
          <p:nvPr/>
        </p:nvCxnSpPr>
        <p:spPr>
          <a:xfrm>
            <a:off x="1572895" y="3029585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51125" y="323151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b10</a:t>
            </a:r>
            <a:endParaRPr lang="en-US" alt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58465" y="3029585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23645" y="4765040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b13</a:t>
            </a:r>
            <a:endParaRPr lang="en-US" alt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3205" y="4546600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09395" y="3929380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16660" y="377380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b11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2650490" y="375475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b12</a:t>
            </a:r>
            <a:endParaRPr lang="en-US" altLang="en-US"/>
          </a:p>
        </p:txBody>
      </p:sp>
      <p:cxnSp>
        <p:nvCxnSpPr>
          <p:cNvPr id="30" name="Straight Arrow Connector 29"/>
          <p:cNvCxnSpPr>
            <a:endCxn id="27" idx="0"/>
          </p:cNvCxnSpPr>
          <p:nvPr/>
        </p:nvCxnSpPr>
        <p:spPr>
          <a:xfrm>
            <a:off x="1514475" y="3396615"/>
            <a:ext cx="9525" cy="38671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2957830" y="3373120"/>
            <a:ext cx="4445" cy="39116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954020" y="3929380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2115" y="4537075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65730" y="47402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b14</a:t>
            </a:r>
            <a:endParaRPr lang="en-US" altLang="en-US"/>
          </a:p>
        </p:txBody>
      </p:sp>
      <p:sp>
        <p:nvSpPr>
          <p:cNvPr id="11" name="Flowchart: Connector 10"/>
          <p:cNvSpPr/>
          <p:nvPr/>
        </p:nvSpPr>
        <p:spPr>
          <a:xfrm>
            <a:off x="1928495" y="1315720"/>
            <a:ext cx="495300" cy="30797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k</a:t>
            </a:r>
            <a:r>
              <a:rPr lang="en-US" altLang="en-US" sz="1200" b="1" baseline="-25000">
                <a:solidFill>
                  <a:schemeClr val="tx1"/>
                </a:solidFill>
              </a:rPr>
              <a:t>0</a:t>
            </a:r>
            <a:endParaRPr lang="en-US" altLang="en-US" sz="1200" b="1" baseline="-250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11" idx="1"/>
          </p:cNvCxnSpPr>
          <p:nvPr/>
        </p:nvCxnSpPr>
        <p:spPr>
          <a:xfrm>
            <a:off x="1690370" y="1127125"/>
            <a:ext cx="310515" cy="2336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7"/>
          </p:cNvCxnSpPr>
          <p:nvPr/>
        </p:nvCxnSpPr>
        <p:spPr>
          <a:xfrm flipH="1">
            <a:off x="2351405" y="1100455"/>
            <a:ext cx="265430" cy="2603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16355" y="95694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b2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2329815" y="94932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b3</a:t>
            </a:r>
            <a:endParaRPr lang="en-US" altLang="en-US"/>
          </a:p>
        </p:txBody>
      </p:sp>
      <p:sp>
        <p:nvSpPr>
          <p:cNvPr id="37" name="Rectangle 36"/>
          <p:cNvSpPr/>
          <p:nvPr/>
        </p:nvSpPr>
        <p:spPr>
          <a:xfrm>
            <a:off x="1896110" y="181546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b4</a:t>
            </a:r>
            <a:endParaRPr lang="en-US" altLang="en-US"/>
          </a:p>
        </p:txBody>
      </p:sp>
      <p:cxnSp>
        <p:nvCxnSpPr>
          <p:cNvPr id="38" name="Straight Arrow Connector 37"/>
          <p:cNvCxnSpPr>
            <a:stCxn id="11" idx="4"/>
          </p:cNvCxnSpPr>
          <p:nvPr/>
        </p:nvCxnSpPr>
        <p:spPr>
          <a:xfrm>
            <a:off x="2176145" y="1623695"/>
            <a:ext cx="3810" cy="20320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17" idx="0"/>
          </p:cNvCxnSpPr>
          <p:nvPr/>
        </p:nvCxnSpPr>
        <p:spPr>
          <a:xfrm flipH="1">
            <a:off x="1871980" y="1980565"/>
            <a:ext cx="331470" cy="39433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53615" y="1971040"/>
            <a:ext cx="354330" cy="35623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41325" y="802005"/>
            <a:ext cx="3662680" cy="1336040"/>
          </a:xfrm>
          <a:prstGeom prst="rect">
            <a:avLst/>
          </a:prstGeom>
          <a:solidFill>
            <a:schemeClr val="accent6">
              <a:lumMod val="40000"/>
              <a:lumOff val="60000"/>
              <a:alpha val="1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1960" y="2202815"/>
            <a:ext cx="3662680" cy="1324610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1325" y="3603625"/>
            <a:ext cx="3662680" cy="1538605"/>
          </a:xfrm>
          <a:prstGeom prst="rect">
            <a:avLst/>
          </a:prstGeom>
          <a:solidFill>
            <a:schemeClr val="accent6">
              <a:lumMod val="50000"/>
              <a:alpha val="1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621155" y="565785"/>
            <a:ext cx="4445" cy="39116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646680" y="567690"/>
            <a:ext cx="4445" cy="39116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04950" y="4920615"/>
            <a:ext cx="4445" cy="39116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970530" y="4920615"/>
            <a:ext cx="4445" cy="39116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3018155" y="169926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FRONT(T)</a:t>
            </a:r>
            <a:endParaRPr lang="en-US" altLang="en-US"/>
          </a:p>
        </p:txBody>
      </p:sp>
      <p:sp>
        <p:nvSpPr>
          <p:cNvPr id="50" name="Text Box 49"/>
          <p:cNvSpPr txBox="1"/>
          <p:nvPr/>
        </p:nvSpPr>
        <p:spPr>
          <a:xfrm>
            <a:off x="3397885" y="308673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IN(T)</a:t>
            </a:r>
            <a:endParaRPr lang="en-US" altLang="en-US"/>
          </a:p>
        </p:txBody>
      </p:sp>
      <p:sp>
        <p:nvSpPr>
          <p:cNvPr id="51" name="Text Box 50"/>
          <p:cNvSpPr txBox="1"/>
          <p:nvPr/>
        </p:nvSpPr>
        <p:spPr>
          <a:xfrm>
            <a:off x="3329305" y="4685665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END(T)</a:t>
            </a:r>
            <a:endParaRPr lang="en-US" altLang="en-US"/>
          </a:p>
        </p:txBody>
      </p:sp>
      <p:sp>
        <p:nvSpPr>
          <p:cNvPr id="52" name="Rectangle 51"/>
          <p:cNvSpPr/>
          <p:nvPr/>
        </p:nvSpPr>
        <p:spPr>
          <a:xfrm>
            <a:off x="1316355" y="410210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b0</a:t>
            </a:r>
            <a:endParaRPr lang="en-US" altLang="en-US"/>
          </a:p>
        </p:txBody>
      </p:sp>
      <p:sp>
        <p:nvSpPr>
          <p:cNvPr id="53" name="Rectangle 52"/>
          <p:cNvSpPr/>
          <p:nvPr/>
        </p:nvSpPr>
        <p:spPr>
          <a:xfrm>
            <a:off x="2344420" y="410210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b1</a:t>
            </a:r>
            <a:endParaRPr lang="en-US" altLang="en-US"/>
          </a:p>
        </p:txBody>
      </p:sp>
      <p:sp>
        <p:nvSpPr>
          <p:cNvPr id="54" name="Rectangle 53"/>
          <p:cNvSpPr/>
          <p:nvPr/>
        </p:nvSpPr>
        <p:spPr>
          <a:xfrm>
            <a:off x="1209040" y="53117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b15</a:t>
            </a:r>
            <a:endParaRPr lang="en-US" altLang="en-US"/>
          </a:p>
        </p:txBody>
      </p:sp>
      <p:sp>
        <p:nvSpPr>
          <p:cNvPr id="55" name="Rectangle 54"/>
          <p:cNvSpPr/>
          <p:nvPr/>
        </p:nvSpPr>
        <p:spPr>
          <a:xfrm>
            <a:off x="2646680" y="5311775"/>
            <a:ext cx="614045" cy="155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b16</a:t>
            </a:r>
            <a:endParaRPr lang="en-US" alt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616710" y="112395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65730" y="112395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00505" y="5467350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47670" y="5467350"/>
            <a:ext cx="4445" cy="2978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/>
          <p:cNvSpPr/>
          <p:nvPr/>
        </p:nvSpPr>
        <p:spPr>
          <a:xfrm>
            <a:off x="1278255" y="4220210"/>
            <a:ext cx="495300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k</a:t>
            </a:r>
            <a:r>
              <a:rPr lang="en-US" altLang="en-US" sz="1200" b="1" baseline="-25000">
                <a:solidFill>
                  <a:schemeClr val="tx1"/>
                </a:solidFill>
              </a:rPr>
              <a:t>3</a:t>
            </a:r>
            <a:endParaRPr lang="en-US" alt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2707640" y="4220210"/>
            <a:ext cx="492125" cy="29781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</a:rPr>
              <a:t>k</a:t>
            </a:r>
            <a:r>
              <a:rPr lang="en-US" altLang="en-US" sz="1200" b="1" baseline="-25000">
                <a:solidFill>
                  <a:schemeClr val="tx1"/>
                </a:solidFill>
              </a:rPr>
              <a:t>4</a:t>
            </a:r>
            <a:endParaRPr lang="en-US" altLang="en-US" sz="1200" b="1" baseline="-2500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473575" y="4423410"/>
            <a:ext cx="381635" cy="3416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3" name="Right Arrow 342"/>
          <p:cNvSpPr/>
          <p:nvPr/>
        </p:nvSpPr>
        <p:spPr>
          <a:xfrm rot="16200000">
            <a:off x="5426075" y="3366135"/>
            <a:ext cx="472440" cy="3416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52" name="Group 351"/>
          <p:cNvGrpSpPr/>
          <p:nvPr/>
        </p:nvGrpSpPr>
        <p:grpSpPr>
          <a:xfrm flipH="1">
            <a:off x="4986655" y="170180"/>
            <a:ext cx="3610610" cy="3061335"/>
            <a:chOff x="7587" y="336"/>
            <a:chExt cx="5690" cy="4821"/>
          </a:xfrm>
        </p:grpSpPr>
        <p:sp>
          <p:nvSpPr>
            <p:cNvPr id="7" name="Rounded Rectangle 6"/>
            <p:cNvSpPr/>
            <p:nvPr/>
          </p:nvSpPr>
          <p:spPr>
            <a:xfrm>
              <a:off x="7587" y="336"/>
              <a:ext cx="5690" cy="482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982" y="1686"/>
              <a:ext cx="1467" cy="1350"/>
              <a:chOff x="9585" y="8116"/>
              <a:chExt cx="1467" cy="135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9585" y="8116"/>
                <a:ext cx="1467" cy="664"/>
                <a:chOff x="9585" y="8116"/>
                <a:chExt cx="1467" cy="664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9585" y="8116"/>
                  <a:ext cx="1467" cy="332"/>
                  <a:chOff x="9585" y="8116"/>
                  <a:chExt cx="1467" cy="332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9585" y="8116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9948" y="8116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0326" y="8116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0689" y="8116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9585" y="8448"/>
                  <a:ext cx="1467" cy="332"/>
                  <a:chOff x="9585" y="8116"/>
                  <a:chExt cx="1467" cy="33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9585" y="8116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9937" y="8116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0326" y="8116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10689" y="8116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" name="Group 71"/>
              <p:cNvGrpSpPr/>
              <p:nvPr/>
            </p:nvGrpSpPr>
            <p:grpSpPr>
              <a:xfrm>
                <a:off x="9585" y="8801"/>
                <a:ext cx="1467" cy="665"/>
                <a:chOff x="9585" y="8131"/>
                <a:chExt cx="1467" cy="66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85" y="8131"/>
                  <a:ext cx="1467" cy="333"/>
                  <a:chOff x="9585" y="8131"/>
                  <a:chExt cx="1467" cy="333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9585" y="8132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9948" y="8131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0326" y="8131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0689" y="8131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9585" y="8463"/>
                  <a:ext cx="1467" cy="333"/>
                  <a:chOff x="9585" y="8131"/>
                  <a:chExt cx="1467" cy="333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9585" y="8131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9937" y="8132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0326" y="8131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10689" y="8131"/>
                    <a:ext cx="363" cy="332"/>
                  </a:xfrm>
                  <a:prstGeom prst="rect">
                    <a:avLst/>
                  </a:prstGeom>
                  <a:ln w="190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94" name="Group 293"/>
            <p:cNvGrpSpPr/>
            <p:nvPr/>
          </p:nvGrpSpPr>
          <p:grpSpPr>
            <a:xfrm>
              <a:off x="10798" y="1273"/>
              <a:ext cx="2226" cy="1923"/>
              <a:chOff x="10100" y="7963"/>
              <a:chExt cx="2226" cy="1923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10100" y="7963"/>
                <a:ext cx="2227" cy="646"/>
                <a:chOff x="10100" y="7963"/>
                <a:chExt cx="2227" cy="646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0100" y="7963"/>
                  <a:ext cx="771" cy="647"/>
                  <a:chOff x="9600" y="8116"/>
                  <a:chExt cx="1450" cy="1334"/>
                </a:xfrm>
                <a:solidFill>
                  <a:schemeClr val="accent6"/>
                </a:solidFill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9600" y="811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86" name="Group 85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9600" y="878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1" name="Rectangle 100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10806" y="7963"/>
                  <a:ext cx="771" cy="647"/>
                  <a:chOff x="9600" y="8116"/>
                  <a:chExt cx="1450" cy="1334"/>
                </a:xfrm>
                <a:solidFill>
                  <a:schemeClr val="accent6"/>
                </a:solidFill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9600" y="811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10" name="Rectangle 109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14" name="Group 113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9600" y="878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120" name="Group 119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4" name="Rectangle 123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26" name="Rectangle 125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Rectangle 126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1557" y="7963"/>
                  <a:ext cx="771" cy="647"/>
                  <a:chOff x="9600" y="8116"/>
                  <a:chExt cx="1450" cy="1334"/>
                </a:xfrm>
                <a:solidFill>
                  <a:schemeClr val="accent6"/>
                </a:solidFill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9600" y="811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33" name="Rectangle 132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Rectangle 133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5" name="Rectangle 134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9600" y="878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143" name="Group 142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" name="Rectangle 144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Rectangle 145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Rectangle 146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8" name="Group 147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10100" y="8593"/>
                <a:ext cx="2227" cy="646"/>
                <a:chOff x="10100" y="7963"/>
                <a:chExt cx="2227" cy="646"/>
              </a:xfrm>
            </p:grpSpPr>
            <p:grpSp>
              <p:nvGrpSpPr>
                <p:cNvPr id="155" name="Group 154"/>
                <p:cNvGrpSpPr/>
                <p:nvPr/>
              </p:nvGrpSpPr>
              <p:grpSpPr>
                <a:xfrm>
                  <a:off x="10100" y="7963"/>
                  <a:ext cx="771" cy="647"/>
                  <a:chOff x="9600" y="8116"/>
                  <a:chExt cx="1450" cy="1334"/>
                </a:xfrm>
                <a:solidFill>
                  <a:schemeClr val="accent6"/>
                </a:solidFill>
              </p:grpSpPr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9600" y="811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157" name="Group 156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67" name="Group 166"/>
                  <p:cNvGrpSpPr/>
                  <p:nvPr/>
                </p:nvGrpSpPr>
                <p:grpSpPr>
                  <a:xfrm>
                    <a:off x="9600" y="878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0806" y="7963"/>
                  <a:ext cx="771" cy="647"/>
                  <a:chOff x="9600" y="8116"/>
                  <a:chExt cx="1450" cy="1334"/>
                </a:xfrm>
                <a:solidFill>
                  <a:schemeClr val="accent6"/>
                </a:solidFill>
              </p:grpSpPr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9600" y="811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5" name="Group 184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9600" y="878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191" name="Group 190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6" name="Group 195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1557" y="7963"/>
                  <a:ext cx="771" cy="647"/>
                  <a:chOff x="9600" y="8116"/>
                  <a:chExt cx="1450" cy="1334"/>
                </a:xfrm>
                <a:solidFill>
                  <a:schemeClr val="accent6"/>
                </a:solidFill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9600" y="811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13" name="Group 212"/>
                  <p:cNvGrpSpPr/>
                  <p:nvPr/>
                </p:nvGrpSpPr>
                <p:grpSpPr>
                  <a:xfrm>
                    <a:off x="9600" y="878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214" name="Group 213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19" name="Group 218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" name="Rectangle 221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" name="Rectangle 222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224" name="Group 223"/>
              <p:cNvGrpSpPr/>
              <p:nvPr/>
            </p:nvGrpSpPr>
            <p:grpSpPr>
              <a:xfrm>
                <a:off x="10100" y="9240"/>
                <a:ext cx="2227" cy="646"/>
                <a:chOff x="10100" y="7963"/>
                <a:chExt cx="2227" cy="646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10100" y="7963"/>
                  <a:ext cx="771" cy="647"/>
                  <a:chOff x="9600" y="8116"/>
                  <a:chExt cx="1450" cy="1334"/>
                </a:xfrm>
                <a:solidFill>
                  <a:schemeClr val="accent6"/>
                </a:solidFill>
              </p:grpSpPr>
              <p:grpSp>
                <p:nvGrpSpPr>
                  <p:cNvPr id="226" name="Group 225"/>
                  <p:cNvGrpSpPr/>
                  <p:nvPr/>
                </p:nvGrpSpPr>
                <p:grpSpPr>
                  <a:xfrm>
                    <a:off x="9600" y="811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227" name="Group 226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2" name="Group 231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33" name="Rectangle 232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4" name="Rectangle 233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5" name="Rectangle 234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" name="Rectangle 235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9600" y="878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39" name="Rectangle 238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1" name="Rectangle 240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2" name="Rectangle 241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43" name="Group 242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44" name="Rectangle 243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5" name="Rectangle 244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10806" y="7963"/>
                  <a:ext cx="771" cy="647"/>
                  <a:chOff x="9600" y="8116"/>
                  <a:chExt cx="1450" cy="1334"/>
                </a:xfrm>
                <a:solidFill>
                  <a:schemeClr val="accent6"/>
                </a:solidFill>
              </p:grpSpPr>
              <p:grpSp>
                <p:nvGrpSpPr>
                  <p:cNvPr id="249" name="Group 248"/>
                  <p:cNvGrpSpPr/>
                  <p:nvPr/>
                </p:nvGrpSpPr>
                <p:grpSpPr>
                  <a:xfrm>
                    <a:off x="9600" y="811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250" name="Group 249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3" name="Rectangle 252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Rectangle 253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5" name="Group 254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56" name="Rectangle 255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7" name="Rectangle 256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8" name="Rectangle 257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Rectangle 258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9600" y="878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62" name="Rectangle 261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3" name="Rectangle 262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Rectangle 263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66" name="Group 265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11557" y="7963"/>
                  <a:ext cx="771" cy="647"/>
                  <a:chOff x="9600" y="8116"/>
                  <a:chExt cx="1450" cy="1334"/>
                </a:xfrm>
                <a:solidFill>
                  <a:schemeClr val="accent6"/>
                </a:solidFill>
              </p:grpSpPr>
              <p:grpSp>
                <p:nvGrpSpPr>
                  <p:cNvPr id="272" name="Group 271"/>
                  <p:cNvGrpSpPr/>
                  <p:nvPr/>
                </p:nvGrpSpPr>
                <p:grpSpPr>
                  <a:xfrm>
                    <a:off x="9600" y="811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273" name="Group 272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8" name="Group 277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79" name="Rectangle 278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0" name="Rectangle 279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83" name="Group 282"/>
                  <p:cNvGrpSpPr/>
                  <p:nvPr/>
                </p:nvGrpSpPr>
                <p:grpSpPr>
                  <a:xfrm>
                    <a:off x="9600" y="8786"/>
                    <a:ext cx="1450" cy="664"/>
                    <a:chOff x="9600" y="8116"/>
                    <a:chExt cx="1450" cy="664"/>
                  </a:xfrm>
                  <a:grpFill/>
                </p:grpSpPr>
                <p:grpSp>
                  <p:nvGrpSpPr>
                    <p:cNvPr id="284" name="Group 283"/>
                    <p:cNvGrpSpPr/>
                    <p:nvPr/>
                  </p:nvGrpSpPr>
                  <p:grpSpPr>
                    <a:xfrm>
                      <a:off x="9600" y="8116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9600" y="8448"/>
                      <a:ext cx="1451" cy="332"/>
                      <a:chOff x="9600" y="8116"/>
                      <a:chExt cx="1451" cy="332"/>
                    </a:xfrm>
                    <a:grpFill/>
                  </p:grpSpPr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9600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9963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0326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3" name="Rectangle 292"/>
                      <p:cNvSpPr/>
                      <p:nvPr/>
                    </p:nvSpPr>
                    <p:spPr>
                      <a:xfrm>
                        <a:off x="10689" y="8116"/>
                        <a:ext cx="363" cy="332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cxnSp>
          <p:nvCxnSpPr>
            <p:cNvPr id="295" name="Straight Arrow Connector 294"/>
            <p:cNvCxnSpPr/>
            <p:nvPr/>
          </p:nvCxnSpPr>
          <p:spPr>
            <a:xfrm>
              <a:off x="9540" y="2308"/>
              <a:ext cx="1225" cy="9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Text Box 295"/>
            <p:cNvSpPr txBox="1"/>
            <p:nvPr/>
          </p:nvSpPr>
          <p:spPr>
            <a:xfrm>
              <a:off x="9302" y="1578"/>
              <a:ext cx="1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PCI-E</a:t>
              </a:r>
              <a:endParaRPr lang="en-US" altLang="en-US" b="1"/>
            </a:p>
          </p:txBody>
        </p:sp>
        <p:grpSp>
          <p:nvGrpSpPr>
            <p:cNvPr id="308" name="Group 307"/>
            <p:cNvGrpSpPr/>
            <p:nvPr/>
          </p:nvGrpSpPr>
          <p:grpSpPr>
            <a:xfrm>
              <a:off x="10804" y="3317"/>
              <a:ext cx="394" cy="1227"/>
              <a:chOff x="9976" y="8262"/>
              <a:chExt cx="394" cy="1227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9976" y="8262"/>
                <a:ext cx="395" cy="41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9976" y="8689"/>
                <a:ext cx="395" cy="41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9976" y="9079"/>
                <a:ext cx="395" cy="41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11276" y="3317"/>
              <a:ext cx="394" cy="1227"/>
              <a:chOff x="9976" y="8262"/>
              <a:chExt cx="394" cy="1227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9976" y="8262"/>
                <a:ext cx="395" cy="41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9976" y="8689"/>
                <a:ext cx="395" cy="41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9976" y="9079"/>
                <a:ext cx="395" cy="41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12641" y="3317"/>
              <a:ext cx="394" cy="1227"/>
              <a:chOff x="9976" y="8262"/>
              <a:chExt cx="394" cy="1227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9976" y="8262"/>
                <a:ext cx="395" cy="41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9976" y="8689"/>
                <a:ext cx="395" cy="41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9976" y="9079"/>
                <a:ext cx="395" cy="41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321" name="Straight Connector 320"/>
            <p:cNvCxnSpPr/>
            <p:nvPr/>
          </p:nvCxnSpPr>
          <p:spPr>
            <a:xfrm>
              <a:off x="11890" y="3967"/>
              <a:ext cx="506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6" name="Text Box 345"/>
            <p:cNvSpPr txBox="1"/>
            <p:nvPr/>
          </p:nvSpPr>
          <p:spPr>
            <a:xfrm>
              <a:off x="8177" y="553"/>
              <a:ext cx="10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CPU</a:t>
              </a:r>
              <a:endParaRPr lang="en-US" altLang="en-US" b="1"/>
            </a:p>
          </p:txBody>
        </p:sp>
        <p:sp>
          <p:nvSpPr>
            <p:cNvPr id="347" name="Text Box 346"/>
            <p:cNvSpPr txBox="1"/>
            <p:nvPr/>
          </p:nvSpPr>
          <p:spPr>
            <a:xfrm>
              <a:off x="11443" y="556"/>
              <a:ext cx="10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GPU</a:t>
              </a:r>
              <a:endParaRPr lang="en-US" altLang="en-US" b="1"/>
            </a:p>
          </p:txBody>
        </p:sp>
        <p:sp>
          <p:nvSpPr>
            <p:cNvPr id="351" name="Text Box 350"/>
            <p:cNvSpPr txBox="1"/>
            <p:nvPr/>
          </p:nvSpPr>
          <p:spPr>
            <a:xfrm>
              <a:off x="9540" y="4545"/>
              <a:ext cx="30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b="1"/>
                <a:t>H</a:t>
              </a:r>
              <a:r>
                <a:rPr lang="en-US" b="1"/>
                <a:t>yper Q</a:t>
              </a:r>
              <a:r>
                <a:rPr lang="en-US" altLang="en-US" b="1"/>
                <a:t> </a:t>
              </a:r>
              <a:endParaRPr lang="en-US" altLang="en-US" b="1"/>
            </a:p>
          </p:txBody>
        </p:sp>
      </p:grpSp>
      <p:sp>
        <p:nvSpPr>
          <p:cNvPr id="357" name="Text Box 356"/>
          <p:cNvSpPr txBox="1"/>
          <p:nvPr/>
        </p:nvSpPr>
        <p:spPr>
          <a:xfrm flipH="1">
            <a:off x="7462840" y="2126615"/>
            <a:ext cx="19239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Device </a:t>
            </a:r>
            <a:endParaRPr lang="en-US" altLang="en-US" b="1"/>
          </a:p>
          <a:p>
            <a:r>
              <a:rPr lang="en-US" altLang="en-US" b="1"/>
              <a:t>Fission </a:t>
            </a:r>
            <a:endParaRPr lang="en-US" altLang="en-US" b="1"/>
          </a:p>
        </p:txBody>
      </p:sp>
      <p:sp>
        <p:nvSpPr>
          <p:cNvPr id="322" name="Rectangle 321"/>
          <p:cNvSpPr/>
          <p:nvPr/>
        </p:nvSpPr>
        <p:spPr>
          <a:xfrm>
            <a:off x="4855845" y="3850005"/>
            <a:ext cx="3860165" cy="2386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1" name="Group 330"/>
          <p:cNvGrpSpPr/>
          <p:nvPr/>
        </p:nvGrpSpPr>
        <p:grpSpPr>
          <a:xfrm rot="0">
            <a:off x="5339715" y="4007304"/>
            <a:ext cx="556399" cy="1230012"/>
            <a:chOff x="9976" y="8198"/>
            <a:chExt cx="395" cy="1212"/>
          </a:xfrm>
        </p:grpSpPr>
        <p:sp>
          <p:nvSpPr>
            <p:cNvPr id="332" name="Rectangle 331"/>
            <p:cNvSpPr/>
            <p:nvPr/>
          </p:nvSpPr>
          <p:spPr>
            <a:xfrm>
              <a:off x="9976" y="8198"/>
              <a:ext cx="395" cy="41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w1</a:t>
              </a:r>
              <a:endParaRPr lang="" alt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9976" y="8593"/>
              <a:ext cx="395" cy="41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e1</a:t>
              </a:r>
              <a:endParaRPr lang="" alt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9976" y="8999"/>
              <a:ext cx="395" cy="41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e2</a:t>
              </a:r>
              <a:endParaRPr lang="" altLang="en-US"/>
            </a:p>
          </p:txBody>
        </p:sp>
      </p:grpSp>
      <p:grpSp>
        <p:nvGrpSpPr>
          <p:cNvPr id="335" name="Group 334"/>
          <p:cNvGrpSpPr/>
          <p:nvPr/>
        </p:nvGrpSpPr>
        <p:grpSpPr>
          <a:xfrm rot="0">
            <a:off x="6302375" y="4001770"/>
            <a:ext cx="539750" cy="1245235"/>
            <a:chOff x="9976" y="8277"/>
            <a:chExt cx="395" cy="1213"/>
          </a:xfrm>
        </p:grpSpPr>
        <p:sp>
          <p:nvSpPr>
            <p:cNvPr id="336" name="Rectangle 335"/>
            <p:cNvSpPr/>
            <p:nvPr/>
          </p:nvSpPr>
          <p:spPr>
            <a:xfrm>
              <a:off x="9976" y="8277"/>
              <a:ext cx="395" cy="41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w2</a:t>
              </a:r>
              <a:endParaRPr lang="" alt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9976" y="8689"/>
              <a:ext cx="395" cy="41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w3</a:t>
              </a:r>
              <a:endParaRPr lang="" alt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9976" y="9079"/>
              <a:ext cx="395" cy="41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e3</a:t>
              </a:r>
              <a:endParaRPr lang="" alt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 rot="0">
            <a:off x="7197090" y="3977005"/>
            <a:ext cx="540152" cy="870585"/>
            <a:chOff x="9976" y="8121"/>
            <a:chExt cx="350" cy="814"/>
          </a:xfrm>
        </p:grpSpPr>
        <p:sp>
          <p:nvSpPr>
            <p:cNvPr id="340" name="Rectangle 339"/>
            <p:cNvSpPr/>
            <p:nvPr/>
          </p:nvSpPr>
          <p:spPr>
            <a:xfrm>
              <a:off x="9976" y="8121"/>
              <a:ext cx="350" cy="41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w4</a:t>
              </a:r>
              <a:endParaRPr lang="" alt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9976" y="8524"/>
              <a:ext cx="350" cy="41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/>
                <a:t>e5</a:t>
              </a:r>
              <a:endParaRPr lang="" altLang="en-US"/>
            </a:p>
          </p:txBody>
        </p:sp>
      </p:grpSp>
      <p:sp>
        <p:nvSpPr>
          <p:cNvPr id="345" name="Text Box 344"/>
          <p:cNvSpPr txBox="1"/>
          <p:nvPr/>
        </p:nvSpPr>
        <p:spPr>
          <a:xfrm>
            <a:off x="4880610" y="5751830"/>
            <a:ext cx="561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Software Defined Command Queues</a:t>
            </a:r>
            <a:r>
              <a:rPr lang="" altLang="en-US"/>
              <a:t>(</a:t>
            </a:r>
            <a:r>
              <a:rPr lang="" altLang="en-US">
                <a:latin typeface="MathJax_Caligraphic" charset="0"/>
                <a:cs typeface="MathJax_Caligraphic" charset="0"/>
              </a:rPr>
              <a:t>Q</a:t>
            </a:r>
            <a:r>
              <a:rPr lang="" altLang="en-US"/>
              <a:t>)</a:t>
            </a:r>
            <a:r>
              <a:rPr lang="en-US" altLang="en-US"/>
              <a:t> </a:t>
            </a:r>
            <a:endParaRPr lang="en-US" altLang="en-US"/>
          </a:p>
        </p:txBody>
      </p:sp>
      <p:cxnSp>
        <p:nvCxnSpPr>
          <p:cNvPr id="349" name="Straight Arrow Connector 348"/>
          <p:cNvCxnSpPr/>
          <p:nvPr/>
        </p:nvCxnSpPr>
        <p:spPr>
          <a:xfrm flipH="1">
            <a:off x="5905500" y="4236085"/>
            <a:ext cx="387985" cy="39941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/>
          <p:nvPr/>
        </p:nvCxnSpPr>
        <p:spPr>
          <a:xfrm flipH="1">
            <a:off x="6864985" y="4239895"/>
            <a:ext cx="309880" cy="91376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 Box 296"/>
          <p:cNvSpPr txBox="1"/>
          <p:nvPr/>
        </p:nvSpPr>
        <p:spPr>
          <a:xfrm>
            <a:off x="862330" y="70548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w1</a:t>
            </a:r>
            <a:endParaRPr lang="" altLang="en-US" b="1"/>
          </a:p>
        </p:txBody>
      </p:sp>
      <p:sp>
        <p:nvSpPr>
          <p:cNvPr id="298" name="Text Box 297"/>
          <p:cNvSpPr txBox="1"/>
          <p:nvPr/>
        </p:nvSpPr>
        <p:spPr>
          <a:xfrm>
            <a:off x="2957830" y="717550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w</a:t>
            </a:r>
            <a:r>
              <a:rPr lang="" altLang="en-US" b="1"/>
              <a:t>2</a:t>
            </a:r>
            <a:endParaRPr lang="" altLang="en-US" b="1"/>
          </a:p>
        </p:txBody>
      </p:sp>
      <p:sp>
        <p:nvSpPr>
          <p:cNvPr id="299" name="Text Box 298"/>
          <p:cNvSpPr txBox="1"/>
          <p:nvPr/>
        </p:nvSpPr>
        <p:spPr>
          <a:xfrm>
            <a:off x="1449705" y="1352550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e</a:t>
            </a:r>
            <a:r>
              <a:rPr lang="en-US" altLang="en-US" b="1"/>
              <a:t>1</a:t>
            </a:r>
            <a:endParaRPr lang="en-US" altLang="en-US" b="1"/>
          </a:p>
        </p:txBody>
      </p:sp>
      <p:sp>
        <p:nvSpPr>
          <p:cNvPr id="300" name="Text Box 299"/>
          <p:cNvSpPr txBox="1"/>
          <p:nvPr/>
        </p:nvSpPr>
        <p:spPr>
          <a:xfrm>
            <a:off x="1814830" y="267017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e</a:t>
            </a:r>
            <a:r>
              <a:rPr lang="" altLang="en-US" b="1"/>
              <a:t>2</a:t>
            </a:r>
            <a:endParaRPr lang="" altLang="en-US" b="1"/>
          </a:p>
        </p:txBody>
      </p:sp>
      <p:sp>
        <p:nvSpPr>
          <p:cNvPr id="301" name="Text Box 300"/>
          <p:cNvSpPr txBox="1"/>
          <p:nvPr/>
        </p:nvSpPr>
        <p:spPr>
          <a:xfrm>
            <a:off x="2324100" y="2668270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e</a:t>
            </a:r>
            <a:r>
              <a:rPr lang="" altLang="en-US" b="1"/>
              <a:t>3</a:t>
            </a:r>
            <a:endParaRPr lang="" altLang="en-US" b="1"/>
          </a:p>
        </p:txBody>
      </p:sp>
      <p:sp>
        <p:nvSpPr>
          <p:cNvPr id="302" name="Text Box 301"/>
          <p:cNvSpPr txBox="1"/>
          <p:nvPr/>
        </p:nvSpPr>
        <p:spPr>
          <a:xfrm>
            <a:off x="862330" y="41624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e</a:t>
            </a:r>
            <a:r>
              <a:rPr lang="" altLang="en-US" b="1"/>
              <a:t>4</a:t>
            </a:r>
            <a:endParaRPr lang="" altLang="en-US" b="1"/>
          </a:p>
        </p:txBody>
      </p:sp>
      <p:sp>
        <p:nvSpPr>
          <p:cNvPr id="303" name="Text Box 302"/>
          <p:cNvSpPr txBox="1"/>
          <p:nvPr/>
        </p:nvSpPr>
        <p:spPr>
          <a:xfrm>
            <a:off x="3211830" y="41624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e</a:t>
            </a:r>
            <a:r>
              <a:rPr lang="" altLang="en-US" b="1"/>
              <a:t>5</a:t>
            </a:r>
            <a:endParaRPr lang="" altLang="en-US" b="1"/>
          </a:p>
        </p:txBody>
      </p:sp>
      <p:sp>
        <p:nvSpPr>
          <p:cNvPr id="304" name="Text Box 303"/>
          <p:cNvSpPr txBox="1"/>
          <p:nvPr/>
        </p:nvSpPr>
        <p:spPr>
          <a:xfrm>
            <a:off x="1084580" y="48609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r1</a:t>
            </a:r>
            <a:endParaRPr lang="" altLang="en-US" b="1"/>
          </a:p>
        </p:txBody>
      </p:sp>
      <p:sp>
        <p:nvSpPr>
          <p:cNvPr id="305" name="Text Box 304"/>
          <p:cNvSpPr txBox="1"/>
          <p:nvPr/>
        </p:nvSpPr>
        <p:spPr>
          <a:xfrm>
            <a:off x="2989580" y="4845050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r</a:t>
            </a:r>
            <a:r>
              <a:rPr lang="" altLang="en-US" b="1"/>
              <a:t>2</a:t>
            </a:r>
            <a:endParaRPr lang="" altLang="en-US" b="1"/>
          </a:p>
        </p:txBody>
      </p:sp>
      <p:cxnSp>
        <p:nvCxnSpPr>
          <p:cNvPr id="306" name="Straight Arrow Connector 305"/>
          <p:cNvCxnSpPr>
            <a:stCxn id="333" idx="3"/>
          </p:cNvCxnSpPr>
          <p:nvPr/>
        </p:nvCxnSpPr>
        <p:spPr>
          <a:xfrm>
            <a:off x="5895975" y="4617085"/>
            <a:ext cx="406400" cy="41910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 Box 306"/>
          <p:cNvSpPr txBox="1"/>
          <p:nvPr/>
        </p:nvSpPr>
        <p:spPr>
          <a:xfrm>
            <a:off x="721360" y="2518410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w</a:t>
            </a:r>
            <a:r>
              <a:rPr lang="" altLang="en-US" b="1"/>
              <a:t>3</a:t>
            </a:r>
            <a:endParaRPr lang="" altLang="en-US" b="1"/>
          </a:p>
        </p:txBody>
      </p:sp>
      <p:sp>
        <p:nvSpPr>
          <p:cNvPr id="320" name="Text Box 319"/>
          <p:cNvSpPr txBox="1"/>
          <p:nvPr/>
        </p:nvSpPr>
        <p:spPr>
          <a:xfrm>
            <a:off x="3239135" y="250888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w</a:t>
            </a:r>
            <a:r>
              <a:rPr lang="" altLang="en-US" b="1"/>
              <a:t>4</a:t>
            </a:r>
            <a:endParaRPr lang="" altLang="en-US" b="1"/>
          </a:p>
        </p:txBody>
      </p:sp>
      <p:sp>
        <p:nvSpPr>
          <p:cNvPr id="350" name="Rectangle 349"/>
          <p:cNvSpPr/>
          <p:nvPr/>
        </p:nvSpPr>
        <p:spPr>
          <a:xfrm>
            <a:off x="7197090" y="4860643"/>
            <a:ext cx="539750" cy="421922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r2</a:t>
            </a:r>
            <a:endParaRPr lang="en-US" altLang="en-US"/>
          </a:p>
        </p:txBody>
      </p:sp>
      <p:cxnSp>
        <p:nvCxnSpPr>
          <p:cNvPr id="363" name="Straight Arrow Connector 362"/>
          <p:cNvCxnSpPr>
            <a:stCxn id="337" idx="1"/>
            <a:endCxn id="334" idx="3"/>
          </p:cNvCxnSpPr>
          <p:nvPr/>
        </p:nvCxnSpPr>
        <p:spPr>
          <a:xfrm flipH="1">
            <a:off x="5895975" y="4635500"/>
            <a:ext cx="406400" cy="39306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/>
          <p:cNvSpPr/>
          <p:nvPr/>
        </p:nvSpPr>
        <p:spPr>
          <a:xfrm>
            <a:off x="5339080" y="5238115"/>
            <a:ext cx="556260" cy="421640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</a:t>
            </a:r>
            <a:r>
              <a:rPr lang="" altLang="en-US"/>
              <a:t>4</a:t>
            </a:r>
            <a:endParaRPr lang="" altLang="en-US"/>
          </a:p>
        </p:txBody>
      </p:sp>
      <p:sp>
        <p:nvSpPr>
          <p:cNvPr id="365" name="Rectangle 364"/>
          <p:cNvSpPr/>
          <p:nvPr/>
        </p:nvSpPr>
        <p:spPr>
          <a:xfrm>
            <a:off x="6299200" y="5246723"/>
            <a:ext cx="539750" cy="421922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</a:t>
            </a:r>
            <a:r>
              <a:rPr lang="" altLang="en-US"/>
              <a:t>1</a:t>
            </a:r>
            <a:endParaRPr lang="" altLang="en-US"/>
          </a:p>
        </p:txBody>
      </p:sp>
      <p:cxnSp>
        <p:nvCxnSpPr>
          <p:cNvPr id="366" name="Straight Arrow Connector 365"/>
          <p:cNvCxnSpPr/>
          <p:nvPr/>
        </p:nvCxnSpPr>
        <p:spPr>
          <a:xfrm>
            <a:off x="5866765" y="5472430"/>
            <a:ext cx="415290" cy="127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Presentation</Application>
  <PresentationFormat>Widescreen</PresentationFormat>
  <Paragraphs>107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Andale Mono</vt:lpstr>
      <vt:lpstr>MathJax_Math</vt:lpstr>
      <vt:lpstr>MathJax_SansSerif</vt:lpstr>
      <vt:lpstr>MathJax_Script</vt:lpstr>
      <vt:lpstr>MathJax_Caligraphic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8</cp:revision>
  <dcterms:created xsi:type="dcterms:W3CDTF">2020-04-28T05:42:54Z</dcterms:created>
  <dcterms:modified xsi:type="dcterms:W3CDTF">2020-04-28T05:42:54Z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