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Rectangle 55"/>
          <p:cNvSpPr/>
          <p:nvPr/>
        </p:nvSpPr>
        <p:spPr>
          <a:xfrm>
            <a:off x="263525" y="728980"/>
            <a:ext cx="4110355" cy="4424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58520" y="5253990"/>
            <a:ext cx="2828925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83640" y="24130"/>
            <a:ext cx="1903095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1325245" y="2731770"/>
            <a:ext cx="495300" cy="29781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chemeClr val="tx1"/>
                </a:solidFill>
              </a:rPr>
              <a:t>k</a:t>
            </a:r>
            <a:r>
              <a:rPr lang="en-US" altLang="en-US" sz="1200" b="1" baseline="-25000">
                <a:solidFill>
                  <a:schemeClr val="tx1"/>
                </a:solidFill>
              </a:rPr>
              <a:t>1</a:t>
            </a:r>
            <a:endParaRPr lang="en-US" altLang="en-US" sz="1200" b="1" baseline="-2500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2712085" y="2731770"/>
            <a:ext cx="492125" cy="29781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chemeClr val="tx1"/>
                </a:solidFill>
              </a:rPr>
              <a:t>k</a:t>
            </a:r>
            <a:r>
              <a:rPr lang="en-US" altLang="en-US" sz="1200" b="1" baseline="-25000">
                <a:solidFill>
                  <a:schemeClr val="tx1"/>
                </a:solidFill>
              </a:rPr>
              <a:t>2</a:t>
            </a:r>
            <a:endParaRPr lang="en-US" altLang="en-US" sz="1200" b="1" baseline="-2500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1087120" y="2541905"/>
            <a:ext cx="310515" cy="23368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7"/>
          </p:cNvCxnSpPr>
          <p:nvPr/>
        </p:nvCxnSpPr>
        <p:spPr>
          <a:xfrm flipH="1">
            <a:off x="1748155" y="2515235"/>
            <a:ext cx="265430" cy="2603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40635" y="2541905"/>
            <a:ext cx="310515" cy="23368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073400" y="2514600"/>
            <a:ext cx="265430" cy="2603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7380" y="237299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</a:t>
            </a:r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1564640" y="236537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</a:t>
            </a: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2319020" y="236537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</a:t>
            </a:r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3073400" y="235902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</a:t>
            </a: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1207135" y="323151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</a:t>
            </a:r>
            <a:r>
              <a:rPr lang="en-US" altLang="en-US"/>
              <a:t>2</a:t>
            </a:r>
            <a:endParaRPr lang="en-US" altLang="en-US"/>
          </a:p>
        </p:txBody>
      </p:sp>
      <p:cxnSp>
        <p:nvCxnSpPr>
          <p:cNvPr id="21" name="Straight Arrow Connector 20"/>
          <p:cNvCxnSpPr>
            <a:stCxn id="4" idx="4"/>
          </p:cNvCxnSpPr>
          <p:nvPr/>
        </p:nvCxnSpPr>
        <p:spPr>
          <a:xfrm>
            <a:off x="1572895" y="3029585"/>
            <a:ext cx="3810" cy="2032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651125" y="323151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</a:t>
            </a:r>
            <a:r>
              <a:rPr lang="en-US" altLang="en-US"/>
              <a:t>2</a:t>
            </a:r>
            <a:endParaRPr lang="en-US" alt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58465" y="3029585"/>
            <a:ext cx="3810" cy="2032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223645" y="4765040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b1</a:t>
            </a:r>
            <a:endParaRPr lang="" alt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13205" y="4546600"/>
            <a:ext cx="3810" cy="2032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09395" y="3929380"/>
            <a:ext cx="4445" cy="2978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16660" y="377380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</a:t>
            </a:r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2650490" y="375475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</a:t>
            </a:r>
            <a:r>
              <a:rPr lang="en-US" altLang="en-US"/>
              <a:t>0</a:t>
            </a:r>
            <a:endParaRPr lang="en-US" altLang="en-US"/>
          </a:p>
        </p:txBody>
      </p:sp>
      <p:cxnSp>
        <p:nvCxnSpPr>
          <p:cNvPr id="30" name="Straight Arrow Connector 29"/>
          <p:cNvCxnSpPr>
            <a:endCxn id="27" idx="0"/>
          </p:cNvCxnSpPr>
          <p:nvPr/>
        </p:nvCxnSpPr>
        <p:spPr>
          <a:xfrm>
            <a:off x="1514475" y="3396615"/>
            <a:ext cx="9525" cy="38671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0"/>
          </p:cNvCxnSpPr>
          <p:nvPr/>
        </p:nvCxnSpPr>
        <p:spPr>
          <a:xfrm flipH="1">
            <a:off x="2957830" y="3373120"/>
            <a:ext cx="4445" cy="39116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954020" y="3929380"/>
            <a:ext cx="4445" cy="2978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2115" y="4537075"/>
            <a:ext cx="3810" cy="2032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65730" y="474027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</a:t>
            </a: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" name="Flowchart: Connector 10"/>
          <p:cNvSpPr/>
          <p:nvPr/>
        </p:nvSpPr>
        <p:spPr>
          <a:xfrm>
            <a:off x="1928495" y="1315720"/>
            <a:ext cx="495300" cy="30797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chemeClr val="tx1"/>
                </a:solidFill>
              </a:rPr>
              <a:t>k</a:t>
            </a:r>
            <a:r>
              <a:rPr lang="en-US" altLang="en-US" sz="1200" b="1" baseline="-25000">
                <a:solidFill>
                  <a:schemeClr val="tx1"/>
                </a:solidFill>
              </a:rPr>
              <a:t>0</a:t>
            </a:r>
            <a:endParaRPr lang="en-US" altLang="en-US" sz="1200" b="1" baseline="-2500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11" idx="1"/>
          </p:cNvCxnSpPr>
          <p:nvPr/>
        </p:nvCxnSpPr>
        <p:spPr>
          <a:xfrm>
            <a:off x="1690370" y="1127125"/>
            <a:ext cx="310515" cy="23368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1" idx="7"/>
          </p:cNvCxnSpPr>
          <p:nvPr/>
        </p:nvCxnSpPr>
        <p:spPr>
          <a:xfrm flipH="1">
            <a:off x="2351405" y="1100455"/>
            <a:ext cx="265430" cy="2603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16355" y="95694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</a:t>
            </a:r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2329815" y="94932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</a:t>
            </a:r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1896110" y="181546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</a:t>
            </a:r>
            <a:r>
              <a:rPr lang="en-US" altLang="en-US"/>
              <a:t>2</a:t>
            </a:r>
            <a:endParaRPr lang="en-US" altLang="en-US"/>
          </a:p>
        </p:txBody>
      </p:sp>
      <p:cxnSp>
        <p:nvCxnSpPr>
          <p:cNvPr id="38" name="Straight Arrow Connector 37"/>
          <p:cNvCxnSpPr>
            <a:stCxn id="11" idx="4"/>
          </p:cNvCxnSpPr>
          <p:nvPr/>
        </p:nvCxnSpPr>
        <p:spPr>
          <a:xfrm>
            <a:off x="2176145" y="1623695"/>
            <a:ext cx="3810" cy="2032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  <a:endCxn id="17" idx="0"/>
          </p:cNvCxnSpPr>
          <p:nvPr/>
        </p:nvCxnSpPr>
        <p:spPr>
          <a:xfrm flipH="1">
            <a:off x="1871980" y="1980565"/>
            <a:ext cx="331470" cy="39433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53615" y="1971040"/>
            <a:ext cx="354330" cy="35623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7680" y="802005"/>
            <a:ext cx="3662680" cy="1336040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9425" y="2202815"/>
            <a:ext cx="3662680" cy="1324610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78155" y="3576955"/>
            <a:ext cx="3662680" cy="1538605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621155" y="565785"/>
            <a:ext cx="4445" cy="39116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646680" y="567690"/>
            <a:ext cx="4445" cy="39116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504950" y="4920615"/>
            <a:ext cx="4445" cy="39116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970530" y="4920615"/>
            <a:ext cx="4445" cy="39116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3018155" y="1699260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FRONT(T)</a:t>
            </a:r>
            <a:endParaRPr lang="en-US" altLang="en-US"/>
          </a:p>
        </p:txBody>
      </p:sp>
      <p:sp>
        <p:nvSpPr>
          <p:cNvPr id="50" name="Text Box 49"/>
          <p:cNvSpPr txBox="1"/>
          <p:nvPr/>
        </p:nvSpPr>
        <p:spPr>
          <a:xfrm>
            <a:off x="3397885" y="3086735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IN(T)</a:t>
            </a:r>
            <a:endParaRPr lang="en-US" altLang="en-US"/>
          </a:p>
        </p:txBody>
      </p:sp>
      <p:sp>
        <p:nvSpPr>
          <p:cNvPr id="51" name="Text Box 50"/>
          <p:cNvSpPr txBox="1"/>
          <p:nvPr/>
        </p:nvSpPr>
        <p:spPr>
          <a:xfrm>
            <a:off x="3329305" y="4685665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END(T)</a:t>
            </a:r>
            <a:endParaRPr lang="en-US" altLang="en-US"/>
          </a:p>
        </p:txBody>
      </p:sp>
      <p:sp>
        <p:nvSpPr>
          <p:cNvPr id="52" name="Rectangle 51"/>
          <p:cNvSpPr/>
          <p:nvPr/>
        </p:nvSpPr>
        <p:spPr>
          <a:xfrm>
            <a:off x="1316355" y="410210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b0</a:t>
            </a:r>
            <a:endParaRPr lang="" altLang="en-US"/>
          </a:p>
        </p:txBody>
      </p:sp>
      <p:sp>
        <p:nvSpPr>
          <p:cNvPr id="53" name="Rectangle 52"/>
          <p:cNvSpPr/>
          <p:nvPr/>
        </p:nvSpPr>
        <p:spPr>
          <a:xfrm>
            <a:off x="2344420" y="410210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b0</a:t>
            </a:r>
            <a:endParaRPr lang="" altLang="en-US"/>
          </a:p>
        </p:txBody>
      </p:sp>
      <p:sp>
        <p:nvSpPr>
          <p:cNvPr id="54" name="Rectangle 53"/>
          <p:cNvSpPr/>
          <p:nvPr/>
        </p:nvSpPr>
        <p:spPr>
          <a:xfrm>
            <a:off x="1209040" y="531177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b0</a:t>
            </a:r>
            <a:endParaRPr lang="" altLang="en-US"/>
          </a:p>
        </p:txBody>
      </p:sp>
      <p:sp>
        <p:nvSpPr>
          <p:cNvPr id="55" name="Rectangle 54"/>
          <p:cNvSpPr/>
          <p:nvPr/>
        </p:nvSpPr>
        <p:spPr>
          <a:xfrm>
            <a:off x="2646680" y="531177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b0</a:t>
            </a:r>
            <a:endParaRPr lang="" alt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616710" y="112395"/>
            <a:ext cx="4445" cy="2978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665730" y="112395"/>
            <a:ext cx="4445" cy="2978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00505" y="5467350"/>
            <a:ext cx="4445" cy="2978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47670" y="5467350"/>
            <a:ext cx="4445" cy="2978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/>
          <p:cNvSpPr/>
          <p:nvPr/>
        </p:nvSpPr>
        <p:spPr>
          <a:xfrm>
            <a:off x="1278255" y="4220210"/>
            <a:ext cx="495300" cy="29781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chemeClr val="tx1"/>
                </a:solidFill>
              </a:rPr>
              <a:t>k</a:t>
            </a:r>
            <a:r>
              <a:rPr lang="" altLang="en-US" sz="1200" b="1" baseline="-25000">
                <a:solidFill>
                  <a:schemeClr val="tx1"/>
                </a:solidFill>
              </a:rPr>
              <a:t>3</a:t>
            </a:r>
            <a:endParaRPr lang="" altLang="en-US" sz="1200" b="1" baseline="-25000">
              <a:solidFill>
                <a:schemeClr val="tx1"/>
              </a:solidFill>
            </a:endParaRPr>
          </a:p>
        </p:txBody>
      </p:sp>
      <p:sp>
        <p:nvSpPr>
          <p:cNvPr id="62" name="Flowchart: Connector 61"/>
          <p:cNvSpPr/>
          <p:nvPr/>
        </p:nvSpPr>
        <p:spPr>
          <a:xfrm>
            <a:off x="2707640" y="4220210"/>
            <a:ext cx="492125" cy="29781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chemeClr val="tx1"/>
                </a:solidFill>
              </a:rPr>
              <a:t>k</a:t>
            </a:r>
            <a:r>
              <a:rPr lang="" altLang="en-US" sz="1200" b="1" baseline="-25000">
                <a:solidFill>
                  <a:schemeClr val="tx1"/>
                </a:solidFill>
              </a:rPr>
              <a:t>4</a:t>
            </a:r>
            <a:endParaRPr lang="" altLang="en-US" sz="1200" b="1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Presentation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Monospace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1</cp:revision>
  <dcterms:created xsi:type="dcterms:W3CDTF">2020-02-19T11:33:08Z</dcterms:created>
  <dcterms:modified xsi:type="dcterms:W3CDTF">2020-02-19T11:33:08Z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