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311"/>
        <p:guide pos="37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205105" y="568960"/>
            <a:ext cx="370840" cy="1549400"/>
            <a:chOff x="588" y="2041"/>
            <a:chExt cx="584" cy="2440"/>
          </a:xfrm>
        </p:grpSpPr>
        <p:sp>
          <p:nvSpPr>
            <p:cNvPr id="55" name="Rectangle 54"/>
            <p:cNvSpPr/>
            <p:nvPr/>
          </p:nvSpPr>
          <p:spPr>
            <a:xfrm>
              <a:off x="588" y="204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8" y="243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8" y="284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8" y="326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8" y="366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8" y="407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67555" y="1087755"/>
            <a:ext cx="920115" cy="1553210"/>
            <a:chOff x="15608" y="2036"/>
            <a:chExt cx="1449" cy="2446"/>
          </a:xfrm>
        </p:grpSpPr>
        <p:grpSp>
          <p:nvGrpSpPr>
            <p:cNvPr id="24" name="Group 23"/>
            <p:cNvGrpSpPr/>
            <p:nvPr/>
          </p:nvGrpSpPr>
          <p:grpSpPr>
            <a:xfrm>
              <a:off x="15608" y="2041"/>
              <a:ext cx="585" cy="1213"/>
              <a:chOff x="15608" y="2041"/>
              <a:chExt cx="585" cy="121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472" y="2036"/>
              <a:ext cx="584" cy="1212"/>
              <a:chOff x="15608" y="2041"/>
              <a:chExt cx="584" cy="12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608" y="3269"/>
              <a:ext cx="584" cy="1212"/>
              <a:chOff x="15608" y="2041"/>
              <a:chExt cx="584" cy="121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6472" y="3269"/>
              <a:ext cx="585" cy="1213"/>
              <a:chOff x="15608" y="2041"/>
              <a:chExt cx="585" cy="12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05105" y="2118995"/>
            <a:ext cx="370840" cy="1549400"/>
            <a:chOff x="788" y="2241"/>
            <a:chExt cx="584" cy="2440"/>
          </a:xfrm>
        </p:grpSpPr>
        <p:sp>
          <p:nvSpPr>
            <p:cNvPr id="37" name="Rectangle 36"/>
            <p:cNvSpPr/>
            <p:nvPr/>
          </p:nvSpPr>
          <p:spPr>
            <a:xfrm>
              <a:off x="788" y="224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8" y="263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8" y="304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8" y="346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8" y="386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" y="427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145" y="4482465"/>
            <a:ext cx="929005" cy="1553210"/>
            <a:chOff x="15593" y="2036"/>
            <a:chExt cx="1463" cy="2446"/>
          </a:xfrm>
        </p:grpSpPr>
        <p:grpSp>
          <p:nvGrpSpPr>
            <p:cNvPr id="47" name="Group 46"/>
            <p:cNvGrpSpPr/>
            <p:nvPr/>
          </p:nvGrpSpPr>
          <p:grpSpPr>
            <a:xfrm>
              <a:off x="15608" y="2041"/>
              <a:ext cx="584" cy="1212"/>
              <a:chOff x="15608" y="2041"/>
              <a:chExt cx="584" cy="121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472" y="2036"/>
              <a:ext cx="584" cy="1212"/>
              <a:chOff x="15608" y="2041"/>
              <a:chExt cx="584" cy="121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5593" y="3269"/>
              <a:ext cx="600" cy="1213"/>
              <a:chOff x="15593" y="2041"/>
              <a:chExt cx="600" cy="1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593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56260" y="5370195"/>
            <a:ext cx="370840" cy="769620"/>
            <a:chOff x="996" y="8652"/>
            <a:chExt cx="584" cy="1212"/>
          </a:xfrm>
        </p:grpSpPr>
        <p:sp>
          <p:nvSpPr>
            <p:cNvPr id="69" name="Rectangle 68"/>
            <p:cNvSpPr/>
            <p:nvPr/>
          </p:nvSpPr>
          <p:spPr>
            <a:xfrm>
              <a:off x="996" y="865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96" y="904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" y="9454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61840" y="4364990"/>
            <a:ext cx="933450" cy="1669415"/>
            <a:chOff x="7799" y="6874"/>
            <a:chExt cx="1470" cy="2629"/>
          </a:xfrm>
        </p:grpSpPr>
        <p:grpSp>
          <p:nvGrpSpPr>
            <p:cNvPr id="78" name="Group 77"/>
            <p:cNvGrpSpPr/>
            <p:nvPr/>
          </p:nvGrpSpPr>
          <p:grpSpPr>
            <a:xfrm>
              <a:off x="7799" y="6874"/>
              <a:ext cx="584" cy="1213"/>
              <a:chOff x="15241" y="2349"/>
              <a:chExt cx="584" cy="121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685" y="6874"/>
              <a:ext cx="584" cy="1213"/>
              <a:chOff x="15241" y="2349"/>
              <a:chExt cx="584" cy="121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799" y="8291"/>
              <a:ext cx="584" cy="1213"/>
              <a:chOff x="15241" y="2349"/>
              <a:chExt cx="584" cy="121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685" y="8291"/>
              <a:ext cx="584" cy="1213"/>
              <a:chOff x="15241" y="2349"/>
              <a:chExt cx="584" cy="1213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pic>
        <p:nvPicPr>
          <p:cNvPr id="15" name="Picture 14" descr="2048gemm_3"/>
          <p:cNvPicPr>
            <a:picLocks noChangeAspect="1"/>
          </p:cNvPicPr>
          <p:nvPr/>
        </p:nvPicPr>
        <p:blipFill>
          <a:blip r:embed="rId1"/>
          <a:srcRect l="6556" t="12800" r="13097"/>
          <a:stretch>
            <a:fillRect/>
          </a:stretch>
        </p:blipFill>
        <p:spPr>
          <a:xfrm>
            <a:off x="975360" y="3992880"/>
            <a:ext cx="3529330" cy="2398395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975995" y="4533265"/>
            <a:ext cx="812165" cy="1279525"/>
            <a:chOff x="1090" y="2129"/>
            <a:chExt cx="1279" cy="2015"/>
          </a:xfrm>
        </p:grpSpPr>
        <p:sp>
          <p:nvSpPr>
            <p:cNvPr id="97" name="Rectangle 96"/>
            <p:cNvSpPr/>
            <p:nvPr/>
          </p:nvSpPr>
          <p:spPr>
            <a:xfrm>
              <a:off x="1090" y="2129"/>
              <a:ext cx="1279" cy="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 b="1"/>
                <a:t>cgemm_1</a:t>
              </a:r>
              <a:endParaRPr lang="en-US" altLang="en-US" sz="1200" b="1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91" y="2677"/>
              <a:ext cx="1278" cy="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 b="1"/>
                <a:t>cgemm_0</a:t>
              </a:r>
              <a:endParaRPr lang="en-US" altLang="en-US" sz="12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1" y="3187"/>
              <a:ext cx="1278" cy="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 b="1"/>
                <a:t>cgemm_3</a:t>
              </a:r>
              <a:endParaRPr lang="en-US" altLang="en-US" sz="1200" b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1" y="3758"/>
              <a:ext cx="1278" cy="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 b="1"/>
                <a:t>cgemm_2</a:t>
              </a:r>
              <a:endParaRPr lang="en-US" altLang="en-US" sz="1200" b="1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30850" y="758825"/>
            <a:ext cx="3696970" cy="2762885"/>
            <a:chOff x="1281" y="1134"/>
            <a:chExt cx="5822" cy="4351"/>
          </a:xfrm>
        </p:grpSpPr>
        <p:pic>
          <p:nvPicPr>
            <p:cNvPr id="22" name="Picture 21" descr="2048gemm_2"/>
            <p:cNvPicPr>
              <a:picLocks noChangeAspect="1"/>
            </p:cNvPicPr>
            <p:nvPr/>
          </p:nvPicPr>
          <p:blipFill>
            <a:blip r:embed="rId2"/>
            <a:srcRect l="4750" t="13539" r="15052"/>
            <a:stretch>
              <a:fillRect/>
            </a:stretch>
          </p:blipFill>
          <p:spPr>
            <a:xfrm>
              <a:off x="1401" y="1134"/>
              <a:ext cx="5703" cy="4036"/>
            </a:xfrm>
            <a:prstGeom prst="rect">
              <a:avLst/>
            </a:prstGeom>
          </p:spPr>
        </p:pic>
        <p:grpSp>
          <p:nvGrpSpPr>
            <p:cNvPr id="74" name="Group 73"/>
            <p:cNvGrpSpPr/>
            <p:nvPr/>
          </p:nvGrpSpPr>
          <p:grpSpPr>
            <a:xfrm>
              <a:off x="1281" y="2134"/>
              <a:ext cx="1432" cy="2015"/>
              <a:chOff x="936" y="2129"/>
              <a:chExt cx="1432" cy="201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936" y="2129"/>
                <a:ext cx="1433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cgemm_1</a:t>
                </a:r>
                <a:endParaRPr lang="en-US" altLang="en-US" sz="1200" b="1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36" y="2677"/>
                <a:ext cx="1433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cgemm_0</a:t>
                </a:r>
                <a:endParaRPr lang="en-US" altLang="en-US" sz="1200" b="1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36" y="3187"/>
                <a:ext cx="1433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cgemm_3</a:t>
                </a:r>
                <a:endParaRPr lang="en-US" altLang="en-US" sz="1200" b="1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36" y="3758"/>
                <a:ext cx="1433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cgemm_2</a:t>
                </a:r>
                <a:endParaRPr lang="en-US" altLang="en-US" sz="1200" b="1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699" y="4551"/>
              <a:ext cx="4354" cy="935"/>
              <a:chOff x="2699" y="4551"/>
              <a:chExt cx="4354" cy="93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699" y="4551"/>
                <a:ext cx="4354" cy="5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en-US" sz="1200" b="1"/>
                  <a:t>0            200         400         600         800</a:t>
                </a:r>
                <a:endParaRPr lang="en-US" altLang="en-US" sz="1200" b="1"/>
              </a:p>
            </p:txBody>
          </p:sp>
          <p:sp>
            <p:nvSpPr>
              <p:cNvPr id="112" name="Text Box 111"/>
              <p:cNvSpPr txBox="1"/>
              <p:nvPr/>
            </p:nvSpPr>
            <p:spPr>
              <a:xfrm>
                <a:off x="3544" y="5052"/>
                <a:ext cx="2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Execution Time (ms)</a:t>
                </a:r>
                <a:endParaRPr lang="en-US" altLang="en-US" sz="1200" b="1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834390" y="730885"/>
            <a:ext cx="3612515" cy="2765425"/>
            <a:chOff x="8694" y="1099"/>
            <a:chExt cx="5689" cy="4355"/>
          </a:xfrm>
        </p:grpSpPr>
        <p:pic>
          <p:nvPicPr>
            <p:cNvPr id="23" name="Picture 22" descr="2048gemm_1"/>
            <p:cNvPicPr>
              <a:picLocks noChangeAspect="1"/>
            </p:cNvPicPr>
            <p:nvPr/>
          </p:nvPicPr>
          <p:blipFill>
            <a:blip r:embed="rId3"/>
            <a:srcRect l="6073" t="13309" r="14166"/>
            <a:stretch>
              <a:fillRect/>
            </a:stretch>
          </p:blipFill>
          <p:spPr>
            <a:xfrm>
              <a:off x="8702" y="1099"/>
              <a:ext cx="5651" cy="4096"/>
            </a:xfrm>
            <a:prstGeom prst="rect">
              <a:avLst/>
            </a:prstGeom>
          </p:spPr>
        </p:pic>
        <p:grpSp>
          <p:nvGrpSpPr>
            <p:cNvPr id="106" name="Group 105"/>
            <p:cNvGrpSpPr/>
            <p:nvPr/>
          </p:nvGrpSpPr>
          <p:grpSpPr>
            <a:xfrm>
              <a:off x="8694" y="2044"/>
              <a:ext cx="1279" cy="2015"/>
              <a:chOff x="1090" y="2129"/>
              <a:chExt cx="1279" cy="201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090" y="2129"/>
                <a:ext cx="1279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cgemm_1</a:t>
                </a:r>
                <a:endParaRPr lang="en-US" altLang="en-US" sz="1200" b="1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1" y="2677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cgemm_0</a:t>
                </a:r>
                <a:endParaRPr lang="en-US" altLang="en-US" sz="1200" b="1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91" y="3187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cgemm_3</a:t>
                </a:r>
                <a:endParaRPr lang="en-US" altLang="en-US" sz="1200" b="1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91" y="3758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cgemm_2</a:t>
                </a:r>
                <a:endParaRPr lang="en-US" altLang="en-US" sz="1200" b="1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029" y="4550"/>
              <a:ext cx="4354" cy="905"/>
              <a:chOff x="2699" y="4611"/>
              <a:chExt cx="4354" cy="90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699" y="4611"/>
                <a:ext cx="4354" cy="5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en-US" sz="1200" b="1"/>
                  <a:t>0            200         400         600         800</a:t>
                </a:r>
                <a:endParaRPr lang="en-US" altLang="en-US" sz="1200" b="1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>
                <a:off x="3544" y="5082"/>
                <a:ext cx="2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Execution Time (ms)</a:t>
                </a:r>
                <a:endParaRPr lang="en-US" altLang="en-US" sz="1200" b="1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644515" y="3990340"/>
            <a:ext cx="3586480" cy="2638425"/>
            <a:chOff x="8769" y="6284"/>
            <a:chExt cx="5648" cy="4155"/>
          </a:xfrm>
        </p:grpSpPr>
        <p:pic>
          <p:nvPicPr>
            <p:cNvPr id="65" name="Picture 64" descr="2048gemm_4"/>
            <p:cNvPicPr>
              <a:picLocks noChangeAspect="1"/>
            </p:cNvPicPr>
            <p:nvPr/>
          </p:nvPicPr>
          <p:blipFill>
            <a:blip r:embed="rId4"/>
            <a:srcRect l="5716" t="12249" r="16176" b="1202"/>
            <a:stretch>
              <a:fillRect/>
            </a:stretch>
          </p:blipFill>
          <p:spPr>
            <a:xfrm>
              <a:off x="8784" y="6284"/>
              <a:ext cx="5614" cy="3807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8769" y="7169"/>
              <a:ext cx="1279" cy="2015"/>
              <a:chOff x="1090" y="2129"/>
              <a:chExt cx="1279" cy="201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090" y="2129"/>
                <a:ext cx="1279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cgemm_1</a:t>
                </a:r>
                <a:endParaRPr lang="en-US" altLang="en-US" sz="1200" b="1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91" y="2677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cgemm_0</a:t>
                </a:r>
                <a:endParaRPr lang="en-US" altLang="en-US" sz="1200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91" y="3187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cgemm_3</a:t>
                </a:r>
                <a:endParaRPr lang="en-US" altLang="en-US" sz="1200" b="1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91" y="3758"/>
                <a:ext cx="1278" cy="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200" b="1"/>
                  <a:t>cgemm_2</a:t>
                </a:r>
                <a:endParaRPr lang="en-US" altLang="en-US" sz="1200" b="1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0063" y="9535"/>
              <a:ext cx="4354" cy="905"/>
              <a:chOff x="2699" y="4611"/>
              <a:chExt cx="4354" cy="90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699" y="4611"/>
                <a:ext cx="4354" cy="5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en-US" sz="1200" b="1"/>
                  <a:t>0            200         400         600         800</a:t>
                </a:r>
                <a:endParaRPr lang="en-US" altLang="en-US" sz="1200" b="1"/>
              </a:p>
            </p:txBody>
          </p:sp>
          <p:sp>
            <p:nvSpPr>
              <p:cNvPr id="119" name="Text Box 118"/>
              <p:cNvSpPr txBox="1"/>
              <p:nvPr/>
            </p:nvSpPr>
            <p:spPr>
              <a:xfrm>
                <a:off x="3544" y="5082"/>
                <a:ext cx="2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200" b="1"/>
                  <a:t>Execution Time (ms)</a:t>
                </a:r>
                <a:endParaRPr lang="en-US" altLang="en-US" sz="1200" b="1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1772920" y="6022340"/>
            <a:ext cx="2764790" cy="574675"/>
            <a:chOff x="2699" y="4611"/>
            <a:chExt cx="4354" cy="905"/>
          </a:xfrm>
        </p:grpSpPr>
        <p:sp>
          <p:nvSpPr>
            <p:cNvPr id="121" name="Rectangle 120"/>
            <p:cNvSpPr/>
            <p:nvPr/>
          </p:nvSpPr>
          <p:spPr>
            <a:xfrm>
              <a:off x="2699" y="4611"/>
              <a:ext cx="4354" cy="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en-US" sz="1200" b="1"/>
                <a:t>0            200         400         600         800</a:t>
              </a:r>
              <a:endParaRPr lang="en-US" altLang="en-US" sz="1200" b="1"/>
            </a:p>
          </p:txBody>
        </p:sp>
        <p:sp>
          <p:nvSpPr>
            <p:cNvPr id="122" name="Text Box 121"/>
            <p:cNvSpPr txBox="1"/>
            <p:nvPr/>
          </p:nvSpPr>
          <p:spPr>
            <a:xfrm>
              <a:off x="3544" y="5082"/>
              <a:ext cx="26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/>
                <a:t>Execution Time (ms)</a:t>
              </a:r>
              <a:endParaRPr lang="en-US" altLang="en-US" sz="12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Presentation</Application>
  <PresentationFormat>Widescreen</PresentationFormat>
  <Paragraphs>144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微软雅黑</vt:lpstr>
      <vt:lpstr>Monospace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5</cp:revision>
  <dcterms:created xsi:type="dcterms:W3CDTF">2020-02-19T11:43:02Z</dcterms:created>
  <dcterms:modified xsi:type="dcterms:W3CDTF">2020-02-19T11:43:02Z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