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6486525" y="991870"/>
            <a:ext cx="6062980" cy="3599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200"/>
              <a:t>1 </a:t>
            </a:r>
            <a:r>
              <a:rPr lang="en-US" sz="1200"/>
              <a:t>d_A = </a:t>
            </a:r>
            <a:r>
              <a:rPr lang="en-US" sz="1200">
                <a:solidFill>
                  <a:srgbClr val="00B050"/>
                </a:solidFill>
              </a:rPr>
              <a:t>clCreateBuffer</a:t>
            </a:r>
            <a:r>
              <a:rPr lang="en-US" sz="1200"/>
              <a:t>(clContext,CL_MEM_READ_WRITE,size,NULL,&amp;clStatus);</a:t>
            </a:r>
            <a:endParaRPr lang="en-US" sz="1200"/>
          </a:p>
          <a:p>
            <a:r>
              <a:rPr lang="en-US" altLang="en-US" sz="1200"/>
              <a:t>2</a:t>
            </a:r>
            <a:r>
              <a:rPr lang="en-US" sz="1200"/>
              <a:t>  d_B = </a:t>
            </a:r>
            <a:r>
              <a:rPr lang="en-US" sz="1200">
                <a:solidFill>
                  <a:srgbClr val="00B050"/>
                </a:solidFill>
              </a:rPr>
              <a:t>clCreateBuffer</a:t>
            </a:r>
            <a:r>
              <a:rPr lang="en-US" sz="1200"/>
              <a:t>(clContext,CL_MEM_READ_WRITE,size,NULL,&amp;clStatus);</a:t>
            </a:r>
            <a:endParaRPr lang="en-US" sz="1200"/>
          </a:p>
          <a:p>
            <a:r>
              <a:rPr lang="en-US" altLang="en-US" sz="1200"/>
              <a:t>3</a:t>
            </a:r>
            <a:r>
              <a:rPr lang="en-US" sz="1200"/>
              <a:t>  d_C = </a:t>
            </a:r>
            <a:r>
              <a:rPr lang="en-US" sz="1200">
                <a:solidFill>
                  <a:srgbClr val="00B050"/>
                </a:solidFill>
              </a:rPr>
              <a:t>clCreateBuffer</a:t>
            </a:r>
            <a:r>
              <a:rPr lang="en-US" sz="1200"/>
              <a:t>(clContext,CL_MEM_READ_WRITE,size,NULL,&amp;clStatus);</a:t>
            </a:r>
            <a:endParaRPr lang="en-US" sz="1200"/>
          </a:p>
          <a:p>
            <a:r>
              <a:rPr lang="en-US" altLang="en-US" sz="1200"/>
              <a:t>4</a:t>
            </a:r>
            <a:r>
              <a:rPr lang="en-US" sz="1200"/>
              <a:t> </a:t>
            </a:r>
            <a:r>
              <a:rPr lang="en-US" sz="1200">
                <a:solidFill>
                  <a:srgbClr val="FF0000"/>
                </a:solidFill>
              </a:rPr>
              <a:t> /*H2D Copy */</a:t>
            </a:r>
            <a:endParaRPr lang="en-US" sz="1200"/>
          </a:p>
          <a:p>
            <a:r>
              <a:rPr lang="en-US" altLang="en-US" sz="1200"/>
              <a:t>5</a:t>
            </a:r>
            <a:r>
              <a:rPr lang="en-US" sz="1200"/>
              <a:t> </a:t>
            </a:r>
            <a:r>
              <a:rPr lang="en-US" sz="1200">
                <a:solidFill>
                  <a:srgbClr val="00B050"/>
                </a:solidFill>
              </a:rPr>
              <a:t> clEnqueueWriteBuffer</a:t>
            </a:r>
            <a:r>
              <a:rPr lang="en-US" sz="1200"/>
              <a:t>(clCommandQueue,d_A,CL_FALSE,0,size,h_A,0,NULL,&amp;ev1);</a:t>
            </a:r>
            <a:endParaRPr lang="en-US" sz="1200"/>
          </a:p>
          <a:p>
            <a:r>
              <a:rPr lang="en-US" altLang="en-US" sz="1200"/>
              <a:t>6</a:t>
            </a:r>
            <a:r>
              <a:rPr lang="en-US" sz="1200"/>
              <a:t>  </a:t>
            </a:r>
            <a:r>
              <a:rPr lang="en-US" sz="1200">
                <a:solidFill>
                  <a:srgbClr val="00B050"/>
                </a:solidFill>
              </a:rPr>
              <a:t>clEnqueueWriteBuffer</a:t>
            </a:r>
            <a:r>
              <a:rPr lang="en-US" sz="1200"/>
              <a:t>(clCommandQueue,d_B,CL_FALSE,0,size,h_B,0,&amp;ev1,&amp;ev2);</a:t>
            </a:r>
            <a:endParaRPr lang="en-US" sz="1200"/>
          </a:p>
          <a:p>
            <a:r>
              <a:rPr lang="en-US" altLang="en-US" sz="1200">
                <a:solidFill>
                  <a:srgbClr val="FF0000"/>
                </a:solidFill>
              </a:rPr>
              <a:t>7</a:t>
            </a:r>
            <a:r>
              <a:rPr lang="en-US" sz="1200">
                <a:solidFill>
                  <a:srgbClr val="FF0000"/>
                </a:solidFill>
              </a:rPr>
              <a:t>  /* Setting Kernel Parameters */</a:t>
            </a:r>
            <a:endParaRPr lang="en-US" sz="1200"/>
          </a:p>
          <a:p>
            <a:r>
              <a:rPr lang="en-US" altLang="en-US" sz="1200"/>
              <a:t>8</a:t>
            </a:r>
            <a:r>
              <a:rPr lang="en-US" sz="1200"/>
              <a:t>  int tx = 32;</a:t>
            </a:r>
            <a:endParaRPr lang="en-US" sz="1200"/>
          </a:p>
          <a:p>
            <a:r>
              <a:rPr lang="en-US" altLang="en-US" sz="1200"/>
              <a:t>9</a:t>
            </a:r>
            <a:r>
              <a:rPr lang="en-US" sz="1200"/>
              <a:t>  size_t block[3] = {tx,1,1};</a:t>
            </a:r>
            <a:endParaRPr lang="en-US" sz="1200"/>
          </a:p>
          <a:p>
            <a:r>
              <a:rPr lang="en-US" altLang="en-US" sz="1200"/>
              <a:t>10</a:t>
            </a:r>
            <a:r>
              <a:rPr lang="en-US" sz="1200"/>
              <a:t>  size_t grid[3] = {num_elements,1,1};</a:t>
            </a:r>
            <a:endParaRPr lang="en-US" sz="1200"/>
          </a:p>
          <a:p>
            <a:r>
              <a:rPr lang="en-US" altLang="en-US" sz="1200"/>
              <a:t>11</a:t>
            </a:r>
            <a:r>
              <a:rPr lang="en-US" sz="1200"/>
              <a:t>  </a:t>
            </a:r>
            <a:r>
              <a:rPr lang="en-US" sz="1200">
                <a:solidFill>
                  <a:srgbClr val="00B050"/>
                </a:solidFill>
              </a:rPr>
              <a:t>clSetKernelArg</a:t>
            </a:r>
            <a:r>
              <a:rPr lang="en-US" sz="1200"/>
              <a:t>(clKernel,0,sizeof(cl_mem),(void*)&amp;d_A);</a:t>
            </a:r>
            <a:endParaRPr lang="en-US" sz="1200"/>
          </a:p>
          <a:p>
            <a:r>
              <a:rPr lang="en-US" altLang="en-US" sz="1200"/>
              <a:t>12</a:t>
            </a:r>
            <a:r>
              <a:rPr lang="en-US" sz="1200"/>
              <a:t>  </a:t>
            </a:r>
            <a:r>
              <a:rPr lang="en-US" sz="1200">
                <a:solidFill>
                  <a:srgbClr val="00B050"/>
                </a:solidFill>
              </a:rPr>
              <a:t>clSetKernelArg</a:t>
            </a:r>
            <a:r>
              <a:rPr lang="en-US" sz="1200"/>
              <a:t>(clKernel,1,sizeof(cl_mem),(void*)&amp;d_B);</a:t>
            </a:r>
            <a:endParaRPr lang="en-US" sz="1200"/>
          </a:p>
          <a:p>
            <a:r>
              <a:rPr lang="en-US" altLang="en-US" sz="1200"/>
              <a:t>13</a:t>
            </a:r>
            <a:r>
              <a:rPr lang="en-US" sz="1200"/>
              <a:t>  </a:t>
            </a:r>
            <a:r>
              <a:rPr lang="en-US" sz="1200">
                <a:solidFill>
                  <a:srgbClr val="00B050"/>
                </a:solidFill>
              </a:rPr>
              <a:t>clSetKernelArg</a:t>
            </a:r>
            <a:r>
              <a:rPr lang="en-US" sz="1200"/>
              <a:t>(clKernel,2,sizeof(cl_mem),(void*)&amp;d_C);</a:t>
            </a:r>
            <a:endParaRPr lang="en-US" sz="1200"/>
          </a:p>
          <a:p>
            <a:r>
              <a:rPr lang="en-US" altLang="en-US" sz="1200"/>
              <a:t>14</a:t>
            </a:r>
            <a:r>
              <a:rPr lang="en-US" sz="1200"/>
              <a:t>  </a:t>
            </a:r>
            <a:r>
              <a:rPr lang="en-US" sz="1200">
                <a:solidFill>
                  <a:srgbClr val="00B050"/>
                </a:solidFill>
              </a:rPr>
              <a:t>clSetKernelArg</a:t>
            </a:r>
            <a:r>
              <a:rPr lang="en-US" sz="1200"/>
              <a:t>(clKernel,4,sizeof(int),(void*)&amp;num_elements);</a:t>
            </a:r>
            <a:endParaRPr lang="en-US" sz="1200"/>
          </a:p>
          <a:p>
            <a:r>
              <a:rPr lang="en-US" altLang="en-US" sz="1200"/>
              <a:t>15</a:t>
            </a:r>
            <a:r>
              <a:rPr lang="en-US" sz="1200"/>
              <a:t> </a:t>
            </a:r>
            <a:r>
              <a:rPr lang="en-US" sz="1200">
                <a:solidFill>
                  <a:srgbClr val="FF0000"/>
                </a:solidFill>
              </a:rPr>
              <a:t> /*Work item Processing*/</a:t>
            </a:r>
            <a:endParaRPr lang="en-US" sz="1200"/>
          </a:p>
          <a:p>
            <a:r>
              <a:rPr lang="en-US" altLang="en-US" sz="1200"/>
              <a:t>16</a:t>
            </a:r>
            <a:r>
              <a:rPr lang="en-US" sz="1200"/>
              <a:t> </a:t>
            </a:r>
            <a:r>
              <a:rPr lang="en-US" sz="1200">
                <a:solidFill>
                  <a:srgbClr val="00B050"/>
                </a:solidFill>
              </a:rPr>
              <a:t>clEnqueueNDRangeKernel</a:t>
            </a:r>
            <a:r>
              <a:rPr lang="en-US" sz="1200"/>
              <a:t>(clCommandQueue,clKernel,2,NULL,grid,block,0,&amp;ev2,&amp;ev3);</a:t>
            </a:r>
            <a:endParaRPr lang="en-US" sz="1200"/>
          </a:p>
          <a:p>
            <a:r>
              <a:rPr lang="en-US" altLang="en-US" sz="1200"/>
              <a:t>17</a:t>
            </a:r>
            <a:r>
              <a:rPr lang="en-US" sz="1200"/>
              <a:t>  </a:t>
            </a:r>
            <a:r>
              <a:rPr lang="en-US" sz="1200">
                <a:solidFill>
                  <a:srgbClr val="FF0000"/>
                </a:solidFill>
              </a:rPr>
              <a:t>/*D2H Copy*/</a:t>
            </a:r>
            <a:endParaRPr lang="en-US" sz="1200"/>
          </a:p>
          <a:p>
            <a:r>
              <a:rPr lang="en-US" altLang="en-US" sz="1200"/>
              <a:t>18</a:t>
            </a:r>
            <a:r>
              <a:rPr lang="en-US" sz="1200"/>
              <a:t>  </a:t>
            </a:r>
            <a:r>
              <a:rPr lang="en-US" sz="1200">
                <a:solidFill>
                  <a:srgbClr val="00B050"/>
                </a:solidFill>
              </a:rPr>
              <a:t>clEnqueueReadBuffer</a:t>
            </a:r>
            <a:r>
              <a:rPr lang="en-US" sz="1200"/>
              <a:t>(clCommandQueue,d_C,CL_TRUE,0,size,h_C,0,&amp;ev3,&amp;ev4);</a:t>
            </a:r>
            <a:endParaRPr lang="en-US" sz="1200"/>
          </a:p>
          <a:p>
            <a:r>
              <a:rPr lang="en-US" altLang="en-US" sz="1200"/>
              <a:t>19</a:t>
            </a:r>
            <a:r>
              <a:rPr lang="en-US" sz="1200"/>
              <a:t>  clWaitForEvents(1,&amp;ev4)</a:t>
            </a:r>
            <a:endParaRPr lang="en-US" sz="1200"/>
          </a:p>
        </p:txBody>
      </p:sp>
      <p:grpSp>
        <p:nvGrpSpPr>
          <p:cNvPr id="26" name="Group 25"/>
          <p:cNvGrpSpPr/>
          <p:nvPr/>
        </p:nvGrpSpPr>
        <p:grpSpPr>
          <a:xfrm>
            <a:off x="2884696" y="809020"/>
            <a:ext cx="3541547" cy="3682970"/>
            <a:chOff x="2108" y="2838"/>
            <a:chExt cx="5920" cy="7076"/>
          </a:xfrm>
        </p:grpSpPr>
        <p:sp>
          <p:nvSpPr>
            <p:cNvPr id="35" name="Rectangle 34"/>
            <p:cNvSpPr/>
            <p:nvPr/>
          </p:nvSpPr>
          <p:spPr>
            <a:xfrm>
              <a:off x="2324" y="5018"/>
              <a:ext cx="5704" cy="37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sz="120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163" y="3682"/>
              <a:ext cx="892" cy="7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sz="120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063" y="3682"/>
              <a:ext cx="892" cy="7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sz="12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41" y="3682"/>
              <a:ext cx="892" cy="7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sz="12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0" y="3699"/>
              <a:ext cx="892" cy="7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sz="12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08" y="3686"/>
              <a:ext cx="892" cy="7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sz="12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08" y="2843"/>
              <a:ext cx="892" cy="7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sz="12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75" y="2843"/>
              <a:ext cx="892" cy="7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sz="12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54" y="2843"/>
              <a:ext cx="892" cy="7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sz="12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16" y="2838"/>
              <a:ext cx="892" cy="7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sz="12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41" y="6927"/>
              <a:ext cx="1443" cy="8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sz="1200" b="1" dirty="0" smtClean="0">
                  <a:solidFill>
                    <a:schemeClr val="tx1"/>
                  </a:solidFill>
                </a:rPr>
                <a:t> EXECUTE</a:t>
              </a:r>
              <a:endParaRPr lang="en-IN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6" y="9147"/>
              <a:ext cx="892" cy="7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sz="12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45" y="9147"/>
              <a:ext cx="892" cy="7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sz="12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24" y="9147"/>
              <a:ext cx="892" cy="7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sz="12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13" y="9164"/>
              <a:ext cx="892" cy="7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sz="12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91" y="9150"/>
              <a:ext cx="892" cy="7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sz="12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29" y="5308"/>
              <a:ext cx="2452" cy="4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IN" sz="1200" b="1" dirty="0"/>
                <a:t>INPUT BUFFER 1</a:t>
              </a:r>
              <a:endParaRPr lang="en-IN" sz="1200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25" y="5812"/>
              <a:ext cx="2452" cy="4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IN" sz="1200" b="1" dirty="0"/>
                <a:t>INPUT BUFFER 2</a:t>
              </a:r>
              <a:endParaRPr lang="en-IN" sz="1200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04" y="7755"/>
              <a:ext cx="2452" cy="4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IN" sz="1200" b="1" dirty="0"/>
                <a:t>OUTPUT BUFFER </a:t>
              </a:r>
              <a:endParaRPr lang="en-IN" sz="12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08" y="4453"/>
              <a:ext cx="2559" cy="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sz="1200" b="1" dirty="0">
                  <a:solidFill>
                    <a:schemeClr val="accent1">
                      <a:lumMod val="50000"/>
                    </a:schemeClr>
                  </a:solidFill>
                </a:rPr>
                <a:t>COMMAND QUEUE</a:t>
              </a:r>
              <a:endParaRPr lang="en-IN" sz="1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55" y="6090"/>
              <a:ext cx="1429" cy="8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WRITE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655" y="7767"/>
              <a:ext cx="1429" cy="8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READ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5364" y="4536"/>
              <a:ext cx="733" cy="75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sz="1200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5312" y="8321"/>
              <a:ext cx="733" cy="75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sz="120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655" y="6599"/>
              <a:ext cx="2133" cy="79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KERNEL BINARY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5509" y="6238"/>
              <a:ext cx="299" cy="35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sz="1200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498" y="7395"/>
              <a:ext cx="299" cy="35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sz="12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57" y="5247"/>
              <a:ext cx="1429" cy="8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sz="1200" b="1" dirty="0">
                  <a:solidFill>
                    <a:schemeClr val="tx1"/>
                  </a:solidFill>
                </a:rPr>
                <a:t>WRITE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63" y="6233"/>
              <a:ext cx="490" cy="53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IN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IN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568" y="5370"/>
              <a:ext cx="387" cy="53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IN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IN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516" y="7064"/>
              <a:ext cx="490" cy="53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IN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IN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555" y="7911"/>
              <a:ext cx="490" cy="53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IN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IN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836" y="2841"/>
              <a:ext cx="892" cy="7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sz="1200"/>
            </a:p>
          </p:txBody>
        </p:sp>
      </p:grpSp>
      <p:grpSp>
        <p:nvGrpSpPr>
          <p:cNvPr id="57" name="Group 292"/>
          <p:cNvGrpSpPr/>
          <p:nvPr/>
        </p:nvGrpSpPr>
        <p:grpSpPr bwMode="auto">
          <a:xfrm>
            <a:off x="80" y="2813139"/>
            <a:ext cx="3018978" cy="1429783"/>
            <a:chOff x="2106" y="2548"/>
            <a:chExt cx="2509" cy="1089"/>
          </a:xfrm>
        </p:grpSpPr>
        <p:sp>
          <p:nvSpPr>
            <p:cNvPr id="58" name="Text Box 51"/>
            <p:cNvSpPr txBox="1">
              <a:spLocks noChangeArrowheads="1"/>
            </p:cNvSpPr>
            <p:nvPr/>
          </p:nvSpPr>
          <p:spPr bwMode="auto">
            <a:xfrm>
              <a:off x="2106" y="2727"/>
              <a:ext cx="897" cy="3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p>
              <a:pPr algn="ctr" defTabSz="914400">
                <a:spcBef>
                  <a:spcPct val="50000"/>
                </a:spcBef>
                <a:defRPr/>
              </a:pPr>
              <a:r>
                <a:rPr lang="en-US" sz="1200" b="1" kern="0" dirty="0"/>
                <a:t>Processing Element</a:t>
              </a:r>
              <a:endParaRPr lang="en-US" sz="1200" b="1" kern="0" dirty="0"/>
            </a:p>
          </p:txBody>
        </p:sp>
        <p:sp>
          <p:nvSpPr>
            <p:cNvPr id="59" name="Text Box 53"/>
            <p:cNvSpPr txBox="1">
              <a:spLocks noChangeArrowheads="1"/>
            </p:cNvSpPr>
            <p:nvPr/>
          </p:nvSpPr>
          <p:spPr bwMode="auto">
            <a:xfrm>
              <a:off x="3335" y="3427"/>
              <a:ext cx="1280" cy="2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p>
              <a:pPr algn="ctr" defTabSz="914400">
                <a:spcBef>
                  <a:spcPct val="50000"/>
                </a:spcBef>
                <a:defRPr/>
              </a:pPr>
              <a:r>
                <a:rPr lang="en-US" sz="1200" b="1" kern="0" dirty="0"/>
                <a:t>OpenCL Device</a:t>
              </a:r>
              <a:endParaRPr lang="en-US" sz="1200" b="1" kern="0" dirty="0"/>
            </a:p>
          </p:txBody>
        </p:sp>
        <p:grpSp>
          <p:nvGrpSpPr>
            <p:cNvPr id="60" name="Group 287"/>
            <p:cNvGrpSpPr/>
            <p:nvPr/>
          </p:nvGrpSpPr>
          <p:grpSpPr bwMode="auto">
            <a:xfrm>
              <a:off x="2955" y="2548"/>
              <a:ext cx="892" cy="602"/>
              <a:chOff x="2955" y="2548"/>
              <a:chExt cx="892" cy="602"/>
            </a:xfrm>
          </p:grpSpPr>
          <p:grpSp>
            <p:nvGrpSpPr>
              <p:cNvPr id="64" name="Group 219"/>
              <p:cNvGrpSpPr/>
              <p:nvPr/>
            </p:nvGrpSpPr>
            <p:grpSpPr bwMode="auto">
              <a:xfrm>
                <a:off x="3216" y="2548"/>
                <a:ext cx="598" cy="346"/>
                <a:chOff x="4128" y="2304"/>
                <a:chExt cx="598" cy="346"/>
              </a:xfrm>
            </p:grpSpPr>
            <p:grpSp>
              <p:nvGrpSpPr>
                <p:cNvPr id="82" name="Group 220"/>
                <p:cNvGrpSpPr/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107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08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09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10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11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12" name="Text Box 2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0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p>
                    <a:pPr defTabSz="914400">
                      <a:spcBef>
                        <a:spcPct val="50000"/>
                      </a:spcBef>
                      <a:defRPr/>
                    </a:pPr>
                    <a:r>
                      <a:rPr lang="en-US" sz="1200" kern="0">
                        <a:solidFill>
                          <a:sysClr val="windowText" lastClr="000000"/>
                        </a:solidFill>
                      </a:rPr>
                      <a:t>…</a:t>
                    </a: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87" name="Group 243"/>
                <p:cNvGrpSpPr/>
                <p:nvPr/>
              </p:nvGrpSpPr>
              <p:grpSpPr bwMode="auto">
                <a:xfrm>
                  <a:off x="4128" y="2350"/>
                  <a:ext cx="550" cy="290"/>
                  <a:chOff x="3958" y="2372"/>
                  <a:chExt cx="550" cy="290"/>
                </a:xfrm>
              </p:grpSpPr>
              <p:sp>
                <p:nvSpPr>
                  <p:cNvPr id="89" name="Rectangle 24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0" name="Rectangle 24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1" name="Rectangle 24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2" name="Rectangle 24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3" name="Rectangle 24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grpSp>
            <p:nvGrpSpPr>
              <p:cNvPr id="65" name="Group 216"/>
              <p:cNvGrpSpPr/>
              <p:nvPr/>
            </p:nvGrpSpPr>
            <p:grpSpPr bwMode="auto">
              <a:xfrm>
                <a:off x="2955" y="2562"/>
                <a:ext cx="892" cy="588"/>
                <a:chOff x="4080" y="2102"/>
                <a:chExt cx="892" cy="588"/>
              </a:xfrm>
            </p:grpSpPr>
            <p:grpSp>
              <p:nvGrpSpPr>
                <p:cNvPr id="66" name="Group 69"/>
                <p:cNvGrpSpPr/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76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7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8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9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80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81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0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p>
                    <a:pPr defTabSz="914400">
                      <a:spcBef>
                        <a:spcPct val="50000"/>
                      </a:spcBef>
                      <a:defRPr/>
                    </a:pPr>
                    <a:r>
                      <a:rPr lang="en-US" sz="1200" kern="0">
                        <a:solidFill>
                          <a:sysClr val="windowText" lastClr="000000"/>
                        </a:solidFill>
                      </a:rPr>
                      <a:t>…</a:t>
                    </a: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67" name="Line 86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</p:spPr>
              <p:txBody>
                <a:bodyPr/>
                <a:p>
                  <a:pPr defTabSz="914400">
                    <a:defRPr/>
                  </a:pPr>
                  <a:endParaRPr 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8" name="Rectangle 115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</p:spPr>
              <p:txBody>
                <a:bodyPr wrap="none" anchor="ctr"/>
                <a:p>
                  <a:pPr defTabSz="914400">
                    <a:defRPr/>
                  </a:pPr>
                  <a:endParaRPr 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9" name="Group 116"/>
                <p:cNvGrpSpPr/>
                <p:nvPr/>
              </p:nvGrpSpPr>
              <p:grpSpPr bwMode="auto">
                <a:xfrm>
                  <a:off x="4368" y="2168"/>
                  <a:ext cx="550" cy="290"/>
                  <a:chOff x="3958" y="2372"/>
                  <a:chExt cx="550" cy="290"/>
                </a:xfrm>
              </p:grpSpPr>
              <p:sp>
                <p:nvSpPr>
                  <p:cNvPr id="7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1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2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3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74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166" name="Group 123"/>
                <p:cNvGrpSpPr/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167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8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9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70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71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72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0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p>
                    <a:pPr defTabSz="914400">
                      <a:spcBef>
                        <a:spcPct val="50000"/>
                      </a:spcBef>
                      <a:defRPr/>
                    </a:pPr>
                    <a:r>
                      <a:rPr lang="en-US" sz="1200" kern="0" dirty="0">
                        <a:solidFill>
                          <a:sysClr val="windowText" lastClr="000000"/>
                        </a:solidFill>
                      </a:rPr>
                      <a:t>…</a:t>
                    </a:r>
                    <a:endParaRPr lang="en-US" sz="1200" kern="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grpSp>
              <p:nvGrpSpPr>
                <p:cNvPr id="173" name="Group 130"/>
                <p:cNvGrpSpPr/>
                <p:nvPr/>
              </p:nvGrpSpPr>
              <p:grpSpPr bwMode="auto">
                <a:xfrm>
                  <a:off x="4128" y="2304"/>
                  <a:ext cx="600" cy="336"/>
                  <a:chOff x="3958" y="2326"/>
                  <a:chExt cx="600" cy="336"/>
                </a:xfrm>
              </p:grpSpPr>
              <p:sp>
                <p:nvSpPr>
                  <p:cNvPr id="174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75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76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77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78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</a:ln>
                  <a:effectLst/>
                </p:spPr>
                <p:txBody>
                  <a:bodyPr wrap="none" anchor="ctr"/>
                  <a:p>
                    <a:pPr defTabSz="914400">
                      <a:defRPr/>
                    </a:pP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79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22" y="2326"/>
                    <a:ext cx="336" cy="20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>
                    <a:spAutoFit/>
                  </a:bodyPr>
                  <a:p>
                    <a:pPr defTabSz="914400">
                      <a:spcBef>
                        <a:spcPct val="50000"/>
                      </a:spcBef>
                      <a:defRPr/>
                    </a:pPr>
                    <a:r>
                      <a:rPr lang="en-US" sz="1200" kern="0">
                        <a:solidFill>
                          <a:sysClr val="windowText" lastClr="000000"/>
                        </a:solidFill>
                      </a:rPr>
                      <a:t>…</a:t>
                    </a:r>
                    <a:endParaRPr lang="en-US" sz="1200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185" name="Text Box 288"/>
            <p:cNvSpPr txBox="1">
              <a:spLocks noChangeArrowheads="1"/>
            </p:cNvSpPr>
            <p:nvPr/>
          </p:nvSpPr>
          <p:spPr bwMode="auto">
            <a:xfrm>
              <a:off x="2425" y="3306"/>
              <a:ext cx="1093" cy="2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p>
              <a:pPr algn="ctr" defTabSz="914400">
                <a:spcBef>
                  <a:spcPct val="50000"/>
                </a:spcBef>
                <a:defRPr/>
              </a:pPr>
              <a:r>
                <a:rPr lang="en-US" sz="1200" b="1" kern="0" dirty="0"/>
                <a:t>Compute Unit</a:t>
              </a:r>
              <a:endParaRPr lang="en-US" sz="1200" b="1" kern="0" dirty="0"/>
            </a:p>
          </p:txBody>
        </p:sp>
        <p:sp>
          <p:nvSpPr>
            <p:cNvPr id="186" name="Line 289"/>
            <p:cNvSpPr>
              <a:spLocks noChangeShapeType="1"/>
            </p:cNvSpPr>
            <p:nvPr/>
          </p:nvSpPr>
          <p:spPr bwMode="auto">
            <a:xfrm flipV="1">
              <a:off x="3024" y="3084"/>
              <a:ext cx="336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p>
              <a:pPr defTabSz="914400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" name="Line 290"/>
            <p:cNvSpPr>
              <a:spLocks noChangeShapeType="1"/>
            </p:cNvSpPr>
            <p:nvPr/>
          </p:nvSpPr>
          <p:spPr bwMode="auto">
            <a:xfrm flipH="1" flipV="1">
              <a:off x="3589" y="3156"/>
              <a:ext cx="232" cy="2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p>
              <a:pPr defTabSz="914400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8" name="Line 291"/>
            <p:cNvSpPr>
              <a:spLocks noChangeShapeType="1"/>
            </p:cNvSpPr>
            <p:nvPr/>
          </p:nvSpPr>
          <p:spPr bwMode="auto">
            <a:xfrm>
              <a:off x="2849" y="2933"/>
              <a:ext cx="194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p>
              <a:pPr defTabSz="914400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89" name="Left Arrow 188"/>
          <p:cNvSpPr/>
          <p:nvPr/>
        </p:nvSpPr>
        <p:spPr>
          <a:xfrm>
            <a:off x="2275840" y="3042920"/>
            <a:ext cx="632460" cy="33210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0" name="TextBox 6"/>
          <p:cNvSpPr txBox="1"/>
          <p:nvPr/>
        </p:nvSpPr>
        <p:spPr>
          <a:xfrm>
            <a:off x="243205" y="1257300"/>
            <a:ext cx="26009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sz="1000" b="1" dirty="0">
                <a:solidFill>
                  <a:schemeClr val="accent1"/>
                </a:solidFill>
              </a:rPr>
              <a:t>__kernel</a:t>
            </a:r>
            <a:r>
              <a:rPr lang="en-GB" sz="1000" b="1" dirty="0"/>
              <a:t> </a:t>
            </a:r>
            <a:r>
              <a:rPr lang="en-GB" sz="1000" b="1" dirty="0">
                <a:solidFill>
                  <a:schemeClr val="accent2"/>
                </a:solidFill>
              </a:rPr>
              <a:t>void</a:t>
            </a:r>
            <a:r>
              <a:rPr lang="en-GB" sz="1000" b="1" dirty="0"/>
              <a:t> </a:t>
            </a:r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</a:rPr>
              <a:t>vadd</a:t>
            </a:r>
            <a:r>
              <a:rPr lang="en-GB" sz="1000" b="1" dirty="0"/>
              <a:t>( </a:t>
            </a:r>
            <a:r>
              <a:rPr lang="en-GB" sz="1000" b="1" dirty="0">
                <a:solidFill>
                  <a:schemeClr val="accent1"/>
                </a:solidFill>
              </a:rPr>
              <a:t>__global</a:t>
            </a:r>
            <a:r>
              <a:rPr lang="en-GB" sz="1000" b="1" dirty="0"/>
              <a:t> </a:t>
            </a:r>
            <a:r>
              <a:rPr lang="en-GB" sz="1000" b="1" dirty="0">
                <a:solidFill>
                  <a:schemeClr val="accent2"/>
                </a:solidFill>
              </a:rPr>
              <a:t>float</a:t>
            </a:r>
            <a:r>
              <a:rPr lang="en-GB" sz="1000" b="1" dirty="0"/>
              <a:t>* input1, </a:t>
            </a:r>
            <a:r>
              <a:rPr lang="en-GB" sz="1000" b="1" dirty="0">
                <a:solidFill>
                  <a:schemeClr val="accent1"/>
                </a:solidFill>
              </a:rPr>
              <a:t>__global</a:t>
            </a:r>
            <a:r>
              <a:rPr lang="en-GB" sz="1000" b="1" dirty="0"/>
              <a:t> </a:t>
            </a:r>
            <a:r>
              <a:rPr lang="en-GB" sz="1000" b="1" dirty="0">
                <a:solidFill>
                  <a:schemeClr val="accent2"/>
                </a:solidFill>
              </a:rPr>
              <a:t>float</a:t>
            </a:r>
            <a:r>
              <a:rPr lang="en-GB" sz="1000" b="1" dirty="0"/>
              <a:t>* input2, </a:t>
            </a:r>
            <a:r>
              <a:rPr lang="en-GB" sz="1000" b="1" dirty="0">
                <a:solidFill>
                  <a:schemeClr val="accent1"/>
                </a:solidFill>
              </a:rPr>
              <a:t>__global </a:t>
            </a:r>
            <a:r>
              <a:rPr lang="en-GB" sz="1000" b="1" dirty="0">
                <a:solidFill>
                  <a:schemeClr val="accent2"/>
                </a:solidFill>
              </a:rPr>
              <a:t>float</a:t>
            </a:r>
            <a:r>
              <a:rPr lang="en-GB" sz="1000" b="1" dirty="0"/>
              <a:t>* output, </a:t>
            </a:r>
            <a:r>
              <a:rPr lang="en-GB" sz="1000" b="1" dirty="0" err="1"/>
              <a:t>int</a:t>
            </a:r>
            <a:r>
              <a:rPr lang="en-GB" sz="1000" b="1" dirty="0"/>
              <a:t> n)</a:t>
            </a:r>
            <a:endParaRPr lang="en-GB" sz="1000" b="1" dirty="0"/>
          </a:p>
          <a:p>
            <a:r>
              <a:rPr lang="en-GB" sz="1000" b="1" dirty="0"/>
              <a:t>{</a:t>
            </a:r>
            <a:endParaRPr lang="en-GB" sz="1000" b="1" dirty="0">
              <a:solidFill>
                <a:schemeClr val="accent2"/>
              </a:solidFill>
            </a:endParaRPr>
          </a:p>
          <a:p>
            <a:r>
              <a:rPr lang="en-GB" sz="1000" b="1" dirty="0"/>
              <a:t>   </a:t>
            </a:r>
            <a:r>
              <a:rPr lang="en-GB" sz="1000" b="1" dirty="0" err="1">
                <a:solidFill>
                  <a:schemeClr val="tx1"/>
                </a:solidFill>
              </a:rPr>
              <a:t>int</a:t>
            </a:r>
            <a:r>
              <a:rPr lang="en-GB" sz="1000" b="1" dirty="0">
                <a:solidFill>
                  <a:schemeClr val="accent2"/>
                </a:solidFill>
              </a:rPr>
              <a:t> </a:t>
            </a:r>
            <a:r>
              <a:rPr lang="en-GB" sz="1000" b="1" dirty="0" err="1"/>
              <a:t>i</a:t>
            </a:r>
            <a:r>
              <a:rPr lang="en-GB" sz="1000" b="1" dirty="0"/>
              <a:t> = </a:t>
            </a:r>
            <a:r>
              <a:rPr lang="en-GB" sz="1000" b="1" dirty="0" err="1">
                <a:solidFill>
                  <a:schemeClr val="accent1"/>
                </a:solidFill>
              </a:rPr>
              <a:t>get_global_id</a:t>
            </a:r>
            <a:r>
              <a:rPr lang="en-GB" sz="1000" b="1" dirty="0"/>
              <a:t>(0);</a:t>
            </a:r>
            <a:endParaRPr lang="en-GB" sz="1000" b="1" dirty="0"/>
          </a:p>
          <a:p>
            <a:r>
              <a:rPr lang="en-GB" sz="1000" b="1" dirty="0"/>
              <a:t>   if(</a:t>
            </a:r>
            <a:r>
              <a:rPr lang="en-GB" sz="1000" b="1" dirty="0" err="1"/>
              <a:t>i</a:t>
            </a:r>
            <a:r>
              <a:rPr lang="en-GB" sz="1000" b="1" dirty="0"/>
              <a:t>&lt;n)</a:t>
            </a:r>
            <a:endParaRPr lang="en-GB" sz="1000" b="1" dirty="0"/>
          </a:p>
          <a:p>
            <a:r>
              <a:rPr lang="en-GB" sz="1000" b="1" dirty="0"/>
              <a:t>      output[</a:t>
            </a:r>
            <a:r>
              <a:rPr lang="en-GB" sz="1000" b="1" dirty="0" err="1"/>
              <a:t>i</a:t>
            </a:r>
            <a:r>
              <a:rPr lang="en-GB" sz="1000" b="1" dirty="0"/>
              <a:t>] = input1[</a:t>
            </a:r>
            <a:r>
              <a:rPr lang="en-GB" sz="1000" b="1" dirty="0" err="1"/>
              <a:t>i</a:t>
            </a:r>
            <a:r>
              <a:rPr lang="en-GB" sz="1000" b="1" dirty="0"/>
              <a:t>]+input2[</a:t>
            </a:r>
            <a:r>
              <a:rPr lang="en-GB" sz="1000" b="1" dirty="0" err="1"/>
              <a:t>i</a:t>
            </a:r>
            <a:r>
              <a:rPr lang="en-GB" sz="1000" b="1" dirty="0"/>
              <a:t>];</a:t>
            </a:r>
            <a:endParaRPr lang="en-GB" sz="1000" b="1" dirty="0"/>
          </a:p>
          <a:p>
            <a:r>
              <a:rPr lang="en-GB" sz="1000" b="1" dirty="0"/>
              <a:t>}</a:t>
            </a:r>
            <a:endParaRPr lang="en-GB" sz="1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1287</Words>
  <Application>WPS Presentation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微软雅黑</vt:lpstr>
      <vt:lpstr>Monospace</vt:lpstr>
      <vt:lpstr>Arial Unicode MS</vt:lpstr>
      <vt:lpstr>Calibri Light</vt:lpstr>
      <vt:lpstr>Consolas</vt:lpstr>
      <vt:lpstr>Hack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anirban</dc:creator>
  <cp:lastModifiedBy>anirban</cp:lastModifiedBy>
  <cp:revision>3</cp:revision>
  <dcterms:created xsi:type="dcterms:W3CDTF">2019-12-19T06:11:00Z</dcterms:created>
  <dcterms:modified xsi:type="dcterms:W3CDTF">2019-12-19T06:11:00Z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