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3485"/>
        <p:guide pos="37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Down Arrow 4"/>
          <p:cNvSpPr/>
          <p:nvPr/>
        </p:nvSpPr>
        <p:spPr>
          <a:xfrm>
            <a:off x="6797040" y="857885"/>
            <a:ext cx="850900" cy="4455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4146550" y="791210"/>
            <a:ext cx="837565" cy="4455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7" name="Group 306"/>
          <p:cNvGrpSpPr/>
          <p:nvPr/>
        </p:nvGrpSpPr>
        <p:grpSpPr>
          <a:xfrm>
            <a:off x="224790" y="1116330"/>
            <a:ext cx="2883535" cy="3187065"/>
            <a:chOff x="1318" y="1330"/>
            <a:chExt cx="4541" cy="5019"/>
          </a:xfrm>
        </p:grpSpPr>
        <p:sp>
          <p:nvSpPr>
            <p:cNvPr id="174" name="Oval 173"/>
            <p:cNvSpPr/>
            <p:nvPr/>
          </p:nvSpPr>
          <p:spPr>
            <a:xfrm>
              <a:off x="3175" y="2063"/>
              <a:ext cx="783" cy="58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k</a:t>
              </a:r>
              <a:r>
                <a:rPr lang="en-US" altLang="en-US" sz="1400" b="1" baseline="-25000"/>
                <a:t>0</a:t>
              </a:r>
              <a:endParaRPr lang="en-US" altLang="en-US" sz="1400" b="1" baseline="-25000"/>
            </a:p>
          </p:txBody>
        </p:sp>
        <p:sp>
          <p:nvSpPr>
            <p:cNvPr id="175" name="Oval 174"/>
            <p:cNvSpPr/>
            <p:nvPr/>
          </p:nvSpPr>
          <p:spPr>
            <a:xfrm>
              <a:off x="2552" y="3577"/>
              <a:ext cx="832" cy="58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k</a:t>
              </a:r>
              <a:r>
                <a:rPr lang="en-US" altLang="en-US" sz="1400" b="1" baseline="-25000"/>
                <a:t>1</a:t>
              </a:r>
              <a:endParaRPr lang="en-US" altLang="en-US" sz="1400" b="1" baseline="-25000"/>
            </a:p>
          </p:txBody>
        </p:sp>
        <p:sp>
          <p:nvSpPr>
            <p:cNvPr id="176" name="Oval 175"/>
            <p:cNvSpPr/>
            <p:nvPr/>
          </p:nvSpPr>
          <p:spPr>
            <a:xfrm>
              <a:off x="3793" y="3536"/>
              <a:ext cx="743" cy="58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k</a:t>
              </a:r>
              <a:r>
                <a:rPr lang="en-US" altLang="en-US" sz="1400" b="1" baseline="-25000"/>
                <a:t>2</a:t>
              </a:r>
              <a:endParaRPr lang="en-US" altLang="en-US" sz="1400" b="1" baseline="-25000"/>
            </a:p>
          </p:txBody>
        </p:sp>
        <p:sp>
          <p:nvSpPr>
            <p:cNvPr id="177" name="Oval 176"/>
            <p:cNvSpPr/>
            <p:nvPr/>
          </p:nvSpPr>
          <p:spPr>
            <a:xfrm>
              <a:off x="3239" y="5102"/>
              <a:ext cx="817" cy="58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k</a:t>
              </a:r>
              <a:r>
                <a:rPr lang="en-US" altLang="en-US" sz="1400" b="1" baseline="-25000"/>
                <a:t>3</a:t>
              </a:r>
              <a:endParaRPr lang="en-US" altLang="en-US" sz="1400" b="1" baseline="-25000"/>
            </a:p>
          </p:txBody>
        </p:sp>
        <p:sp>
          <p:nvSpPr>
            <p:cNvPr id="201" name="Flowchart: Alternate Process 200"/>
            <p:cNvSpPr/>
            <p:nvPr/>
          </p:nvSpPr>
          <p:spPr>
            <a:xfrm>
              <a:off x="4316" y="1988"/>
              <a:ext cx="1087" cy="648"/>
            </a:xfrm>
            <a:prstGeom prst="flowChartAlternateProcess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CPU</a:t>
              </a:r>
              <a:endParaRPr lang="en-US" alt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098" y="1330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bo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068" y="1330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b1</a:t>
              </a:r>
              <a:endParaRPr lang="en-US" alt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12" y="2971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b3</a:t>
              </a:r>
              <a:endParaRPr lang="en-US" alt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29" y="2971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b4</a:t>
              </a:r>
              <a:endParaRPr lang="en-US" altLang="en-US"/>
            </a:p>
          </p:txBody>
        </p:sp>
        <p:cxnSp>
          <p:nvCxnSpPr>
            <p:cNvPr id="150" name="Straight Arrow Connector 149"/>
            <p:cNvCxnSpPr>
              <a:stCxn id="2" idx="2"/>
              <a:endCxn id="174" idx="1"/>
            </p:cNvCxnSpPr>
            <p:nvPr/>
          </p:nvCxnSpPr>
          <p:spPr>
            <a:xfrm>
              <a:off x="2603" y="1740"/>
              <a:ext cx="687" cy="40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" idx="2"/>
              <a:endCxn id="174" idx="7"/>
            </p:cNvCxnSpPr>
            <p:nvPr/>
          </p:nvCxnSpPr>
          <p:spPr>
            <a:xfrm flipH="1">
              <a:off x="3843" y="1740"/>
              <a:ext cx="730" cy="40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8" idx="2"/>
            </p:cNvCxnSpPr>
            <p:nvPr/>
          </p:nvCxnSpPr>
          <p:spPr>
            <a:xfrm>
              <a:off x="2217" y="3381"/>
              <a:ext cx="530" cy="348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>
              <a:off x="4395" y="3395"/>
              <a:ext cx="675" cy="269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3039" y="2971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b2</a:t>
              </a:r>
              <a:endParaRPr lang="en-US" alt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H="1">
              <a:off x="3550" y="2624"/>
              <a:ext cx="21" cy="361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175" idx="7"/>
            </p:cNvCxnSpPr>
            <p:nvPr/>
          </p:nvCxnSpPr>
          <p:spPr>
            <a:xfrm flipH="1">
              <a:off x="3262" y="3401"/>
              <a:ext cx="384" cy="262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2450" y="4378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b5</a:t>
              </a:r>
              <a:endParaRPr lang="en-US" alt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763" y="4356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b6</a:t>
              </a:r>
              <a:endParaRPr lang="en-US" altLang="en-US"/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>
              <a:off x="3609" y="3384"/>
              <a:ext cx="379" cy="233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H="1">
              <a:off x="2970" y="4147"/>
              <a:ext cx="1" cy="23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H="1">
              <a:off x="4167" y="4147"/>
              <a:ext cx="1" cy="23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949" y="4788"/>
              <a:ext cx="530" cy="348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H="1">
              <a:off x="3763" y="4805"/>
              <a:ext cx="598" cy="292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Flowchart: Alternate Process 271"/>
            <p:cNvSpPr/>
            <p:nvPr/>
          </p:nvSpPr>
          <p:spPr>
            <a:xfrm>
              <a:off x="1318" y="3661"/>
              <a:ext cx="1087" cy="648"/>
            </a:xfrm>
            <a:prstGeom prst="flowChartAlternateProcess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GPU</a:t>
              </a:r>
              <a:endParaRPr lang="en-US" altLang="en-US"/>
            </a:p>
          </p:txBody>
        </p:sp>
        <p:sp>
          <p:nvSpPr>
            <p:cNvPr id="273" name="Flowchart: Alternate Process 272"/>
            <p:cNvSpPr/>
            <p:nvPr/>
          </p:nvSpPr>
          <p:spPr>
            <a:xfrm>
              <a:off x="4351" y="5057"/>
              <a:ext cx="1087" cy="648"/>
            </a:xfrm>
            <a:prstGeom prst="flowChartAlternateProcess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CPU</a:t>
              </a:r>
              <a:endParaRPr lang="en-US" altLang="en-US"/>
            </a:p>
          </p:txBody>
        </p:sp>
        <p:sp>
          <p:nvSpPr>
            <p:cNvPr id="274" name="Flowchart: Alternate Process 273"/>
            <p:cNvSpPr/>
            <p:nvPr/>
          </p:nvSpPr>
          <p:spPr>
            <a:xfrm>
              <a:off x="4772" y="3626"/>
              <a:ext cx="1087" cy="648"/>
            </a:xfrm>
            <a:prstGeom prst="flowChartAlternateProcess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GPU</a:t>
              </a:r>
              <a:endParaRPr lang="en-US" alt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07" y="5939"/>
              <a:ext cx="1009" cy="4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b7</a:t>
              </a:r>
              <a:endParaRPr lang="en-US" altLang="en-US"/>
            </a:p>
          </p:txBody>
        </p:sp>
        <p:cxnSp>
          <p:nvCxnSpPr>
            <p:cNvPr id="277" name="Straight Arrow Connector 276"/>
            <p:cNvCxnSpPr/>
            <p:nvPr/>
          </p:nvCxnSpPr>
          <p:spPr>
            <a:xfrm flipH="1">
              <a:off x="3640" y="5627"/>
              <a:ext cx="21" cy="361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Down Arrow 309"/>
          <p:cNvSpPr/>
          <p:nvPr/>
        </p:nvSpPr>
        <p:spPr>
          <a:xfrm>
            <a:off x="3428365" y="782320"/>
            <a:ext cx="692785" cy="4455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1" name="Down Arrow 310"/>
          <p:cNvSpPr/>
          <p:nvPr/>
        </p:nvSpPr>
        <p:spPr>
          <a:xfrm>
            <a:off x="5044440" y="782320"/>
            <a:ext cx="692785" cy="445579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4258310" y="775970"/>
            <a:ext cx="640715" cy="260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bo</a:t>
            </a:r>
            <a:endParaRPr lang="en-US" altLang="en-US"/>
          </a:p>
        </p:txBody>
      </p:sp>
      <p:sp>
        <p:nvSpPr>
          <p:cNvPr id="314" name="Rectangle 313"/>
          <p:cNvSpPr/>
          <p:nvPr/>
        </p:nvSpPr>
        <p:spPr>
          <a:xfrm>
            <a:off x="4258310" y="1116330"/>
            <a:ext cx="640715" cy="260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</a:t>
            </a:r>
            <a:endParaRPr lang="en-US" altLang="en-US"/>
          </a:p>
        </p:txBody>
      </p:sp>
      <p:sp>
        <p:nvSpPr>
          <p:cNvPr id="315" name="Rectangle 314"/>
          <p:cNvSpPr/>
          <p:nvPr/>
        </p:nvSpPr>
        <p:spPr>
          <a:xfrm>
            <a:off x="4258310" y="1757045"/>
            <a:ext cx="64071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b2</a:t>
            </a:r>
            <a:endParaRPr lang="en-US" altLang="en-US"/>
          </a:p>
        </p:txBody>
      </p:sp>
      <p:sp>
        <p:nvSpPr>
          <p:cNvPr id="316" name="Rectangle 315"/>
          <p:cNvSpPr/>
          <p:nvPr/>
        </p:nvSpPr>
        <p:spPr>
          <a:xfrm>
            <a:off x="4258310" y="2120265"/>
            <a:ext cx="64071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b3</a:t>
            </a:r>
            <a:endParaRPr lang="en-US" altLang="en-US"/>
          </a:p>
        </p:txBody>
      </p:sp>
      <p:sp>
        <p:nvSpPr>
          <p:cNvPr id="320" name="Rectangle 319"/>
          <p:cNvSpPr/>
          <p:nvPr/>
        </p:nvSpPr>
        <p:spPr>
          <a:xfrm>
            <a:off x="4244975" y="3454400"/>
            <a:ext cx="64071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b4</a:t>
            </a:r>
            <a:endParaRPr lang="en-US" altLang="en-US"/>
          </a:p>
        </p:txBody>
      </p:sp>
      <p:sp>
        <p:nvSpPr>
          <p:cNvPr id="322" name="Rectangle 321"/>
          <p:cNvSpPr/>
          <p:nvPr/>
        </p:nvSpPr>
        <p:spPr>
          <a:xfrm>
            <a:off x="4244975" y="3155950"/>
            <a:ext cx="64071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b5</a:t>
            </a:r>
            <a:endParaRPr lang="en-US" altLang="en-US"/>
          </a:p>
        </p:txBody>
      </p:sp>
      <p:sp>
        <p:nvSpPr>
          <p:cNvPr id="327" name="Rectangle 326"/>
          <p:cNvSpPr/>
          <p:nvPr/>
        </p:nvSpPr>
        <p:spPr>
          <a:xfrm>
            <a:off x="4254500" y="4534535"/>
            <a:ext cx="640715" cy="260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b7</a:t>
            </a:r>
            <a:endParaRPr lang="en-US" altLang="en-US"/>
          </a:p>
        </p:txBody>
      </p:sp>
      <p:sp>
        <p:nvSpPr>
          <p:cNvPr id="328" name="Rectangle 327"/>
          <p:cNvSpPr/>
          <p:nvPr/>
        </p:nvSpPr>
        <p:spPr>
          <a:xfrm>
            <a:off x="4254500" y="4007485"/>
            <a:ext cx="64071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b6</a:t>
            </a:r>
            <a:endParaRPr lang="en-US" altLang="en-US"/>
          </a:p>
        </p:txBody>
      </p:sp>
      <p:sp>
        <p:nvSpPr>
          <p:cNvPr id="329" name="Down Arrow 328"/>
          <p:cNvSpPr/>
          <p:nvPr/>
        </p:nvSpPr>
        <p:spPr>
          <a:xfrm>
            <a:off x="6079490" y="804545"/>
            <a:ext cx="692785" cy="4452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0" name="Down Arrow 329"/>
          <p:cNvSpPr/>
          <p:nvPr/>
        </p:nvSpPr>
        <p:spPr>
          <a:xfrm>
            <a:off x="7676515" y="861695"/>
            <a:ext cx="902970" cy="44526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6870700" y="814070"/>
            <a:ext cx="640715" cy="260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bo</a:t>
            </a:r>
            <a:endParaRPr lang="en-US" altLang="en-US"/>
          </a:p>
        </p:txBody>
      </p:sp>
      <p:sp>
        <p:nvSpPr>
          <p:cNvPr id="333" name="Rectangle 332"/>
          <p:cNvSpPr/>
          <p:nvPr/>
        </p:nvSpPr>
        <p:spPr>
          <a:xfrm>
            <a:off x="6882765" y="1200785"/>
            <a:ext cx="640715" cy="260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</a:t>
            </a:r>
            <a:endParaRPr lang="en-US" altLang="en-US"/>
          </a:p>
        </p:txBody>
      </p:sp>
      <p:sp>
        <p:nvSpPr>
          <p:cNvPr id="335" name="Rectangle 334"/>
          <p:cNvSpPr/>
          <p:nvPr/>
        </p:nvSpPr>
        <p:spPr>
          <a:xfrm>
            <a:off x="7276465" y="2007870"/>
            <a:ext cx="448310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b3</a:t>
            </a:r>
            <a:endParaRPr lang="en-US" altLang="en-US"/>
          </a:p>
        </p:txBody>
      </p:sp>
      <p:sp>
        <p:nvSpPr>
          <p:cNvPr id="336" name="Rectangle 335"/>
          <p:cNvSpPr/>
          <p:nvPr/>
        </p:nvSpPr>
        <p:spPr>
          <a:xfrm>
            <a:off x="6664325" y="2017395"/>
            <a:ext cx="54038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b2</a:t>
            </a:r>
            <a:endParaRPr lang="en-US" altLang="en-US"/>
          </a:p>
        </p:txBody>
      </p:sp>
      <p:sp>
        <p:nvSpPr>
          <p:cNvPr id="338" name="Rectangle 337"/>
          <p:cNvSpPr/>
          <p:nvPr/>
        </p:nvSpPr>
        <p:spPr>
          <a:xfrm>
            <a:off x="6903085" y="2431415"/>
            <a:ext cx="579120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b4</a:t>
            </a:r>
            <a:endParaRPr lang="en-US" altLang="en-US"/>
          </a:p>
        </p:txBody>
      </p:sp>
      <p:sp>
        <p:nvSpPr>
          <p:cNvPr id="340" name="Rectangle 339"/>
          <p:cNvSpPr/>
          <p:nvPr/>
        </p:nvSpPr>
        <p:spPr>
          <a:xfrm>
            <a:off x="6920865" y="2971800"/>
            <a:ext cx="54292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b5</a:t>
            </a:r>
            <a:endParaRPr lang="en-US" altLang="en-US"/>
          </a:p>
        </p:txBody>
      </p:sp>
      <p:sp>
        <p:nvSpPr>
          <p:cNvPr id="343" name="Rectangle 342"/>
          <p:cNvSpPr/>
          <p:nvPr/>
        </p:nvSpPr>
        <p:spPr>
          <a:xfrm>
            <a:off x="6869430" y="3460750"/>
            <a:ext cx="640715" cy="26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b6</a:t>
            </a:r>
            <a:endParaRPr lang="en-US" altLang="en-US"/>
          </a:p>
        </p:txBody>
      </p:sp>
      <p:sp>
        <p:nvSpPr>
          <p:cNvPr id="346" name="Rectangle 345"/>
          <p:cNvSpPr/>
          <p:nvPr/>
        </p:nvSpPr>
        <p:spPr>
          <a:xfrm>
            <a:off x="3556635" y="1398905"/>
            <a:ext cx="461010" cy="3124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</a:t>
            </a:r>
            <a:r>
              <a:rPr lang="en-US" altLang="en-US" baseline="-25000"/>
              <a:t>0</a:t>
            </a:r>
            <a:endParaRPr lang="en-US" altLang="en-US" baseline="-25000"/>
          </a:p>
        </p:txBody>
      </p:sp>
      <p:sp>
        <p:nvSpPr>
          <p:cNvPr id="347" name="Rectangle 346"/>
          <p:cNvSpPr/>
          <p:nvPr/>
        </p:nvSpPr>
        <p:spPr>
          <a:xfrm>
            <a:off x="7651750" y="2380615"/>
            <a:ext cx="441325" cy="4959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48" name="Rectangle 347"/>
          <p:cNvSpPr/>
          <p:nvPr/>
        </p:nvSpPr>
        <p:spPr>
          <a:xfrm>
            <a:off x="5177155" y="3676015"/>
            <a:ext cx="441325" cy="3505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49" name="Rectangle 348"/>
          <p:cNvSpPr/>
          <p:nvPr/>
        </p:nvSpPr>
        <p:spPr>
          <a:xfrm>
            <a:off x="8209280" y="2710815"/>
            <a:ext cx="471805" cy="5213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k2</a:t>
            </a:r>
            <a:endParaRPr lang="en-US" altLang="en-US" baseline="-25000"/>
          </a:p>
        </p:txBody>
      </p:sp>
      <p:sp>
        <p:nvSpPr>
          <p:cNvPr id="350" name="Rectangle 349"/>
          <p:cNvSpPr/>
          <p:nvPr/>
        </p:nvSpPr>
        <p:spPr>
          <a:xfrm>
            <a:off x="6194425" y="1398905"/>
            <a:ext cx="461010" cy="3124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</a:t>
            </a:r>
            <a:r>
              <a:rPr lang="en-US" altLang="en-US" baseline="-25000"/>
              <a:t>0</a:t>
            </a:r>
            <a:endParaRPr lang="en-US" altLang="en-US" baseline="-25000"/>
          </a:p>
        </p:txBody>
      </p:sp>
      <p:sp>
        <p:nvSpPr>
          <p:cNvPr id="351" name="Rectangle 350"/>
          <p:cNvSpPr/>
          <p:nvPr/>
        </p:nvSpPr>
        <p:spPr>
          <a:xfrm>
            <a:off x="5165725" y="2567940"/>
            <a:ext cx="441325" cy="3460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52" name="Rectangle 351"/>
          <p:cNvSpPr/>
          <p:nvPr/>
        </p:nvSpPr>
        <p:spPr>
          <a:xfrm>
            <a:off x="3547745" y="4345940"/>
            <a:ext cx="441325" cy="2552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</a:t>
            </a:r>
            <a:r>
              <a:rPr lang="en-US" altLang="en-US" baseline="-25000"/>
              <a:t>3</a:t>
            </a:r>
            <a:endParaRPr lang="en-US" altLang="en-US" baseline="-25000"/>
          </a:p>
        </p:txBody>
      </p:sp>
      <p:sp>
        <p:nvSpPr>
          <p:cNvPr id="355" name="Rectangle 354"/>
          <p:cNvSpPr/>
          <p:nvPr/>
        </p:nvSpPr>
        <p:spPr>
          <a:xfrm>
            <a:off x="6889750" y="4036060"/>
            <a:ext cx="640715" cy="260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b7</a:t>
            </a:r>
            <a:endParaRPr lang="en-US" altLang="en-US"/>
          </a:p>
        </p:txBody>
      </p:sp>
      <p:sp>
        <p:nvSpPr>
          <p:cNvPr id="356" name="Rectangle 355"/>
          <p:cNvSpPr/>
          <p:nvPr/>
        </p:nvSpPr>
        <p:spPr>
          <a:xfrm>
            <a:off x="6203950" y="3721100"/>
            <a:ext cx="441325" cy="2552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</a:t>
            </a:r>
            <a:r>
              <a:rPr lang="en-US" altLang="en-US" baseline="-25000"/>
              <a:t>3</a:t>
            </a:r>
            <a:endParaRPr lang="en-US" altLang="en-US" baseline="-25000"/>
          </a:p>
        </p:txBody>
      </p:sp>
      <p:cxnSp>
        <p:nvCxnSpPr>
          <p:cNvPr id="357" name="Straight Connector 356"/>
          <p:cNvCxnSpPr/>
          <p:nvPr/>
        </p:nvCxnSpPr>
        <p:spPr>
          <a:xfrm>
            <a:off x="5965190" y="151765"/>
            <a:ext cx="10160" cy="5790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Text Box 357"/>
          <p:cNvSpPr txBox="1"/>
          <p:nvPr/>
        </p:nvSpPr>
        <p:spPr>
          <a:xfrm>
            <a:off x="3801110" y="5348605"/>
            <a:ext cx="180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Coarse Grained</a:t>
            </a:r>
            <a:endParaRPr lang="en-US" altLang="en-US"/>
          </a:p>
        </p:txBody>
      </p:sp>
      <p:sp>
        <p:nvSpPr>
          <p:cNvPr id="359" name="Text Box 358"/>
          <p:cNvSpPr txBox="1"/>
          <p:nvPr/>
        </p:nvSpPr>
        <p:spPr>
          <a:xfrm>
            <a:off x="6664325" y="5377180"/>
            <a:ext cx="180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Fine Grained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466465" y="244475"/>
            <a:ext cx="569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>
                <a:sym typeface="+mn-ea"/>
              </a:rPr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161155" y="98425"/>
            <a:ext cx="8083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>
                <a:sym typeface="+mn-ea"/>
              </a:rPr>
              <a:t>Copy</a:t>
            </a:r>
            <a:endParaRPr lang="en-US" altLang="en-US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Engine</a:t>
            </a:r>
            <a:endParaRPr lang="en-US" alt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94923" y="251460"/>
            <a:ext cx="591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>
                <a:sym typeface="+mn-ea"/>
              </a:rPr>
              <a:t>GPU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174740" y="257175"/>
            <a:ext cx="569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>
                <a:sym typeface="+mn-ea"/>
              </a:rPr>
              <a:t>CPU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869430" y="111125"/>
            <a:ext cx="8083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>
                <a:sym typeface="+mn-ea"/>
              </a:rPr>
              <a:t>Copy</a:t>
            </a:r>
            <a:endParaRPr lang="en-US" altLang="en-US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Engine</a:t>
            </a:r>
            <a:endParaRPr lang="en-US" alt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803198" y="264160"/>
            <a:ext cx="591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>
                <a:sym typeface="+mn-ea"/>
              </a:rPr>
              <a:t>GPU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819515" y="151765"/>
            <a:ext cx="0" cy="5795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 rot="16200000">
            <a:off x="7802880" y="435610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time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Widescreen</PresentationFormat>
  <Paragraphs>100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9</cp:revision>
  <dcterms:created xsi:type="dcterms:W3CDTF">2020-04-15T11:24:06Z</dcterms:created>
  <dcterms:modified xsi:type="dcterms:W3CDTF">2020-04-15T11:24:06Z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