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180" y="54"/>
      </p:cViewPr>
      <p:guideLst>
        <p:guide orient="horz" pos="2134"/>
        <p:guide pos="39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5" name="Group 134"/>
          <p:cNvGrpSpPr/>
          <p:nvPr/>
        </p:nvGrpSpPr>
        <p:grpSpPr>
          <a:xfrm>
            <a:off x="676275" y="367455"/>
            <a:ext cx="2477135" cy="4966545"/>
            <a:chOff x="1065" y="579"/>
            <a:chExt cx="3901" cy="7821"/>
          </a:xfrm>
        </p:grpSpPr>
        <p:grpSp>
          <p:nvGrpSpPr>
            <p:cNvPr id="69" name="Group 68"/>
            <p:cNvGrpSpPr/>
            <p:nvPr/>
          </p:nvGrpSpPr>
          <p:grpSpPr>
            <a:xfrm>
              <a:off x="1065" y="579"/>
              <a:ext cx="3755" cy="7496"/>
              <a:chOff x="1112" y="504"/>
              <a:chExt cx="4585" cy="9200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3257" y="2002"/>
                <a:ext cx="574" cy="468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1</a:t>
                </a:r>
                <a:endParaRPr lang="en-US" alt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3256" y="3561"/>
                <a:ext cx="574" cy="468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2</a:t>
                </a:r>
                <a:endParaRPr lang="en-US" alt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225" y="6938"/>
                <a:ext cx="574" cy="468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4</a:t>
                </a:r>
                <a:endParaRPr lang="en-US" alt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614" y="2012"/>
                <a:ext cx="574" cy="468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1</a:t>
                </a:r>
                <a:endParaRPr lang="en-US" alt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1835" y="2012"/>
                <a:ext cx="574" cy="468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1</a:t>
                </a:r>
                <a:endParaRPr lang="en-US" alt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3241" y="5254"/>
                <a:ext cx="574" cy="468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3</a:t>
                </a:r>
                <a:endParaRPr lang="en-US" alt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152" y="8362"/>
                <a:ext cx="574" cy="468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5</a:t>
                </a:r>
                <a:endParaRPr lang="en-US" alt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230" y="608"/>
                <a:ext cx="629" cy="28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112" y="1650"/>
                <a:ext cx="688" cy="27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865" y="1200"/>
                <a:ext cx="688" cy="27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223" y="1160"/>
                <a:ext cx="688" cy="27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4572" y="1180"/>
                <a:ext cx="688" cy="27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445" y="1630"/>
                <a:ext cx="688" cy="27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870" y="1640"/>
                <a:ext cx="688" cy="27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207" y="2688"/>
                <a:ext cx="688" cy="27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765" y="2688"/>
                <a:ext cx="688" cy="27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3200" y="3103"/>
                <a:ext cx="688" cy="24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188" y="4253"/>
                <a:ext cx="688" cy="27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187" y="4762"/>
                <a:ext cx="688" cy="27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149" y="9033"/>
                <a:ext cx="688" cy="27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162" y="7587"/>
                <a:ext cx="688" cy="27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3162" y="8032"/>
                <a:ext cx="688" cy="27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4578" y="2691"/>
                <a:ext cx="688" cy="27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4552" y="7885"/>
                <a:ext cx="688" cy="27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 flipH="1">
                <a:off x="3545" y="504"/>
                <a:ext cx="7" cy="1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endCxn id="17" idx="0"/>
              </p:cNvCxnSpPr>
              <p:nvPr/>
            </p:nvCxnSpPr>
            <p:spPr>
              <a:xfrm>
                <a:off x="3560" y="879"/>
                <a:ext cx="8" cy="2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>
                <a:stCxn id="14" idx="1"/>
              </p:cNvCxnSpPr>
              <p:nvPr/>
            </p:nvCxnSpPr>
            <p:spPr>
              <a:xfrm flipH="1">
                <a:off x="2213" y="738"/>
                <a:ext cx="1018" cy="4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14" idx="3"/>
              </p:cNvCxnSpPr>
              <p:nvPr/>
            </p:nvCxnSpPr>
            <p:spPr>
              <a:xfrm>
                <a:off x="3860" y="738"/>
                <a:ext cx="1053" cy="4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endCxn id="11" idx="2"/>
              </p:cNvCxnSpPr>
              <p:nvPr/>
            </p:nvCxnSpPr>
            <p:spPr>
              <a:xfrm>
                <a:off x="1546" y="1911"/>
                <a:ext cx="288" cy="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2796" y="1901"/>
                <a:ext cx="468" cy="3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4152" y="1911"/>
                <a:ext cx="459" cy="2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 flipH="1">
                <a:off x="3550" y="1451"/>
                <a:ext cx="10" cy="5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 flipH="1">
                <a:off x="2100" y="1489"/>
                <a:ext cx="17" cy="49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 flipH="1">
                <a:off x="4911" y="1451"/>
                <a:ext cx="10" cy="5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>
                <a:off x="2100" y="2466"/>
                <a:ext cx="0" cy="22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>
                <a:off x="3534" y="2463"/>
                <a:ext cx="0" cy="22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>
                <a:off x="4910" y="2480"/>
                <a:ext cx="0" cy="22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>
                <a:off x="3534" y="4029"/>
                <a:ext cx="0" cy="22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>
                <a:off x="3523" y="5752"/>
                <a:ext cx="0" cy="22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24" idx="2"/>
              </p:cNvCxnSpPr>
              <p:nvPr/>
            </p:nvCxnSpPr>
            <p:spPr>
              <a:xfrm>
                <a:off x="3532" y="4523"/>
                <a:ext cx="14" cy="2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" name="Straight Arrow Connector 2"/>
              <p:cNvCxnSpPr/>
              <p:nvPr/>
            </p:nvCxnSpPr>
            <p:spPr>
              <a:xfrm>
                <a:off x="3543" y="2944"/>
                <a:ext cx="0" cy="22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Rectangle 3"/>
              <p:cNvSpPr/>
              <p:nvPr/>
            </p:nvSpPr>
            <p:spPr>
              <a:xfrm>
                <a:off x="3161" y="6012"/>
                <a:ext cx="688" cy="27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3167" y="6464"/>
                <a:ext cx="688" cy="27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49" name="Straight Arrow Connector 48"/>
              <p:cNvCxnSpPr/>
              <p:nvPr/>
            </p:nvCxnSpPr>
            <p:spPr>
              <a:xfrm>
                <a:off x="3536" y="3320"/>
                <a:ext cx="0" cy="22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Rectangle 52"/>
              <p:cNvSpPr/>
              <p:nvPr/>
            </p:nvSpPr>
            <p:spPr>
              <a:xfrm>
                <a:off x="1834" y="4926"/>
                <a:ext cx="688" cy="27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54" name="Straight Arrow Connector 53"/>
              <p:cNvCxnSpPr>
                <a:stCxn id="22" idx="2"/>
              </p:cNvCxnSpPr>
              <p:nvPr/>
            </p:nvCxnSpPr>
            <p:spPr>
              <a:xfrm flipH="1">
                <a:off x="2085" y="2958"/>
                <a:ext cx="24" cy="196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endCxn id="30" idx="0"/>
              </p:cNvCxnSpPr>
              <p:nvPr/>
            </p:nvCxnSpPr>
            <p:spPr>
              <a:xfrm>
                <a:off x="4855" y="2961"/>
                <a:ext cx="40" cy="492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>
                <a:off x="3505" y="6282"/>
                <a:ext cx="0" cy="22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>
                <a:off x="3505" y="6734"/>
                <a:ext cx="0" cy="22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endCxn id="12" idx="2"/>
              </p:cNvCxnSpPr>
              <p:nvPr/>
            </p:nvCxnSpPr>
            <p:spPr>
              <a:xfrm>
                <a:off x="2190" y="5166"/>
                <a:ext cx="1051" cy="3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/>
              <p:nvPr/>
            </p:nvCxnSpPr>
            <p:spPr>
              <a:xfrm>
                <a:off x="3542" y="5032"/>
                <a:ext cx="14" cy="2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>
                <a:endCxn id="133" idx="7"/>
              </p:cNvCxnSpPr>
              <p:nvPr/>
            </p:nvCxnSpPr>
            <p:spPr>
              <a:xfrm flipH="1">
                <a:off x="5181" y="9308"/>
                <a:ext cx="516" cy="3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>
                <a:off x="3505" y="7406"/>
                <a:ext cx="0" cy="22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/>
              <p:nvPr/>
            </p:nvCxnSpPr>
            <p:spPr>
              <a:xfrm>
                <a:off x="3512" y="7857"/>
                <a:ext cx="0" cy="22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>
                <a:stCxn id="28" idx="2"/>
                <a:endCxn id="13" idx="2"/>
              </p:cNvCxnSpPr>
              <p:nvPr/>
            </p:nvCxnSpPr>
            <p:spPr>
              <a:xfrm>
                <a:off x="3506" y="8302"/>
                <a:ext cx="646" cy="2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>
                <a:stCxn id="30" idx="2"/>
              </p:cNvCxnSpPr>
              <p:nvPr/>
            </p:nvCxnSpPr>
            <p:spPr>
              <a:xfrm flipH="1">
                <a:off x="4692" y="8155"/>
                <a:ext cx="204" cy="2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>
                <a:off x="4485" y="8761"/>
                <a:ext cx="8" cy="2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2" name="Rectangle 131"/>
            <p:cNvSpPr/>
            <p:nvPr/>
          </p:nvSpPr>
          <p:spPr>
            <a:xfrm>
              <a:off x="4403" y="7498"/>
              <a:ext cx="563" cy="22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3997" y="8019"/>
              <a:ext cx="470" cy="381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6</a:t>
              </a:r>
              <a:endParaRPr lang="en-US" altLang="en-US"/>
            </a:p>
          </p:txBody>
        </p:sp>
        <p:cxnSp>
          <p:nvCxnSpPr>
            <p:cNvPr id="134" name="Straight Arrow Connector 133"/>
            <p:cNvCxnSpPr>
              <a:endCxn id="133" idx="1"/>
            </p:cNvCxnSpPr>
            <p:nvPr/>
          </p:nvCxnSpPr>
          <p:spPr>
            <a:xfrm>
              <a:off x="3752" y="7752"/>
              <a:ext cx="314" cy="32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 Box 1"/>
          <p:cNvSpPr txBox="1"/>
          <p:nvPr/>
        </p:nvSpPr>
        <p:spPr>
          <a:xfrm>
            <a:off x="3215005" y="1078865"/>
            <a:ext cx="1087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GEMM</a:t>
            </a:r>
            <a:endParaRPr lang="en-US" altLang="en-US" b="1"/>
          </a:p>
        </p:txBody>
      </p:sp>
      <p:sp>
        <p:nvSpPr>
          <p:cNvPr id="47" name="Text Box 46"/>
          <p:cNvSpPr txBox="1"/>
          <p:nvPr/>
        </p:nvSpPr>
        <p:spPr>
          <a:xfrm>
            <a:off x="3042920" y="1823085"/>
            <a:ext cx="1590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TRANSPOSE</a:t>
            </a:r>
            <a:endParaRPr lang="en-US" altLang="en-US" b="1"/>
          </a:p>
        </p:txBody>
      </p:sp>
      <p:sp>
        <p:nvSpPr>
          <p:cNvPr id="48" name="Text Box 47"/>
          <p:cNvSpPr txBox="1"/>
          <p:nvPr/>
        </p:nvSpPr>
        <p:spPr>
          <a:xfrm>
            <a:off x="3153410" y="2762250"/>
            <a:ext cx="1087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GEMM</a:t>
            </a:r>
            <a:endParaRPr lang="en-US" altLang="en-US" b="1"/>
          </a:p>
        </p:txBody>
      </p:sp>
      <p:sp>
        <p:nvSpPr>
          <p:cNvPr id="50" name="Text Box 49"/>
          <p:cNvSpPr txBox="1"/>
          <p:nvPr/>
        </p:nvSpPr>
        <p:spPr>
          <a:xfrm>
            <a:off x="3060700" y="3663950"/>
            <a:ext cx="1165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SOFTMAX</a:t>
            </a:r>
            <a:endParaRPr lang="en-US" altLang="en-US" b="1"/>
          </a:p>
        </p:txBody>
      </p:sp>
      <p:sp>
        <p:nvSpPr>
          <p:cNvPr id="51" name="Text Box 50"/>
          <p:cNvSpPr txBox="1"/>
          <p:nvPr/>
        </p:nvSpPr>
        <p:spPr>
          <a:xfrm>
            <a:off x="3138805" y="4326255"/>
            <a:ext cx="1087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GEMM</a:t>
            </a:r>
            <a:endParaRPr lang="en-US" altLang="en-US" b="1"/>
          </a:p>
        </p:txBody>
      </p:sp>
      <p:sp>
        <p:nvSpPr>
          <p:cNvPr id="52" name="Text Box 51"/>
          <p:cNvSpPr txBox="1"/>
          <p:nvPr/>
        </p:nvSpPr>
        <p:spPr>
          <a:xfrm>
            <a:off x="3153410" y="5028565"/>
            <a:ext cx="1087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GEMM</a:t>
            </a:r>
            <a:endParaRPr lang="en-US" altLang="en-US" b="1"/>
          </a:p>
        </p:txBody>
      </p:sp>
      <p:sp>
        <p:nvSpPr>
          <p:cNvPr id="6" name="Text Box 5"/>
          <p:cNvSpPr txBox="1"/>
          <p:nvPr/>
        </p:nvSpPr>
        <p:spPr>
          <a:xfrm>
            <a:off x="509270" y="1147445"/>
            <a:ext cx="14446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2000" b="1"/>
              <a:t>e1</a:t>
            </a:r>
            <a:endParaRPr lang="" altLang="en-US" sz="2000" b="1"/>
          </a:p>
        </p:txBody>
      </p:sp>
      <p:sp>
        <p:nvSpPr>
          <p:cNvPr id="55" name="Text Box 54"/>
          <p:cNvSpPr txBox="1"/>
          <p:nvPr/>
        </p:nvSpPr>
        <p:spPr>
          <a:xfrm>
            <a:off x="1361440" y="1147445"/>
            <a:ext cx="14446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 b="1"/>
              <a:t>e</a:t>
            </a:r>
            <a:r>
              <a:rPr lang="" altLang="en-US" sz="2000" b="1"/>
              <a:t>2</a:t>
            </a:r>
            <a:endParaRPr lang="" altLang="en-US" sz="2000" b="1"/>
          </a:p>
        </p:txBody>
      </p:sp>
      <p:sp>
        <p:nvSpPr>
          <p:cNvPr id="57" name="Text Box 56"/>
          <p:cNvSpPr txBox="1"/>
          <p:nvPr/>
        </p:nvSpPr>
        <p:spPr>
          <a:xfrm>
            <a:off x="2115820" y="1148080"/>
            <a:ext cx="14446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 b="1"/>
              <a:t>e</a:t>
            </a:r>
            <a:r>
              <a:rPr lang="" altLang="en-US" sz="2000" b="1"/>
              <a:t>3</a:t>
            </a:r>
            <a:endParaRPr lang="" altLang="en-US" sz="2000" b="1"/>
          </a:p>
        </p:txBody>
      </p:sp>
      <p:sp>
        <p:nvSpPr>
          <p:cNvPr id="61" name="Text Box 60"/>
          <p:cNvSpPr txBox="1"/>
          <p:nvPr/>
        </p:nvSpPr>
        <p:spPr>
          <a:xfrm>
            <a:off x="1347470" y="1840230"/>
            <a:ext cx="14446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 b="1"/>
              <a:t>e</a:t>
            </a:r>
            <a:r>
              <a:rPr lang="" altLang="en-US" sz="2000" b="1"/>
              <a:t>4</a:t>
            </a:r>
            <a:endParaRPr lang="" altLang="en-US" sz="2000" b="1"/>
          </a:p>
        </p:txBody>
      </p:sp>
      <p:sp>
        <p:nvSpPr>
          <p:cNvPr id="70" name="Text Box 69"/>
          <p:cNvSpPr txBox="1"/>
          <p:nvPr/>
        </p:nvSpPr>
        <p:spPr>
          <a:xfrm>
            <a:off x="2123440" y="2746375"/>
            <a:ext cx="14446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 b="1"/>
              <a:t>e</a:t>
            </a:r>
            <a:r>
              <a:rPr lang="" altLang="en-US" sz="2000" b="1"/>
              <a:t>5</a:t>
            </a:r>
            <a:endParaRPr lang="" altLang="en-US" sz="2000" b="1"/>
          </a:p>
        </p:txBody>
      </p:sp>
      <p:sp>
        <p:nvSpPr>
          <p:cNvPr id="71" name="Text Box 70"/>
          <p:cNvSpPr txBox="1"/>
          <p:nvPr/>
        </p:nvSpPr>
        <p:spPr>
          <a:xfrm>
            <a:off x="1226185" y="3617595"/>
            <a:ext cx="14446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 b="1"/>
              <a:t>e</a:t>
            </a:r>
            <a:r>
              <a:rPr lang="" altLang="en-US" sz="2000" b="1"/>
              <a:t>6</a:t>
            </a:r>
            <a:endParaRPr lang="" altLang="en-US" sz="2000" b="1"/>
          </a:p>
        </p:txBody>
      </p:sp>
      <p:sp>
        <p:nvSpPr>
          <p:cNvPr id="72" name="Text Box 71"/>
          <p:cNvSpPr txBox="1"/>
          <p:nvPr/>
        </p:nvSpPr>
        <p:spPr>
          <a:xfrm>
            <a:off x="1774190" y="4402455"/>
            <a:ext cx="14446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 b="1"/>
              <a:t>e</a:t>
            </a:r>
            <a:r>
              <a:rPr lang="" altLang="en-US" sz="2000" b="1"/>
              <a:t>7</a:t>
            </a:r>
            <a:endParaRPr lang="" altLang="en-US" sz="2000" b="1"/>
          </a:p>
        </p:txBody>
      </p:sp>
      <p:sp>
        <p:nvSpPr>
          <p:cNvPr id="73" name="Text Box 72"/>
          <p:cNvSpPr txBox="1"/>
          <p:nvPr/>
        </p:nvSpPr>
        <p:spPr>
          <a:xfrm>
            <a:off x="2012950" y="4982210"/>
            <a:ext cx="14446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 b="1"/>
              <a:t>e</a:t>
            </a:r>
            <a:r>
              <a:rPr lang="" altLang="en-US" sz="2000" b="1"/>
              <a:t>8</a:t>
            </a:r>
            <a:endParaRPr lang="" altLang="en-US" sz="2000" b="1"/>
          </a:p>
        </p:txBody>
      </p:sp>
      <p:sp>
        <p:nvSpPr>
          <p:cNvPr id="75" name="Text Box 74"/>
          <p:cNvSpPr txBox="1"/>
          <p:nvPr/>
        </p:nvSpPr>
        <p:spPr>
          <a:xfrm>
            <a:off x="1168400" y="184785"/>
            <a:ext cx="14446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2000" b="1"/>
              <a:t>w</a:t>
            </a:r>
            <a:r>
              <a:rPr lang="" altLang="en-US" sz="2000" b="1" baseline="-25000"/>
              <a:t>c</a:t>
            </a:r>
            <a:endParaRPr lang="" altLang="en-US" sz="2000" b="1" baseline="-25000"/>
          </a:p>
        </p:txBody>
      </p:sp>
      <p:sp>
        <p:nvSpPr>
          <p:cNvPr id="76" name="Text Box 75"/>
          <p:cNvSpPr txBox="1"/>
          <p:nvPr/>
        </p:nvSpPr>
        <p:spPr>
          <a:xfrm>
            <a:off x="254635" y="551180"/>
            <a:ext cx="14446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 b="1"/>
              <a:t>w</a:t>
            </a:r>
            <a:r>
              <a:rPr lang="" altLang="en-US" sz="2000" b="1" baseline="-25000"/>
              <a:t>1</a:t>
            </a:r>
            <a:endParaRPr lang="" altLang="en-US" sz="2000" b="1" baseline="-25000"/>
          </a:p>
        </p:txBody>
      </p:sp>
      <p:sp>
        <p:nvSpPr>
          <p:cNvPr id="77" name="Text Box 76"/>
          <p:cNvSpPr txBox="1"/>
          <p:nvPr/>
        </p:nvSpPr>
        <p:spPr>
          <a:xfrm>
            <a:off x="1350645" y="535940"/>
            <a:ext cx="5194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 b="1"/>
              <a:t>w</a:t>
            </a:r>
            <a:r>
              <a:rPr lang="" altLang="en-US" sz="2000" b="1" baseline="-25000"/>
              <a:t>2</a:t>
            </a:r>
            <a:endParaRPr lang="" altLang="en-US" sz="2000" b="1" baseline="-25000"/>
          </a:p>
        </p:txBody>
      </p:sp>
      <p:sp>
        <p:nvSpPr>
          <p:cNvPr id="78" name="Text Box 77"/>
          <p:cNvSpPr txBox="1"/>
          <p:nvPr/>
        </p:nvSpPr>
        <p:spPr>
          <a:xfrm>
            <a:off x="2077085" y="520065"/>
            <a:ext cx="5194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 b="1"/>
              <a:t>w</a:t>
            </a:r>
            <a:r>
              <a:rPr lang="" altLang="en-US" sz="2000" b="1" baseline="-25000"/>
              <a:t>3</a:t>
            </a:r>
            <a:endParaRPr lang="" altLang="en-US" sz="2000" b="1" baseline="-25000"/>
          </a:p>
        </p:txBody>
      </p:sp>
      <p:sp>
        <p:nvSpPr>
          <p:cNvPr id="95" name="Rectangle 94"/>
          <p:cNvSpPr/>
          <p:nvPr/>
        </p:nvSpPr>
        <p:spPr>
          <a:xfrm>
            <a:off x="2495965" y="5601008"/>
            <a:ext cx="357794" cy="1397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96" name="Straight Arrow Connector 95"/>
          <p:cNvCxnSpPr/>
          <p:nvPr/>
        </p:nvCxnSpPr>
        <p:spPr>
          <a:xfrm flipH="1">
            <a:off x="2684961" y="5315776"/>
            <a:ext cx="5200" cy="28509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 Box 96"/>
          <p:cNvSpPr txBox="1"/>
          <p:nvPr/>
        </p:nvSpPr>
        <p:spPr>
          <a:xfrm>
            <a:off x="2249170" y="5301615"/>
            <a:ext cx="14446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2000" b="1"/>
              <a:t>r</a:t>
            </a:r>
            <a:endParaRPr lang="" altLang="en-US" sz="2000" b="1"/>
          </a:p>
        </p:txBody>
      </p:sp>
      <p:grpSp>
        <p:nvGrpSpPr>
          <p:cNvPr id="113" name="Group 112"/>
          <p:cNvGrpSpPr/>
          <p:nvPr/>
        </p:nvGrpSpPr>
        <p:grpSpPr>
          <a:xfrm>
            <a:off x="4319905" y="478155"/>
            <a:ext cx="2891155" cy="5238115"/>
            <a:chOff x="7553" y="753"/>
            <a:chExt cx="4553" cy="8249"/>
          </a:xfrm>
        </p:grpSpPr>
        <p:sp>
          <p:nvSpPr>
            <p:cNvPr id="79" name="Text Box 78"/>
            <p:cNvSpPr txBox="1"/>
            <p:nvPr/>
          </p:nvSpPr>
          <p:spPr>
            <a:xfrm>
              <a:off x="8764" y="753"/>
              <a:ext cx="2275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2000" b="1"/>
                <a:t>w</a:t>
              </a:r>
              <a:r>
                <a:rPr lang="" altLang="en-US" sz="2000" b="1" baseline="-25000"/>
                <a:t>0</a:t>
              </a:r>
              <a:endParaRPr lang="" altLang="en-US" sz="2000" b="1" baseline="-25000"/>
            </a:p>
          </p:txBody>
        </p:sp>
        <p:sp>
          <p:nvSpPr>
            <p:cNvPr id="80" name="Text Box 79"/>
            <p:cNvSpPr txBox="1"/>
            <p:nvPr/>
          </p:nvSpPr>
          <p:spPr>
            <a:xfrm>
              <a:off x="7553" y="1490"/>
              <a:ext cx="2275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2000" b="1"/>
                <a:t>w</a:t>
              </a:r>
              <a:r>
                <a:rPr lang="en-US" altLang="en-US" sz="2000" b="1" baseline="-25000"/>
                <a:t>1</a:t>
              </a:r>
              <a:endParaRPr lang="en-US" altLang="en-US" sz="2000" b="1" baseline="-25000"/>
            </a:p>
          </p:txBody>
        </p:sp>
        <p:sp>
          <p:nvSpPr>
            <p:cNvPr id="81" name="Text Box 80"/>
            <p:cNvSpPr txBox="1"/>
            <p:nvPr/>
          </p:nvSpPr>
          <p:spPr>
            <a:xfrm>
              <a:off x="8764" y="1472"/>
              <a:ext cx="81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2000" b="1"/>
                <a:t>w</a:t>
              </a:r>
              <a:r>
                <a:rPr lang="en-US" altLang="en-US" sz="2000" b="1" baseline="-25000"/>
                <a:t>2</a:t>
              </a:r>
              <a:endParaRPr lang="en-US" altLang="en-US" sz="2000" b="1" baseline="-25000"/>
            </a:p>
          </p:txBody>
        </p:sp>
        <p:sp>
          <p:nvSpPr>
            <p:cNvPr id="82" name="Text Box 81"/>
            <p:cNvSpPr txBox="1"/>
            <p:nvPr/>
          </p:nvSpPr>
          <p:spPr>
            <a:xfrm>
              <a:off x="9853" y="1490"/>
              <a:ext cx="81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2000" b="1"/>
                <a:t>w</a:t>
              </a:r>
              <a:r>
                <a:rPr lang="en-US" altLang="en-US" sz="2000" b="1" baseline="-25000"/>
                <a:t>3</a:t>
              </a:r>
              <a:endParaRPr lang="en-US" altLang="en-US" sz="2000" b="1" baseline="-25000"/>
            </a:p>
          </p:txBody>
        </p:sp>
        <p:sp>
          <p:nvSpPr>
            <p:cNvPr id="83" name="Text Box 82"/>
            <p:cNvSpPr txBox="1"/>
            <p:nvPr/>
          </p:nvSpPr>
          <p:spPr>
            <a:xfrm>
              <a:off x="7578" y="2651"/>
              <a:ext cx="2275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2000" b="1"/>
                <a:t>e1</a:t>
              </a:r>
              <a:endParaRPr lang="en-US" altLang="en-US" sz="2000" b="1"/>
            </a:p>
          </p:txBody>
        </p:sp>
        <p:sp>
          <p:nvSpPr>
            <p:cNvPr id="84" name="Text Box 83"/>
            <p:cNvSpPr txBox="1"/>
            <p:nvPr/>
          </p:nvSpPr>
          <p:spPr>
            <a:xfrm>
              <a:off x="8738" y="2696"/>
              <a:ext cx="2275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2000" b="1"/>
                <a:t>e2</a:t>
              </a:r>
              <a:endParaRPr lang="en-US" altLang="en-US" sz="2000" b="1"/>
            </a:p>
          </p:txBody>
        </p:sp>
        <p:sp>
          <p:nvSpPr>
            <p:cNvPr id="85" name="Text Box 84"/>
            <p:cNvSpPr txBox="1"/>
            <p:nvPr/>
          </p:nvSpPr>
          <p:spPr>
            <a:xfrm>
              <a:off x="9790" y="2726"/>
              <a:ext cx="2275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2000" b="1"/>
                <a:t>e3</a:t>
              </a:r>
              <a:endParaRPr lang="en-US" altLang="en-US" sz="2000" b="1"/>
            </a:p>
          </p:txBody>
        </p:sp>
        <p:sp>
          <p:nvSpPr>
            <p:cNvPr id="86" name="Text Box 85"/>
            <p:cNvSpPr txBox="1"/>
            <p:nvPr/>
          </p:nvSpPr>
          <p:spPr>
            <a:xfrm>
              <a:off x="8738" y="3749"/>
              <a:ext cx="2275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2000" b="1"/>
                <a:t>e4</a:t>
              </a:r>
              <a:endParaRPr lang="en-US" altLang="en-US" sz="2000" b="1"/>
            </a:p>
          </p:txBody>
        </p:sp>
        <p:sp>
          <p:nvSpPr>
            <p:cNvPr id="87" name="Text Box 86"/>
            <p:cNvSpPr txBox="1"/>
            <p:nvPr/>
          </p:nvSpPr>
          <p:spPr>
            <a:xfrm>
              <a:off x="8787" y="4807"/>
              <a:ext cx="2275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2000" b="1"/>
                <a:t>e5</a:t>
              </a:r>
              <a:endParaRPr lang="en-US" altLang="en-US" sz="2000" b="1"/>
            </a:p>
          </p:txBody>
        </p:sp>
        <p:sp>
          <p:nvSpPr>
            <p:cNvPr id="88" name="Text Box 87"/>
            <p:cNvSpPr txBox="1"/>
            <p:nvPr/>
          </p:nvSpPr>
          <p:spPr>
            <a:xfrm>
              <a:off x="8788" y="5730"/>
              <a:ext cx="2275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2000" b="1"/>
                <a:t>e6</a:t>
              </a:r>
              <a:endParaRPr lang="en-US" altLang="en-US" sz="2000" b="1"/>
            </a:p>
          </p:txBody>
        </p:sp>
        <p:cxnSp>
          <p:nvCxnSpPr>
            <p:cNvPr id="89" name="Straight Arrow Connector 88"/>
            <p:cNvCxnSpPr/>
            <p:nvPr/>
          </p:nvCxnSpPr>
          <p:spPr>
            <a:xfrm flipH="1">
              <a:off x="9094" y="3304"/>
              <a:ext cx="8" cy="44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H="1">
              <a:off x="9102" y="4449"/>
              <a:ext cx="8" cy="44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7930" y="3376"/>
              <a:ext cx="832" cy="159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 flipH="1">
              <a:off x="9136" y="5337"/>
              <a:ext cx="8" cy="44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 Box 92"/>
            <p:cNvSpPr txBox="1"/>
            <p:nvPr/>
          </p:nvSpPr>
          <p:spPr>
            <a:xfrm>
              <a:off x="9732" y="6434"/>
              <a:ext cx="2275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2000" b="1"/>
                <a:t>e7</a:t>
              </a:r>
              <a:endParaRPr lang="en-US" altLang="en-US" sz="2000" b="1"/>
            </a:p>
          </p:txBody>
        </p:sp>
        <p:sp>
          <p:nvSpPr>
            <p:cNvPr id="94" name="Text Box 93"/>
            <p:cNvSpPr txBox="1"/>
            <p:nvPr/>
          </p:nvSpPr>
          <p:spPr>
            <a:xfrm>
              <a:off x="9703" y="7357"/>
              <a:ext cx="2275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2000" b="1"/>
                <a:t>e8</a:t>
              </a:r>
              <a:endParaRPr lang="en-US" altLang="en-US" sz="2000" b="1"/>
            </a:p>
          </p:txBody>
        </p:sp>
        <p:cxnSp>
          <p:nvCxnSpPr>
            <p:cNvPr id="98" name="Straight Arrow Connector 97"/>
            <p:cNvCxnSpPr/>
            <p:nvPr/>
          </p:nvCxnSpPr>
          <p:spPr>
            <a:xfrm flipH="1">
              <a:off x="10046" y="3376"/>
              <a:ext cx="60" cy="282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>
              <a:off x="9202" y="6260"/>
              <a:ext cx="555" cy="51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H="1">
              <a:off x="10038" y="7951"/>
              <a:ext cx="8" cy="44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 Box 100"/>
            <p:cNvSpPr txBox="1"/>
            <p:nvPr/>
          </p:nvSpPr>
          <p:spPr>
            <a:xfrm>
              <a:off x="10661" y="6370"/>
              <a:ext cx="81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2000" b="1"/>
                <a:t>w</a:t>
              </a:r>
              <a:r>
                <a:rPr lang="" altLang="en-US" sz="2000" b="1" baseline="-25000"/>
                <a:t>4</a:t>
              </a:r>
              <a:endParaRPr lang="" altLang="en-US" sz="2000" b="1" baseline="-25000"/>
            </a:p>
          </p:txBody>
        </p:sp>
        <p:cxnSp>
          <p:nvCxnSpPr>
            <p:cNvPr id="102" name="Straight Arrow Connector 101"/>
            <p:cNvCxnSpPr/>
            <p:nvPr/>
          </p:nvCxnSpPr>
          <p:spPr>
            <a:xfrm flipH="1">
              <a:off x="10481" y="6982"/>
              <a:ext cx="451" cy="45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H="1">
              <a:off x="10048" y="6999"/>
              <a:ext cx="8" cy="44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 Box 103"/>
            <p:cNvSpPr txBox="1"/>
            <p:nvPr/>
          </p:nvSpPr>
          <p:spPr>
            <a:xfrm>
              <a:off x="9832" y="8374"/>
              <a:ext cx="2275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2000" b="1"/>
                <a:t>r</a:t>
              </a:r>
              <a:endParaRPr lang="en-US" altLang="en-US" sz="2000" b="1"/>
            </a:p>
          </p:txBody>
        </p:sp>
        <p:cxnSp>
          <p:nvCxnSpPr>
            <p:cNvPr id="105" name="Straight Arrow Connector 104"/>
            <p:cNvCxnSpPr/>
            <p:nvPr/>
          </p:nvCxnSpPr>
          <p:spPr>
            <a:xfrm flipH="1">
              <a:off x="10183" y="2139"/>
              <a:ext cx="8" cy="44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 flipH="1">
              <a:off x="9086" y="2158"/>
              <a:ext cx="8" cy="44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flipH="1">
              <a:off x="7930" y="2202"/>
              <a:ext cx="8" cy="44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flipH="1">
              <a:off x="8154" y="1296"/>
              <a:ext cx="690" cy="130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>
              <a:off x="9441" y="1296"/>
              <a:ext cx="579" cy="120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Arc 111"/>
            <p:cNvSpPr/>
            <p:nvPr/>
          </p:nvSpPr>
          <p:spPr>
            <a:xfrm>
              <a:off x="9279" y="1373"/>
              <a:ext cx="119" cy="3323"/>
            </a:xfrm>
            <a:prstGeom prst="arc">
              <a:avLst/>
            </a:prstGeom>
            <a:ln>
              <a:headEnd type="none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WPS Presentation</Application>
  <PresentationFormat>Widescreen</PresentationFormat>
  <Paragraphs>82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SimSun</vt:lpstr>
      <vt:lpstr>Wingdings</vt:lpstr>
      <vt:lpstr>Calibri</vt:lpstr>
      <vt:lpstr>微软雅黑</vt:lpstr>
      <vt:lpstr>Droid Sans Fallback</vt:lpstr>
      <vt:lpstr>Arial Unicode MS</vt:lpstr>
      <vt:lpstr>Calibri Light</vt:lpstr>
      <vt:lpstr>Webdings</vt:lpstr>
      <vt:lpstr>Times New Roman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anirban</dc:creator>
  <cp:lastModifiedBy>anirban</cp:lastModifiedBy>
  <cp:revision>8</cp:revision>
  <dcterms:created xsi:type="dcterms:W3CDTF">2020-04-02T03:10:28Z</dcterms:created>
  <dcterms:modified xsi:type="dcterms:W3CDTF">2020-04-02T03:10:28Z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