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16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" name="Group 70"/>
          <p:cNvGrpSpPr/>
          <p:nvPr/>
        </p:nvGrpSpPr>
        <p:grpSpPr>
          <a:xfrm>
            <a:off x="1149985" y="635635"/>
            <a:ext cx="3928110" cy="698500"/>
            <a:chOff x="1686" y="1014"/>
            <a:chExt cx="6186" cy="1100"/>
          </a:xfrm>
        </p:grpSpPr>
        <p:sp>
          <p:nvSpPr>
            <p:cNvPr id="2" name="Rounded Rectangle 1"/>
            <p:cNvSpPr/>
            <p:nvPr/>
          </p:nvSpPr>
          <p:spPr>
            <a:xfrm>
              <a:off x="1686" y="1014"/>
              <a:ext cx="6187" cy="11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92" y="1129"/>
              <a:ext cx="870" cy="86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tx1"/>
                  </a:solidFill>
                </a:rPr>
                <a:t>H</a:t>
              </a:r>
              <a:r>
                <a:rPr lang="en-US" altLang="en-US" b="1" baseline="-25000">
                  <a:solidFill>
                    <a:schemeClr val="tx1"/>
                  </a:solidFill>
                </a:rPr>
                <a:t>1</a:t>
              </a:r>
              <a:endParaRPr lang="en-US" altLang="en-US" b="1" baseline="-2500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017" y="1104"/>
              <a:ext cx="870" cy="86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tx1"/>
                  </a:solidFill>
                </a:rPr>
                <a:t>H</a:t>
              </a:r>
              <a:r>
                <a:rPr lang="en-US" altLang="en-US" b="1" baseline="-25000">
                  <a:solidFill>
                    <a:schemeClr val="tx1"/>
                  </a:solidFill>
                </a:rPr>
                <a:t>2</a:t>
              </a:r>
              <a:endParaRPr lang="en-US" altLang="en-US" b="1" baseline="-2500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217" y="1129"/>
              <a:ext cx="870" cy="86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tx1"/>
                  </a:solidFill>
                </a:rPr>
                <a:t>H</a:t>
              </a:r>
              <a:r>
                <a:rPr lang="en-US" altLang="en-US" b="1" baseline="-25000">
                  <a:solidFill>
                    <a:schemeClr val="tx1"/>
                  </a:solidFill>
                </a:rPr>
                <a:t>3</a:t>
              </a:r>
              <a:endParaRPr lang="en-US" altLang="en-US" b="1" baseline="-2500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742" y="1104"/>
              <a:ext cx="870" cy="86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tx1"/>
                  </a:solidFill>
                </a:rPr>
                <a:t>H</a:t>
              </a:r>
              <a:r>
                <a:rPr lang="en-US" altLang="en-US" b="1" baseline="-25000">
                  <a:solidFill>
                    <a:schemeClr val="tx1"/>
                  </a:solidFill>
                </a:rPr>
                <a:t>16</a:t>
              </a:r>
              <a:endParaRPr lang="en-US" altLang="en-US" b="1" baseline="-2500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5293" y="1538"/>
              <a:ext cx="1349" cy="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1149985" y="1683385"/>
            <a:ext cx="3928110" cy="698500"/>
            <a:chOff x="1686" y="1014"/>
            <a:chExt cx="6186" cy="1100"/>
          </a:xfrm>
        </p:grpSpPr>
        <p:sp>
          <p:nvSpPr>
            <p:cNvPr id="73" name="Rounded Rectangle 72"/>
            <p:cNvSpPr/>
            <p:nvPr/>
          </p:nvSpPr>
          <p:spPr>
            <a:xfrm>
              <a:off x="1686" y="1014"/>
              <a:ext cx="6187" cy="11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892" y="1129"/>
              <a:ext cx="870" cy="86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tx1"/>
                  </a:solidFill>
                </a:rPr>
                <a:t>H</a:t>
              </a:r>
              <a:r>
                <a:rPr lang="en-US" altLang="en-US" b="1" baseline="-25000">
                  <a:solidFill>
                    <a:schemeClr val="tx1"/>
                  </a:solidFill>
                </a:rPr>
                <a:t>1</a:t>
              </a:r>
              <a:endParaRPr lang="en-US" altLang="en-US" b="1" baseline="-2500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17" y="1104"/>
              <a:ext cx="870" cy="86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tx1"/>
                  </a:solidFill>
                </a:rPr>
                <a:t>H</a:t>
              </a:r>
              <a:r>
                <a:rPr lang="en-US" altLang="en-US" b="1" baseline="-25000">
                  <a:solidFill>
                    <a:schemeClr val="tx1"/>
                  </a:solidFill>
                </a:rPr>
                <a:t>2</a:t>
              </a:r>
              <a:endParaRPr lang="en-US" altLang="en-US" b="1" baseline="-2500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17" y="1129"/>
              <a:ext cx="870" cy="86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tx1"/>
                  </a:solidFill>
                </a:rPr>
                <a:t>H</a:t>
              </a:r>
              <a:r>
                <a:rPr lang="en-US" altLang="en-US" b="1" baseline="-25000">
                  <a:solidFill>
                    <a:schemeClr val="tx1"/>
                  </a:solidFill>
                </a:rPr>
                <a:t>3</a:t>
              </a:r>
              <a:endParaRPr lang="en-US" altLang="en-US" b="1" baseline="-2500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742" y="1104"/>
              <a:ext cx="870" cy="86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tx1"/>
                  </a:solidFill>
                </a:rPr>
                <a:t>H</a:t>
              </a:r>
              <a:r>
                <a:rPr lang="en-US" altLang="en-US" b="1" baseline="-25000">
                  <a:solidFill>
                    <a:schemeClr val="tx1"/>
                  </a:solidFill>
                </a:rPr>
                <a:t>16</a:t>
              </a:r>
              <a:endParaRPr lang="en-US" altLang="en-US" b="1" baseline="-25000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5293" y="1538"/>
              <a:ext cx="1349" cy="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149985" y="2784475"/>
            <a:ext cx="3928110" cy="698500"/>
            <a:chOff x="1686" y="1014"/>
            <a:chExt cx="6186" cy="1100"/>
          </a:xfrm>
        </p:grpSpPr>
        <p:sp>
          <p:nvSpPr>
            <p:cNvPr id="80" name="Rounded Rectangle 79"/>
            <p:cNvSpPr/>
            <p:nvPr/>
          </p:nvSpPr>
          <p:spPr>
            <a:xfrm>
              <a:off x="1686" y="1014"/>
              <a:ext cx="6187" cy="11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892" y="1129"/>
              <a:ext cx="870" cy="86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tx1"/>
                  </a:solidFill>
                </a:rPr>
                <a:t>H</a:t>
              </a:r>
              <a:r>
                <a:rPr lang="en-US" altLang="en-US" b="1" baseline="-25000">
                  <a:solidFill>
                    <a:schemeClr val="tx1"/>
                  </a:solidFill>
                </a:rPr>
                <a:t>1</a:t>
              </a:r>
              <a:endParaRPr lang="en-US" altLang="en-US" b="1" baseline="-25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017" y="1104"/>
              <a:ext cx="870" cy="86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tx1"/>
                  </a:solidFill>
                </a:rPr>
                <a:t>H</a:t>
              </a:r>
              <a:r>
                <a:rPr lang="en-US" altLang="en-US" b="1" baseline="-25000">
                  <a:solidFill>
                    <a:schemeClr val="tx1"/>
                  </a:solidFill>
                </a:rPr>
                <a:t>2</a:t>
              </a:r>
              <a:endParaRPr lang="en-US" altLang="en-US" b="1" baseline="-25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217" y="1129"/>
              <a:ext cx="870" cy="86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tx1"/>
                  </a:solidFill>
                </a:rPr>
                <a:t>H</a:t>
              </a:r>
              <a:r>
                <a:rPr lang="en-US" altLang="en-US" b="1" baseline="-25000">
                  <a:solidFill>
                    <a:schemeClr val="tx1"/>
                  </a:solidFill>
                </a:rPr>
                <a:t>3</a:t>
              </a:r>
              <a:endParaRPr lang="en-US" altLang="en-US" b="1" baseline="-25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742" y="1104"/>
              <a:ext cx="870" cy="86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tx1"/>
                  </a:solidFill>
                </a:rPr>
                <a:t>H</a:t>
              </a:r>
              <a:r>
                <a:rPr lang="en-US" altLang="en-US" b="1" baseline="-25000">
                  <a:solidFill>
                    <a:schemeClr val="tx1"/>
                  </a:solidFill>
                </a:rPr>
                <a:t>16</a:t>
              </a:r>
              <a:endParaRPr lang="en-US" altLang="en-US" b="1" baseline="-25000">
                <a:solidFill>
                  <a:schemeClr val="tx1"/>
                </a:solidFill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5293" y="1538"/>
              <a:ext cx="1349" cy="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6" name="Down Arrow 85"/>
          <p:cNvSpPr/>
          <p:nvPr/>
        </p:nvSpPr>
        <p:spPr>
          <a:xfrm>
            <a:off x="2726055" y="1314450"/>
            <a:ext cx="583565" cy="34607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Down Arrow 86"/>
          <p:cNvSpPr/>
          <p:nvPr/>
        </p:nvSpPr>
        <p:spPr>
          <a:xfrm>
            <a:off x="2741295" y="2381885"/>
            <a:ext cx="583565" cy="34607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2103755" y="48260"/>
            <a:ext cx="1892935" cy="381635"/>
            <a:chOff x="14801" y="1206"/>
            <a:chExt cx="1986" cy="1035"/>
          </a:xfrm>
        </p:grpSpPr>
        <p:grpSp>
          <p:nvGrpSpPr>
            <p:cNvPr id="116" name="Group 115"/>
            <p:cNvGrpSpPr/>
            <p:nvPr/>
          </p:nvGrpSpPr>
          <p:grpSpPr>
            <a:xfrm>
              <a:off x="14801" y="1206"/>
              <a:ext cx="1986" cy="510"/>
              <a:chOff x="14801" y="1206"/>
              <a:chExt cx="1986" cy="51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14801" y="1206"/>
                <a:ext cx="537" cy="51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5351" y="1206"/>
                <a:ext cx="537" cy="51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5826" y="1206"/>
                <a:ext cx="537" cy="51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6251" y="1206"/>
                <a:ext cx="537" cy="51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14801" y="1731"/>
              <a:ext cx="1986" cy="510"/>
              <a:chOff x="14801" y="1206"/>
              <a:chExt cx="1986" cy="51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4801" y="1206"/>
                <a:ext cx="537" cy="51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5351" y="1206"/>
                <a:ext cx="537" cy="51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5826" y="1206"/>
                <a:ext cx="537" cy="51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6251" y="1206"/>
                <a:ext cx="537" cy="51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pSp>
        <p:nvGrpSpPr>
          <p:cNvPr id="130" name="Group 129"/>
          <p:cNvGrpSpPr/>
          <p:nvPr/>
        </p:nvGrpSpPr>
        <p:grpSpPr>
          <a:xfrm>
            <a:off x="2103755" y="73660"/>
            <a:ext cx="1892935" cy="381635"/>
            <a:chOff x="14801" y="1206"/>
            <a:chExt cx="1986" cy="1035"/>
          </a:xfrm>
        </p:grpSpPr>
        <p:grpSp>
          <p:nvGrpSpPr>
            <p:cNvPr id="131" name="Group 130"/>
            <p:cNvGrpSpPr/>
            <p:nvPr/>
          </p:nvGrpSpPr>
          <p:grpSpPr>
            <a:xfrm>
              <a:off x="14801" y="1206"/>
              <a:ext cx="1986" cy="510"/>
              <a:chOff x="14801" y="1206"/>
              <a:chExt cx="1986" cy="510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14801" y="1206"/>
                <a:ext cx="537" cy="51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5351" y="1206"/>
                <a:ext cx="537" cy="51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15826" y="1206"/>
                <a:ext cx="537" cy="51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6251" y="1206"/>
                <a:ext cx="537" cy="51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14801" y="1731"/>
              <a:ext cx="1986" cy="510"/>
              <a:chOff x="14801" y="1206"/>
              <a:chExt cx="1986" cy="510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14801" y="1206"/>
                <a:ext cx="537" cy="51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15351" y="1206"/>
                <a:ext cx="537" cy="51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15826" y="1206"/>
                <a:ext cx="537" cy="51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6251" y="1206"/>
                <a:ext cx="537" cy="51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pSp>
        <p:nvGrpSpPr>
          <p:cNvPr id="208" name="Group 207"/>
          <p:cNvGrpSpPr/>
          <p:nvPr/>
        </p:nvGrpSpPr>
        <p:grpSpPr>
          <a:xfrm>
            <a:off x="2058670" y="5744210"/>
            <a:ext cx="1892935" cy="381635"/>
            <a:chOff x="14801" y="1206"/>
            <a:chExt cx="1986" cy="1035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209" name="Group 208"/>
            <p:cNvGrpSpPr/>
            <p:nvPr/>
          </p:nvGrpSpPr>
          <p:grpSpPr>
            <a:xfrm>
              <a:off x="14801" y="1206"/>
              <a:ext cx="1986" cy="510"/>
              <a:chOff x="14801" y="1206"/>
              <a:chExt cx="1986" cy="510"/>
            </a:xfrm>
            <a:grpFill/>
          </p:grpSpPr>
          <p:sp>
            <p:nvSpPr>
              <p:cNvPr id="210" name="Rectangle 209"/>
              <p:cNvSpPr/>
              <p:nvPr/>
            </p:nvSpPr>
            <p:spPr>
              <a:xfrm>
                <a:off x="14801" y="1206"/>
                <a:ext cx="537" cy="51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15351" y="1206"/>
                <a:ext cx="537" cy="51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5826" y="1206"/>
                <a:ext cx="537" cy="51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6251" y="1206"/>
                <a:ext cx="537" cy="51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14801" y="1731"/>
              <a:ext cx="1986" cy="510"/>
              <a:chOff x="14801" y="1206"/>
              <a:chExt cx="1986" cy="510"/>
            </a:xfrm>
            <a:grpFill/>
          </p:grpSpPr>
          <p:sp>
            <p:nvSpPr>
              <p:cNvPr id="215" name="Rectangle 214"/>
              <p:cNvSpPr/>
              <p:nvPr/>
            </p:nvSpPr>
            <p:spPr>
              <a:xfrm>
                <a:off x="14801" y="1206"/>
                <a:ext cx="537" cy="51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15351" y="1206"/>
                <a:ext cx="537" cy="51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5826" y="1206"/>
                <a:ext cx="537" cy="51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6251" y="1206"/>
                <a:ext cx="537" cy="51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sp>
        <p:nvSpPr>
          <p:cNvPr id="219" name="Text Box 218"/>
          <p:cNvSpPr txBox="1"/>
          <p:nvPr/>
        </p:nvSpPr>
        <p:spPr>
          <a:xfrm>
            <a:off x="1613535" y="-29845"/>
            <a:ext cx="1315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/>
              <a:t>X</a:t>
            </a:r>
            <a:endParaRPr lang="en-US" altLang="en-US" sz="2400" b="1"/>
          </a:p>
        </p:txBody>
      </p:sp>
      <p:grpSp>
        <p:nvGrpSpPr>
          <p:cNvPr id="235" name="Group 234"/>
          <p:cNvGrpSpPr/>
          <p:nvPr/>
        </p:nvGrpSpPr>
        <p:grpSpPr>
          <a:xfrm>
            <a:off x="4878070" y="170180"/>
            <a:ext cx="2084705" cy="5956300"/>
            <a:chOff x="7682" y="677"/>
            <a:chExt cx="3283" cy="8446"/>
          </a:xfrm>
        </p:grpSpPr>
        <p:cxnSp>
          <p:nvCxnSpPr>
            <p:cNvPr id="220" name="Straight Connector 219"/>
            <p:cNvCxnSpPr/>
            <p:nvPr/>
          </p:nvCxnSpPr>
          <p:spPr>
            <a:xfrm flipV="1">
              <a:off x="8486" y="677"/>
              <a:ext cx="1890" cy="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8541" y="9100"/>
              <a:ext cx="2424" cy="1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8457" y="700"/>
              <a:ext cx="55" cy="373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8486" y="5393"/>
              <a:ext cx="55" cy="373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flipV="1">
              <a:off x="7737" y="4481"/>
              <a:ext cx="775" cy="19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V="1">
              <a:off x="7682" y="5290"/>
              <a:ext cx="775" cy="19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425440" y="-29845"/>
            <a:ext cx="5163820" cy="6155690"/>
            <a:chOff x="8544" y="775"/>
            <a:chExt cx="7213" cy="8085"/>
          </a:xfrm>
        </p:grpSpPr>
        <p:grpSp>
          <p:nvGrpSpPr>
            <p:cNvPr id="135" name="Group 134"/>
            <p:cNvGrpSpPr/>
            <p:nvPr/>
          </p:nvGrpSpPr>
          <p:grpSpPr>
            <a:xfrm>
              <a:off x="8778" y="1039"/>
              <a:ext cx="3901" cy="7821"/>
              <a:chOff x="1065" y="579"/>
              <a:chExt cx="3901" cy="7821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1065" y="579"/>
                <a:ext cx="3755" cy="7496"/>
                <a:chOff x="1112" y="504"/>
                <a:chExt cx="4585" cy="9200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3257" y="2002"/>
                  <a:ext cx="574" cy="468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000"/>
                    <a:t>1</a:t>
                  </a:r>
                  <a:endParaRPr lang="en-US" altLang="en-US" sz="2000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56" y="3561"/>
                  <a:ext cx="574" cy="468"/>
                </a:xfrm>
                <a:prstGeom prst="ellipse">
                  <a:avLst/>
                </a:prstGeom>
                <a:solidFill>
                  <a:srgbClr val="7030A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000"/>
                    <a:t>2</a:t>
                  </a:r>
                  <a:endParaRPr lang="en-US" altLang="en-US" sz="2000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25" y="6938"/>
                  <a:ext cx="574" cy="468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000"/>
                    <a:t>4</a:t>
                  </a:r>
                  <a:endParaRPr lang="en-US" altLang="en-US" sz="2000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4614" y="2012"/>
                  <a:ext cx="574" cy="468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000"/>
                    <a:t>1</a:t>
                  </a:r>
                  <a:endParaRPr lang="en-US" altLang="en-US" sz="200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1835" y="2012"/>
                  <a:ext cx="574" cy="46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000"/>
                    <a:t>1</a:t>
                  </a:r>
                  <a:endParaRPr lang="en-US" altLang="en-US" sz="200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3241" y="5254"/>
                  <a:ext cx="574" cy="468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000"/>
                    <a:t>3</a:t>
                  </a:r>
                  <a:endParaRPr lang="en-US" altLang="en-US" sz="2000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152" y="8362"/>
                  <a:ext cx="574" cy="468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000"/>
                    <a:t>5</a:t>
                  </a:r>
                  <a:endParaRPr lang="en-US" altLang="en-US" sz="2000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3230" y="608"/>
                  <a:ext cx="629" cy="28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112" y="1650"/>
                  <a:ext cx="688" cy="27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1865" y="1200"/>
                  <a:ext cx="688" cy="27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223" y="1160"/>
                  <a:ext cx="688" cy="27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4572" y="1180"/>
                  <a:ext cx="688" cy="27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445" y="1630"/>
                  <a:ext cx="688" cy="27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870" y="1640"/>
                  <a:ext cx="688" cy="27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207" y="2688"/>
                  <a:ext cx="688" cy="27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765" y="2688"/>
                  <a:ext cx="688" cy="27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200" y="3103"/>
                  <a:ext cx="688" cy="24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3188" y="4253"/>
                  <a:ext cx="688" cy="27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187" y="4762"/>
                  <a:ext cx="688" cy="27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149" y="9033"/>
                  <a:ext cx="688" cy="27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162" y="7587"/>
                  <a:ext cx="688" cy="27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162" y="8032"/>
                  <a:ext cx="688" cy="27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578" y="2691"/>
                  <a:ext cx="688" cy="27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4552" y="7885"/>
                  <a:ext cx="688" cy="27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 flipH="1">
                  <a:off x="3545" y="504"/>
                  <a:ext cx="7" cy="1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endCxn id="17" idx="0"/>
                </p:cNvCxnSpPr>
                <p:nvPr/>
              </p:nvCxnSpPr>
              <p:spPr>
                <a:xfrm>
                  <a:off x="3560" y="879"/>
                  <a:ext cx="8" cy="27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14" idx="1"/>
                </p:cNvCxnSpPr>
                <p:nvPr/>
              </p:nvCxnSpPr>
              <p:spPr>
                <a:xfrm flipH="1">
                  <a:off x="2213" y="738"/>
                  <a:ext cx="1018" cy="45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stCxn id="14" idx="3"/>
                </p:cNvCxnSpPr>
                <p:nvPr/>
              </p:nvCxnSpPr>
              <p:spPr>
                <a:xfrm>
                  <a:off x="3860" y="738"/>
                  <a:ext cx="1053" cy="45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endCxn id="11" idx="2"/>
                </p:cNvCxnSpPr>
                <p:nvPr/>
              </p:nvCxnSpPr>
              <p:spPr>
                <a:xfrm>
                  <a:off x="1546" y="1911"/>
                  <a:ext cx="288" cy="3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2796" y="1901"/>
                  <a:ext cx="468" cy="33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4152" y="1911"/>
                  <a:ext cx="459" cy="28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 flipH="1">
                  <a:off x="3550" y="1451"/>
                  <a:ext cx="10" cy="55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 flipH="1">
                  <a:off x="2100" y="1489"/>
                  <a:ext cx="17" cy="49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 flipH="1">
                  <a:off x="4911" y="1451"/>
                  <a:ext cx="10" cy="55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100" y="2466"/>
                  <a:ext cx="0" cy="22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3534" y="2463"/>
                  <a:ext cx="0" cy="22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4910" y="2480"/>
                  <a:ext cx="0" cy="22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3534" y="4029"/>
                  <a:ext cx="0" cy="22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3523" y="5752"/>
                  <a:ext cx="0" cy="22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>
                  <a:stCxn id="24" idx="2"/>
                </p:cNvCxnSpPr>
                <p:nvPr/>
              </p:nvCxnSpPr>
              <p:spPr>
                <a:xfrm>
                  <a:off x="3532" y="4523"/>
                  <a:ext cx="14" cy="2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Straight Arrow Connector 2"/>
                <p:cNvCxnSpPr/>
                <p:nvPr/>
              </p:nvCxnSpPr>
              <p:spPr>
                <a:xfrm>
                  <a:off x="3543" y="2944"/>
                  <a:ext cx="0" cy="22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Rectangle 3"/>
                <p:cNvSpPr/>
                <p:nvPr/>
              </p:nvSpPr>
              <p:spPr>
                <a:xfrm>
                  <a:off x="3161" y="6012"/>
                  <a:ext cx="688" cy="27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167" y="6464"/>
                  <a:ext cx="688" cy="27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3536" y="3320"/>
                  <a:ext cx="0" cy="22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Rectangle 52"/>
                <p:cNvSpPr/>
                <p:nvPr/>
              </p:nvSpPr>
              <p:spPr>
                <a:xfrm>
                  <a:off x="1834" y="4926"/>
                  <a:ext cx="688" cy="27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cxnSp>
              <p:nvCxnSpPr>
                <p:cNvPr id="54" name="Straight Arrow Connector 53"/>
                <p:cNvCxnSpPr>
                  <a:stCxn id="22" idx="2"/>
                </p:cNvCxnSpPr>
                <p:nvPr/>
              </p:nvCxnSpPr>
              <p:spPr>
                <a:xfrm flipH="1">
                  <a:off x="2085" y="2958"/>
                  <a:ext cx="24" cy="196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>
                  <a:endCxn id="30" idx="0"/>
                </p:cNvCxnSpPr>
                <p:nvPr/>
              </p:nvCxnSpPr>
              <p:spPr>
                <a:xfrm>
                  <a:off x="4855" y="2961"/>
                  <a:ext cx="40" cy="492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3505" y="6282"/>
                  <a:ext cx="0" cy="22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3505" y="6734"/>
                  <a:ext cx="0" cy="22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endCxn id="12" idx="2"/>
                </p:cNvCxnSpPr>
                <p:nvPr/>
              </p:nvCxnSpPr>
              <p:spPr>
                <a:xfrm>
                  <a:off x="2190" y="5166"/>
                  <a:ext cx="1051" cy="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3542" y="5032"/>
                  <a:ext cx="14" cy="2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>
                  <a:endCxn id="133" idx="7"/>
                </p:cNvCxnSpPr>
                <p:nvPr/>
              </p:nvCxnSpPr>
              <p:spPr>
                <a:xfrm flipH="1">
                  <a:off x="5181" y="9308"/>
                  <a:ext cx="516" cy="3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3505" y="7406"/>
                  <a:ext cx="0" cy="22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3512" y="7857"/>
                  <a:ext cx="0" cy="22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>
                  <a:stCxn id="28" idx="2"/>
                  <a:endCxn id="13" idx="2"/>
                </p:cNvCxnSpPr>
                <p:nvPr/>
              </p:nvCxnSpPr>
              <p:spPr>
                <a:xfrm>
                  <a:off x="3506" y="8302"/>
                  <a:ext cx="646" cy="29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>
                  <a:stCxn id="30" idx="2"/>
                </p:cNvCxnSpPr>
                <p:nvPr/>
              </p:nvCxnSpPr>
              <p:spPr>
                <a:xfrm flipH="1">
                  <a:off x="4692" y="8155"/>
                  <a:ext cx="204" cy="27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4485" y="8761"/>
                  <a:ext cx="8" cy="27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Rectangle 235"/>
                <p:cNvSpPr/>
                <p:nvPr/>
              </p:nvSpPr>
              <p:spPr>
                <a:xfrm>
                  <a:off x="4578" y="2691"/>
                  <a:ext cx="688" cy="27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132" name="Rectangle 131"/>
              <p:cNvSpPr/>
              <p:nvPr/>
            </p:nvSpPr>
            <p:spPr>
              <a:xfrm>
                <a:off x="4403" y="7498"/>
                <a:ext cx="563" cy="2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997" y="8019"/>
                <a:ext cx="470" cy="38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b="1"/>
                  <a:t>6</a:t>
                </a:r>
                <a:endParaRPr lang="en-US" altLang="en-US" b="1"/>
              </a:p>
            </p:txBody>
          </p:sp>
          <p:cxnSp>
            <p:nvCxnSpPr>
              <p:cNvPr id="134" name="Straight Arrow Connector 133"/>
              <p:cNvCxnSpPr>
                <a:endCxn id="133" idx="1"/>
              </p:cNvCxnSpPr>
              <p:nvPr/>
            </p:nvCxnSpPr>
            <p:spPr>
              <a:xfrm>
                <a:off x="3752" y="7752"/>
                <a:ext cx="314" cy="3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2" name="Text Box 221"/>
            <p:cNvSpPr txBox="1"/>
            <p:nvPr/>
          </p:nvSpPr>
          <p:spPr>
            <a:xfrm>
              <a:off x="12072" y="775"/>
              <a:ext cx="2071" cy="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 b="1"/>
                <a:t>X</a:t>
              </a:r>
              <a:endParaRPr lang="en-US" altLang="en-US" sz="2400" b="1"/>
            </a:p>
          </p:txBody>
        </p:sp>
        <p:sp>
          <p:nvSpPr>
            <p:cNvPr id="223" name="Text Box 222"/>
            <p:cNvSpPr txBox="1"/>
            <p:nvPr/>
          </p:nvSpPr>
          <p:spPr>
            <a:xfrm>
              <a:off x="12612" y="1800"/>
              <a:ext cx="2008" cy="524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p>
              <a:r>
                <a:rPr lang="en-US" altLang="en-US" sz="2000" b="1"/>
                <a:t>Q = XW</a:t>
              </a:r>
              <a:r>
                <a:rPr lang="en-US" altLang="en-US" sz="2000" b="1" baseline="-25000"/>
                <a:t>h</a:t>
              </a:r>
              <a:r>
                <a:rPr lang="en-US" altLang="en-US" sz="2000" b="1" baseline="30000"/>
                <a:t>Q</a:t>
              </a:r>
              <a:endParaRPr lang="en-US" altLang="en-US" sz="2000" b="1" baseline="30000"/>
            </a:p>
          </p:txBody>
        </p:sp>
        <p:sp>
          <p:nvSpPr>
            <p:cNvPr id="224" name="Text Box 223"/>
            <p:cNvSpPr txBox="1"/>
            <p:nvPr/>
          </p:nvSpPr>
          <p:spPr>
            <a:xfrm>
              <a:off x="12611" y="2504"/>
              <a:ext cx="2009" cy="524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p>
              <a:r>
                <a:rPr lang="en-US" altLang="en-US" sz="2000" b="1"/>
                <a:t>K = XW</a:t>
              </a:r>
              <a:r>
                <a:rPr lang="en-US" altLang="en-US" sz="2000" b="1" baseline="-25000"/>
                <a:t>h</a:t>
              </a:r>
              <a:r>
                <a:rPr lang="en-US" altLang="en-US" sz="2000" b="1" baseline="30000"/>
                <a:t>K</a:t>
              </a:r>
              <a:endParaRPr lang="en-US" altLang="en-US" sz="2000" b="1" baseline="30000"/>
            </a:p>
          </p:txBody>
        </p:sp>
        <p:sp>
          <p:nvSpPr>
            <p:cNvPr id="225" name="Text Box 224"/>
            <p:cNvSpPr txBox="1"/>
            <p:nvPr/>
          </p:nvSpPr>
          <p:spPr>
            <a:xfrm>
              <a:off x="12583" y="3259"/>
              <a:ext cx="2038" cy="524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p>
              <a:r>
                <a:rPr lang="en-US" altLang="en-US" sz="2000" b="1"/>
                <a:t>V = XW</a:t>
              </a:r>
              <a:r>
                <a:rPr lang="en-US" altLang="en-US" sz="2000" b="1" baseline="-25000"/>
                <a:t>h</a:t>
              </a:r>
              <a:r>
                <a:rPr lang="en-US" altLang="en-US" sz="2000" b="1" baseline="30000"/>
                <a:t>V</a:t>
              </a:r>
              <a:endParaRPr lang="en-US" altLang="en-US" sz="2000" b="1" baseline="30000"/>
            </a:p>
          </p:txBody>
        </p:sp>
        <p:sp>
          <p:nvSpPr>
            <p:cNvPr id="227" name="Text Box 226"/>
            <p:cNvSpPr txBox="1"/>
            <p:nvPr/>
          </p:nvSpPr>
          <p:spPr>
            <a:xfrm>
              <a:off x="8544" y="3493"/>
              <a:ext cx="851" cy="524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p>
              <a:r>
                <a:rPr lang="en-US" altLang="en-US" sz="2000" b="1"/>
                <a:t>K</a:t>
              </a:r>
              <a:r>
                <a:rPr lang="en-US" altLang="en-US" sz="2000" b="1" baseline="30000"/>
                <a:t>T</a:t>
              </a:r>
              <a:endParaRPr lang="en-US" altLang="en-US" sz="2000" b="1" baseline="30000"/>
            </a:p>
          </p:txBody>
        </p:sp>
        <p:sp>
          <p:nvSpPr>
            <p:cNvPr id="228" name="Text Box 227"/>
            <p:cNvSpPr txBox="1"/>
            <p:nvPr/>
          </p:nvSpPr>
          <p:spPr>
            <a:xfrm>
              <a:off x="12180" y="4765"/>
              <a:ext cx="1739" cy="524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p>
              <a:r>
                <a:rPr lang="en-US" altLang="en-US" sz="2000" b="1"/>
                <a:t>A=QK</a:t>
              </a:r>
              <a:r>
                <a:rPr lang="en-US" altLang="en-US" sz="2000" b="1" baseline="30000"/>
                <a:t>T</a:t>
              </a:r>
              <a:endParaRPr lang="en-US" altLang="en-US" sz="2000" b="1" baseline="30000"/>
            </a:p>
          </p:txBody>
        </p:sp>
        <p:sp>
          <p:nvSpPr>
            <p:cNvPr id="229" name="Text Box 228"/>
            <p:cNvSpPr txBox="1"/>
            <p:nvPr/>
          </p:nvSpPr>
          <p:spPr>
            <a:xfrm>
              <a:off x="12072" y="6182"/>
              <a:ext cx="3329" cy="524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p>
              <a:r>
                <a:rPr lang="en-US" altLang="en-US" sz="2000" b="1"/>
                <a:t>B=Softmax(QK</a:t>
              </a:r>
              <a:r>
                <a:rPr lang="en-US" altLang="en-US" sz="2000" b="1" baseline="30000"/>
                <a:t>T</a:t>
              </a:r>
              <a:r>
                <a:rPr lang="en-US" altLang="en-US" sz="2000" b="1"/>
                <a:t>)</a:t>
              </a:r>
              <a:endParaRPr lang="en-US" altLang="en-US" sz="2000" b="1" baseline="30000"/>
            </a:p>
          </p:txBody>
        </p:sp>
        <p:sp>
          <p:nvSpPr>
            <p:cNvPr id="230" name="Text Box 229"/>
            <p:cNvSpPr txBox="1"/>
            <p:nvPr/>
          </p:nvSpPr>
          <p:spPr>
            <a:xfrm>
              <a:off x="12255" y="7248"/>
              <a:ext cx="3502" cy="52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p>
              <a:r>
                <a:rPr lang="en-US" altLang="en-US" sz="2000" b="1"/>
                <a:t>C=Softmax(QK</a:t>
              </a:r>
              <a:r>
                <a:rPr lang="en-US" altLang="en-US" sz="2000" b="1" baseline="30000"/>
                <a:t>T</a:t>
              </a:r>
              <a:r>
                <a:rPr lang="en-US" altLang="en-US" sz="2000" b="1"/>
                <a:t>)V</a:t>
              </a:r>
              <a:endParaRPr lang="en-US" altLang="en-US" sz="2000" b="1" baseline="30000"/>
            </a:p>
          </p:txBody>
        </p:sp>
        <p:sp>
          <p:nvSpPr>
            <p:cNvPr id="238" name="Text Box 237"/>
            <p:cNvSpPr txBox="1"/>
            <p:nvPr/>
          </p:nvSpPr>
          <p:spPr>
            <a:xfrm>
              <a:off x="9525" y="8305"/>
              <a:ext cx="1895" cy="5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p>
              <a:r>
                <a:rPr lang="en-US" altLang="en-US" sz="2000" b="1"/>
                <a:t>Z</a:t>
              </a:r>
              <a:r>
                <a:rPr lang="en-US" altLang="en-US" sz="2000" b="1" baseline="-25000"/>
                <a:t>h</a:t>
              </a:r>
              <a:r>
                <a:rPr lang="en-US" altLang="en-US" sz="2000" b="1"/>
                <a:t> = CW</a:t>
              </a:r>
              <a:r>
                <a:rPr lang="en-US" altLang="en-US" sz="2000" b="1" baseline="-25000"/>
                <a:t>h</a:t>
              </a:r>
              <a:endParaRPr lang="en-US" altLang="en-US" sz="2000" b="1" baseline="-25000"/>
            </a:p>
          </p:txBody>
        </p:sp>
      </p:grpSp>
      <p:sp>
        <p:nvSpPr>
          <p:cNvPr id="239" name="Left Brace 238"/>
          <p:cNvSpPr/>
          <p:nvPr/>
        </p:nvSpPr>
        <p:spPr>
          <a:xfrm>
            <a:off x="932815" y="492125"/>
            <a:ext cx="194945" cy="315722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1" name="Text Box 240"/>
          <p:cNvSpPr txBox="1"/>
          <p:nvPr/>
        </p:nvSpPr>
        <p:spPr>
          <a:xfrm rot="16200000">
            <a:off x="26035" y="1714500"/>
            <a:ext cx="1315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/>
              <a:t>Encoder</a:t>
            </a:r>
            <a:endParaRPr lang="en-US" altLang="en-US" sz="2400" b="1"/>
          </a:p>
        </p:txBody>
      </p:sp>
      <p:sp>
        <p:nvSpPr>
          <p:cNvPr id="244" name="Down Arrow 243"/>
          <p:cNvSpPr/>
          <p:nvPr/>
        </p:nvSpPr>
        <p:spPr>
          <a:xfrm>
            <a:off x="2741930" y="5214620"/>
            <a:ext cx="583565" cy="34607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6" name="Text Box 255"/>
          <p:cNvSpPr txBox="1"/>
          <p:nvPr/>
        </p:nvSpPr>
        <p:spPr>
          <a:xfrm>
            <a:off x="1127760" y="5744210"/>
            <a:ext cx="1315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/>
              <a:t>Z</a:t>
            </a:r>
            <a:endParaRPr lang="en-US" altLang="en-US" sz="2400" b="1"/>
          </a:p>
        </p:txBody>
      </p:sp>
      <p:sp>
        <p:nvSpPr>
          <p:cNvPr id="257" name="Rounded Rectangle 256"/>
          <p:cNvSpPr/>
          <p:nvPr/>
        </p:nvSpPr>
        <p:spPr>
          <a:xfrm>
            <a:off x="1211580" y="4020820"/>
            <a:ext cx="3701415" cy="105537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3200" b="1"/>
              <a:t>DECODER</a:t>
            </a:r>
            <a:endParaRPr lang="en-US" altLang="en-US" sz="3200" b="1"/>
          </a:p>
        </p:txBody>
      </p:sp>
      <p:sp>
        <p:nvSpPr>
          <p:cNvPr id="258" name="Down Arrow 257"/>
          <p:cNvSpPr/>
          <p:nvPr/>
        </p:nvSpPr>
        <p:spPr>
          <a:xfrm>
            <a:off x="2757170" y="3579495"/>
            <a:ext cx="583565" cy="34607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WPS Presentation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微软雅黑</vt:lpstr>
      <vt:lpstr>Droid Sans Fallback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anirban</dc:creator>
  <cp:lastModifiedBy>anirban</cp:lastModifiedBy>
  <cp:revision>9</cp:revision>
  <dcterms:created xsi:type="dcterms:W3CDTF">2020-04-30T11:45:11Z</dcterms:created>
  <dcterms:modified xsi:type="dcterms:W3CDTF">2020-04-30T11:45:11Z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