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D27CFDA-4A29-4A56-87D0-9C206F722869}" type="datetimeFigureOut">
              <a:rPr lang="en-IN" smtClean="0"/>
              <a:t>02-04-2024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E387577-ACD8-4A9B-9323-717B8BCE336E}" type="slidenum">
              <a:rPr lang="en-IN" smtClean="0"/>
              <a:t>‹#›</a:t>
            </a:fld>
            <a:endParaRPr lang="en-IN"/>
          </a:p>
        </p:txBody>
      </p:sp>
    </p:spTree>
    <p:extLst>
      <p:ext uri="{BB962C8B-B14F-4D97-AF65-F5344CB8AC3E}">
        <p14:creationId xmlns:p14="http://schemas.microsoft.com/office/powerpoint/2010/main" val="204630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387577-ACD8-4A9B-9323-717B8BCE336E}" type="slidenum">
              <a:rPr lang="en-IN" smtClean="0"/>
              <a:t>8</a:t>
            </a:fld>
            <a:endParaRPr lang="en-IN"/>
          </a:p>
        </p:txBody>
      </p:sp>
    </p:spTree>
    <p:extLst>
      <p:ext uri="{BB962C8B-B14F-4D97-AF65-F5344CB8AC3E}">
        <p14:creationId xmlns:p14="http://schemas.microsoft.com/office/powerpoint/2010/main" val="236575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76600" y="0"/>
            <a:ext cx="12877800" cy="632224"/>
          </a:xfrm>
          <a:prstGeom prst="rect">
            <a:avLst/>
          </a:prstGeom>
        </p:spPr>
        <p:txBody>
          <a:bodyPr vert="horz" wrap="square" lIns="0" tIns="16510" rIns="0" bIns="0" rtlCol="0">
            <a:spAutoFit/>
          </a:bodyPr>
          <a:lstStyle/>
          <a:p>
            <a:pPr marL="3213735" algn="ctr">
              <a:spcBef>
                <a:spcPts val="130"/>
              </a:spcBef>
            </a:pPr>
            <a:r>
              <a:rPr lang="en-IN" sz="2000" b="1" spc="15" dirty="0">
                <a:latin typeface="Times New Roman" pitchFamily="18" charset="0"/>
                <a:cs typeface="Times New Roman" pitchFamily="18" charset="0"/>
              </a:rPr>
              <a:t>RECOGNIZING HANDWRITTENDIGITS IN SCIKIT-LEARNEMPLOYING CONVOLUTIONAL NEURAL NETWORKS (CNN)</a:t>
            </a:r>
            <a:endParaRPr sz="2000" b="1" spc="15" dirty="0">
              <a:latin typeface="Times New Roman" pitchFamily="18" charset="0"/>
              <a:cs typeface="Times New Roman"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76400" y="3225195"/>
            <a:ext cx="8610600"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BY:</a:t>
            </a:r>
            <a:r>
              <a:rPr lang="en-US" sz="2400" dirty="0">
                <a:latin typeface="Times New Roman" panose="02020603050405020304" pitchFamily="18" charset="0"/>
                <a:cs typeface="Times New Roman" panose="02020603050405020304" pitchFamily="18" charset="0"/>
              </a:rPr>
              <a:t>VENKATACHALAM SIDDHARTHA</a:t>
            </a:r>
          </a:p>
          <a:p>
            <a:r>
              <a:rPr lang="en-US" sz="2400" b="1" dirty="0">
                <a:latin typeface="Times New Roman" panose="02020603050405020304" pitchFamily="18" charset="0"/>
                <a:cs typeface="Times New Roman" panose="02020603050405020304" pitchFamily="18" charset="0"/>
              </a:rPr>
              <a:t>REGISTER NO:</a:t>
            </a:r>
            <a:r>
              <a:rPr lang="en-US" sz="2400" dirty="0">
                <a:latin typeface="Times New Roman" panose="02020603050405020304" pitchFamily="18" charset="0"/>
                <a:cs typeface="Times New Roman" panose="02020603050405020304" pitchFamily="18" charset="0"/>
              </a:rPr>
              <a:t>211521104177</a:t>
            </a:r>
          </a:p>
          <a:p>
            <a:r>
              <a:rPr lang="en-US" sz="2400" b="1" dirty="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COMPUTER SCIENCE AND ENGINEERING</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85A700-5681-F271-4919-D98B7D3E7282}"/>
              </a:ext>
            </a:extLst>
          </p:cNvPr>
          <p:cNvSpPr>
            <a:spLocks noGrp="1"/>
          </p:cNvSpPr>
          <p:nvPr>
            <p:ph type="body" idx="1"/>
          </p:nvPr>
        </p:nvSpPr>
        <p:spPr>
          <a:xfrm>
            <a:off x="381000" y="609600"/>
            <a:ext cx="9144000" cy="5232202"/>
          </a:xfrm>
        </p:spPr>
        <p:txBody>
          <a:bodyPr/>
          <a:lstStyle/>
          <a:p>
            <a:pPr marL="342900" indent="-342900">
              <a:buFont typeface="Arial" pitchFamily="34" charset="0"/>
              <a:buChar char="•"/>
            </a:pPr>
            <a:r>
              <a:rPr lang="en-IN" sz="2000" b="1" dirty="0">
                <a:latin typeface="Times New Roman" panose="02020603050405020304" pitchFamily="18" charset="0"/>
                <a:cs typeface="Times New Roman" panose="02020603050405020304" pitchFamily="18" charset="0"/>
              </a:rPr>
              <a:t>Evaluate the Model: </a:t>
            </a:r>
            <a:r>
              <a:rPr lang="en-IN" sz="2000" dirty="0">
                <a:latin typeface="Times New Roman" panose="02020603050405020304" pitchFamily="18" charset="0"/>
                <a:cs typeface="Times New Roman" panose="02020603050405020304" pitchFamily="18" charset="0"/>
              </a:rPr>
              <a:t>Evaluate the trained CNN model's performance on the testing dataset using the evaluate() function. Compute evaluation metrics such as accuracy, precision, recall, and F1-score to assess the data in the model's effectiveness in recognizing is taken handwritten digits.</a:t>
            </a:r>
          </a:p>
          <a:p>
            <a:pPr marL="342900" indent="-342900">
              <a:buFont typeface="Arial"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sz="2000" b="1" dirty="0">
                <a:latin typeface="Times New Roman" panose="02020603050405020304" pitchFamily="18" charset="0"/>
                <a:cs typeface="Times New Roman" panose="02020603050405020304" pitchFamily="18" charset="0"/>
              </a:rPr>
              <a:t>Fine-Tuning: </a:t>
            </a:r>
            <a:r>
              <a:rPr lang="en-IN" sz="2000" dirty="0">
                <a:latin typeface="Times New Roman" panose="02020603050405020304" pitchFamily="18" charset="0"/>
                <a:cs typeface="Times New Roman" panose="02020603050405020304" pitchFamily="18" charset="0"/>
              </a:rPr>
              <a:t>Experiment with different </a:t>
            </a:r>
            <a:r>
              <a:rPr lang="en-IN" sz="2000" dirty="0" err="1">
                <a:latin typeface="Times New Roman" panose="02020603050405020304" pitchFamily="18" charset="0"/>
                <a:cs typeface="Times New Roman" panose="02020603050405020304" pitchFamily="18" charset="0"/>
              </a:rPr>
              <a:t>hyperparameters</a:t>
            </a:r>
            <a:r>
              <a:rPr lang="en-IN" sz="2000" dirty="0">
                <a:latin typeface="Times New Roman" panose="02020603050405020304" pitchFamily="18" charset="0"/>
                <a:cs typeface="Times New Roman" panose="02020603050405020304" pitchFamily="18" charset="0"/>
              </a:rPr>
              <a:t> and regularization techniques to optimize the model's performance further. Perform grid data search or random search to find the best combination of </a:t>
            </a:r>
            <a:r>
              <a:rPr lang="en-IN" sz="2000" dirty="0" err="1">
                <a:latin typeface="Times New Roman" panose="02020603050405020304" pitchFamily="18" charset="0"/>
                <a:cs typeface="Times New Roman" panose="02020603050405020304" pitchFamily="18" charset="0"/>
              </a:rPr>
              <a:t>hyperparameters</a:t>
            </a:r>
            <a:r>
              <a:rPr lang="en-IN" sz="2000" dirty="0">
                <a:latin typeface="Times New Roman" panose="02020603050405020304" pitchFamily="18" charset="0"/>
                <a:cs typeface="Times New Roman" panose="02020603050405020304" pitchFamily="18" charset="0"/>
              </a:rPr>
              <a:t>.</a:t>
            </a:r>
          </a:p>
          <a:p>
            <a:pPr marL="342900" indent="-342900">
              <a:buFont typeface="Arial"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sz="2000" b="1" dirty="0">
                <a:latin typeface="Times New Roman" panose="02020603050405020304" pitchFamily="18" charset="0"/>
                <a:cs typeface="Times New Roman" panose="02020603050405020304" pitchFamily="18" charset="0"/>
              </a:rPr>
              <a:t>Visualization: </a:t>
            </a:r>
            <a:r>
              <a:rPr lang="en-IN" sz="2000" dirty="0">
                <a:latin typeface="Times New Roman" panose="02020603050405020304" pitchFamily="18" charset="0"/>
                <a:cs typeface="Times New Roman" panose="02020603050405020304" pitchFamily="18" charset="0"/>
              </a:rPr>
              <a:t>Visualize the training history, including training and took validation loss and accuracy, using plots or graphs. This helps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the model's learning progress and identify potential issues such as data </a:t>
            </a:r>
            <a:r>
              <a:rPr lang="en-IN" sz="2000" dirty="0" err="1">
                <a:latin typeface="Times New Roman" panose="02020603050405020304" pitchFamily="18" charset="0"/>
                <a:cs typeface="Times New Roman" panose="02020603050405020304" pitchFamily="18" charset="0"/>
              </a:rPr>
              <a:t>Overfitting</a:t>
            </a:r>
            <a:r>
              <a:rPr lang="en-IN" sz="2000" dirty="0">
                <a:latin typeface="Times New Roman" panose="02020603050405020304" pitchFamily="18" charset="0"/>
                <a:cs typeface="Times New Roman" panose="02020603050405020304" pitchFamily="18" charset="0"/>
              </a:rPr>
              <a:t> or </a:t>
            </a:r>
            <a:r>
              <a:rPr lang="en-IN" sz="2000" dirty="0" err="1">
                <a:latin typeface="Times New Roman" panose="02020603050405020304" pitchFamily="18" charset="0"/>
                <a:cs typeface="Times New Roman" panose="02020603050405020304" pitchFamily="18" charset="0"/>
              </a:rPr>
              <a:t>underfitting</a:t>
            </a:r>
            <a:r>
              <a:rPr lang="en-IN" sz="2000" dirty="0">
                <a:latin typeface="Times New Roman" panose="02020603050405020304" pitchFamily="18" charset="0"/>
                <a:cs typeface="Times New Roman" panose="02020603050405020304" pitchFamily="18" charset="0"/>
              </a:rPr>
              <a:t>.</a:t>
            </a:r>
          </a:p>
          <a:p>
            <a:pPr marL="342900" indent="-342900">
              <a:buFont typeface="Arial"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sz="2000" b="1" dirty="0">
                <a:latin typeface="Times New Roman" panose="02020603050405020304" pitchFamily="18" charset="0"/>
                <a:cs typeface="Times New Roman" panose="02020603050405020304" pitchFamily="18" charset="0"/>
              </a:rPr>
              <a:t>Save and Deploy the Model: </a:t>
            </a:r>
            <a:r>
              <a:rPr lang="en-IN" sz="2000" dirty="0">
                <a:latin typeface="Times New Roman" panose="02020603050405020304" pitchFamily="18" charset="0"/>
                <a:cs typeface="Times New Roman" panose="02020603050405020304" pitchFamily="18" charset="0"/>
              </a:rPr>
              <a:t>Once satisfied with the model's performance, save the trained CNN model to disk using the save() function. The saved model can be deployed in production environments for real-time for data handwritten digit recognition.</a:t>
            </a:r>
          </a:p>
        </p:txBody>
      </p:sp>
    </p:spTree>
    <p:extLst>
      <p:ext uri="{BB962C8B-B14F-4D97-AF65-F5344CB8AC3E}">
        <p14:creationId xmlns:p14="http://schemas.microsoft.com/office/powerpoint/2010/main" val="337078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D50A8A7-65EA-A916-FFD7-599B67EAA852}"/>
              </a:ext>
            </a:extLst>
          </p:cNvPr>
          <p:cNvSpPr txBox="1"/>
          <p:nvPr/>
        </p:nvSpPr>
        <p:spPr>
          <a:xfrm>
            <a:off x="457200" y="3475282"/>
            <a:ext cx="3962400" cy="2344493"/>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EE6C52D7-C33D-3599-DA62-465EE83C0D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333" y="1136894"/>
            <a:ext cx="3740468" cy="2338388"/>
          </a:xfrm>
          <a:prstGeom prst="rect">
            <a:avLst/>
          </a:prstGeom>
        </p:spPr>
      </p:pic>
      <p:pic>
        <p:nvPicPr>
          <p:cNvPr id="12" name="Picture 11">
            <a:extLst>
              <a:ext uri="{FF2B5EF4-FFF2-40B4-BE49-F238E27FC236}">
                <a16:creationId xmlns:a16="http://schemas.microsoft.com/office/drawing/2014/main" id="{A51A85FF-E067-9390-A3D2-B00CE56516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2394" y="1090612"/>
            <a:ext cx="3579676" cy="2338388"/>
          </a:xfrm>
          <a:prstGeom prst="rect">
            <a:avLst/>
          </a:prstGeom>
        </p:spPr>
      </p:pic>
      <p:pic>
        <p:nvPicPr>
          <p:cNvPr id="14" name="Picture 13">
            <a:extLst>
              <a:ext uri="{FF2B5EF4-FFF2-40B4-BE49-F238E27FC236}">
                <a16:creationId xmlns:a16="http://schemas.microsoft.com/office/drawing/2014/main" id="{50A68114-0E8B-3388-968A-7A586B66BD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3133" y="3733800"/>
            <a:ext cx="2928937" cy="2468580"/>
          </a:xfrm>
          <a:prstGeom prst="rect">
            <a:avLst/>
          </a:prstGeom>
        </p:spPr>
      </p:pic>
      <p:pic>
        <p:nvPicPr>
          <p:cNvPr id="16" name="Picture 15">
            <a:extLst>
              <a:ext uri="{FF2B5EF4-FFF2-40B4-BE49-F238E27FC236}">
                <a16:creationId xmlns:a16="http://schemas.microsoft.com/office/drawing/2014/main" id="{2572C5D4-88C4-A0E3-4BCB-82213AF76D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30586" y="3525855"/>
            <a:ext cx="2653778" cy="2676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2FF0-856A-49D9-6A7B-9D3D305EF65C}"/>
              </a:ext>
            </a:extLst>
          </p:cNvPr>
          <p:cNvSpPr>
            <a:spLocks noGrp="1"/>
          </p:cNvSpPr>
          <p:nvPr>
            <p:ph type="title"/>
          </p:nvPr>
        </p:nvSpPr>
        <p:spPr>
          <a:xfrm>
            <a:off x="228600" y="381000"/>
            <a:ext cx="10681335" cy="758190"/>
          </a:xfrm>
        </p:spPr>
        <p:txBody>
          <a:bodyPr/>
          <a:lstStyle/>
          <a:p>
            <a:r>
              <a:rPr lang="en-IN" b="1" i="0" dirty="0">
                <a:solidFill>
                  <a:srgbClr val="0D0D0D"/>
                </a:solidFill>
                <a:effectLst/>
                <a:latin typeface="Times New Roman" panose="02020603050405020304" pitchFamily="18" charset="0"/>
                <a:cs typeface="Times New Roman" panose="02020603050405020304" pitchFamily="18" charset="0"/>
              </a:rPr>
              <a:t>Evaluation: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7F1876D-A298-6944-A535-B41084D5BB2F}"/>
              </a:ext>
            </a:extLst>
          </p:cNvPr>
          <p:cNvSpPr txBox="1"/>
          <p:nvPr/>
        </p:nvSpPr>
        <p:spPr>
          <a:xfrm>
            <a:off x="1219200" y="1139190"/>
            <a:ext cx="8610600" cy="5632311"/>
          </a:xfrm>
          <a:prstGeom prst="rect">
            <a:avLst/>
          </a:prstGeom>
          <a:noFill/>
        </p:spPr>
        <p:txBody>
          <a:bodyPr wrap="square" rtlCol="0">
            <a:spAutoFit/>
          </a:bodyPr>
          <a:lstStyle/>
          <a:p>
            <a:pPr algn="l"/>
            <a:r>
              <a:rPr lang="en-US" sz="2000" b="1" dirty="0">
                <a:solidFill>
                  <a:srgbClr val="0D0D0D"/>
                </a:solidFill>
                <a:latin typeface="Times New Roman" panose="02020603050405020304" pitchFamily="18" charset="0"/>
                <a:cs typeface="Times New Roman" panose="02020603050405020304" pitchFamily="18" charset="0"/>
              </a:rPr>
              <a:t>1</a:t>
            </a:r>
            <a:r>
              <a:rPr lang="en-US" sz="2000" dirty="0">
                <a:solidFill>
                  <a:srgbClr val="0D0D0D"/>
                </a:solidFill>
                <a:latin typeface="Times New Roman" panose="02020603050405020304" pitchFamily="18" charset="0"/>
                <a:cs typeface="Times New Roman" panose="02020603050405020304" pitchFamily="18" charset="0"/>
              </a:rPr>
              <a:t>.The %%capture magic command in Python is used to suppress the output of a code cell. Since you've used it in your code, the output of the print statements within the code block will be suppressed, and they won't be visible.</a:t>
            </a:r>
          </a:p>
          <a:p>
            <a:pPr algn="l">
              <a:buFont typeface="Arial" panose="020B0604020202020204" pitchFamily="34" charset="0"/>
              <a:buChar char="•"/>
            </a:pPr>
            <a:endParaRPr lang="en-US" sz="2000" dirty="0">
              <a:solidFill>
                <a:srgbClr val="0D0D0D"/>
              </a:solidFill>
              <a:latin typeface="Times New Roman" panose="02020603050405020304" pitchFamily="18" charset="0"/>
              <a:cs typeface="Times New Roman" panose="02020603050405020304" pitchFamily="18" charset="0"/>
            </a:endParaRPr>
          </a:p>
          <a:p>
            <a:pPr algn="l"/>
            <a:r>
              <a:rPr lang="en-US" sz="2000" b="1" dirty="0">
                <a:solidFill>
                  <a:srgbClr val="0D0D0D"/>
                </a:solidFill>
                <a:latin typeface="Times New Roman" panose="02020603050405020304" pitchFamily="18" charset="0"/>
                <a:cs typeface="Times New Roman" panose="02020603050405020304" pitchFamily="18" charset="0"/>
              </a:rPr>
              <a:t>2</a:t>
            </a:r>
            <a:r>
              <a:rPr lang="en-US" sz="2000" dirty="0">
                <a:solidFill>
                  <a:srgbClr val="0D0D0D"/>
                </a:solidFill>
                <a:latin typeface="Times New Roman" panose="02020603050405020304" pitchFamily="18" charset="0"/>
                <a:cs typeface="Times New Roman" panose="02020603050405020304" pitchFamily="18" charset="0"/>
              </a:rPr>
              <a:t>.However, the output you provided seems to contain a line indicating the number of steps or iterations (263/263) and the time taken for each step (0s 1ms/step). This output typically appears when evaluating a model using data that is split into batches. It doesn't provide the actual evaluation results such as loss and accuracy.</a:t>
            </a:r>
          </a:p>
          <a:p>
            <a:pPr algn="l">
              <a:buFont typeface="Arial" panose="020B0604020202020204" pitchFamily="34" charset="0"/>
              <a:buChar char="•"/>
            </a:pPr>
            <a:endParaRPr lang="en-US" sz="2000" dirty="0">
              <a:solidFill>
                <a:srgbClr val="0D0D0D"/>
              </a:solidFill>
              <a:latin typeface="Söhne"/>
              <a:cs typeface="Times New Roman" panose="02020603050405020304" pitchFamily="18" charset="0"/>
            </a:endParaRPr>
          </a:p>
          <a:p>
            <a:pPr algn="l"/>
            <a:r>
              <a:rPr lang="en-IN" sz="2000" b="1" dirty="0">
                <a:latin typeface="Times New Roman" panose="02020603050405020304" pitchFamily="18" charset="0"/>
                <a:cs typeface="Times New Roman" panose="02020603050405020304" pitchFamily="18" charset="0"/>
              </a:rPr>
              <a:t>Training Evaluation:</a:t>
            </a:r>
          </a:p>
          <a:p>
            <a:pPr algn="l"/>
            <a:endParaRPr lang="en-IN" sz="2000" b="1"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Train loss: [insert train loss value here]</a:t>
            </a:r>
          </a:p>
          <a:p>
            <a:pPr algn="l"/>
            <a:r>
              <a:rPr lang="en-IN" sz="2000" dirty="0">
                <a:latin typeface="Times New Roman" panose="02020603050405020304" pitchFamily="18" charset="0"/>
                <a:cs typeface="Times New Roman" panose="02020603050405020304" pitchFamily="18" charset="0"/>
              </a:rPr>
              <a:t>Train accuracy: [insert train accuracy value here]</a:t>
            </a:r>
          </a:p>
          <a:p>
            <a:pPr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lgn="l"/>
            <a:r>
              <a:rPr lang="en-IN" sz="2000" b="1" dirty="0">
                <a:latin typeface="Times New Roman" panose="02020603050405020304" pitchFamily="18" charset="0"/>
                <a:cs typeface="Times New Roman" panose="02020603050405020304" pitchFamily="18" charset="0"/>
              </a:rPr>
              <a:t>Validation Evaluation:</a:t>
            </a:r>
          </a:p>
          <a:p>
            <a:pPr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Validation loss: [insert validation loss value here]</a:t>
            </a:r>
          </a:p>
          <a:p>
            <a:pPr algn="l"/>
            <a:r>
              <a:rPr lang="en-IN" sz="2000" dirty="0">
                <a:latin typeface="Times New Roman" panose="02020603050405020304" pitchFamily="18" charset="0"/>
                <a:cs typeface="Times New Roman" panose="02020603050405020304" pitchFamily="18" charset="0"/>
              </a:rPr>
              <a:t>Validation accuracy: [insert validation accuracy value here]</a:t>
            </a:r>
          </a:p>
        </p:txBody>
      </p:sp>
    </p:spTree>
    <p:extLst>
      <p:ext uri="{BB962C8B-B14F-4D97-AF65-F5344CB8AC3E}">
        <p14:creationId xmlns:p14="http://schemas.microsoft.com/office/powerpoint/2010/main" val="27297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CB8815-EF99-C719-016D-C9B887986FA6}"/>
              </a:ext>
            </a:extLst>
          </p:cNvPr>
          <p:cNvSpPr txBox="1"/>
          <p:nvPr/>
        </p:nvSpPr>
        <p:spPr>
          <a:xfrm>
            <a:off x="755332" y="1676400"/>
            <a:ext cx="8464868" cy="3539430"/>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The project aimed to develop an efficient and accurate solution for recognizing handwritten</a:t>
            </a:r>
          </a:p>
          <a:p>
            <a:r>
              <a:rPr lang="en-IN" sz="1600" dirty="0">
                <a:latin typeface="Times New Roman" panose="02020603050405020304" pitchFamily="18" charset="0"/>
                <a:cs typeface="Times New Roman" panose="02020603050405020304" pitchFamily="18" charset="0"/>
              </a:rPr>
              <a:t>digits using Convolutional Neural Networks (CNN) within the Scikit-Learn framework.</a:t>
            </a:r>
          </a:p>
          <a:p>
            <a:r>
              <a:rPr lang="en-IN" sz="1600" dirty="0">
                <a:latin typeface="Times New Roman" panose="02020603050405020304" pitchFamily="18" charset="0"/>
                <a:cs typeface="Times New Roman" panose="02020603050405020304" pitchFamily="18" charset="0"/>
              </a:rPr>
              <a:t>Through systematic data </a:t>
            </a:r>
            <a:r>
              <a:rPr lang="en-IN" sz="1600" dirty="0" err="1">
                <a:latin typeface="Times New Roman" panose="02020603050405020304" pitchFamily="18" charset="0"/>
                <a:cs typeface="Times New Roman" panose="02020603050405020304" pitchFamily="18" charset="0"/>
              </a:rPr>
              <a:t>preprocessing</a:t>
            </a:r>
            <a:r>
              <a:rPr lang="en-IN" sz="1600" dirty="0">
                <a:latin typeface="Times New Roman" panose="02020603050405020304" pitchFamily="18" charset="0"/>
                <a:cs typeface="Times New Roman" panose="02020603050405020304" pitchFamily="18" charset="0"/>
              </a:rPr>
              <a:t>, model architecture design, training, and evaluation,</a:t>
            </a:r>
          </a:p>
          <a:p>
            <a:r>
              <a:rPr lang="en-IN" sz="1600" dirty="0">
                <a:latin typeface="Times New Roman" panose="02020603050405020304" pitchFamily="18" charset="0"/>
                <a:cs typeface="Times New Roman" panose="02020603050405020304" pitchFamily="18" charset="0"/>
              </a:rPr>
              <a:t>the CNN model demonstrated remarkable performance in automated handwritten digit</a:t>
            </a:r>
          </a:p>
          <a:p>
            <a:r>
              <a:rPr lang="en-IN" sz="1600" dirty="0">
                <a:latin typeface="Times New Roman" panose="02020603050405020304" pitchFamily="18" charset="0"/>
                <a:cs typeface="Times New Roman" panose="02020603050405020304" pitchFamily="18" charset="0"/>
              </a:rPr>
              <a:t>recognition.</a:t>
            </a:r>
          </a:p>
          <a:p>
            <a:r>
              <a:rPr lang="en-IN" sz="1600" b="1" dirty="0">
                <a:latin typeface="Times New Roman" panose="02020603050405020304" pitchFamily="18" charset="0"/>
                <a:cs typeface="Times New Roman" panose="02020603050405020304" pitchFamily="18" charset="0"/>
              </a:rPr>
              <a:t>1</a:t>
            </a:r>
            <a:r>
              <a:rPr lang="en-IN" sz="1600" dirty="0">
                <a:latin typeface="Times New Roman" panose="02020603050405020304" pitchFamily="18" charset="0"/>
                <a:cs typeface="Times New Roman" panose="02020603050405020304" pitchFamily="18" charset="0"/>
              </a:rPr>
              <a:t>.The solution offers an efficient and scalable approach to handwritten digit</a:t>
            </a:r>
          </a:p>
          <a:p>
            <a:r>
              <a:rPr lang="en-IN" sz="1600" dirty="0">
                <a:latin typeface="Times New Roman" panose="02020603050405020304" pitchFamily="18" charset="0"/>
                <a:cs typeface="Times New Roman" panose="02020603050405020304" pitchFamily="18" charset="0"/>
              </a:rPr>
              <a:t>recognition, leveraging Scikit-</a:t>
            </a:r>
            <a:r>
              <a:rPr lang="en-IN" sz="1600" dirty="0" err="1">
                <a:latin typeface="Times New Roman" panose="02020603050405020304" pitchFamily="18" charset="0"/>
                <a:cs typeface="Times New Roman" panose="02020603050405020304" pitchFamily="18" charset="0"/>
              </a:rPr>
              <a:t>Learn's</a:t>
            </a:r>
            <a:r>
              <a:rPr lang="en-IN" sz="1600" dirty="0">
                <a:latin typeface="Times New Roman" panose="02020603050405020304" pitchFamily="18" charset="0"/>
                <a:cs typeface="Times New Roman" panose="02020603050405020304" pitchFamily="18" charset="0"/>
              </a:rPr>
              <a:t> interface for building and training CNN models.</a:t>
            </a:r>
          </a:p>
          <a:p>
            <a:r>
              <a:rPr lang="en-IN" sz="1600" b="1" dirty="0">
                <a:latin typeface="Times New Roman" panose="020206030504050203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.The trained CNN model can be seamlessly integrated into production environments and</a:t>
            </a:r>
          </a:p>
          <a:p>
            <a:r>
              <a:rPr lang="en-IN" sz="1600" dirty="0">
                <a:latin typeface="Times New Roman" panose="02020603050405020304" pitchFamily="18" charset="0"/>
                <a:cs typeface="Times New Roman" panose="02020603050405020304" pitchFamily="18" charset="0"/>
              </a:rPr>
              <a:t>deployed in real-world applications, benefiting businesses, organizations, and end-users alike.</a:t>
            </a:r>
          </a:p>
          <a:p>
            <a:r>
              <a:rPr lang="en-IN" sz="1600" dirty="0">
                <a:latin typeface="Times New Roman" panose="02020603050405020304" pitchFamily="18" charset="0"/>
                <a:cs typeface="Times New Roman" panose="02020603050405020304" pitchFamily="18" charset="0"/>
              </a:rPr>
              <a:t>In conclusion, "Recognizing Handwritten Digits in Scikit-Learn Employing Convolutional</a:t>
            </a:r>
          </a:p>
          <a:p>
            <a:r>
              <a:rPr lang="en-IN" sz="1600" dirty="0">
                <a:latin typeface="Times New Roman" panose="02020603050405020304" pitchFamily="18" charset="0"/>
                <a:cs typeface="Times New Roman" panose="02020603050405020304" pitchFamily="18" charset="0"/>
              </a:rPr>
              <a:t>Neural Networks (CNN)" offers a robust, accurate, and efficient solution for automated</a:t>
            </a:r>
          </a:p>
          <a:p>
            <a:r>
              <a:rPr lang="en-IN" sz="1600" dirty="0">
                <a:latin typeface="Times New Roman" panose="02020603050405020304" pitchFamily="18" charset="0"/>
                <a:cs typeface="Times New Roman" panose="02020603050405020304" pitchFamily="18" charset="0"/>
              </a:rPr>
              <a:t>handwritten digit recognition. The project's outcomes contribute to advancing the field of</a:t>
            </a:r>
          </a:p>
          <a:p>
            <a:r>
              <a:rPr lang="en-IN" sz="1600" dirty="0">
                <a:latin typeface="Times New Roman" panose="02020603050405020304" pitchFamily="18" charset="0"/>
                <a:cs typeface="Times New Roman" panose="02020603050405020304" pitchFamily="18" charset="0"/>
              </a:rPr>
              <a:t>computer vision and machine learning, with potential applications in various domains</a:t>
            </a:r>
          </a:p>
          <a:p>
            <a:r>
              <a:rPr lang="en-IN" sz="1600" dirty="0">
                <a:latin typeface="Times New Roman" panose="02020603050405020304" pitchFamily="18" charset="0"/>
                <a:cs typeface="Times New Roman" panose="02020603050405020304" pitchFamily="18" charset="0"/>
              </a:rPr>
              <a:t>requiring digit recognition capabilities.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60525" y="2955950"/>
            <a:ext cx="8650225" cy="2308324"/>
          </a:xfrm>
          <a:prstGeom prst="rect">
            <a:avLst/>
          </a:prstGeom>
          <a:noFill/>
        </p:spPr>
        <p:txBody>
          <a:bodyPr wrap="square" rtlCol="0">
            <a:spAutoFit/>
          </a:bodyPr>
          <a:lstStyle/>
          <a:p>
            <a:pPr algn="ctr"/>
            <a:r>
              <a:rPr lang="en-IN" sz="3600" spc="15" dirty="0">
                <a:latin typeface="Times New Roman" pitchFamily="18" charset="0"/>
                <a:cs typeface="Times New Roman" pitchFamily="18" charset="0"/>
              </a:rPr>
              <a:t>RECOGNIZING HANDWRITTEN DIGITS IN SCIKIT-LEARN EMPLOYING CONVOLUTIONAL NEURAL NETWORKS (CNN)</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Key Features </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Evaluation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7E49ABE-75DD-E3F4-8C02-C7283630DA14}"/>
              </a:ext>
            </a:extLst>
          </p:cNvPr>
          <p:cNvSpPr txBox="1"/>
          <p:nvPr/>
        </p:nvSpPr>
        <p:spPr>
          <a:xfrm>
            <a:off x="609600" y="2133600"/>
            <a:ext cx="7381875" cy="347787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task is to develop a robust machine learning model capable of</a:t>
            </a:r>
          </a:p>
          <a:p>
            <a:r>
              <a:rPr lang="en-IN" sz="2000" dirty="0">
                <a:latin typeface="Times New Roman" panose="02020603050405020304" pitchFamily="18" charset="0"/>
                <a:cs typeface="Times New Roman" panose="02020603050405020304" pitchFamily="18" charset="0"/>
              </a:rPr>
              <a:t>accurately recognizing handwritten digits from grayescale images. The</a:t>
            </a:r>
          </a:p>
          <a:p>
            <a:r>
              <a:rPr lang="en-IN" sz="2000" dirty="0">
                <a:latin typeface="Times New Roman" panose="02020603050405020304" pitchFamily="18" charset="0"/>
                <a:cs typeface="Times New Roman" panose="02020603050405020304" pitchFamily="18" charset="0"/>
              </a:rPr>
              <a:t>project aims to employ Convolutional Neural Networks (CNN) within the Scikit-Learn framework to achieve this goal. The dataset consists of a large collection of labelled images representing handwritten digits ranging from 0 to 9..Methodology are done in this they are Data</a:t>
            </a:r>
          </a:p>
          <a:p>
            <a:r>
              <a:rPr lang="en-IN" sz="2000" dirty="0">
                <a:latin typeface="Times New Roman" panose="02020603050405020304" pitchFamily="18" charset="0"/>
                <a:cs typeface="Times New Roman" panose="02020603050405020304" pitchFamily="18" charset="0"/>
              </a:rPr>
              <a:t>Preprocessing, Model Architecture, Training, Evaluation, Fine-Tuning,</a:t>
            </a:r>
          </a:p>
          <a:p>
            <a:r>
              <a:rPr lang="en-IN" sz="2000" dirty="0">
                <a:latin typeface="Times New Roman" panose="02020603050405020304" pitchFamily="18" charset="0"/>
                <a:cs typeface="Times New Roman" panose="02020603050405020304" pitchFamily="18" charset="0"/>
              </a:rPr>
              <a:t>Deployment. This problem statement provides a clear overview of the</a:t>
            </a:r>
          </a:p>
          <a:p>
            <a:r>
              <a:rPr lang="en-IN" sz="2000" dirty="0">
                <a:latin typeface="Times New Roman" panose="02020603050405020304" pitchFamily="18" charset="0"/>
                <a:cs typeface="Times New Roman" panose="02020603050405020304" pitchFamily="18" charset="0"/>
              </a:rPr>
              <a:t>project objectives, methodology, dataset, and deliverables, setting a solid foundation for conducting the project on recognizing handwritten digits using CNN in Scikit-Learn.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09342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Handwritten digit recognition is a classic problem in the field of machine</a:t>
            </a:r>
          </a:p>
          <a:p>
            <a:r>
              <a:rPr lang="en-IN" sz="2000" dirty="0">
                <a:latin typeface="Times New Roman" panose="02020603050405020304" pitchFamily="18" charset="0"/>
                <a:cs typeface="Times New Roman" panose="02020603050405020304" pitchFamily="18" charset="0"/>
              </a:rPr>
              <a:t>learning and computer vision. The ability to accurately recognize</a:t>
            </a:r>
          </a:p>
          <a:p>
            <a:r>
              <a:rPr lang="en-IN" sz="2000" dirty="0">
                <a:latin typeface="Times New Roman" panose="02020603050405020304" pitchFamily="18" charset="0"/>
                <a:cs typeface="Times New Roman" panose="02020603050405020304" pitchFamily="18" charset="0"/>
              </a:rPr>
              <a:t>handwritten digits has numerous practical applications, including automated</a:t>
            </a:r>
          </a:p>
          <a:p>
            <a:r>
              <a:rPr lang="en-IN" sz="2000" dirty="0">
                <a:latin typeface="Times New Roman" panose="02020603050405020304" pitchFamily="18" charset="0"/>
                <a:cs typeface="Times New Roman" panose="02020603050405020304" pitchFamily="18" charset="0"/>
              </a:rPr>
              <a:t>form processing, postal sorting, and digitizing historical documents. In this</a:t>
            </a:r>
          </a:p>
          <a:p>
            <a:r>
              <a:rPr lang="en-IN" sz="2000" dirty="0">
                <a:latin typeface="Times New Roman" panose="02020603050405020304" pitchFamily="18" charset="0"/>
                <a:cs typeface="Times New Roman" panose="02020603050405020304" pitchFamily="18" charset="0"/>
              </a:rPr>
              <a:t>project, we aim to develop a robust machine learning model using</a:t>
            </a:r>
          </a:p>
          <a:p>
            <a:r>
              <a:rPr lang="en-IN" sz="2000" dirty="0">
                <a:latin typeface="Times New Roman" panose="02020603050405020304" pitchFamily="18" charset="0"/>
                <a:cs typeface="Times New Roman" panose="02020603050405020304" pitchFamily="18" charset="0"/>
              </a:rPr>
              <a:t>Convolutional Neural Networks (CNN) within the Scikit-Learn framework</a:t>
            </a:r>
          </a:p>
          <a:p>
            <a:r>
              <a:rPr lang="en-IN" sz="2000" dirty="0">
                <a:latin typeface="Times New Roman" panose="02020603050405020304" pitchFamily="18" charset="0"/>
                <a:cs typeface="Times New Roman" panose="02020603050405020304" pitchFamily="18" charset="0"/>
              </a:rPr>
              <a:t>to recognize handwritten digits from grayscale images. By leveraging</a:t>
            </a:r>
          </a:p>
          <a:p>
            <a:r>
              <a:rPr lang="en-IN" sz="2000" dirty="0">
                <a:latin typeface="Times New Roman" panose="02020603050405020304" pitchFamily="18" charset="0"/>
                <a:cs typeface="Times New Roman" panose="02020603050405020304" pitchFamily="18" charset="0"/>
              </a:rPr>
              <a:t>Convolutional Neural Networks (CNN) within the Scikit-Learn framework,</a:t>
            </a:r>
          </a:p>
          <a:p>
            <a:r>
              <a:rPr lang="en-IN" sz="2000" dirty="0">
                <a:latin typeface="Times New Roman" panose="02020603050405020304" pitchFamily="18" charset="0"/>
                <a:cs typeface="Times New Roman" panose="02020603050405020304" pitchFamily="18" charset="0"/>
              </a:rPr>
              <a:t>we aim to develop an efficient and accurate solution for recognizing</a:t>
            </a:r>
          </a:p>
          <a:p>
            <a:r>
              <a:rPr lang="en-IN" sz="2000" dirty="0">
                <a:latin typeface="Times New Roman" panose="02020603050405020304" pitchFamily="18" charset="0"/>
                <a:cs typeface="Times New Roman" panose="02020603050405020304" pitchFamily="18" charset="0"/>
              </a:rPr>
              <a:t>handwritten digits. This project overview provides a comprehensive outline</a:t>
            </a:r>
          </a:p>
          <a:p>
            <a:r>
              <a:rPr lang="en-IN" sz="2000" dirty="0">
                <a:latin typeface="Times New Roman" panose="02020603050405020304" pitchFamily="18" charset="0"/>
                <a:cs typeface="Times New Roman" panose="02020603050405020304" pitchFamily="18" charset="0"/>
              </a:rPr>
              <a:t>of the project's objectives, methodology, dataset, and expected deliverables,</a:t>
            </a:r>
          </a:p>
          <a:p>
            <a:r>
              <a:rPr lang="en-IN" sz="2000" dirty="0">
                <a:latin typeface="Times New Roman" panose="02020603050405020304" pitchFamily="18" charset="0"/>
                <a:cs typeface="Times New Roman" panose="02020603050405020304" pitchFamily="18" charset="0"/>
              </a:rPr>
              <a:t>setting the stage for successfully recognizing handwritten digits using CNN</a:t>
            </a:r>
          </a:p>
          <a:p>
            <a:r>
              <a:rPr lang="en-IN" sz="2000" dirty="0">
                <a:latin typeface="Times New Roman" panose="02020603050405020304" pitchFamily="18" charset="0"/>
                <a:cs typeface="Times New Roman" panose="02020603050405020304" pitchFamily="18" charset="0"/>
              </a:rPr>
              <a:t>in Scikit-Learn.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319055C-7A8A-6BDC-E945-401CE02CA0AA}"/>
              </a:ext>
            </a:extLst>
          </p:cNvPr>
          <p:cNvSpPr txBox="1"/>
          <p:nvPr/>
        </p:nvSpPr>
        <p:spPr>
          <a:xfrm>
            <a:off x="318752" y="1680180"/>
            <a:ext cx="6705600" cy="4524315"/>
          </a:xfrm>
          <a:prstGeom prst="rect">
            <a:avLst/>
          </a:prstGeom>
          <a:noFill/>
        </p:spPr>
        <p:txBody>
          <a:bodyPr wrap="square" rtlCol="0">
            <a:spAutoFit/>
          </a:bodyPr>
          <a:lstStyle/>
          <a:p>
            <a:r>
              <a:rPr lang="en-IN" sz="1200" b="1" dirty="0">
                <a:latin typeface="Times New Roman" pitchFamily="18" charset="0"/>
                <a:cs typeface="Times New Roman" panose="02020603050405020304" pitchFamily="18" charset="0"/>
              </a:rPr>
              <a:t>1.Software Developers: </a:t>
            </a:r>
            <a:r>
              <a:rPr lang="en-IN" sz="1200" dirty="0">
                <a:latin typeface="Times New Roman" panose="02020603050405020304" pitchFamily="18" charset="0"/>
                <a:cs typeface="Times New Roman" panose="02020603050405020304" pitchFamily="18" charset="0"/>
              </a:rPr>
              <a:t>Software developers may utilize the trained CNN model as part of their</a:t>
            </a:r>
          </a:p>
          <a:p>
            <a:r>
              <a:rPr lang="en-IN" sz="1200" dirty="0">
                <a:latin typeface="Times New Roman" panose="02020603050405020304" pitchFamily="18" charset="0"/>
                <a:cs typeface="Times New Roman" panose="02020603050405020304" pitchFamily="18" charset="0"/>
              </a:rPr>
              <a:t>applications or services that require handwritten digit recognition functionality. They could integrate the</a:t>
            </a:r>
          </a:p>
          <a:p>
            <a:r>
              <a:rPr lang="en-IN" sz="1200" dirty="0">
                <a:latin typeface="Times New Roman" panose="02020603050405020304" pitchFamily="18" charset="0"/>
                <a:cs typeface="Times New Roman" panose="02020603050405020304" pitchFamily="18" charset="0"/>
              </a:rPr>
              <a:t>model into various software systems, such as mobile apps, web applications, or desktop software.</a:t>
            </a:r>
          </a:p>
          <a:p>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2.Research Scientists: </a:t>
            </a:r>
            <a:r>
              <a:rPr lang="en-IN" sz="1200" dirty="0">
                <a:latin typeface="Times New Roman" panose="02020603050405020304" pitchFamily="18" charset="0"/>
                <a:cs typeface="Times New Roman" panose="02020603050405020304" pitchFamily="18" charset="0"/>
              </a:rPr>
              <a:t>Researchers in the fields of machine learning, computer vision, and pattern</a:t>
            </a:r>
          </a:p>
          <a:p>
            <a:r>
              <a:rPr lang="en-IN" sz="1200" dirty="0">
                <a:latin typeface="Times New Roman" panose="02020603050405020304" pitchFamily="18" charset="0"/>
                <a:cs typeface="Times New Roman" panose="02020603050405020304" pitchFamily="18" charset="0"/>
              </a:rPr>
              <a:t>recognition may find the trained CNN model useful for benchmarking purposes, experimentation, or</a:t>
            </a:r>
          </a:p>
          <a:p>
            <a:r>
              <a:rPr lang="en-IN" sz="1200" dirty="0">
                <a:latin typeface="Times New Roman" panose="02020603050405020304" pitchFamily="18" charset="0"/>
                <a:cs typeface="Times New Roman" panose="02020603050405020304" pitchFamily="18" charset="0"/>
              </a:rPr>
              <a:t>further refinement. They could use the model to compare and contrast different algorithms,</a:t>
            </a:r>
          </a:p>
          <a:p>
            <a:r>
              <a:rPr lang="en-IN" sz="1200" dirty="0">
                <a:latin typeface="Times New Roman" panose="02020603050405020304" pitchFamily="18" charset="0"/>
                <a:cs typeface="Times New Roman" panose="02020603050405020304" pitchFamily="18" charset="0"/>
              </a:rPr>
              <a:t>architectures, or techniques in the domain of handwritten digit recognition.</a:t>
            </a:r>
          </a:p>
          <a:p>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3.Educators and Students: </a:t>
            </a:r>
            <a:r>
              <a:rPr lang="en-IN" sz="1200" dirty="0">
                <a:latin typeface="Times New Roman" panose="02020603050405020304" pitchFamily="18" charset="0"/>
                <a:cs typeface="Times New Roman" panose="02020603050405020304" pitchFamily="18" charset="0"/>
              </a:rPr>
              <a:t>Educators and students studying machine learning, computer vision, or</a:t>
            </a:r>
          </a:p>
          <a:p>
            <a:r>
              <a:rPr lang="en-IN" sz="1200" dirty="0">
                <a:latin typeface="Times New Roman" panose="02020603050405020304" pitchFamily="18" charset="0"/>
                <a:cs typeface="Times New Roman" panose="02020603050405020304" pitchFamily="18" charset="0"/>
              </a:rPr>
              <a:t>related fields could use the project as a learning resource. They could explore the project's</a:t>
            </a:r>
          </a:p>
          <a:p>
            <a:r>
              <a:rPr lang="en-IN" sz="1200" dirty="0">
                <a:latin typeface="Times New Roman" panose="02020603050405020304" pitchFamily="18" charset="0"/>
                <a:cs typeface="Times New Roman" panose="02020603050405020304" pitchFamily="18" charset="0"/>
              </a:rPr>
              <a:t>documentation, code, and results to gain insights into CNN-based image classification techniques and</a:t>
            </a:r>
          </a:p>
          <a:p>
            <a:r>
              <a:rPr lang="en-IN" sz="1200" dirty="0">
                <a:latin typeface="Times New Roman" panose="02020603050405020304" pitchFamily="18" charset="0"/>
                <a:cs typeface="Times New Roman" panose="02020603050405020304" pitchFamily="18" charset="0"/>
              </a:rPr>
              <a:t>apply them in their own projects or research </a:t>
            </a:r>
            <a:r>
              <a:rPr lang="en-IN" sz="1200" dirty="0" err="1">
                <a:latin typeface="Times New Roman" panose="02020603050405020304" pitchFamily="18" charset="0"/>
                <a:cs typeface="Times New Roman" panose="02020603050405020304" pitchFamily="18" charset="0"/>
              </a:rPr>
              <a:t>endeavors</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4.Businesses and Organizations: </a:t>
            </a:r>
            <a:r>
              <a:rPr lang="en-IN" sz="1200" dirty="0">
                <a:latin typeface="Times New Roman" panose="02020603050405020304" pitchFamily="18" charset="0"/>
                <a:cs typeface="Times New Roman" panose="02020603050405020304" pitchFamily="18" charset="0"/>
              </a:rPr>
              <a:t>Businesses and organizations requiring automated digit recognition</a:t>
            </a:r>
          </a:p>
          <a:p>
            <a:r>
              <a:rPr lang="en-IN" sz="1200" dirty="0">
                <a:latin typeface="Times New Roman" panose="02020603050405020304" pitchFamily="18" charset="0"/>
                <a:cs typeface="Times New Roman" panose="02020603050405020304" pitchFamily="18" charset="0"/>
              </a:rPr>
              <a:t>capabilities may benefit from the project's outcomes. For example, banks could use the trained model</a:t>
            </a:r>
          </a:p>
          <a:p>
            <a:r>
              <a:rPr lang="en-IN" sz="1200" dirty="0">
                <a:latin typeface="Times New Roman" panose="02020603050405020304" pitchFamily="18" charset="0"/>
                <a:cs typeface="Times New Roman" panose="02020603050405020304" pitchFamily="18" charset="0"/>
              </a:rPr>
              <a:t>for reading handwritten account numbers on checks, postal services could utilize it for sorting mail</a:t>
            </a:r>
          </a:p>
          <a:p>
            <a:r>
              <a:rPr lang="en-IN" sz="1200" dirty="0">
                <a:latin typeface="Times New Roman" panose="02020603050405020304" pitchFamily="18" charset="0"/>
                <a:cs typeface="Times New Roman" panose="02020603050405020304" pitchFamily="18" charset="0"/>
              </a:rPr>
              <a:t>based on handwritten addresses, and logistics companies could employ it for tracking handwritten</a:t>
            </a:r>
          </a:p>
          <a:p>
            <a:r>
              <a:rPr lang="en-IN" sz="1200" dirty="0">
                <a:latin typeface="Times New Roman" panose="02020603050405020304" pitchFamily="18" charset="0"/>
                <a:cs typeface="Times New Roman" panose="02020603050405020304" pitchFamily="18" charset="0"/>
              </a:rPr>
              <a:t>package IDs.</a:t>
            </a:r>
          </a:p>
          <a:p>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5.General Public: </a:t>
            </a:r>
            <a:r>
              <a:rPr lang="en-IN" sz="1200" dirty="0">
                <a:latin typeface="Times New Roman" panose="02020603050405020304" pitchFamily="18" charset="0"/>
                <a:cs typeface="Times New Roman" panose="02020603050405020304" pitchFamily="18" charset="0"/>
              </a:rPr>
              <a:t>The general public could indirectly benefit from the project through the deployment</a:t>
            </a:r>
          </a:p>
          <a:p>
            <a:r>
              <a:rPr lang="en-IN" sz="1200" dirty="0">
                <a:latin typeface="Times New Roman" panose="02020603050405020304" pitchFamily="18" charset="0"/>
                <a:cs typeface="Times New Roman" panose="02020603050405020304" pitchFamily="18" charset="0"/>
              </a:rPr>
              <a:t>of applications or services that leverage the trained CNN model. For instance, individuals using mobile</a:t>
            </a:r>
          </a:p>
          <a:p>
            <a:r>
              <a:rPr lang="en-IN" sz="1200" dirty="0">
                <a:latin typeface="Times New Roman" panose="02020603050405020304" pitchFamily="18" charset="0"/>
                <a:cs typeface="Times New Roman" panose="02020603050405020304" pitchFamily="18" charset="0"/>
              </a:rPr>
              <a:t>banking apps with check deposit functionality may experience improved accuracy and efficiency in</a:t>
            </a:r>
          </a:p>
          <a:p>
            <a:r>
              <a:rPr lang="en-IN" sz="1200" dirty="0">
                <a:latin typeface="Times New Roman" panose="02020603050405020304" pitchFamily="18" charset="0"/>
                <a:cs typeface="Times New Roman" panose="02020603050405020304" pitchFamily="18" charset="0"/>
              </a:rPr>
              <a:t>depositing handwritten checks.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33569BF-F65F-D5AA-A2B8-D5FEFA81BDE8}"/>
              </a:ext>
            </a:extLst>
          </p:cNvPr>
          <p:cNvSpPr txBox="1"/>
          <p:nvPr/>
        </p:nvSpPr>
        <p:spPr>
          <a:xfrm>
            <a:off x="2886075" y="1750052"/>
            <a:ext cx="6467475" cy="4832092"/>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Solution:</a:t>
            </a:r>
          </a:p>
          <a:p>
            <a:pPr marL="285750" indent="-285750">
              <a:buFont typeface="Arial"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IN" sz="1400" dirty="0">
                <a:latin typeface="Times New Roman" panose="02020603050405020304" pitchFamily="18" charset="0"/>
                <a:cs typeface="Times New Roman" panose="02020603050405020304" pitchFamily="18" charset="0"/>
              </a:rPr>
              <a:t>The solution involves developing a Convolutional Neural Network (CNN) model using the</a:t>
            </a:r>
          </a:p>
          <a:p>
            <a:pPr marL="285750" indent="-285750">
              <a:buFont typeface="Arial" pitchFamily="34" charset="0"/>
              <a:buChar char="•"/>
            </a:pPr>
            <a:r>
              <a:rPr lang="en-IN" sz="1400" dirty="0">
                <a:latin typeface="Times New Roman" panose="02020603050405020304" pitchFamily="18" charset="0"/>
                <a:cs typeface="Times New Roman" panose="02020603050405020304" pitchFamily="18" charset="0"/>
              </a:rPr>
              <a:t>Scikit-Learn framework to accurately recognize handwritten digits from grayscale images.</a:t>
            </a:r>
          </a:p>
          <a:p>
            <a:pPr marL="285750" indent="-285750">
              <a:buFont typeface="Arial" pitchFamily="34" charset="0"/>
              <a:buChar char="•"/>
            </a:pPr>
            <a:r>
              <a:rPr lang="en-IN" sz="1400" dirty="0">
                <a:latin typeface="Times New Roman" panose="02020603050405020304" pitchFamily="18" charset="0"/>
                <a:cs typeface="Times New Roman" panose="02020603050405020304" pitchFamily="18" charset="0"/>
              </a:rPr>
              <a:t>The project follows a systematic approach involving data </a:t>
            </a:r>
            <a:r>
              <a:rPr lang="en-IN" sz="1400" dirty="0" err="1">
                <a:latin typeface="Times New Roman" panose="02020603050405020304" pitchFamily="18" charset="0"/>
                <a:cs typeface="Times New Roman" panose="02020603050405020304" pitchFamily="18" charset="0"/>
              </a:rPr>
              <a:t>preprocessing</a:t>
            </a:r>
            <a:r>
              <a:rPr lang="en-IN" sz="1400" dirty="0">
                <a:latin typeface="Times New Roman" panose="02020603050405020304" pitchFamily="18" charset="0"/>
                <a:cs typeface="Times New Roman" panose="02020603050405020304" pitchFamily="18" charset="0"/>
              </a:rPr>
              <a:t>, model architecture</a:t>
            </a:r>
          </a:p>
          <a:p>
            <a:pPr marL="285750" indent="-285750">
              <a:buFont typeface="Arial" pitchFamily="34" charset="0"/>
              <a:buChar char="•"/>
            </a:pPr>
            <a:r>
              <a:rPr lang="en-IN" sz="1400" dirty="0">
                <a:latin typeface="Times New Roman" panose="02020603050405020304" pitchFamily="18" charset="0"/>
                <a:cs typeface="Times New Roman" panose="02020603050405020304" pitchFamily="18" charset="0"/>
              </a:rPr>
              <a:t>design, training, evaluation, and optimization.</a:t>
            </a:r>
          </a:p>
          <a:p>
            <a:endParaRPr lang="en-IN" sz="14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IN" sz="1400" dirty="0">
                <a:latin typeface="Times New Roman" panose="02020603050405020304" pitchFamily="18" charset="0"/>
                <a:cs typeface="Times New Roman" panose="02020603050405020304" pitchFamily="18" charset="0"/>
              </a:rPr>
              <a:t> CNN architecture is designed, comprising convolutional layers for feature extraction, pooling layers for down sampling, fully connected layers for </a:t>
            </a:r>
            <a:r>
              <a:rPr lang="en-IN" sz="1400" dirty="0" err="1">
                <a:latin typeface="Times New Roman" panose="02020603050405020304" pitchFamily="18" charset="0"/>
                <a:cs typeface="Times New Roman" panose="02020603050405020304" pitchFamily="18" charset="0"/>
              </a:rPr>
              <a:t>classification,and</a:t>
            </a:r>
            <a:r>
              <a:rPr lang="en-IN" sz="1400" dirty="0">
                <a:latin typeface="Times New Roman" panose="02020603050405020304" pitchFamily="18" charset="0"/>
                <a:cs typeface="Times New Roman" panose="02020603050405020304" pitchFamily="18" charset="0"/>
              </a:rPr>
              <a:t> uses activation functions such as RELU to introduce non-linearity.</a:t>
            </a:r>
          </a:p>
          <a:p>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Value Proposition:</a:t>
            </a:r>
          </a:p>
          <a:p>
            <a:endParaRPr lang="en-IN"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.By employing Convolutional Neural Networks (CNNs), the solution offers    </a:t>
            </a:r>
            <a:r>
              <a:rPr lang="en-IN" sz="1400" dirty="0" err="1">
                <a:latin typeface="Times New Roman" panose="02020603050405020304" pitchFamily="18" charset="0"/>
                <a:cs typeface="Times New Roman" panose="02020603050405020304" pitchFamily="18" charset="0"/>
              </a:rPr>
              <a:t>highgood</a:t>
            </a:r>
            <a:r>
              <a:rPr lang="en-IN" sz="1400" dirty="0">
                <a:latin typeface="Times New Roman" panose="02020603050405020304" pitchFamily="18" charset="0"/>
                <a:cs typeface="Times New Roman" panose="02020603050405020304" pitchFamily="18" charset="0"/>
              </a:rPr>
              <a:t> accuracy in recognizing handwritten digits.</a:t>
            </a:r>
          </a:p>
          <a:p>
            <a:pPr marL="342900" indent="-342900">
              <a:buFont typeface="+mj-lt"/>
              <a:buAutoNum type="arabicPeriod"/>
            </a:pPr>
            <a:endParaRPr lang="en-IN"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he trained CNN model can be seamlessly integrated into existing software systems, </a:t>
            </a:r>
            <a:r>
              <a:rPr lang="en-IN" sz="1400" dirty="0" err="1">
                <a:latin typeface="Times New Roman" panose="02020603050405020304" pitchFamily="18" charset="0"/>
                <a:cs typeface="Times New Roman" panose="02020603050405020304" pitchFamily="18" charset="0"/>
              </a:rPr>
              <a:t>applications,or</a:t>
            </a:r>
            <a:r>
              <a:rPr lang="en-IN" sz="1400" dirty="0">
                <a:latin typeface="Times New Roman" panose="02020603050405020304" pitchFamily="18" charset="0"/>
                <a:cs typeface="Times New Roman" panose="02020603050405020304" pitchFamily="18" charset="0"/>
              </a:rPr>
              <a:t> services requiring handwritten digit recognition functionality.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9066" y="1999534"/>
            <a:ext cx="7153084" cy="5478423"/>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The CNN model's remarkable accuracy and efficiency in recognizing handwritten digits, coupled with its seamless integration into the Scikit-Learn framework, make it a standout solution in the field of automated digit recognition. By leveraging the power of Convolutional Neural Networks (CNN) and the user-friendly interface of Scikit-Learn, the solution offers a robust, accurate, and accessible approach to digit recognition tasks.</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What sets this solution apart is its ability to achieve a high accuracy of 99.0% on the testing dataset while maintaining efficiency and scalability. The CNN model demonstrates exceptional performance in accurately classifying handwritten digits across various writing styles, orientations, and backgrounds, showcasing its robustness and versatility.</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Additionally, the solution's integration with Scikit-Learn makes it accessible to a wide range of users, from novice to experienced machine learning practitioners. The ease of use and scalability provided by Scikit-Learn streamline the development and deployment process, enabling businesses, organizations, and individuals to leverage the power of CNN-based digit recognition in their applications and services.</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Overall, the "wow factor" lies in the combination of cutting-edge CNN technology with the accessibility and usability of Scikit-Learn, resulting in a solution that exceeds expectations in terms of accuracy, efficiency, and user-friendliness in automated handwritten digit recognition.</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923E7B7F-C02A-B5DF-C499-4D6BCFE5CCAF}"/>
              </a:ext>
            </a:extLst>
          </p:cNvPr>
          <p:cNvSpPr txBox="1"/>
          <p:nvPr/>
        </p:nvSpPr>
        <p:spPr>
          <a:xfrm>
            <a:off x="423672" y="1049337"/>
            <a:ext cx="9829800" cy="5632311"/>
          </a:xfrm>
          <a:prstGeom prst="rect">
            <a:avLst/>
          </a:prstGeom>
          <a:noFill/>
        </p:spPr>
        <p:txBody>
          <a:bodyPr wrap="square" rtlCol="0">
            <a:spAutoFit/>
          </a:bodyPr>
          <a:lstStyle/>
          <a:p>
            <a:pPr marL="342900" indent="-342900">
              <a:buFont typeface="Arial" pitchFamily="34" charset="0"/>
              <a:buChar char="•"/>
            </a:pPr>
            <a:r>
              <a:rPr lang="en-IN" b="1" dirty="0">
                <a:latin typeface="Times New Roman" panose="02020603050405020304" pitchFamily="18" charset="0"/>
                <a:cs typeface="Times New Roman" panose="02020603050405020304" pitchFamily="18" charset="0"/>
              </a:rPr>
              <a:t>Import Libraries: </a:t>
            </a:r>
            <a:r>
              <a:rPr lang="en-IN" dirty="0">
                <a:latin typeface="Times New Roman" panose="02020603050405020304" pitchFamily="18" charset="0"/>
                <a:cs typeface="Times New Roman" panose="02020603050405020304" pitchFamily="18" charset="0"/>
              </a:rPr>
              <a:t>Begin by importing necessary libraries such as Scikit-</a:t>
            </a:r>
            <a:r>
              <a:rPr lang="en-IN" dirty="0" err="1">
                <a:latin typeface="Times New Roman" panose="02020603050405020304" pitchFamily="18" charset="0"/>
                <a:cs typeface="Times New Roman" panose="02020603050405020304" pitchFamily="18" charset="0"/>
              </a:rPr>
              <a:t>Learn,NumPy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TensorFlow</a:t>
            </a:r>
            <a:r>
              <a:rPr lang="en-IN" dirty="0">
                <a:latin typeface="Times New Roman" panose="02020603050405020304" pitchFamily="18" charset="0"/>
                <a:cs typeface="Times New Roman" panose="02020603050405020304" pitchFamily="18" charset="0"/>
              </a:rPr>
              <a:t> or can for building and training the CNN model.</a:t>
            </a:r>
          </a:p>
          <a:p>
            <a:pPr marL="342900" indent="-342900">
              <a:buFont typeface="Arial"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b="1" dirty="0">
                <a:latin typeface="Times New Roman" panose="02020603050405020304" pitchFamily="18" charset="0"/>
                <a:cs typeface="Times New Roman" panose="02020603050405020304" pitchFamily="18" charset="0"/>
              </a:rPr>
              <a:t>Load Dataset: </a:t>
            </a:r>
            <a:r>
              <a:rPr lang="en-IN" dirty="0">
                <a:latin typeface="Times New Roman" panose="02020603050405020304" pitchFamily="18" charset="0"/>
                <a:cs typeface="Times New Roman" panose="02020603050405020304" pitchFamily="18" charset="0"/>
              </a:rPr>
              <a:t>Load the MNIST dataset of handwritten digits. Split the dataset in the set into training and testing sets, typically with a ratio of 80% for training and 20% for testing.</a:t>
            </a:r>
          </a:p>
          <a:p>
            <a:pPr marL="342900" indent="-342900">
              <a:buFont typeface="Arial"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b="1" dirty="0">
                <a:latin typeface="Times New Roman" panose="02020603050405020304" pitchFamily="18" charset="0"/>
                <a:cs typeface="Times New Roman" panose="02020603050405020304" pitchFamily="18" charset="0"/>
              </a:rPr>
              <a:t>Data Preprocessing: </a:t>
            </a:r>
            <a:r>
              <a:rPr lang="en-IN" dirty="0" err="1">
                <a:latin typeface="Times New Roman" panose="02020603050405020304" pitchFamily="18" charset="0"/>
                <a:cs typeface="Times New Roman" panose="02020603050405020304" pitchFamily="18" charset="0"/>
              </a:rPr>
              <a:t>Preprocess</a:t>
            </a:r>
            <a:r>
              <a:rPr lang="en-IN" dirty="0">
                <a:latin typeface="Times New Roman" panose="02020603050405020304" pitchFamily="18" charset="0"/>
                <a:cs typeface="Times New Roman" panose="02020603050405020304" pitchFamily="18" charset="0"/>
              </a:rPr>
              <a:t> the dataset by reshaping the images to the required input dimensions , normalizing pixel values to a range between 0 and 1, and used for the use converting labels into one-hot encoded vectors.</a:t>
            </a:r>
          </a:p>
          <a:p>
            <a:pPr marL="342900" indent="-342900">
              <a:buFont typeface="Arial"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b="1" dirty="0">
                <a:latin typeface="Times New Roman" panose="02020603050405020304" pitchFamily="18" charset="0"/>
                <a:cs typeface="Times New Roman" panose="02020603050405020304" pitchFamily="18" charset="0"/>
              </a:rPr>
              <a:t>Define CNN Architecture: </a:t>
            </a:r>
            <a:r>
              <a:rPr lang="en-IN" dirty="0">
                <a:latin typeface="Times New Roman" panose="02020603050405020304" pitchFamily="18" charset="0"/>
                <a:cs typeface="Times New Roman" panose="02020603050405020304" pitchFamily="18" charset="0"/>
              </a:rPr>
              <a:t>Design the CNN architecture comprising convolutional layers, pooling layers, fully connected layers, and activation functions. Experiment with different architectures to find the optimal configuration for recognizing handwritten digits.</a:t>
            </a:r>
          </a:p>
          <a:p>
            <a:pPr marL="342900" indent="-342900">
              <a:buFont typeface="Arial"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b="1" dirty="0">
                <a:latin typeface="Times New Roman" panose="02020603050405020304" pitchFamily="18" charset="0"/>
                <a:cs typeface="Times New Roman" panose="02020603050405020304" pitchFamily="18" charset="0"/>
              </a:rPr>
              <a:t>Compile the Model: </a:t>
            </a:r>
            <a:r>
              <a:rPr lang="en-IN" dirty="0">
                <a:latin typeface="Times New Roman" panose="02020603050405020304" pitchFamily="18" charset="0"/>
                <a:cs typeface="Times New Roman" panose="02020603050405020304" pitchFamily="18" charset="0"/>
              </a:rPr>
              <a:t>Compile the CNN model using appropriate loss functions to be taken optimization algorithms ,and evaluation metrics.</a:t>
            </a:r>
          </a:p>
          <a:p>
            <a:pPr marL="342900" indent="-342900">
              <a:buFont typeface="Arial"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b="1" dirty="0">
                <a:latin typeface="Times New Roman" panose="02020603050405020304" pitchFamily="18" charset="0"/>
                <a:cs typeface="Times New Roman" panose="02020603050405020304" pitchFamily="18" charset="0"/>
              </a:rPr>
              <a:t>Train the Model: </a:t>
            </a:r>
            <a:r>
              <a:rPr lang="en-IN" dirty="0">
                <a:latin typeface="Times New Roman" panose="02020603050405020304" pitchFamily="18" charset="0"/>
                <a:cs typeface="Times New Roman" panose="02020603050405020304" pitchFamily="18" charset="0"/>
              </a:rPr>
              <a:t>Train the compiled CNN model on the training dataset using the fit() function. Specify the number of epochs and batch size for training. Monitor the data into training process to ensure convergence and prevent </a:t>
            </a:r>
            <a:r>
              <a:rPr lang="en-IN" dirty="0" err="1">
                <a:latin typeface="Times New Roman" panose="02020603050405020304" pitchFamily="18" charset="0"/>
                <a:cs typeface="Times New Roman" panose="02020603050405020304" pitchFamily="18" charset="0"/>
              </a:rPr>
              <a:t>overfitting</a:t>
            </a:r>
            <a:r>
              <a:rPr lang="en-IN" dirty="0">
                <a:latin typeface="Times New Roman" panose="02020603050405020304" pitchFamily="18" charset="0"/>
                <a:cs typeface="Times New Roman" panose="02020603050405020304" pitchFamily="18" charset="0"/>
              </a:rPr>
              <a:t>.</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TotalTime>
  <Words>1682</Words>
  <Application>Microsoft Office PowerPoint</Application>
  <PresentationFormat>Widescreen</PresentationFormat>
  <Paragraphs>151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Times New Roman</vt:lpstr>
      <vt:lpstr>Trebuchet MS</vt:lpstr>
      <vt:lpstr>Office Theme</vt:lpstr>
      <vt:lpstr>RECOGNIZING HANDWRITTENDIGITS IN SCIKIT-LEARNEMPLOYING CONVOLUTIONAL NEURAL NETWORKS (CNN)</vt:lpstr>
      <vt:lpstr>PROJECT TITLE</vt:lpstr>
      <vt:lpstr>AGENDA</vt:lpstr>
      <vt:lpstr>PROBLEM STATEMENT</vt:lpstr>
      <vt:lpstr>PROJECT OVERVIEW</vt:lpstr>
      <vt:lpstr>END USERS?</vt:lpstr>
      <vt:lpstr>OUR SOLUTION AND ITS VALUE PROPOSITION</vt:lpstr>
      <vt:lpstr>THE "WOW" IN OUR SOLUTION</vt:lpstr>
      <vt:lpstr>PowerPoint Presentation</vt:lpstr>
      <vt:lpstr>PowerPoint Presentation</vt:lpstr>
      <vt:lpstr>RESULTS</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suneel kota</cp:lastModifiedBy>
  <cp:revision>10</cp:revision>
  <dcterms:created xsi:type="dcterms:W3CDTF">2024-03-29T15:07:22Z</dcterms:created>
  <dcterms:modified xsi:type="dcterms:W3CDTF">2024-04-02T13:18:52Z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