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6cba4e75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6cba4e75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256cba4e7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256cba4e7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6cba4e75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6cba4e75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56cba4e75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256cba4e7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256cba4e75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256cba4e75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256cba4e75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256cba4e75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d9c6705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1622d55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256cba4e7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256cba4e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d9c67055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256cba4e7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256cba4e7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6cba4e75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6cba4e7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56cba4e75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56cba4e7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subTitle" idx="1"/>
          </p:nvPr>
        </p:nvSpPr>
        <p:spPr>
          <a:xfrm>
            <a:off x="0" y="1728100"/>
            <a:ext cx="5207100" cy="253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4800" b="1"/>
              <a:t>Case Study-Global Commodity Prices</a:t>
            </a:r>
            <a:endParaRPr sz="4800" b="1"/>
          </a:p>
          <a:p>
            <a:pPr marL="0" lvl="0" indent="0" algn="l" rtl="0">
              <a:spcBef>
                <a:spcPts val="0"/>
              </a:spcBef>
              <a:spcAft>
                <a:spcPts val="0"/>
              </a:spcAft>
              <a:buNone/>
            </a:pPr>
            <a:r>
              <a:rPr lang="en" sz="4800"/>
              <a:t>                      </a:t>
            </a:r>
            <a:r>
              <a:rPr lang="en" sz="2200"/>
              <a:t>-</a:t>
            </a:r>
            <a:r>
              <a:rPr lang="en" sz="1700"/>
              <a:t>D.Siddhartha Alexander</a:t>
            </a:r>
            <a:endParaRPr sz="100"/>
          </a:p>
        </p:txBody>
      </p:sp>
      <p:pic>
        <p:nvPicPr>
          <p:cNvPr id="136" name="Google Shape;136;p17"/>
          <p:cNvPicPr preferRelativeResize="0"/>
          <p:nvPr/>
        </p:nvPicPr>
        <p:blipFill>
          <a:blip r:embed="rId3">
            <a:alphaModFix/>
          </a:blip>
          <a:stretch>
            <a:fillRect/>
          </a:stretch>
        </p:blipFill>
        <p:spPr>
          <a:xfrm>
            <a:off x="5456475" y="1247500"/>
            <a:ext cx="3437325" cy="27968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p:nvPr/>
        </p:nvSpPr>
        <p:spPr>
          <a:xfrm>
            <a:off x="0" y="0"/>
            <a:ext cx="6764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Importing Libraries</a:t>
            </a:r>
            <a:endParaRPr sz="1300">
              <a:solidFill>
                <a:schemeClr val="accent1"/>
              </a:solidFill>
              <a:latin typeface="Lato"/>
              <a:ea typeface="Lato"/>
              <a:cs typeface="Lato"/>
              <a:sym typeface="Lato"/>
            </a:endParaRPr>
          </a:p>
        </p:txBody>
      </p:sp>
      <p:pic>
        <p:nvPicPr>
          <p:cNvPr id="191" name="Google Shape;191;p26"/>
          <p:cNvPicPr preferRelativeResize="0"/>
          <p:nvPr/>
        </p:nvPicPr>
        <p:blipFill>
          <a:blip r:embed="rId3">
            <a:alphaModFix/>
          </a:blip>
          <a:stretch>
            <a:fillRect/>
          </a:stretch>
        </p:blipFill>
        <p:spPr>
          <a:xfrm>
            <a:off x="152400" y="313125"/>
            <a:ext cx="8839201" cy="1181060"/>
          </a:xfrm>
          <a:prstGeom prst="rect">
            <a:avLst/>
          </a:prstGeom>
          <a:noFill/>
          <a:ln>
            <a:noFill/>
          </a:ln>
        </p:spPr>
      </p:pic>
      <p:sp>
        <p:nvSpPr>
          <p:cNvPr id="192" name="Google Shape;192;p26"/>
          <p:cNvSpPr txBox="1"/>
          <p:nvPr/>
        </p:nvSpPr>
        <p:spPr>
          <a:xfrm>
            <a:off x="152400" y="1494175"/>
            <a:ext cx="77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What is the maximum price of Robusta coffee ?</a:t>
            </a:r>
            <a:endParaRPr/>
          </a:p>
        </p:txBody>
      </p:sp>
      <p:sp>
        <p:nvSpPr>
          <p:cNvPr id="193" name="Google Shape;193;p26"/>
          <p:cNvSpPr txBox="1"/>
          <p:nvPr/>
        </p:nvSpPr>
        <p:spPr>
          <a:xfrm>
            <a:off x="246600" y="2231200"/>
            <a:ext cx="3000000" cy="2320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df[</a:t>
            </a:r>
            <a:r>
              <a:rPr lang="en" sz="1050">
                <a:solidFill>
                  <a:srgbClr val="A31515"/>
                </a:solidFill>
                <a:highlight>
                  <a:srgbClr val="F7F7F7"/>
                </a:highlight>
                <a:latin typeface="Courier New"/>
                <a:ea typeface="Courier New"/>
                <a:cs typeface="Courier New"/>
                <a:sym typeface="Courier New"/>
              </a:rPr>
              <a:t>'coffee_robustas'</a:t>
            </a:r>
            <a:r>
              <a:rPr lang="en" sz="1050">
                <a:highlight>
                  <a:srgbClr val="F7F7F7"/>
                </a:highlight>
                <a:latin typeface="Courier New"/>
                <a:ea typeface="Courier New"/>
                <a:cs typeface="Courier New"/>
                <a:sym typeface="Courier New"/>
              </a:rPr>
              <a:t>].</a:t>
            </a:r>
            <a:r>
              <a:rPr lang="en" sz="1050">
                <a:solidFill>
                  <a:srgbClr val="795E26"/>
                </a:solidFill>
                <a:highlight>
                  <a:srgbClr val="F7F7F7"/>
                </a:highlight>
                <a:latin typeface="Courier New"/>
                <a:ea typeface="Courier New"/>
                <a:cs typeface="Courier New"/>
                <a:sym typeface="Courier New"/>
              </a:rPr>
              <a:t>max</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plt.figure(figsize=(</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plt.plot(df[</a:t>
            </a:r>
            <a:r>
              <a:rPr lang="en" sz="1050">
                <a:solidFill>
                  <a:srgbClr val="A31515"/>
                </a:solidFill>
                <a:highlight>
                  <a:srgbClr val="F7F7F7"/>
                </a:highlight>
                <a:latin typeface="Courier New"/>
                <a:ea typeface="Courier New"/>
                <a:cs typeface="Courier New"/>
                <a:sym typeface="Courier New"/>
              </a:rPr>
              <a:t>'date'</a:t>
            </a:r>
            <a:r>
              <a:rPr lang="en" sz="1050">
                <a:highlight>
                  <a:srgbClr val="F7F7F7"/>
                </a:highlight>
                <a:latin typeface="Courier New"/>
                <a:ea typeface="Courier New"/>
                <a:cs typeface="Courier New"/>
                <a:sym typeface="Courier New"/>
              </a:rPr>
              <a:t>],df[</a:t>
            </a:r>
            <a:r>
              <a:rPr lang="en" sz="1050">
                <a:solidFill>
                  <a:srgbClr val="A31515"/>
                </a:solidFill>
                <a:highlight>
                  <a:srgbClr val="F7F7F7"/>
                </a:highlight>
                <a:latin typeface="Courier New"/>
                <a:ea typeface="Courier New"/>
                <a:cs typeface="Courier New"/>
                <a:sym typeface="Courier New"/>
              </a:rPr>
              <a:t>'coffee_robustas'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plt.xlabel(</a:t>
            </a:r>
            <a:r>
              <a:rPr lang="en" sz="1050">
                <a:solidFill>
                  <a:srgbClr val="A31515"/>
                </a:solidFill>
                <a:highlight>
                  <a:srgbClr val="F7F7F7"/>
                </a:highlight>
                <a:latin typeface="Courier New"/>
                <a:ea typeface="Courier New"/>
                <a:cs typeface="Courier New"/>
                <a:sym typeface="Courier New"/>
              </a:rPr>
              <a:t>'date'</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plt.ylabel(</a:t>
            </a:r>
            <a:r>
              <a:rPr lang="en" sz="1050">
                <a:solidFill>
                  <a:srgbClr val="A31515"/>
                </a:solidFill>
                <a:highlight>
                  <a:srgbClr val="F7F7F7"/>
                </a:highlight>
                <a:latin typeface="Courier New"/>
                <a:ea typeface="Courier New"/>
                <a:cs typeface="Courier New"/>
                <a:sym typeface="Courier New"/>
              </a:rPr>
              <a:t>'price'</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plt.title(</a:t>
            </a:r>
            <a:r>
              <a:rPr lang="en" sz="1050">
                <a:solidFill>
                  <a:srgbClr val="A31515"/>
                </a:solidFill>
                <a:highlight>
                  <a:srgbClr val="F7F7F7"/>
                </a:highlight>
                <a:latin typeface="Courier New"/>
                <a:ea typeface="Courier New"/>
                <a:cs typeface="Courier New"/>
                <a:sym typeface="Courier New"/>
              </a:rPr>
              <a:t>'maximum price of Robusta coffee'</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plt.grid(</a:t>
            </a:r>
            <a:r>
              <a:rPr lang="en" sz="1050">
                <a:solidFill>
                  <a:srgbClr val="0000FF"/>
                </a:solidFill>
                <a:highlight>
                  <a:srgbClr val="F7F7F7"/>
                </a:highlight>
                <a:latin typeface="Courier New"/>
                <a:ea typeface="Courier New"/>
                <a:cs typeface="Courier New"/>
                <a:sym typeface="Courier New"/>
              </a:rPr>
              <a:t>True</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plt.show()</a:t>
            </a:r>
            <a:endParaRPr sz="1050">
              <a:highlight>
                <a:srgbClr val="F7F7F7"/>
              </a:highlight>
              <a:latin typeface="Courier New"/>
              <a:ea typeface="Courier New"/>
              <a:cs typeface="Courier New"/>
              <a:sym typeface="Courier New"/>
            </a:endParaRPr>
          </a:p>
        </p:txBody>
      </p:sp>
      <p:pic>
        <p:nvPicPr>
          <p:cNvPr id="194" name="Google Shape;194;p26"/>
          <p:cNvPicPr preferRelativeResize="0"/>
          <p:nvPr/>
        </p:nvPicPr>
        <p:blipFill>
          <a:blip r:embed="rId4">
            <a:alphaModFix/>
          </a:blip>
          <a:stretch>
            <a:fillRect/>
          </a:stretch>
        </p:blipFill>
        <p:spPr>
          <a:xfrm>
            <a:off x="5536250" y="1753175"/>
            <a:ext cx="3197353" cy="294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p:nvPr/>
        </p:nvSpPr>
        <p:spPr>
          <a:xfrm>
            <a:off x="0" y="1174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What is the 75th percentile of sugar prices in the European Union (EU)?</a:t>
            </a:r>
            <a:endParaRPr/>
          </a:p>
        </p:txBody>
      </p:sp>
      <p:sp>
        <p:nvSpPr>
          <p:cNvPr id="200" name="Google Shape;200;p27"/>
          <p:cNvSpPr txBox="1"/>
          <p:nvPr/>
        </p:nvSpPr>
        <p:spPr>
          <a:xfrm>
            <a:off x="176150" y="1045150"/>
            <a:ext cx="7059900" cy="1004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plt.figure(figsize=(</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plt.boxplot(df[</a:t>
            </a:r>
            <a:r>
              <a:rPr lang="en" sz="1050">
                <a:solidFill>
                  <a:srgbClr val="A31515"/>
                </a:solidFill>
                <a:highlight>
                  <a:srgbClr val="F7F7F7"/>
                </a:highlight>
                <a:latin typeface="Courier New"/>
                <a:ea typeface="Courier New"/>
                <a:cs typeface="Courier New"/>
                <a:sym typeface="Courier New"/>
              </a:rPr>
              <a:t>'sugar_eu'</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plt.title(</a:t>
            </a:r>
            <a:r>
              <a:rPr lang="en" sz="1050">
                <a:solidFill>
                  <a:srgbClr val="A31515"/>
                </a:solidFill>
                <a:highlight>
                  <a:srgbClr val="F7F7F7"/>
                </a:highlight>
                <a:latin typeface="Courier New"/>
                <a:ea typeface="Courier New"/>
                <a:cs typeface="Courier New"/>
                <a:sym typeface="Courier New"/>
              </a:rPr>
              <a:t>'75th percentile of sugar prices in the European Union (EU)'</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plt.show()</a:t>
            </a:r>
            <a:endParaRPr sz="1050">
              <a:highlight>
                <a:srgbClr val="F7F7F7"/>
              </a:highlight>
              <a:latin typeface="Courier New"/>
              <a:ea typeface="Courier New"/>
              <a:cs typeface="Courier New"/>
              <a:sym typeface="Courier New"/>
            </a:endParaRPr>
          </a:p>
        </p:txBody>
      </p:sp>
      <p:pic>
        <p:nvPicPr>
          <p:cNvPr id="201" name="Google Shape;201;p27"/>
          <p:cNvPicPr preferRelativeResize="0"/>
          <p:nvPr/>
        </p:nvPicPr>
        <p:blipFill>
          <a:blip r:embed="rId3">
            <a:alphaModFix/>
          </a:blip>
          <a:stretch>
            <a:fillRect/>
          </a:stretch>
        </p:blipFill>
        <p:spPr>
          <a:xfrm>
            <a:off x="152400" y="2201950"/>
            <a:ext cx="3405620" cy="278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p:nvPr/>
        </p:nvSpPr>
        <p:spPr>
          <a:xfrm>
            <a:off x="0" y="3288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What is the skewness of the price distribution for Arabica coffee?</a:t>
            </a:r>
            <a:endParaRPr/>
          </a:p>
        </p:txBody>
      </p:sp>
      <p:sp>
        <p:nvSpPr>
          <p:cNvPr id="207" name="Google Shape;207;p28"/>
          <p:cNvSpPr txBox="1"/>
          <p:nvPr/>
        </p:nvSpPr>
        <p:spPr>
          <a:xfrm>
            <a:off x="1423300" y="1413875"/>
            <a:ext cx="6764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208" name="Google Shape;208;p28"/>
          <p:cNvPicPr preferRelativeResize="0"/>
          <p:nvPr/>
        </p:nvPicPr>
        <p:blipFill>
          <a:blip r:embed="rId3">
            <a:alphaModFix/>
          </a:blip>
          <a:stretch>
            <a:fillRect/>
          </a:stretch>
        </p:blipFill>
        <p:spPr>
          <a:xfrm>
            <a:off x="1352800" y="1108550"/>
            <a:ext cx="3219200" cy="830435"/>
          </a:xfrm>
          <a:prstGeom prst="rect">
            <a:avLst/>
          </a:prstGeom>
          <a:noFill/>
          <a:ln>
            <a:noFill/>
          </a:ln>
        </p:spPr>
      </p:pic>
      <p:sp>
        <p:nvSpPr>
          <p:cNvPr id="209" name="Google Shape;209;p28"/>
          <p:cNvSpPr txBox="1"/>
          <p:nvPr/>
        </p:nvSpPr>
        <p:spPr>
          <a:xfrm>
            <a:off x="96300" y="1108550"/>
            <a:ext cx="6764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Formula :</a:t>
            </a:r>
            <a:endParaRPr sz="1300">
              <a:solidFill>
                <a:schemeClr val="accent1"/>
              </a:solidFill>
              <a:latin typeface="Lato"/>
              <a:ea typeface="Lato"/>
              <a:cs typeface="Lato"/>
              <a:sym typeface="Lato"/>
            </a:endParaRPr>
          </a:p>
        </p:txBody>
      </p:sp>
      <p:pic>
        <p:nvPicPr>
          <p:cNvPr id="210" name="Google Shape;210;p28"/>
          <p:cNvPicPr preferRelativeResize="0"/>
          <p:nvPr/>
        </p:nvPicPr>
        <p:blipFill>
          <a:blip r:embed="rId4">
            <a:alphaModFix/>
          </a:blip>
          <a:stretch>
            <a:fillRect/>
          </a:stretch>
        </p:blipFill>
        <p:spPr>
          <a:xfrm>
            <a:off x="287450" y="1872997"/>
            <a:ext cx="1733550" cy="3211575"/>
          </a:xfrm>
          <a:prstGeom prst="rect">
            <a:avLst/>
          </a:prstGeom>
          <a:noFill/>
          <a:ln>
            <a:noFill/>
          </a:ln>
        </p:spPr>
      </p:pic>
      <p:pic>
        <p:nvPicPr>
          <p:cNvPr id="211" name="Google Shape;211;p28"/>
          <p:cNvPicPr preferRelativeResize="0"/>
          <p:nvPr/>
        </p:nvPicPr>
        <p:blipFill>
          <a:blip r:embed="rId5">
            <a:alphaModFix/>
          </a:blip>
          <a:stretch>
            <a:fillRect/>
          </a:stretch>
        </p:blipFill>
        <p:spPr>
          <a:xfrm>
            <a:off x="2173400" y="2091375"/>
            <a:ext cx="4616500" cy="174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p:nvPr/>
        </p:nvSpPr>
        <p:spPr>
          <a:xfrm>
            <a:off x="93950" y="1057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Is the distribution of sugar prices in the US signicantly different from a normal distribution? </a:t>
            </a:r>
            <a:endParaRPr/>
          </a:p>
        </p:txBody>
      </p:sp>
      <p:sp>
        <p:nvSpPr>
          <p:cNvPr id="217" name="Google Shape;217;p29"/>
          <p:cNvSpPr txBox="1"/>
          <p:nvPr/>
        </p:nvSpPr>
        <p:spPr>
          <a:xfrm>
            <a:off x="211375" y="892475"/>
            <a:ext cx="3000000" cy="3197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solidFill>
                  <a:srgbClr val="AF00DB"/>
                </a:solidFill>
                <a:highlight>
                  <a:srgbClr val="F7F7F7"/>
                </a:highlight>
                <a:latin typeface="Courier New"/>
                <a:ea typeface="Courier New"/>
                <a:cs typeface="Courier New"/>
                <a:sym typeface="Courier New"/>
              </a:rPr>
              <a:t>from</a:t>
            </a:r>
            <a:r>
              <a:rPr lang="en" sz="1050">
                <a:highlight>
                  <a:srgbClr val="F7F7F7"/>
                </a:highlight>
                <a:latin typeface="Courier New"/>
                <a:ea typeface="Courier New"/>
                <a:cs typeface="Courier New"/>
                <a:sym typeface="Courier New"/>
              </a:rPr>
              <a:t> scipy.stats </a:t>
            </a:r>
            <a:r>
              <a:rPr lang="en" sz="1050">
                <a:solidFill>
                  <a:srgbClr val="AF00DB"/>
                </a:solidFill>
                <a:highlight>
                  <a:srgbClr val="F7F7F7"/>
                </a:highlight>
                <a:latin typeface="Courier New"/>
                <a:ea typeface="Courier New"/>
                <a:cs typeface="Courier New"/>
                <a:sym typeface="Courier New"/>
              </a:rPr>
              <a:t>import</a:t>
            </a:r>
            <a:r>
              <a:rPr lang="en" sz="1050">
                <a:highlight>
                  <a:srgbClr val="F7F7F7"/>
                </a:highlight>
                <a:latin typeface="Courier New"/>
                <a:ea typeface="Courier New"/>
                <a:cs typeface="Courier New"/>
                <a:sym typeface="Courier New"/>
              </a:rPr>
              <a:t> norm</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AF00DB"/>
                </a:solidFill>
                <a:highlight>
                  <a:srgbClr val="F7F7F7"/>
                </a:highlight>
                <a:latin typeface="Courier New"/>
                <a:ea typeface="Courier New"/>
                <a:cs typeface="Courier New"/>
                <a:sym typeface="Courier New"/>
              </a:rPr>
              <a:t>import</a:t>
            </a:r>
            <a:r>
              <a:rPr lang="en" sz="1050">
                <a:highlight>
                  <a:srgbClr val="F7F7F7"/>
                </a:highlight>
                <a:latin typeface="Courier New"/>
                <a:ea typeface="Courier New"/>
                <a:cs typeface="Courier New"/>
                <a:sym typeface="Courier New"/>
              </a:rPr>
              <a:t> numpy </a:t>
            </a:r>
            <a:r>
              <a:rPr lang="en" sz="1050">
                <a:solidFill>
                  <a:srgbClr val="AF00DB"/>
                </a:solidFill>
                <a:highlight>
                  <a:srgbClr val="F7F7F7"/>
                </a:highlight>
                <a:latin typeface="Courier New"/>
                <a:ea typeface="Courier New"/>
                <a:cs typeface="Courier New"/>
                <a:sym typeface="Courier New"/>
              </a:rPr>
              <a:t>as</a:t>
            </a:r>
            <a:r>
              <a:rPr lang="en" sz="1050">
                <a:highlight>
                  <a:srgbClr val="F7F7F7"/>
                </a:highlight>
                <a:latin typeface="Courier New"/>
                <a:ea typeface="Courier New"/>
                <a:cs typeface="Courier New"/>
                <a:sym typeface="Courier New"/>
              </a:rPr>
              <a:t> np</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AF00DB"/>
                </a:solidFill>
                <a:highlight>
                  <a:srgbClr val="F7F7F7"/>
                </a:highlight>
                <a:latin typeface="Courier New"/>
                <a:ea typeface="Courier New"/>
                <a:cs typeface="Courier New"/>
                <a:sym typeface="Courier New"/>
              </a:rPr>
              <a:t>import</a:t>
            </a:r>
            <a:r>
              <a:rPr lang="en" sz="1050">
                <a:highlight>
                  <a:srgbClr val="F7F7F7"/>
                </a:highlight>
                <a:latin typeface="Courier New"/>
                <a:ea typeface="Courier New"/>
                <a:cs typeface="Courier New"/>
                <a:sym typeface="Courier New"/>
              </a:rPr>
              <a:t> matplotlib.pyplot </a:t>
            </a:r>
            <a:r>
              <a:rPr lang="en" sz="1050">
                <a:solidFill>
                  <a:srgbClr val="AF00DB"/>
                </a:solidFill>
                <a:highlight>
                  <a:srgbClr val="F7F7F7"/>
                </a:highlight>
                <a:latin typeface="Courier New"/>
                <a:ea typeface="Courier New"/>
                <a:cs typeface="Courier New"/>
                <a:sym typeface="Courier New"/>
              </a:rPr>
              <a:t>as</a:t>
            </a:r>
            <a:r>
              <a:rPr lang="en" sz="1050">
                <a:highlight>
                  <a:srgbClr val="F7F7F7"/>
                </a:highlight>
                <a:latin typeface="Courier New"/>
                <a:ea typeface="Courier New"/>
                <a:cs typeface="Courier New"/>
                <a:sym typeface="Courier New"/>
              </a:rPr>
              <a:t> plt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mean=np.mean(df[</a:t>
            </a:r>
            <a:r>
              <a:rPr lang="en" sz="1050">
                <a:solidFill>
                  <a:srgbClr val="A31515"/>
                </a:solidFill>
                <a:highlight>
                  <a:srgbClr val="F7F7F7"/>
                </a:highlight>
                <a:latin typeface="Courier New"/>
                <a:ea typeface="Courier New"/>
                <a:cs typeface="Courier New"/>
                <a:sym typeface="Courier New"/>
              </a:rPr>
              <a:t>'sugar_us'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sd=np.std(df[</a:t>
            </a:r>
            <a:r>
              <a:rPr lang="en" sz="1050">
                <a:solidFill>
                  <a:srgbClr val="A31515"/>
                </a:solidFill>
                <a:highlight>
                  <a:srgbClr val="F7F7F7"/>
                </a:highlight>
                <a:latin typeface="Courier New"/>
                <a:ea typeface="Courier New"/>
                <a:cs typeface="Courier New"/>
                <a:sym typeface="Courier New"/>
              </a:rPr>
              <a:t>'sugar_us'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x_axis=np.linspace(mean - </a:t>
            </a:r>
            <a:r>
              <a:rPr lang="en" sz="1050">
                <a:solidFill>
                  <a:srgbClr val="116644"/>
                </a:solidFill>
                <a:highlight>
                  <a:srgbClr val="F7F7F7"/>
                </a:highlight>
                <a:latin typeface="Courier New"/>
                <a:ea typeface="Courier New"/>
                <a:cs typeface="Courier New"/>
                <a:sym typeface="Courier New"/>
              </a:rPr>
              <a:t>3</a:t>
            </a:r>
            <a:r>
              <a:rPr lang="en" sz="1050">
                <a:highlight>
                  <a:srgbClr val="F7F7F7"/>
                </a:highlight>
                <a:latin typeface="Courier New"/>
                <a:ea typeface="Courier New"/>
                <a:cs typeface="Courier New"/>
                <a:sym typeface="Courier New"/>
              </a:rPr>
              <a:t> * sd, mean + </a:t>
            </a:r>
            <a:r>
              <a:rPr lang="en" sz="1050">
                <a:solidFill>
                  <a:srgbClr val="116644"/>
                </a:solidFill>
                <a:highlight>
                  <a:srgbClr val="F7F7F7"/>
                </a:highlight>
                <a:latin typeface="Courier New"/>
                <a:ea typeface="Courier New"/>
                <a:cs typeface="Courier New"/>
                <a:sym typeface="Courier New"/>
              </a:rPr>
              <a:t>3</a:t>
            </a:r>
            <a:r>
              <a:rPr lang="en" sz="1050">
                <a:highlight>
                  <a:srgbClr val="F7F7F7"/>
                </a:highlight>
                <a:latin typeface="Courier New"/>
                <a:ea typeface="Courier New"/>
                <a:cs typeface="Courier New"/>
                <a:sym typeface="Courier New"/>
              </a:rPr>
              <a:t> * sd, </a:t>
            </a:r>
            <a:r>
              <a:rPr lang="en" sz="1050">
                <a:solidFill>
                  <a:srgbClr val="116644"/>
                </a:solidFill>
                <a:highlight>
                  <a:srgbClr val="F7F7F7"/>
                </a:highlight>
                <a:latin typeface="Courier New"/>
                <a:ea typeface="Courier New"/>
                <a:cs typeface="Courier New"/>
                <a:sym typeface="Courier New"/>
              </a:rPr>
              <a:t>100</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plt.plot(x_axis, norm.pdf(x_axis, mean, sd))</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plt.title(</a:t>
            </a:r>
            <a:r>
              <a:rPr lang="en" sz="1050">
                <a:solidFill>
                  <a:srgbClr val="A31515"/>
                </a:solidFill>
                <a:highlight>
                  <a:srgbClr val="F7F7F7"/>
                </a:highlight>
                <a:latin typeface="Courier New"/>
                <a:ea typeface="Courier New"/>
                <a:cs typeface="Courier New"/>
                <a:sym typeface="Courier New"/>
              </a:rPr>
              <a:t>'distribution of sugar prices'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plt.show()</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sns.lineplot(df[</a:t>
            </a:r>
            <a:r>
              <a:rPr lang="en" sz="1050">
                <a:solidFill>
                  <a:srgbClr val="A31515"/>
                </a:solidFill>
                <a:highlight>
                  <a:srgbClr val="F7F7F7"/>
                </a:highlight>
                <a:latin typeface="Courier New"/>
                <a:ea typeface="Courier New"/>
                <a:cs typeface="Courier New"/>
                <a:sym typeface="Courier New"/>
              </a:rPr>
              <a:t>'sugar_us'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plt.show()</a:t>
            </a:r>
            <a:endParaRPr sz="1050">
              <a:highlight>
                <a:srgbClr val="F7F7F7"/>
              </a:highlight>
              <a:latin typeface="Courier New"/>
              <a:ea typeface="Courier New"/>
              <a:cs typeface="Courier New"/>
              <a:sym typeface="Courier New"/>
            </a:endParaRPr>
          </a:p>
        </p:txBody>
      </p:sp>
      <p:pic>
        <p:nvPicPr>
          <p:cNvPr id="218" name="Google Shape;218;p29"/>
          <p:cNvPicPr preferRelativeResize="0"/>
          <p:nvPr/>
        </p:nvPicPr>
        <p:blipFill>
          <a:blip r:embed="rId3">
            <a:alphaModFix/>
          </a:blip>
          <a:stretch>
            <a:fillRect/>
          </a:stretch>
        </p:blipFill>
        <p:spPr>
          <a:xfrm>
            <a:off x="3211375" y="681800"/>
            <a:ext cx="3223375" cy="2669700"/>
          </a:xfrm>
          <a:prstGeom prst="rect">
            <a:avLst/>
          </a:prstGeom>
          <a:noFill/>
          <a:ln>
            <a:noFill/>
          </a:ln>
        </p:spPr>
      </p:pic>
      <p:pic>
        <p:nvPicPr>
          <p:cNvPr id="219" name="Google Shape;219;p29"/>
          <p:cNvPicPr preferRelativeResize="0"/>
          <p:nvPr/>
        </p:nvPicPr>
        <p:blipFill>
          <a:blip r:embed="rId4">
            <a:alphaModFix/>
          </a:blip>
          <a:stretch>
            <a:fillRect/>
          </a:stretch>
        </p:blipFill>
        <p:spPr>
          <a:xfrm>
            <a:off x="6368245" y="2626738"/>
            <a:ext cx="3223375" cy="22558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p:nvPr/>
        </p:nvSpPr>
        <p:spPr>
          <a:xfrm>
            <a:off x="0" y="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How many times does the price of Dubai oil exceed the price of Brent oil by a certain threshold $10 ?</a:t>
            </a:r>
            <a:endParaRPr/>
          </a:p>
        </p:txBody>
      </p:sp>
      <p:pic>
        <p:nvPicPr>
          <p:cNvPr id="225" name="Google Shape;225;p30"/>
          <p:cNvPicPr preferRelativeResize="0"/>
          <p:nvPr/>
        </p:nvPicPr>
        <p:blipFill>
          <a:blip r:embed="rId3">
            <a:alphaModFix/>
          </a:blip>
          <a:stretch>
            <a:fillRect/>
          </a:stretch>
        </p:blipFill>
        <p:spPr>
          <a:xfrm>
            <a:off x="152400" y="552600"/>
            <a:ext cx="2247900" cy="4200525"/>
          </a:xfrm>
          <a:prstGeom prst="rect">
            <a:avLst/>
          </a:prstGeom>
          <a:noFill/>
          <a:ln>
            <a:noFill/>
          </a:ln>
        </p:spPr>
      </p:pic>
      <p:pic>
        <p:nvPicPr>
          <p:cNvPr id="226" name="Google Shape;226;p30"/>
          <p:cNvPicPr preferRelativeResize="0"/>
          <p:nvPr/>
        </p:nvPicPr>
        <p:blipFill>
          <a:blip r:embed="rId4">
            <a:alphaModFix/>
          </a:blip>
          <a:stretch>
            <a:fillRect/>
          </a:stretch>
        </p:blipFill>
        <p:spPr>
          <a:xfrm>
            <a:off x="2552700" y="552600"/>
            <a:ext cx="5495925" cy="381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p:nvPr/>
        </p:nvSpPr>
        <p:spPr>
          <a:xfrm>
            <a:off x="0" y="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How has brent oil prices vary on a quarterly basis since the last five years?</a:t>
            </a:r>
            <a:endParaRPr/>
          </a:p>
        </p:txBody>
      </p:sp>
      <p:sp>
        <p:nvSpPr>
          <p:cNvPr id="232" name="Google Shape;232;p31"/>
          <p:cNvSpPr txBox="1"/>
          <p:nvPr/>
        </p:nvSpPr>
        <p:spPr>
          <a:xfrm>
            <a:off x="82175" y="400200"/>
            <a:ext cx="30000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m=df.iloc[</a:t>
            </a:r>
            <a:r>
              <a:rPr lang="en" sz="1050">
                <a:solidFill>
                  <a:srgbClr val="116644"/>
                </a:solidFill>
                <a:highlight>
                  <a:srgbClr val="F7F7F7"/>
                </a:highlight>
                <a:latin typeface="Courier New"/>
                <a:ea typeface="Courier New"/>
                <a:cs typeface="Courier New"/>
                <a:sym typeface="Courier New"/>
              </a:rPr>
              <a:t>686</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p:txBody>
      </p:sp>
      <p:sp>
        <p:nvSpPr>
          <p:cNvPr id="233" name="Google Shape;233;p31"/>
          <p:cNvSpPr txBox="1"/>
          <p:nvPr/>
        </p:nvSpPr>
        <p:spPr>
          <a:xfrm>
            <a:off x="82175" y="845500"/>
            <a:ext cx="5157600" cy="1223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plt.figure(figsize=(</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a:t>
            </a:r>
            <a:r>
              <a:rPr lang="en" sz="1050">
                <a:solidFill>
                  <a:srgbClr val="116644"/>
                </a:solidFill>
                <a:highlight>
                  <a:srgbClr val="F7F7F7"/>
                </a:highlight>
                <a:latin typeface="Courier New"/>
                <a:ea typeface="Courier New"/>
                <a:cs typeface="Courier New"/>
                <a:sym typeface="Courier New"/>
              </a:rPr>
              <a:t>5</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sns.lineplot(data=m,x=</a:t>
            </a:r>
            <a:r>
              <a:rPr lang="en" sz="1050">
                <a:solidFill>
                  <a:srgbClr val="A31515"/>
                </a:solidFill>
                <a:highlight>
                  <a:srgbClr val="F7F7F7"/>
                </a:highlight>
                <a:latin typeface="Courier New"/>
                <a:ea typeface="Courier New"/>
                <a:cs typeface="Courier New"/>
                <a:sym typeface="Courier New"/>
              </a:rPr>
              <a:t>'date'</a:t>
            </a:r>
            <a:r>
              <a:rPr lang="en" sz="1050">
                <a:highlight>
                  <a:srgbClr val="F7F7F7"/>
                </a:highlight>
                <a:latin typeface="Courier New"/>
                <a:ea typeface="Courier New"/>
                <a:cs typeface="Courier New"/>
                <a:sym typeface="Courier New"/>
              </a:rPr>
              <a:t>,y=</a:t>
            </a:r>
            <a:r>
              <a:rPr lang="en" sz="1050">
                <a:solidFill>
                  <a:srgbClr val="A31515"/>
                </a:solidFill>
                <a:highlight>
                  <a:srgbClr val="F7F7F7"/>
                </a:highlight>
                <a:latin typeface="Courier New"/>
                <a:ea typeface="Courier New"/>
                <a:cs typeface="Courier New"/>
                <a:sym typeface="Courier New"/>
              </a:rPr>
              <a:t>'coffee_robustas'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plt.title(</a:t>
            </a:r>
            <a:r>
              <a:rPr lang="en" sz="1050">
                <a:solidFill>
                  <a:srgbClr val="A31515"/>
                </a:solidFill>
                <a:highlight>
                  <a:srgbClr val="F7F7F7"/>
                </a:highlight>
                <a:latin typeface="Courier New"/>
                <a:ea typeface="Courier New"/>
                <a:cs typeface="Courier New"/>
                <a:sym typeface="Courier New"/>
              </a:rPr>
              <a:t>'brent oil prices vary on a quarterly basis since the last five years'</a:t>
            </a:r>
            <a:r>
              <a:rPr lang="en" sz="1050">
                <a:highlight>
                  <a:srgbClr val="F7F7F7"/>
                </a:highlight>
                <a:latin typeface="Courier New"/>
                <a:ea typeface="Courier New"/>
                <a:cs typeface="Courier New"/>
                <a:sym typeface="Courier New"/>
              </a:rPr>
              <a:t>)</a:t>
            </a:r>
            <a:endParaRPr sz="1050">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highlight>
                  <a:srgbClr val="F7F7F7"/>
                </a:highlight>
                <a:latin typeface="Courier New"/>
                <a:ea typeface="Courier New"/>
                <a:cs typeface="Courier New"/>
                <a:sym typeface="Courier New"/>
              </a:rPr>
              <a:t>plt.show()</a:t>
            </a:r>
            <a:endParaRPr sz="1050">
              <a:highlight>
                <a:srgbClr val="F7F7F7"/>
              </a:highlight>
              <a:latin typeface="Courier New"/>
              <a:ea typeface="Courier New"/>
              <a:cs typeface="Courier New"/>
              <a:sym typeface="Courier New"/>
            </a:endParaRPr>
          </a:p>
        </p:txBody>
      </p:sp>
      <p:pic>
        <p:nvPicPr>
          <p:cNvPr id="234" name="Google Shape;234;p31"/>
          <p:cNvPicPr preferRelativeResize="0"/>
          <p:nvPr/>
        </p:nvPicPr>
        <p:blipFill>
          <a:blip r:embed="rId3">
            <a:alphaModFix/>
          </a:blip>
          <a:stretch>
            <a:fillRect/>
          </a:stretch>
        </p:blipFill>
        <p:spPr>
          <a:xfrm>
            <a:off x="5392175" y="552600"/>
            <a:ext cx="3599425" cy="29542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400"/>
              <a:t>THANK YOU</a:t>
            </a:r>
            <a:endParaRPr sz="6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29450" y="1322450"/>
            <a:ext cx="28599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0">
                <a:latin typeface="Lato Black"/>
                <a:ea typeface="Lato Black"/>
                <a:cs typeface="Lato Black"/>
                <a:sym typeface="Lato Black"/>
              </a:rPr>
              <a:t>Table of contents</a:t>
            </a:r>
            <a:endParaRPr sz="2700" b="0">
              <a:latin typeface="Lato Black"/>
              <a:ea typeface="Lato Black"/>
              <a:cs typeface="Lato Black"/>
              <a:sym typeface="Lato Black"/>
            </a:endParaRPr>
          </a:p>
        </p:txBody>
      </p:sp>
      <p:sp>
        <p:nvSpPr>
          <p:cNvPr id="142" name="Google Shape;142;p18"/>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Lato Black"/>
                <a:ea typeface="Lato Black"/>
                <a:cs typeface="Lato Black"/>
                <a:sym typeface="Lato Black"/>
              </a:rPr>
              <a:t>1.Problem Statement</a:t>
            </a:r>
            <a:endParaRPr sz="1800">
              <a:latin typeface="Lato Black"/>
              <a:ea typeface="Lato Black"/>
              <a:cs typeface="Lato Black"/>
              <a:sym typeface="Lato Black"/>
            </a:endParaRPr>
          </a:p>
          <a:p>
            <a:pPr marL="0" lvl="0" indent="0" algn="l" rtl="0">
              <a:lnSpc>
                <a:spcPct val="115000"/>
              </a:lnSpc>
              <a:spcBef>
                <a:spcPts val="1600"/>
              </a:spcBef>
              <a:spcAft>
                <a:spcPts val="0"/>
              </a:spcAft>
              <a:buNone/>
            </a:pPr>
            <a:r>
              <a:rPr lang="en" sz="1800">
                <a:latin typeface="Lato Black"/>
                <a:ea typeface="Lato Black"/>
                <a:cs typeface="Lato Black"/>
                <a:sym typeface="Lato Black"/>
              </a:rPr>
              <a:t>2.Project objective</a:t>
            </a:r>
            <a:endParaRPr sz="1800">
              <a:latin typeface="Lato Black"/>
              <a:ea typeface="Lato Black"/>
              <a:cs typeface="Lato Black"/>
              <a:sym typeface="Lato Black"/>
            </a:endParaRPr>
          </a:p>
          <a:p>
            <a:pPr marL="0" lvl="0" indent="0" algn="l" rtl="0">
              <a:lnSpc>
                <a:spcPct val="115000"/>
              </a:lnSpc>
              <a:spcBef>
                <a:spcPts val="1600"/>
              </a:spcBef>
              <a:spcAft>
                <a:spcPts val="0"/>
              </a:spcAft>
              <a:buNone/>
            </a:pPr>
            <a:r>
              <a:rPr lang="en" sz="1800">
                <a:latin typeface="Lato Black"/>
                <a:ea typeface="Lato Black"/>
                <a:cs typeface="Lato Black"/>
                <a:sym typeface="Lato Black"/>
              </a:rPr>
              <a:t>3.Data description</a:t>
            </a:r>
            <a:endParaRPr sz="1800">
              <a:latin typeface="Lato Black"/>
              <a:ea typeface="Lato Black"/>
              <a:cs typeface="Lato Black"/>
              <a:sym typeface="Lato Black"/>
            </a:endParaRPr>
          </a:p>
          <a:p>
            <a:pPr marL="0" lvl="0" indent="0" algn="l" rtl="0">
              <a:lnSpc>
                <a:spcPct val="115000"/>
              </a:lnSpc>
              <a:spcBef>
                <a:spcPts val="1600"/>
              </a:spcBef>
              <a:spcAft>
                <a:spcPts val="1600"/>
              </a:spcAft>
              <a:buNone/>
            </a:pPr>
            <a:r>
              <a:rPr lang="en" sz="1800">
                <a:latin typeface="Lato Black"/>
                <a:ea typeface="Lato Black"/>
                <a:cs typeface="Lato Black"/>
                <a:sym typeface="Lato Black"/>
              </a:rPr>
              <a:t>4.Visualization techniques and Tools</a:t>
            </a:r>
            <a:endParaRPr sz="1800">
              <a:latin typeface="Lato Black"/>
              <a:ea typeface="Lato Black"/>
              <a:cs typeface="Lato Black"/>
              <a:sym typeface="La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Problem statement</a:t>
            </a:r>
            <a:endParaRPr sz="3000"/>
          </a:p>
        </p:txBody>
      </p:sp>
      <p:sp>
        <p:nvSpPr>
          <p:cNvPr id="148" name="Google Shape;148;p1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a:solidFill>
                  <a:schemeClr val="dk1"/>
                </a:solidFill>
              </a:rPr>
              <a:t>The problem is to analyze commodity prices for various commodities using the commodity prices dataset. The goal is to leverage Python, data science techniques, statistical analysis and data modeling. Perform all necessary steps to get the key insights from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257175" y="762000"/>
            <a:ext cx="8707800" cy="276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Project Objective:</a:t>
            </a:r>
            <a:br>
              <a:rPr lang="en" sz="1100" b="1"/>
            </a:br>
            <a:r>
              <a:rPr lang="en" sz="1100"/>
              <a:t>This project leverages Python libraries like NumPy, Pandas, Seaborn, and Matplotlib to analyze and visualize global commodity price trends (1960–2022), focusing on key commodities such as oil, coffee, tea, and sugar.</a:t>
            </a:r>
            <a:endParaRPr sz="1100"/>
          </a:p>
          <a:p>
            <a:pPr marL="0" lvl="0" indent="0" algn="l" rtl="0">
              <a:lnSpc>
                <a:spcPct val="115000"/>
              </a:lnSpc>
              <a:spcBef>
                <a:spcPts val="1200"/>
              </a:spcBef>
              <a:spcAft>
                <a:spcPts val="0"/>
              </a:spcAft>
              <a:buNone/>
            </a:pPr>
            <a:r>
              <a:rPr lang="en" sz="1100" b="1"/>
              <a:t>Goals:</a:t>
            </a:r>
            <a:endParaRPr sz="1100" b="1"/>
          </a:p>
          <a:p>
            <a:pPr marL="457200" lvl="0" indent="-298450" algn="l" rtl="0">
              <a:lnSpc>
                <a:spcPct val="115000"/>
              </a:lnSpc>
              <a:spcBef>
                <a:spcPts val="1200"/>
              </a:spcBef>
              <a:spcAft>
                <a:spcPts val="0"/>
              </a:spcAft>
              <a:buSzPts val="1100"/>
              <a:buChar char="●"/>
            </a:pPr>
            <a:r>
              <a:rPr lang="en" sz="1100"/>
              <a:t>Identify long-term trends and seasonal variations in prices.</a:t>
            </a:r>
            <a:endParaRPr sz="1100"/>
          </a:p>
          <a:p>
            <a:pPr marL="457200" lvl="0" indent="-298450" algn="l" rtl="0">
              <a:lnSpc>
                <a:spcPct val="115000"/>
              </a:lnSpc>
              <a:spcBef>
                <a:spcPts val="0"/>
              </a:spcBef>
              <a:spcAft>
                <a:spcPts val="0"/>
              </a:spcAft>
              <a:buSzPts val="1100"/>
              <a:buChar char="●"/>
            </a:pPr>
            <a:r>
              <a:rPr lang="en" sz="1100"/>
              <a:t>Detect outliers and price fluctuations indicating market instability.</a:t>
            </a:r>
            <a:endParaRPr sz="1100"/>
          </a:p>
          <a:p>
            <a:pPr marL="457200" lvl="0" indent="-298450" algn="l" rtl="0">
              <a:lnSpc>
                <a:spcPct val="115000"/>
              </a:lnSpc>
              <a:spcBef>
                <a:spcPts val="0"/>
              </a:spcBef>
              <a:spcAft>
                <a:spcPts val="0"/>
              </a:spcAft>
              <a:buSzPts val="1100"/>
              <a:buChar char="●"/>
            </a:pPr>
            <a:r>
              <a:rPr lang="en" sz="1100"/>
              <a:t>Analyze correlations between regional and global commodity prices.</a:t>
            </a:r>
            <a:endParaRPr sz="1100"/>
          </a:p>
          <a:p>
            <a:pPr marL="457200" lvl="0" indent="-298450" algn="l" rtl="0">
              <a:lnSpc>
                <a:spcPct val="115000"/>
              </a:lnSpc>
              <a:spcBef>
                <a:spcPts val="0"/>
              </a:spcBef>
              <a:spcAft>
                <a:spcPts val="0"/>
              </a:spcAft>
              <a:buSzPts val="1100"/>
              <a:buChar char="●"/>
            </a:pPr>
            <a:r>
              <a:rPr lang="en" sz="1100"/>
              <a:t>Use visualizations to answer analytical questions about distribution patterns, percentiles, and price comparisons.</a:t>
            </a:r>
            <a:endParaRPr sz="1100"/>
          </a:p>
          <a:p>
            <a:pPr marL="0" lvl="0" indent="0" algn="l" rtl="0">
              <a:lnSpc>
                <a:spcPct val="115000"/>
              </a:lnSpc>
              <a:spcBef>
                <a:spcPts val="1200"/>
              </a:spcBef>
              <a:spcAft>
                <a:spcPts val="1200"/>
              </a:spcAft>
              <a:buNone/>
            </a:pPr>
            <a:r>
              <a:rPr lang="en" sz="1100" b="1"/>
              <a:t>Impact:</a:t>
            </a:r>
            <a:br>
              <a:rPr lang="en" sz="1100" b="1"/>
            </a:br>
            <a:r>
              <a:rPr lang="en" sz="1100"/>
              <a:t>The insights will enhance understanding of market dynamics, support economic forecasting, and enable informed decision-making. Clear, impactful visual storytelling will be emphasized to simplify complex data.</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idx="4294967295"/>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Description:</a:t>
            </a:r>
            <a:endParaRPr sz="3000"/>
          </a:p>
          <a:p>
            <a:pPr marL="0" lvl="0" indent="0" algn="l" rtl="0">
              <a:spcBef>
                <a:spcPts val="0"/>
              </a:spcBef>
              <a:spcAft>
                <a:spcPts val="0"/>
              </a:spcAft>
              <a:buNone/>
            </a:pPr>
            <a:endParaRPr sz="3000"/>
          </a:p>
        </p:txBody>
      </p:sp>
      <p:sp>
        <p:nvSpPr>
          <p:cNvPr id="159" name="Google Shape;159;p21"/>
          <p:cNvSpPr txBox="1">
            <a:spLocks noGrp="1"/>
          </p:cNvSpPr>
          <p:nvPr>
            <p:ph type="body" idx="4294967295"/>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pic>
        <p:nvPicPr>
          <p:cNvPr id="160" name="Google Shape;160;p21"/>
          <p:cNvPicPr preferRelativeResize="0"/>
          <p:nvPr/>
        </p:nvPicPr>
        <p:blipFill>
          <a:blip r:embed="rId3">
            <a:alphaModFix/>
          </a:blip>
          <a:stretch>
            <a:fillRect/>
          </a:stretch>
        </p:blipFill>
        <p:spPr>
          <a:xfrm>
            <a:off x="3802375" y="1144900"/>
            <a:ext cx="4838701" cy="328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body" idx="4294967295"/>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700" b="1">
                <a:solidFill>
                  <a:schemeClr val="lt1"/>
                </a:solidFill>
              </a:rPr>
              <a:t>1</a:t>
            </a:r>
            <a:endParaRPr sz="700" b="1">
              <a:solidFill>
                <a:schemeClr val="lt1"/>
              </a:solidFill>
            </a:endParaRPr>
          </a:p>
        </p:txBody>
      </p:sp>
      <p:sp>
        <p:nvSpPr>
          <p:cNvPr id="166" name="Google Shape;166;p22"/>
          <p:cNvSpPr txBox="1">
            <a:spLocks noGrp="1"/>
          </p:cNvSpPr>
          <p:nvPr>
            <p:ph type="title" idx="4294967295"/>
          </p:nvPr>
        </p:nvSpPr>
        <p:spPr>
          <a:xfrm>
            <a:off x="0" y="375675"/>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Supporting information</a:t>
            </a:r>
            <a:endParaRPr sz="1900" b="0"/>
          </a:p>
        </p:txBody>
      </p:sp>
      <p:sp>
        <p:nvSpPr>
          <p:cNvPr id="167" name="Google Shape;167;p22"/>
          <p:cNvSpPr txBox="1">
            <a:spLocks noGrp="1"/>
          </p:cNvSpPr>
          <p:nvPr>
            <p:ph type="subTitle" idx="4294967295"/>
          </p:nvPr>
        </p:nvSpPr>
        <p:spPr>
          <a:xfrm>
            <a:off x="724950" y="3313925"/>
            <a:ext cx="3300900" cy="759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sz="1300"/>
          </a:p>
        </p:txBody>
      </p:sp>
      <p:pic>
        <p:nvPicPr>
          <p:cNvPr id="168" name="Google Shape;168;p22"/>
          <p:cNvPicPr preferRelativeResize="0"/>
          <p:nvPr/>
        </p:nvPicPr>
        <p:blipFill>
          <a:blip r:embed="rId3">
            <a:alphaModFix/>
          </a:blip>
          <a:stretch>
            <a:fillRect/>
          </a:stretch>
        </p:blipFill>
        <p:spPr>
          <a:xfrm>
            <a:off x="0" y="1037583"/>
            <a:ext cx="9144001" cy="3068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p:nvPr/>
        </p:nvSpPr>
        <p:spPr>
          <a:xfrm>
            <a:off x="0" y="0"/>
            <a:ext cx="9144000" cy="454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a:t>Visualization Tools:</a:t>
            </a:r>
            <a:endParaRPr sz="1300" b="1"/>
          </a:p>
          <a:p>
            <a:pPr marL="0" lvl="0" indent="0" algn="l" rtl="0">
              <a:lnSpc>
                <a:spcPct val="115000"/>
              </a:lnSpc>
              <a:spcBef>
                <a:spcPts val="1200"/>
              </a:spcBef>
              <a:spcAft>
                <a:spcPts val="0"/>
              </a:spcAft>
              <a:buNone/>
            </a:pPr>
            <a:r>
              <a:rPr lang="en" sz="1100"/>
              <a:t>This section highlights the tools and libraries utilized for data analysis and visualization. The focus is on Python-based tools alongside a variety of visualization techniques to present insights effectively. The tools include </a:t>
            </a:r>
            <a:r>
              <a:rPr lang="en" sz="1100" b="1"/>
              <a:t>NumPy</a:t>
            </a:r>
            <a:r>
              <a:rPr lang="en" sz="1100"/>
              <a:t>, </a:t>
            </a:r>
            <a:r>
              <a:rPr lang="en" sz="1100" b="1"/>
              <a:t>Pandas</a:t>
            </a:r>
            <a:r>
              <a:rPr lang="en" sz="1100"/>
              <a:t>, </a:t>
            </a:r>
            <a:r>
              <a:rPr lang="en" sz="1100" b="1"/>
              <a:t>Seaborn</a:t>
            </a:r>
            <a:r>
              <a:rPr lang="en" sz="1100"/>
              <a:t>, </a:t>
            </a:r>
            <a:r>
              <a:rPr lang="en" sz="1100" b="1"/>
              <a:t>Matplotlib</a:t>
            </a:r>
            <a:r>
              <a:rPr lang="en" sz="1100"/>
              <a:t>, and </a:t>
            </a:r>
            <a:r>
              <a:rPr lang="en" sz="1100" b="1"/>
              <a:t>SciPy</a:t>
            </a:r>
            <a:r>
              <a:rPr lang="en" sz="1100"/>
              <a:t>, as well as additional options like </a:t>
            </a:r>
            <a:r>
              <a:rPr lang="en" sz="1100" b="1"/>
              <a:t>Plotly</a:t>
            </a:r>
            <a:r>
              <a:rPr lang="en" sz="1100"/>
              <a:t> for interactive visualizations. These tools collectively enable robust data analysis, statistical computation, and visually compelling storytelling.</a:t>
            </a:r>
            <a:endParaRPr sz="1100"/>
          </a:p>
          <a:p>
            <a:pPr marL="0" lvl="0" indent="0" algn="l" rtl="0">
              <a:lnSpc>
                <a:spcPct val="115000"/>
              </a:lnSpc>
              <a:spcBef>
                <a:spcPts val="1200"/>
              </a:spcBef>
              <a:spcAft>
                <a:spcPts val="0"/>
              </a:spcAft>
              <a:buNone/>
            </a:pPr>
            <a:r>
              <a:rPr lang="en" sz="1100" b="1"/>
              <a:t>1. NumPy</a:t>
            </a:r>
            <a:endParaRPr sz="1100" b="1"/>
          </a:p>
          <a:p>
            <a:pPr marL="0" lvl="0" indent="0" algn="l" rtl="0">
              <a:lnSpc>
                <a:spcPct val="115000"/>
              </a:lnSpc>
              <a:spcBef>
                <a:spcPts val="1200"/>
              </a:spcBef>
              <a:spcAft>
                <a:spcPts val="0"/>
              </a:spcAft>
              <a:buNone/>
            </a:pPr>
            <a:r>
              <a:rPr lang="en" sz="1100" b="1"/>
              <a:t>NumPy</a:t>
            </a:r>
            <a:r>
              <a:rPr lang="en" sz="1100"/>
              <a:t> (Numerical Python) is a core library for numerical computations in Python. It provides:</a:t>
            </a:r>
            <a:endParaRPr sz="1100"/>
          </a:p>
          <a:p>
            <a:pPr marL="457200" lvl="0" indent="-298450" algn="l" rtl="0">
              <a:lnSpc>
                <a:spcPct val="115000"/>
              </a:lnSpc>
              <a:spcBef>
                <a:spcPts val="1200"/>
              </a:spcBef>
              <a:spcAft>
                <a:spcPts val="0"/>
              </a:spcAft>
              <a:buSzPts val="1100"/>
              <a:buChar char="●"/>
            </a:pPr>
            <a:r>
              <a:rPr lang="en" sz="1100"/>
              <a:t>Efficient array operations, mathematical functions, and random number generation.</a:t>
            </a:r>
            <a:endParaRPr sz="1100"/>
          </a:p>
          <a:p>
            <a:pPr marL="457200" lvl="0" indent="-298450" algn="l" rtl="0">
              <a:lnSpc>
                <a:spcPct val="115000"/>
              </a:lnSpc>
              <a:spcBef>
                <a:spcPts val="0"/>
              </a:spcBef>
              <a:spcAft>
                <a:spcPts val="0"/>
              </a:spcAft>
              <a:buSzPts val="1100"/>
              <a:buChar char="●"/>
            </a:pPr>
            <a:r>
              <a:rPr lang="en" sz="1100"/>
              <a:t>Tools for handling missing data, performing simulations, and calculating statistical metrics like mean, standard deviation, and variance.</a:t>
            </a:r>
            <a:endParaRPr sz="1100"/>
          </a:p>
          <a:p>
            <a:pPr marL="457200" lvl="0" indent="-298450" algn="l" rtl="0">
              <a:lnSpc>
                <a:spcPct val="115000"/>
              </a:lnSpc>
              <a:spcBef>
                <a:spcPts val="0"/>
              </a:spcBef>
              <a:spcAft>
                <a:spcPts val="0"/>
              </a:spcAft>
              <a:buSzPts val="1100"/>
              <a:buChar char="●"/>
            </a:pPr>
            <a:r>
              <a:rPr lang="en" sz="1100"/>
              <a:t>Foundation for more advanced data manipulation libraries like Pandas.</a:t>
            </a:r>
            <a:endParaRPr sz="1100"/>
          </a:p>
          <a:p>
            <a:pPr marL="0" lvl="0" indent="0" algn="l" rtl="0">
              <a:lnSpc>
                <a:spcPct val="115000"/>
              </a:lnSpc>
              <a:spcBef>
                <a:spcPts val="1200"/>
              </a:spcBef>
              <a:spcAft>
                <a:spcPts val="0"/>
              </a:spcAft>
              <a:buNone/>
            </a:pPr>
            <a:r>
              <a:rPr lang="en" sz="1100" b="1"/>
              <a:t>2. Pandas</a:t>
            </a:r>
            <a:endParaRPr sz="1100" b="1"/>
          </a:p>
          <a:p>
            <a:pPr marL="0" lvl="0" indent="0" algn="l" rtl="0">
              <a:lnSpc>
                <a:spcPct val="115000"/>
              </a:lnSpc>
              <a:spcBef>
                <a:spcPts val="1200"/>
              </a:spcBef>
              <a:spcAft>
                <a:spcPts val="0"/>
              </a:spcAft>
              <a:buNone/>
            </a:pPr>
            <a:r>
              <a:rPr lang="en" sz="1100" b="1"/>
              <a:t>Pandas</a:t>
            </a:r>
            <a:r>
              <a:rPr lang="en" sz="1100"/>
              <a:t> is designed for handling structured data, such as tabular datasets in </a:t>
            </a:r>
            <a:r>
              <a:rPr lang="en" sz="1100" b="1"/>
              <a:t>Data Frames</a:t>
            </a:r>
            <a:r>
              <a:rPr lang="en" sz="1100"/>
              <a:t> and </a:t>
            </a:r>
            <a:r>
              <a:rPr lang="en" sz="1100" b="1"/>
              <a:t>Series</a:t>
            </a:r>
            <a:r>
              <a:rPr lang="en" sz="1100"/>
              <a:t> formats. Key functionalities include:</a:t>
            </a:r>
            <a:endParaRPr sz="1100"/>
          </a:p>
          <a:p>
            <a:pPr marL="457200" lvl="0" indent="-298450" algn="l" rtl="0">
              <a:lnSpc>
                <a:spcPct val="115000"/>
              </a:lnSpc>
              <a:spcBef>
                <a:spcPts val="1200"/>
              </a:spcBef>
              <a:spcAft>
                <a:spcPts val="0"/>
              </a:spcAft>
              <a:buSzPts val="1100"/>
              <a:buChar char="●"/>
            </a:pPr>
            <a:r>
              <a:rPr lang="en" sz="1100"/>
              <a:t>Loading, cleaning, and transforming data.</a:t>
            </a:r>
            <a:endParaRPr sz="1100"/>
          </a:p>
          <a:p>
            <a:pPr marL="457200" lvl="0" indent="-298450" algn="l" rtl="0">
              <a:lnSpc>
                <a:spcPct val="115000"/>
              </a:lnSpc>
              <a:spcBef>
                <a:spcPts val="0"/>
              </a:spcBef>
              <a:spcAft>
                <a:spcPts val="0"/>
              </a:spcAft>
              <a:buSzPts val="1100"/>
              <a:buChar char="●"/>
            </a:pPr>
            <a:r>
              <a:rPr lang="en" sz="1100"/>
              <a:t>Supporting time-series analysis, data filtering, and summarization.</a:t>
            </a:r>
            <a:endParaRPr sz="1100"/>
          </a:p>
          <a:p>
            <a:pPr marL="457200" lvl="0" indent="-298450" algn="l" rtl="0">
              <a:lnSpc>
                <a:spcPct val="115000"/>
              </a:lnSpc>
              <a:spcBef>
                <a:spcPts val="0"/>
              </a:spcBef>
              <a:spcAft>
                <a:spcPts val="0"/>
              </a:spcAft>
              <a:buSzPts val="1100"/>
              <a:buChar char="●"/>
            </a:pPr>
            <a:r>
              <a:rPr lang="en" sz="1100"/>
              <a:t>Seamlessly integrating with visualization libraries for smooth data-to-visualization workflows.</a:t>
            </a:r>
            <a:endParaRPr sz="1100"/>
          </a:p>
          <a:p>
            <a:pPr marL="0" lvl="0" indent="0" algn="l" rtl="0">
              <a:lnSpc>
                <a:spcPct val="115000"/>
              </a:lnSpc>
              <a:spcBef>
                <a:spcPts val="1200"/>
              </a:spcBef>
              <a:spcAft>
                <a:spcPts val="1200"/>
              </a:spcAft>
              <a:buNone/>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p:nvPr/>
        </p:nvSpPr>
        <p:spPr>
          <a:xfrm>
            <a:off x="0" y="0"/>
            <a:ext cx="9144000" cy="144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3. Seaborn</a:t>
            </a:r>
            <a:endParaRPr sz="1100" b="1"/>
          </a:p>
          <a:p>
            <a:pPr marL="0" lvl="0" indent="0" algn="l" rtl="0">
              <a:lnSpc>
                <a:spcPct val="115000"/>
              </a:lnSpc>
              <a:spcBef>
                <a:spcPts val="1200"/>
              </a:spcBef>
              <a:spcAft>
                <a:spcPts val="0"/>
              </a:spcAft>
              <a:buNone/>
            </a:pPr>
            <a:r>
              <a:rPr lang="en" sz="1100" b="1"/>
              <a:t>Seaborn</a:t>
            </a:r>
            <a:r>
              <a:rPr lang="en" sz="1100"/>
              <a:t> is built on top of Matplotlib and specializes in statistical data visualization. Its features include:</a:t>
            </a:r>
            <a:endParaRPr sz="1100"/>
          </a:p>
          <a:p>
            <a:pPr marL="457200" lvl="0" indent="-298450" algn="l" rtl="0">
              <a:lnSpc>
                <a:spcPct val="115000"/>
              </a:lnSpc>
              <a:spcBef>
                <a:spcPts val="1200"/>
              </a:spcBef>
              <a:spcAft>
                <a:spcPts val="0"/>
              </a:spcAft>
              <a:buSzPts val="1100"/>
              <a:buChar char="●"/>
            </a:pPr>
            <a:r>
              <a:rPr lang="en" sz="1100"/>
              <a:t>Simplified creation of complex visualizations with aesthetic customization.</a:t>
            </a:r>
            <a:endParaRPr sz="1100"/>
          </a:p>
          <a:p>
            <a:pPr marL="457200" lvl="0" indent="-298450" algn="l" rtl="0">
              <a:lnSpc>
                <a:spcPct val="115000"/>
              </a:lnSpc>
              <a:spcBef>
                <a:spcPts val="0"/>
              </a:spcBef>
              <a:spcAft>
                <a:spcPts val="0"/>
              </a:spcAft>
              <a:buSzPts val="1100"/>
              <a:buChar char="●"/>
            </a:pPr>
            <a:r>
              <a:rPr lang="en" sz="1100"/>
              <a:t>Built-in support for displaying relationships, distributions, and categories in data.</a:t>
            </a:r>
            <a:endParaRPr sz="1100"/>
          </a:p>
          <a:p>
            <a:pPr marL="457200" lvl="0" indent="-298450" algn="l" rtl="0">
              <a:lnSpc>
                <a:spcPct val="115000"/>
              </a:lnSpc>
              <a:spcBef>
                <a:spcPts val="0"/>
              </a:spcBef>
              <a:spcAft>
                <a:spcPts val="0"/>
              </a:spcAft>
              <a:buSzPts val="1100"/>
              <a:buChar char="●"/>
            </a:pPr>
            <a:r>
              <a:rPr lang="en" sz="1100"/>
              <a:t>Ability to create heatmaps, pair plots, and regression plots with minimal code.</a:t>
            </a:r>
            <a:endParaRPr sz="1100"/>
          </a:p>
        </p:txBody>
      </p:sp>
      <p:sp>
        <p:nvSpPr>
          <p:cNvPr id="179" name="Google Shape;179;p24"/>
          <p:cNvSpPr txBox="1"/>
          <p:nvPr/>
        </p:nvSpPr>
        <p:spPr>
          <a:xfrm>
            <a:off x="0" y="1597075"/>
            <a:ext cx="9144000" cy="144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4. Matplotlib</a:t>
            </a:r>
            <a:endParaRPr sz="1100" b="1"/>
          </a:p>
          <a:p>
            <a:pPr marL="0" lvl="0" indent="0" algn="l" rtl="0">
              <a:lnSpc>
                <a:spcPct val="115000"/>
              </a:lnSpc>
              <a:spcBef>
                <a:spcPts val="1200"/>
              </a:spcBef>
              <a:spcAft>
                <a:spcPts val="0"/>
              </a:spcAft>
              <a:buNone/>
            </a:pPr>
            <a:r>
              <a:rPr lang="en" sz="1100" b="1"/>
              <a:t>Matplotlib</a:t>
            </a:r>
            <a:r>
              <a:rPr lang="en" sz="1100"/>
              <a:t> is a foundational Python library for creating static, animated, and interactive visualizations. Its capabilities include:</a:t>
            </a:r>
            <a:endParaRPr sz="1100"/>
          </a:p>
          <a:p>
            <a:pPr marL="457200" lvl="0" indent="-298450" algn="l" rtl="0">
              <a:lnSpc>
                <a:spcPct val="115000"/>
              </a:lnSpc>
              <a:spcBef>
                <a:spcPts val="1200"/>
              </a:spcBef>
              <a:spcAft>
                <a:spcPts val="0"/>
              </a:spcAft>
              <a:buSzPts val="1100"/>
              <a:buChar char="●"/>
            </a:pPr>
            <a:r>
              <a:rPr lang="en" sz="1100"/>
              <a:t>Generating a wide variety of plots, such as line charts, scatter plots, bar graphs, and histograms.</a:t>
            </a:r>
            <a:endParaRPr sz="1100"/>
          </a:p>
          <a:p>
            <a:pPr marL="457200" lvl="0" indent="-298450" algn="l" rtl="0">
              <a:lnSpc>
                <a:spcPct val="115000"/>
              </a:lnSpc>
              <a:spcBef>
                <a:spcPts val="0"/>
              </a:spcBef>
              <a:spcAft>
                <a:spcPts val="0"/>
              </a:spcAft>
              <a:buSzPts val="1100"/>
              <a:buChar char="●"/>
            </a:pPr>
            <a:r>
              <a:rPr lang="en" sz="1100"/>
              <a:t>Full control over plot customization, including layout, axes, labels, and styles.</a:t>
            </a:r>
            <a:endParaRPr sz="1100"/>
          </a:p>
          <a:p>
            <a:pPr marL="457200" lvl="0" indent="-298450" algn="l" rtl="0">
              <a:lnSpc>
                <a:spcPct val="115000"/>
              </a:lnSpc>
              <a:spcBef>
                <a:spcPts val="0"/>
              </a:spcBef>
              <a:spcAft>
                <a:spcPts val="0"/>
              </a:spcAft>
              <a:buSzPts val="1100"/>
              <a:buChar char="●"/>
            </a:pPr>
            <a:r>
              <a:rPr lang="en" sz="1100"/>
              <a:t>Useful for displaying temporal trends, categorical comparisons, and distribution analysis.</a:t>
            </a:r>
            <a:endParaRPr sz="1100"/>
          </a:p>
        </p:txBody>
      </p:sp>
      <p:sp>
        <p:nvSpPr>
          <p:cNvPr id="180" name="Google Shape;180;p24"/>
          <p:cNvSpPr txBox="1"/>
          <p:nvPr/>
        </p:nvSpPr>
        <p:spPr>
          <a:xfrm>
            <a:off x="0" y="3194150"/>
            <a:ext cx="9144000" cy="144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t>5. SciPy</a:t>
            </a:r>
            <a:endParaRPr sz="1100" b="1"/>
          </a:p>
          <a:p>
            <a:pPr marL="0" lvl="0" indent="0" algn="l" rtl="0">
              <a:lnSpc>
                <a:spcPct val="115000"/>
              </a:lnSpc>
              <a:spcBef>
                <a:spcPts val="1200"/>
              </a:spcBef>
              <a:spcAft>
                <a:spcPts val="0"/>
              </a:spcAft>
              <a:buNone/>
            </a:pPr>
            <a:r>
              <a:rPr lang="en" sz="1100" b="1"/>
              <a:t>SciPy</a:t>
            </a:r>
            <a:r>
              <a:rPr lang="en" sz="1100"/>
              <a:t> complements NumPy by offering advanced mathematical and statistical functions, such as:</a:t>
            </a:r>
            <a:endParaRPr sz="1100"/>
          </a:p>
          <a:p>
            <a:pPr marL="457200" lvl="0" indent="-298450" algn="l" rtl="0">
              <a:lnSpc>
                <a:spcPct val="115000"/>
              </a:lnSpc>
              <a:spcBef>
                <a:spcPts val="1200"/>
              </a:spcBef>
              <a:spcAft>
                <a:spcPts val="0"/>
              </a:spcAft>
              <a:buSzPts val="1100"/>
              <a:buChar char="●"/>
            </a:pPr>
            <a:r>
              <a:rPr lang="en" sz="1100"/>
              <a:t>Signal processing, interpolation, and optimization.</a:t>
            </a:r>
            <a:endParaRPr sz="1100"/>
          </a:p>
          <a:p>
            <a:pPr marL="457200" lvl="0" indent="-298450" algn="l" rtl="0">
              <a:lnSpc>
                <a:spcPct val="115000"/>
              </a:lnSpc>
              <a:spcBef>
                <a:spcPts val="0"/>
              </a:spcBef>
              <a:spcAft>
                <a:spcPts val="0"/>
              </a:spcAft>
              <a:buSzPts val="1100"/>
              <a:buChar char="●"/>
            </a:pPr>
            <a:r>
              <a:rPr lang="en" sz="1100"/>
              <a:t>Hypothesis testing and other statistical tools for in-depth analysis.</a:t>
            </a:r>
            <a:endParaRPr sz="1100"/>
          </a:p>
          <a:p>
            <a:pPr marL="457200" lvl="0" indent="-298450" algn="l" rtl="0">
              <a:lnSpc>
                <a:spcPct val="115000"/>
              </a:lnSpc>
              <a:spcBef>
                <a:spcPts val="0"/>
              </a:spcBef>
              <a:spcAft>
                <a:spcPts val="0"/>
              </a:spcAft>
              <a:buSzPts val="1100"/>
              <a:buChar char="●"/>
            </a:pPr>
            <a:r>
              <a:rPr lang="en" sz="1100"/>
              <a:t>Seamless integration with visualization libraries to enhance data analysis workflows.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p:nvPr/>
        </p:nvSpPr>
        <p:spPr>
          <a:xfrm>
            <a:off x="0" y="0"/>
            <a:ext cx="9144000" cy="240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a:t>Visualization Techniques</a:t>
            </a:r>
            <a:endParaRPr sz="1300" b="1"/>
          </a:p>
          <a:p>
            <a:pPr marL="0" lvl="0" indent="0" algn="l" rtl="0">
              <a:lnSpc>
                <a:spcPct val="115000"/>
              </a:lnSpc>
              <a:spcBef>
                <a:spcPts val="1200"/>
              </a:spcBef>
              <a:spcAft>
                <a:spcPts val="0"/>
              </a:spcAft>
              <a:buNone/>
            </a:pPr>
            <a:r>
              <a:rPr lang="en" sz="1100"/>
              <a:t>The following techniques are employed to present data insights:</a:t>
            </a:r>
            <a:endParaRPr sz="1100"/>
          </a:p>
          <a:p>
            <a:pPr marL="457200" lvl="0" indent="-298450" algn="l" rtl="0">
              <a:lnSpc>
                <a:spcPct val="115000"/>
              </a:lnSpc>
              <a:spcBef>
                <a:spcPts val="1200"/>
              </a:spcBef>
              <a:spcAft>
                <a:spcPts val="0"/>
              </a:spcAft>
              <a:buSzPts val="1100"/>
              <a:buChar char="●"/>
            </a:pPr>
            <a:r>
              <a:rPr lang="en" sz="1100" b="1"/>
              <a:t>Line Charts</a:t>
            </a:r>
            <a:r>
              <a:rPr lang="en" sz="1100"/>
              <a:t>: Depict trends over time, such as price changes across decades.</a:t>
            </a:r>
            <a:endParaRPr sz="1100"/>
          </a:p>
          <a:p>
            <a:pPr marL="457200" lvl="0" indent="-298450" algn="l" rtl="0">
              <a:lnSpc>
                <a:spcPct val="115000"/>
              </a:lnSpc>
              <a:spcBef>
                <a:spcPts val="0"/>
              </a:spcBef>
              <a:spcAft>
                <a:spcPts val="0"/>
              </a:spcAft>
              <a:buSzPts val="1100"/>
              <a:buChar char="●"/>
            </a:pPr>
            <a:r>
              <a:rPr lang="en" sz="1100" b="1"/>
              <a:t>Scatter Plots</a:t>
            </a:r>
            <a:r>
              <a:rPr lang="en" sz="1100"/>
              <a:t>: Show correlations and relationships between variables.</a:t>
            </a:r>
            <a:endParaRPr sz="1100"/>
          </a:p>
          <a:p>
            <a:pPr marL="457200" lvl="0" indent="-298450" algn="l" rtl="0">
              <a:lnSpc>
                <a:spcPct val="115000"/>
              </a:lnSpc>
              <a:spcBef>
                <a:spcPts val="0"/>
              </a:spcBef>
              <a:spcAft>
                <a:spcPts val="0"/>
              </a:spcAft>
              <a:buSzPts val="1100"/>
              <a:buChar char="●"/>
            </a:pPr>
            <a:r>
              <a:rPr lang="en" sz="1100" b="1"/>
              <a:t>Histograms</a:t>
            </a:r>
            <a:r>
              <a:rPr lang="en" sz="1100"/>
              <a:t>: Analyze the distribution of data and identify outliers.</a:t>
            </a:r>
            <a:endParaRPr sz="1100"/>
          </a:p>
          <a:p>
            <a:pPr marL="457200" lvl="0" indent="-298450" algn="l" rtl="0">
              <a:lnSpc>
                <a:spcPct val="115000"/>
              </a:lnSpc>
              <a:spcBef>
                <a:spcPts val="0"/>
              </a:spcBef>
              <a:spcAft>
                <a:spcPts val="0"/>
              </a:spcAft>
              <a:buSzPts val="1100"/>
              <a:buChar char="●"/>
            </a:pPr>
            <a:r>
              <a:rPr lang="en" sz="1100" b="1"/>
              <a:t>Heatmaps</a:t>
            </a:r>
            <a:r>
              <a:rPr lang="en" sz="1100"/>
              <a:t>: Highlight patterns in data through color intensity.</a:t>
            </a:r>
            <a:endParaRPr sz="1100"/>
          </a:p>
          <a:p>
            <a:pPr marL="457200" lvl="0" indent="-298450" algn="l" rtl="0">
              <a:lnSpc>
                <a:spcPct val="115000"/>
              </a:lnSpc>
              <a:spcBef>
                <a:spcPts val="0"/>
              </a:spcBef>
              <a:spcAft>
                <a:spcPts val="0"/>
              </a:spcAft>
              <a:buSzPts val="1100"/>
              <a:buChar char="●"/>
            </a:pPr>
            <a:r>
              <a:rPr lang="en" sz="1100" b="1"/>
              <a:t>Box Plots</a:t>
            </a:r>
            <a:r>
              <a:rPr lang="en" sz="1100"/>
              <a:t>: Provide summaries of data distribution, including median, quartiles, and outliers.</a:t>
            </a:r>
            <a:endParaRPr sz="1100"/>
          </a:p>
          <a:p>
            <a:pPr marL="0" lvl="0" indent="0" algn="l" rtl="0">
              <a:lnSpc>
                <a:spcPct val="115000"/>
              </a:lnSpc>
              <a:spcBef>
                <a:spcPts val="1200"/>
              </a:spcBef>
              <a:spcAft>
                <a:spcPts val="1200"/>
              </a:spcAft>
              <a:buNone/>
            </a:pPr>
            <a:r>
              <a:rPr lang="en" sz="1100"/>
              <a:t>By combining these tools and techniques, this project ensures a clear and insightful visual narrative, supporting analytical goals and aiding in decision-making processes.</a:t>
            </a:r>
            <a:endParaRPr sz="11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On-screen Show (16:9)</PresentationFormat>
  <Paragraphs>91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Lato</vt:lpstr>
      <vt:lpstr>Lato Black</vt:lpstr>
      <vt:lpstr>Raleway</vt:lpstr>
      <vt:lpstr>Streamline</vt:lpstr>
      <vt:lpstr>PowerPoint Presentation</vt:lpstr>
      <vt:lpstr>Table of contents</vt:lpstr>
      <vt:lpstr>Problem statement</vt:lpstr>
      <vt:lpstr>PowerPoint Presentation</vt:lpstr>
      <vt:lpstr>Description: </vt:lpstr>
      <vt:lpstr>Supporting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siddharthaalexanderdamala@gmail.com</cp:lastModifiedBy>
  <cp:revision>1</cp:revision>
  <dcterms:modified xsi:type="dcterms:W3CDTF">2025-01-29T18:00:58Z</dcterms:modified>
</cp:coreProperties>
</file>