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tags/tag16.xml" ContentType="application/vnd.openxmlformats-officedocument.presentationml.tags+xml"/>
  <Override PartName="/ppt/tags/tag18.xml" ContentType="application/vnd.openxmlformats-officedocument.presentationml.tags+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tags/tag14.xml" ContentType="application/vnd.openxmlformats-officedocument.presentationml.tags+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tags/tag3.xml" ContentType="application/vnd.openxmlformats-officedocument.presentationml.tags+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19.xml" ContentType="application/vnd.openxmlformats-officedocument.presentationml.tags+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tags/tag17.xml" ContentType="application/vnd.openxmlformats-officedocument.presentationml.tags+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tags/tag15.xml" ContentType="application/vnd.openxmlformats-officedocument.presentationml.tags+xml"/>
  <Override PartName="/ppt/notesSlides/notesSlide31.xml" ContentType="application/vnd.openxmlformats-officedocument.presentationml.notesSlide+xml"/>
  <Override PartName="/ppt/notesSlides/notesSlide6.xml" ContentType="application/vnd.openxmlformats-officedocument.presentationml.notesSlide+xml"/>
  <Override PartName="/ppt/tags/tag13.xml" ContentType="application/vnd.openxmlformats-officedocument.presentationml.tags+xml"/>
  <Override PartName="/ppt/slides/slide8.xml" ContentType="application/vnd.openxmlformats-officedocument.presentationml.slide+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93" r:id="rId3"/>
    <p:sldId id="257" r:id="rId4"/>
    <p:sldId id="258" r:id="rId5"/>
    <p:sldId id="259" r:id="rId6"/>
    <p:sldId id="290" r:id="rId7"/>
    <p:sldId id="260" r:id="rId8"/>
    <p:sldId id="261" r:id="rId9"/>
    <p:sldId id="284" r:id="rId10"/>
    <p:sldId id="262" r:id="rId11"/>
    <p:sldId id="291" r:id="rId12"/>
    <p:sldId id="266" r:id="rId13"/>
    <p:sldId id="265" r:id="rId14"/>
    <p:sldId id="289" r:id="rId15"/>
    <p:sldId id="264" r:id="rId16"/>
    <p:sldId id="267" r:id="rId17"/>
    <p:sldId id="288" r:id="rId18"/>
    <p:sldId id="268" r:id="rId19"/>
    <p:sldId id="269" r:id="rId20"/>
    <p:sldId id="272" r:id="rId21"/>
    <p:sldId id="287" r:id="rId22"/>
    <p:sldId id="273" r:id="rId23"/>
    <p:sldId id="285" r:id="rId24"/>
    <p:sldId id="286" r:id="rId25"/>
    <p:sldId id="294" r:id="rId26"/>
    <p:sldId id="282" r:id="rId27"/>
    <p:sldId id="271" r:id="rId28"/>
    <p:sldId id="274" r:id="rId29"/>
    <p:sldId id="275" r:id="rId30"/>
    <p:sldId id="276" r:id="rId31"/>
    <p:sldId id="277" r:id="rId32"/>
    <p:sldId id="278" r:id="rId33"/>
    <p:sldId id="279" r:id="rId34"/>
    <p:sldId id="280" r:id="rId35"/>
    <p:sldId id="281" r:id="rId36"/>
    <p:sldId id="295"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7" d="100"/>
          <a:sy n="87" d="100"/>
        </p:scale>
        <p:origin x="-50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ACC4B29-B821-4071-BDB2-F8C8DF132AEA}" type="datetimeFigureOut">
              <a:rPr lang="en-US"/>
              <a:pPr>
                <a:defRPr/>
              </a:pPr>
              <a:t>1/6/2009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818276E-CEF1-45A2-9AD1-52240E14C6EA}"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p:spPr>
      </p:sp>
      <p:sp>
        <p:nvSpPr>
          <p:cNvPr id="4915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481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5AF3F9E-4628-4DA3-A25F-7FE7EDBBCBDF}" type="slidenum">
              <a:rPr lang="en-IN" smtClean="0"/>
              <a:pPr fontAlgn="base">
                <a:spcBef>
                  <a:spcPct val="0"/>
                </a:spcBef>
                <a:spcAft>
                  <a:spcPct val="0"/>
                </a:spcAft>
                <a:defRPr/>
              </a:pPr>
              <a:t>1</a:t>
            </a:fld>
            <a:endParaRPr lang="en-I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p:spPr>
      </p:sp>
      <p:sp>
        <p:nvSpPr>
          <p:cNvPr id="593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25DF6A0-C71F-4078-A7D5-ABCCCEE95245}" type="slidenum">
              <a:rPr lang="en-IN" smtClean="0"/>
              <a:pPr fontAlgn="base">
                <a:spcBef>
                  <a:spcPct val="0"/>
                </a:spcBef>
                <a:spcAft>
                  <a:spcPct val="0"/>
                </a:spcAft>
                <a:defRPr/>
              </a:pPr>
              <a:t>10</a:t>
            </a:fld>
            <a:endParaRPr lang="en-I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IN" smtClean="0"/>
          </a:p>
        </p:txBody>
      </p:sp>
      <p:sp>
        <p:nvSpPr>
          <p:cNvPr id="4" name="Slide Number Placeholder 3"/>
          <p:cNvSpPr>
            <a:spLocks noGrp="1"/>
          </p:cNvSpPr>
          <p:nvPr>
            <p:ph type="sldNum" sz="quarter" idx="5"/>
          </p:nvPr>
        </p:nvSpPr>
        <p:spPr/>
        <p:txBody>
          <a:bodyPr/>
          <a:lstStyle/>
          <a:p>
            <a:pPr>
              <a:defRPr/>
            </a:pPr>
            <a:fld id="{2BC4DBF8-D02D-4038-8CB6-2AAEFC78CF4A}" type="slidenum">
              <a:rPr lang="en-IN" smtClean="0"/>
              <a:pPr>
                <a:defRPr/>
              </a:pPr>
              <a:t>11</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583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1D89E9E-B948-4110-B974-AE6D93FFC960}" type="slidenum">
              <a:rPr lang="en-IN" smtClean="0"/>
              <a:pPr fontAlgn="base">
                <a:spcBef>
                  <a:spcPct val="0"/>
                </a:spcBef>
                <a:spcAft>
                  <a:spcPct val="0"/>
                </a:spcAft>
                <a:defRPr/>
              </a:pPr>
              <a:t>12</a:t>
            </a:fld>
            <a:endParaRPr lang="en-I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p:spPr>
      </p:sp>
      <p:sp>
        <p:nvSpPr>
          <p:cNvPr id="6144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593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A8716B0-1639-4EE6-B927-2D60C3E4A9FC}" type="slidenum">
              <a:rPr lang="en-IN" smtClean="0"/>
              <a:pPr fontAlgn="base">
                <a:spcBef>
                  <a:spcPct val="0"/>
                </a:spcBef>
                <a:spcAft>
                  <a:spcPct val="0"/>
                </a:spcAft>
                <a:defRPr/>
              </a:pPr>
              <a:t>13</a:t>
            </a:fld>
            <a:endParaRPr lang="en-I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604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A2E01AE-77B1-4B38-8D82-9D8B2C49E6D7}" type="slidenum">
              <a:rPr lang="en-IN" smtClean="0"/>
              <a:pPr fontAlgn="base">
                <a:spcBef>
                  <a:spcPct val="0"/>
                </a:spcBef>
                <a:spcAft>
                  <a:spcPct val="0"/>
                </a:spcAft>
                <a:defRPr/>
              </a:pPr>
              <a:t>14</a:t>
            </a:fld>
            <a:endParaRPr lang="en-I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614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E0F5540-B96C-47B7-A006-1B8E1365B062}" type="slidenum">
              <a:rPr lang="en-IN" smtClean="0"/>
              <a:pPr fontAlgn="base">
                <a:spcBef>
                  <a:spcPct val="0"/>
                </a:spcBef>
                <a:spcAft>
                  <a:spcPct val="0"/>
                </a:spcAft>
                <a:defRPr/>
              </a:pPr>
              <a:t>15</a:t>
            </a:fld>
            <a:endParaRPr lang="en-I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624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F71A77A-56C5-4921-AEC2-3DD07752D173}" type="slidenum">
              <a:rPr lang="en-IN" smtClean="0"/>
              <a:pPr fontAlgn="base">
                <a:spcBef>
                  <a:spcPct val="0"/>
                </a:spcBef>
                <a:spcAft>
                  <a:spcPct val="0"/>
                </a:spcAft>
                <a:defRPr/>
              </a:pPr>
              <a:t>16</a:t>
            </a:fld>
            <a:endParaRPr lang="en-I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634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8806E8D-BF63-4A14-9B97-0E2A074D6F93}" type="slidenum">
              <a:rPr lang="en-IN" smtClean="0"/>
              <a:pPr fontAlgn="base">
                <a:spcBef>
                  <a:spcPct val="0"/>
                </a:spcBef>
                <a:spcAft>
                  <a:spcPct val="0"/>
                </a:spcAft>
                <a:defRPr/>
              </a:pPr>
              <a:t>17</a:t>
            </a:fld>
            <a:endParaRPr lang="en-I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645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920C3EE-FDC8-4F8F-8C68-4D327C9E625C}" type="slidenum">
              <a:rPr lang="en-IN" smtClean="0"/>
              <a:pPr fontAlgn="base">
                <a:spcBef>
                  <a:spcPct val="0"/>
                </a:spcBef>
                <a:spcAft>
                  <a:spcPct val="0"/>
                </a:spcAft>
                <a:defRPr/>
              </a:pPr>
              <a:t>18</a:t>
            </a:fld>
            <a:endParaRPr lang="en-I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655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63B5A59-5DA7-4C16-AC9E-B058609AA4DB}" type="slidenum">
              <a:rPr lang="en-IN" smtClean="0"/>
              <a:pPr fontAlgn="base">
                <a:spcBef>
                  <a:spcPct val="0"/>
                </a:spcBef>
                <a:spcAft>
                  <a:spcPct val="0"/>
                </a:spcAft>
                <a:defRPr/>
              </a:pPr>
              <a:t>19</a:t>
            </a:fld>
            <a:endParaRPr lang="en-I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1818276E-CEF1-45A2-9AD1-52240E14C6EA}" type="slidenum">
              <a:rPr lang="en-IN" smtClean="0"/>
              <a:pPr>
                <a:defRPr/>
              </a:pPr>
              <a:t>2</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675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4058FFA-ED24-4157-8D50-2A3D2B77718E}" type="slidenum">
              <a:rPr lang="en-IN" smtClean="0"/>
              <a:pPr fontAlgn="base">
                <a:spcBef>
                  <a:spcPct val="0"/>
                </a:spcBef>
                <a:spcAft>
                  <a:spcPct val="0"/>
                </a:spcAft>
                <a:defRPr/>
              </a:pPr>
              <a:t>20</a:t>
            </a:fld>
            <a:endParaRPr lang="en-I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686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A591232-73BD-4662-9860-074E7984B72D}" type="slidenum">
              <a:rPr lang="en-IN" smtClean="0"/>
              <a:pPr fontAlgn="base">
                <a:spcBef>
                  <a:spcPct val="0"/>
                </a:spcBef>
                <a:spcAft>
                  <a:spcPct val="0"/>
                </a:spcAft>
                <a:defRPr/>
              </a:pPr>
              <a:t>21</a:t>
            </a:fld>
            <a:endParaRPr lang="en-I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p:spPr>
      </p:sp>
      <p:sp>
        <p:nvSpPr>
          <p:cNvPr id="716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696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1D373F8-E6EE-4AD7-94C2-9F086C8104FF}" type="slidenum">
              <a:rPr lang="en-IN" smtClean="0"/>
              <a:pPr fontAlgn="base">
                <a:spcBef>
                  <a:spcPct val="0"/>
                </a:spcBef>
                <a:spcAft>
                  <a:spcPct val="0"/>
                </a:spcAft>
                <a:defRPr/>
              </a:pPr>
              <a:t>22</a:t>
            </a:fld>
            <a:endParaRPr lang="en-I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p:spPr>
      </p:sp>
      <p:sp>
        <p:nvSpPr>
          <p:cNvPr id="7270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706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C917C61-4777-4368-BA47-56C76C6B0AF6}" type="slidenum">
              <a:rPr lang="en-IN" smtClean="0"/>
              <a:pPr fontAlgn="base">
                <a:spcBef>
                  <a:spcPct val="0"/>
                </a:spcBef>
                <a:spcAft>
                  <a:spcPct val="0"/>
                </a:spcAft>
                <a:defRPr/>
              </a:pPr>
              <a:t>23</a:t>
            </a:fld>
            <a:endParaRPr lang="en-I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716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5E202B3-0C6D-44CB-BEB4-82D0A2A6E85E}" type="slidenum">
              <a:rPr lang="en-IN" smtClean="0"/>
              <a:pPr fontAlgn="base">
                <a:spcBef>
                  <a:spcPct val="0"/>
                </a:spcBef>
                <a:spcAft>
                  <a:spcPct val="0"/>
                </a:spcAft>
                <a:defRPr/>
              </a:pPr>
              <a:t>24</a:t>
            </a:fld>
            <a:endParaRPr lang="en-IN"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pPr>
              <a:defRPr/>
            </a:pPr>
            <a:fld id="{1818276E-CEF1-45A2-9AD1-52240E14C6EA}" type="slidenum">
              <a:rPr lang="en-IN" smtClean="0"/>
              <a:pPr>
                <a:defRPr/>
              </a:pPr>
              <a:t>25</a:t>
            </a:fld>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p:spPr>
      </p:sp>
      <p:sp>
        <p:nvSpPr>
          <p:cNvPr id="757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727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A8A37D7-D3CE-43EE-B396-9FD3A1EB710A}" type="slidenum">
              <a:rPr lang="en-IN" smtClean="0"/>
              <a:pPr fontAlgn="base">
                <a:spcBef>
                  <a:spcPct val="0"/>
                </a:spcBef>
                <a:spcAft>
                  <a:spcPct val="0"/>
                </a:spcAft>
                <a:defRPr/>
              </a:pPr>
              <a:t>26</a:t>
            </a:fld>
            <a:endParaRPr lang="en-I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665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846F9C4-7095-4C1B-A5B0-15DBCA477B19}" type="slidenum">
              <a:rPr lang="en-IN" smtClean="0"/>
              <a:pPr fontAlgn="base">
                <a:spcBef>
                  <a:spcPct val="0"/>
                </a:spcBef>
                <a:spcAft>
                  <a:spcPct val="0"/>
                </a:spcAft>
                <a:defRPr/>
              </a:pPr>
              <a:t>27</a:t>
            </a:fld>
            <a:endParaRPr lang="en-I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737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6E6D3E5-D50F-4C39-A524-5D37A35D7778}" type="slidenum">
              <a:rPr lang="en-IN" smtClean="0"/>
              <a:pPr fontAlgn="base">
                <a:spcBef>
                  <a:spcPct val="0"/>
                </a:spcBef>
                <a:spcAft>
                  <a:spcPct val="0"/>
                </a:spcAft>
                <a:defRPr/>
              </a:pPr>
              <a:t>28</a:t>
            </a:fld>
            <a:endParaRPr lang="en-I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747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EFD067-A9EA-49C9-B194-8537A99E28D7}" type="slidenum">
              <a:rPr lang="en-IN" smtClean="0"/>
              <a:pPr fontAlgn="base">
                <a:spcBef>
                  <a:spcPct val="0"/>
                </a:spcBef>
                <a:spcAft>
                  <a:spcPct val="0"/>
                </a:spcAft>
                <a:defRPr/>
              </a:pPr>
              <a:t>29</a:t>
            </a:fld>
            <a:endParaRPr lang="en-I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5248068-766E-4825-9567-A9FD1C253D55}" type="slidenum">
              <a:rPr lang="en-IN" smtClean="0"/>
              <a:pPr fontAlgn="base">
                <a:spcBef>
                  <a:spcPct val="0"/>
                </a:spcBef>
                <a:spcAft>
                  <a:spcPct val="0"/>
                </a:spcAft>
                <a:defRPr/>
              </a:pPr>
              <a:t>3</a:t>
            </a:fld>
            <a:endParaRPr lang="en-IN"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p:spPr>
      </p:sp>
      <p:sp>
        <p:nvSpPr>
          <p:cNvPr id="788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757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FA5FDE9-0919-48FB-A6E5-7B52D58A8E05}" type="slidenum">
              <a:rPr lang="en-IN" smtClean="0"/>
              <a:pPr fontAlgn="base">
                <a:spcBef>
                  <a:spcPct val="0"/>
                </a:spcBef>
                <a:spcAft>
                  <a:spcPct val="0"/>
                </a:spcAft>
                <a:defRPr/>
              </a:pPr>
              <a:t>30</a:t>
            </a:fld>
            <a:endParaRPr lang="en-IN"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768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7F4F40A-3876-46F7-8070-88E5D1D88DE9}" type="slidenum">
              <a:rPr lang="en-IN" smtClean="0"/>
              <a:pPr fontAlgn="base">
                <a:spcBef>
                  <a:spcPct val="0"/>
                </a:spcBef>
                <a:spcAft>
                  <a:spcPct val="0"/>
                </a:spcAft>
                <a:defRPr/>
              </a:pPr>
              <a:t>31</a:t>
            </a:fld>
            <a:endParaRPr lang="en-IN"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778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293585D-2844-472F-8560-0EE1DEAC4694}" type="slidenum">
              <a:rPr lang="en-IN" smtClean="0"/>
              <a:pPr fontAlgn="base">
                <a:spcBef>
                  <a:spcPct val="0"/>
                </a:spcBef>
                <a:spcAft>
                  <a:spcPct val="0"/>
                </a:spcAft>
                <a:defRPr/>
              </a:pPr>
              <a:t>32</a:t>
            </a:fld>
            <a:endParaRPr lang="en-IN"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788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20A337E-159C-4BDF-844E-18D6DE18879C}" type="slidenum">
              <a:rPr lang="en-IN" smtClean="0"/>
              <a:pPr fontAlgn="base">
                <a:spcBef>
                  <a:spcPct val="0"/>
                </a:spcBef>
                <a:spcAft>
                  <a:spcPct val="0"/>
                </a:spcAft>
                <a:defRPr/>
              </a:pPr>
              <a:t>33</a:t>
            </a:fld>
            <a:endParaRPr lang="en-IN"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798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0FAA4FE-805A-4577-969C-E742D99F64C8}" type="slidenum">
              <a:rPr lang="en-IN" smtClean="0"/>
              <a:pPr fontAlgn="base">
                <a:spcBef>
                  <a:spcPct val="0"/>
                </a:spcBef>
                <a:spcAft>
                  <a:spcPct val="0"/>
                </a:spcAft>
                <a:defRPr/>
              </a:pPr>
              <a:t>34</a:t>
            </a:fld>
            <a:endParaRPr lang="en-IN"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809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7932F24-9E83-47E5-900B-C9B42368E31E}" type="slidenum">
              <a:rPr lang="en-IN" smtClean="0"/>
              <a:pPr fontAlgn="base">
                <a:spcBef>
                  <a:spcPct val="0"/>
                </a:spcBef>
                <a:spcAft>
                  <a:spcPct val="0"/>
                </a:spcAft>
                <a:defRPr/>
              </a:pPr>
              <a:t>35</a:t>
            </a:fld>
            <a:endParaRPr lang="en-IN"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56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B76D890-C5F8-42EB-A1D8-9B32FD897D68}" type="slidenum">
              <a:rPr lang="en-IN" smtClean="0"/>
              <a:pPr fontAlgn="base">
                <a:spcBef>
                  <a:spcPct val="0"/>
                </a:spcBef>
                <a:spcAft>
                  <a:spcPct val="0"/>
                </a:spcAft>
                <a:defRPr/>
              </a:pPr>
              <a:t>36</a:t>
            </a:fld>
            <a:endParaRPr lang="en-I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501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45248D6-A7B5-4062-A1C2-5E874CF34FEB}" type="slidenum">
              <a:rPr lang="en-IN" smtClean="0"/>
              <a:pPr fontAlgn="base">
                <a:spcBef>
                  <a:spcPct val="0"/>
                </a:spcBef>
                <a:spcAft>
                  <a:spcPct val="0"/>
                </a:spcAft>
                <a:defRPr/>
              </a:pPr>
              <a:t>4</a:t>
            </a:fld>
            <a:endParaRPr lang="en-I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p:spPr>
      </p:sp>
      <p:sp>
        <p:nvSpPr>
          <p:cNvPr id="5222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512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596BD9-8DFC-4040-8BBA-90586F9E3179}" type="slidenum">
              <a:rPr lang="en-IN" smtClean="0"/>
              <a:pPr fontAlgn="base">
                <a:spcBef>
                  <a:spcPct val="0"/>
                </a:spcBef>
                <a:spcAft>
                  <a:spcPct val="0"/>
                </a:spcAft>
                <a:defRPr/>
              </a:pPr>
              <a:t>5</a:t>
            </a:fld>
            <a:endParaRPr lang="en-I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522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3935A23-06E6-4777-8F0E-78BE3698E69E}" type="slidenum">
              <a:rPr lang="en-IN" smtClean="0"/>
              <a:pPr fontAlgn="base">
                <a:spcBef>
                  <a:spcPct val="0"/>
                </a:spcBef>
                <a:spcAft>
                  <a:spcPct val="0"/>
                </a:spcAft>
                <a:defRPr/>
              </a:pPr>
              <a:t>6</a:t>
            </a:fld>
            <a:endParaRPr lang="en-I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532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04ED6EF-E2AD-41AF-BA2D-322F92279D72}" type="slidenum">
              <a:rPr lang="en-IN" smtClean="0"/>
              <a:pPr fontAlgn="base">
                <a:spcBef>
                  <a:spcPct val="0"/>
                </a:spcBef>
                <a:spcAft>
                  <a:spcPct val="0"/>
                </a:spcAft>
                <a:defRPr/>
              </a:pPr>
              <a:t>7</a:t>
            </a:fld>
            <a:endParaRPr lang="en-I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7EF1E5F-BD8A-4498-9AA2-049F7AC0B621}" type="slidenum">
              <a:rPr lang="en-IN" smtClean="0"/>
              <a:pPr fontAlgn="base">
                <a:spcBef>
                  <a:spcPct val="0"/>
                </a:spcBef>
                <a:spcAft>
                  <a:spcPct val="0"/>
                </a:spcAft>
                <a:defRPr/>
              </a:pPr>
              <a:t>8</a:t>
            </a:fld>
            <a:endParaRPr lang="en-I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p:spPr>
      </p:sp>
      <p:sp>
        <p:nvSpPr>
          <p:cNvPr id="563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smtClean="0"/>
          </a:p>
        </p:txBody>
      </p:sp>
      <p:sp>
        <p:nvSpPr>
          <p:cNvPr id="553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42EFCAD-74FD-4A4B-AE8C-A7F66D3D6EAD}" type="slidenum">
              <a:rPr lang="en-IN" smtClean="0"/>
              <a:pPr fontAlgn="base">
                <a:spcBef>
                  <a:spcPct val="0"/>
                </a:spcBef>
                <a:spcAft>
                  <a:spcPct val="0"/>
                </a:spcAft>
                <a:defRPr/>
              </a:pPr>
              <a:t>9</a:t>
            </a:fld>
            <a:endParaRPr lang="en-I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5" name="Rectangle 4"/>
          <p:cNvSpPr>
            <a:spLocks noChangeArrowheads="1"/>
          </p:cNvSpPr>
          <p:nvPr/>
        </p:nvSpPr>
        <p:spPr bwMode="white">
          <a:xfrm>
            <a:off x="8991600" y="3175"/>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5"/>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6"/>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Straight Connector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2" name="Rectangle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smtClean="0"/>
              <a:t>Click to edit Master title style</a:t>
            </a:r>
            <a:endParaRPr lang="en-US"/>
          </a:p>
        </p:txBody>
      </p:sp>
      <p:sp>
        <p:nvSpPr>
          <p:cNvPr id="15" name="Date Placeholder 27"/>
          <p:cNvSpPr>
            <a:spLocks noGrp="1"/>
          </p:cNvSpPr>
          <p:nvPr>
            <p:ph type="dt" sz="half" idx="10"/>
          </p:nvPr>
        </p:nvSpPr>
        <p:spPr/>
        <p:txBody>
          <a:bodyPr/>
          <a:lstStyle>
            <a:lvl1pPr>
              <a:defRPr/>
            </a:lvl1pPr>
          </a:lstStyle>
          <a:p>
            <a:pPr>
              <a:defRPr/>
            </a:pPr>
            <a:fld id="{B4D0898E-5F68-4822-B667-863971A38B6E}" type="datetimeFigureOut">
              <a:rPr lang="en-US"/>
              <a:pPr>
                <a:defRPr/>
              </a:pPr>
              <a:t>1/6/2009</a:t>
            </a:fld>
            <a:endParaRPr lang="en-IN"/>
          </a:p>
        </p:txBody>
      </p:sp>
      <p:sp>
        <p:nvSpPr>
          <p:cNvPr id="16" name="Footer Placeholder 16"/>
          <p:cNvSpPr>
            <a:spLocks noGrp="1"/>
          </p:cNvSpPr>
          <p:nvPr>
            <p:ph type="ftr" sz="quarter" idx="11"/>
          </p:nvPr>
        </p:nvSpPr>
        <p:spPr/>
        <p:txBody>
          <a:bodyPr/>
          <a:lstStyle>
            <a:lvl1pPr>
              <a:defRPr/>
            </a:lvl1pPr>
          </a:lstStyle>
          <a:p>
            <a:pPr>
              <a:defRPr/>
            </a:pPr>
            <a:endParaRPr lang="en-IN"/>
          </a:p>
        </p:txBody>
      </p:sp>
      <p:sp>
        <p:nvSpPr>
          <p:cNvPr id="17" name="Slide Number Placeholder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F6755987-6947-4F9E-9725-4D2C16CDF70D}" type="slidenum">
              <a:rPr lang="en-IN"/>
              <a:pPr>
                <a:defRPr/>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88AC531-8E0B-4212-A214-B4642E87AE1E}" type="datetimeFigureOut">
              <a:rPr lang="en-US"/>
              <a:pPr>
                <a:defRPr/>
              </a:pPr>
              <a:t>1/6/2009</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pPr>
              <a:defRPr/>
            </a:pPr>
            <a:fld id="{27B863B4-47C2-4E00-8BAD-8E3F1AA5ED3E}" type="slidenum">
              <a:rPr lang="en-IN"/>
              <a:pPr>
                <a:defRPr/>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5" name="Rectangle 4"/>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5"/>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8" name="Rectangle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Straight Connector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Oval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Oval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lang="en-US" smtClean="0"/>
              <a:t>Click to edit Master title style</a:t>
            </a:r>
            <a:endParaRPr lang="en-US"/>
          </a:p>
        </p:txBody>
      </p:sp>
      <p:sp>
        <p:nvSpPr>
          <p:cNvPr id="13" name="Slide Number Placeholder 5"/>
          <p:cNvSpPr>
            <a:spLocks noGrp="1"/>
          </p:cNvSpPr>
          <p:nvPr>
            <p:ph type="sldNum" sz="quarter" idx="10"/>
          </p:nvPr>
        </p:nvSpPr>
        <p:spPr>
          <a:xfrm>
            <a:off x="6915150" y="3009900"/>
            <a:ext cx="457200" cy="441325"/>
          </a:xfrm>
        </p:spPr>
        <p:txBody>
          <a:bodyPr/>
          <a:lstStyle>
            <a:lvl1pPr>
              <a:defRPr/>
            </a:lvl1pPr>
          </a:lstStyle>
          <a:p>
            <a:pPr>
              <a:defRPr/>
            </a:pPr>
            <a:fld id="{332E980C-E2AB-4A52-98FA-86D9804DCB98}" type="slidenum">
              <a:rPr lang="en-IN"/>
              <a:pPr>
                <a:defRPr/>
              </a:pPr>
              <a:t>‹#›</a:t>
            </a:fld>
            <a:endParaRPr lang="en-IN"/>
          </a:p>
        </p:txBody>
      </p:sp>
      <p:sp>
        <p:nvSpPr>
          <p:cNvPr id="14" name="Date Placeholder 3"/>
          <p:cNvSpPr>
            <a:spLocks noGrp="1"/>
          </p:cNvSpPr>
          <p:nvPr>
            <p:ph type="dt" sz="half" idx="11"/>
          </p:nvPr>
        </p:nvSpPr>
        <p:spPr/>
        <p:txBody>
          <a:bodyPr/>
          <a:lstStyle>
            <a:lvl1pPr>
              <a:defRPr/>
            </a:lvl1pPr>
          </a:lstStyle>
          <a:p>
            <a:pPr>
              <a:defRPr/>
            </a:pPr>
            <a:fld id="{8304E40B-B55D-444C-A63A-ADFE8431924E}" type="datetimeFigureOut">
              <a:rPr lang="en-US"/>
              <a:pPr>
                <a:defRPr/>
              </a:pPr>
              <a:t>1/6/2009</a:t>
            </a:fld>
            <a:endParaRPr lang="en-IN"/>
          </a:p>
        </p:txBody>
      </p:sp>
      <p:sp>
        <p:nvSpPr>
          <p:cNvPr id="15" name="Footer Placeholder 4"/>
          <p:cNvSpPr>
            <a:spLocks noGrp="1"/>
          </p:cNvSpPr>
          <p:nvPr>
            <p:ph type="ftr" sz="quarter" idx="12"/>
          </p:nvPr>
        </p:nvSpPr>
        <p:spPr/>
        <p:txBody>
          <a:bodyPr/>
          <a:lstStyle>
            <a:lvl1pPr>
              <a:defRPr/>
            </a:lvl1pPr>
          </a:lstStyle>
          <a:p>
            <a:pPr>
              <a:defRPr/>
            </a:pPr>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smtClean="0"/>
              <a:t>Click to edit Master title style</a:t>
            </a:r>
            <a:endParaRPr lang="en-US"/>
          </a:p>
        </p:txBody>
      </p:sp>
      <p:sp>
        <p:nvSpPr>
          <p:cNvPr id="8" name="Content Placeholder 7"/>
          <p:cNvSpPr>
            <a:spLocks noGrp="1"/>
          </p:cNvSpPr>
          <p:nvPr>
            <p:ph sz="quarter" idx="1"/>
          </p:nvPr>
        </p:nvSpPr>
        <p:spPr>
          <a:xfrm>
            <a:off x="301752" y="1527048"/>
            <a:ext cx="850392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5999D94-70D7-40D2-A7BB-96AA702060F7}" type="datetimeFigureOut">
              <a:rPr lang="en-US"/>
              <a:pPr>
                <a:defRPr/>
              </a:pPr>
              <a:t>1/6/2009</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a:xfrm>
            <a:off x="4362450" y="1027113"/>
            <a:ext cx="457200" cy="441325"/>
          </a:xfrm>
        </p:spPr>
        <p:txBody>
          <a:bodyPr/>
          <a:lstStyle>
            <a:lvl1pPr>
              <a:defRPr/>
            </a:lvl1pPr>
          </a:lstStyle>
          <a:p>
            <a:pPr>
              <a:defRPr/>
            </a:pPr>
            <a:fld id="{C0601570-08AC-44EF-87C2-9AF696A48676}" type="slidenum">
              <a:rPr lang="en-IN"/>
              <a:pPr>
                <a:defRPr/>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5" name="Rectangle 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6"/>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8" name="Rectangle 7"/>
          <p:cNvSpPr>
            <a:spLocks noChangeArrowheads="1"/>
          </p:cNvSpPr>
          <p:nvPr/>
        </p:nvSpPr>
        <p:spPr bwMode="white">
          <a:xfrm>
            <a:off x="152400" y="2286000"/>
            <a:ext cx="8832850" cy="304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8"/>
          <p:cNvSpPr>
            <a:spLocks noChangeArrowheads="1"/>
          </p:cNvSpPr>
          <p:nvPr/>
        </p:nvSpPr>
        <p:spPr bwMode="auto">
          <a:xfrm>
            <a:off x="155575" y="142875"/>
            <a:ext cx="8832850" cy="2139950"/>
          </a:xfrm>
          <a:prstGeom prst="rect">
            <a:avLst/>
          </a:prstGeom>
          <a:solidFill>
            <a:schemeClr val="accent1"/>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2" name="Straight Connector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smtClean="0"/>
              <a:t>Click to edit Master title style</a:t>
            </a:r>
            <a:endParaRPr lang="en-US"/>
          </a:p>
        </p:txBody>
      </p:sp>
      <p:sp>
        <p:nvSpPr>
          <p:cNvPr id="15" name="Footer Placeholder 4"/>
          <p:cNvSpPr>
            <a:spLocks noGrp="1"/>
          </p:cNvSpPr>
          <p:nvPr>
            <p:ph type="ftr" sz="quarter" idx="10"/>
          </p:nvPr>
        </p:nvSpPr>
        <p:spPr/>
        <p:txBody>
          <a:bodyPr/>
          <a:lstStyle>
            <a:lvl1pPr>
              <a:defRPr/>
            </a:lvl1pPr>
          </a:lstStyle>
          <a:p>
            <a:pPr>
              <a:defRPr/>
            </a:pPr>
            <a:endParaRPr lang="en-IN"/>
          </a:p>
        </p:txBody>
      </p:sp>
      <p:sp>
        <p:nvSpPr>
          <p:cNvPr id="16" name="Date Placeholder 3"/>
          <p:cNvSpPr>
            <a:spLocks noGrp="1"/>
          </p:cNvSpPr>
          <p:nvPr>
            <p:ph type="dt" sz="half" idx="11"/>
          </p:nvPr>
        </p:nvSpPr>
        <p:spPr/>
        <p:txBody>
          <a:bodyPr/>
          <a:lstStyle>
            <a:lvl1pPr>
              <a:defRPr/>
            </a:lvl1pPr>
          </a:lstStyle>
          <a:p>
            <a:pPr>
              <a:defRPr/>
            </a:pPr>
            <a:fld id="{3FD72679-021A-4379-9E3D-45352B65DA14}" type="datetimeFigureOut">
              <a:rPr lang="en-US"/>
              <a:pPr>
                <a:defRPr/>
              </a:pPr>
              <a:t>1/6/2009</a:t>
            </a:fld>
            <a:endParaRPr lang="en-IN"/>
          </a:p>
        </p:txBody>
      </p:sp>
      <p:sp>
        <p:nvSpPr>
          <p:cNvPr id="17" name="Slide Number Placeholder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585A9F0D-681B-4736-A4BA-07505410A4EC}" type="slidenum">
              <a:rPr lang="en-IN"/>
              <a:pPr>
                <a:defRPr/>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5" name="Straight Connector 4"/>
          <p:cNvSpPr>
            <a:spLocks noChangeShapeType="1"/>
          </p:cNvSpPr>
          <p:nvPr/>
        </p:nvSpPr>
        <p:spPr bwMode="auto">
          <a:xfrm flipV="1">
            <a:off x="4562475" y="1576388"/>
            <a:ext cx="9525" cy="4818062"/>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301752" y="228600"/>
            <a:ext cx="8534400" cy="758952"/>
          </a:xfrm>
        </p:spPr>
        <p:txBody>
          <a:bodyPr/>
          <a:lstStyle/>
          <a:p>
            <a:r>
              <a:rPr lang="en-US" smtClean="0"/>
              <a:t>Click to edit Master title style</a:t>
            </a:r>
            <a:endParaRPr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4"/>
          <p:cNvSpPr>
            <a:spLocks noGrp="1"/>
          </p:cNvSpPr>
          <p:nvPr>
            <p:ph type="dt" sz="half" idx="10"/>
          </p:nvPr>
        </p:nvSpPr>
        <p:spPr>
          <a:xfrm>
            <a:off x="5791200" y="6410325"/>
            <a:ext cx="3044825" cy="365125"/>
          </a:xfrm>
        </p:spPr>
        <p:txBody>
          <a:bodyPr/>
          <a:lstStyle>
            <a:lvl1pPr>
              <a:defRPr/>
            </a:lvl1pPr>
          </a:lstStyle>
          <a:p>
            <a:pPr>
              <a:defRPr/>
            </a:pPr>
            <a:fld id="{E707AE57-01C0-4675-9428-F213A2F259B4}" type="datetimeFigureOut">
              <a:rPr lang="en-US"/>
              <a:pPr>
                <a:defRPr/>
              </a:pPr>
              <a:t>1/6/2009</a:t>
            </a:fld>
            <a:endParaRPr lang="en-IN"/>
          </a:p>
        </p:txBody>
      </p:sp>
      <p:sp>
        <p:nvSpPr>
          <p:cNvPr id="7" name="Footer Placeholder 5"/>
          <p:cNvSpPr>
            <a:spLocks noGrp="1"/>
          </p:cNvSpPr>
          <p:nvPr>
            <p:ph type="ftr" sz="quarter" idx="11"/>
          </p:nvPr>
        </p:nvSpPr>
        <p:spPr/>
        <p:txBody>
          <a:bodyPr/>
          <a:lstStyle>
            <a:lvl1pPr>
              <a:defRPr/>
            </a:lvl1pPr>
          </a:lstStyle>
          <a:p>
            <a:pPr>
              <a:defRPr/>
            </a:pPr>
            <a:endParaRPr lang="en-IN"/>
          </a:p>
        </p:txBody>
      </p:sp>
      <p:sp>
        <p:nvSpPr>
          <p:cNvPr id="8" name="Slide Number Placeholder 6"/>
          <p:cNvSpPr>
            <a:spLocks noGrp="1"/>
          </p:cNvSpPr>
          <p:nvPr>
            <p:ph type="sldNum" sz="quarter" idx="12"/>
          </p:nvPr>
        </p:nvSpPr>
        <p:spPr/>
        <p:txBody>
          <a:bodyPr/>
          <a:lstStyle>
            <a:lvl1pPr>
              <a:defRPr/>
            </a:lvl1pPr>
          </a:lstStyle>
          <a:p>
            <a:pPr>
              <a:defRPr/>
            </a:pPr>
            <a:fld id="{F604D8A3-89DD-4E42-B969-17EFC95DBB58}" type="slidenum">
              <a:rPr lang="en-IN"/>
              <a:pPr>
                <a:defRPr/>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flipV="1">
            <a:off x="4572000" y="2200275"/>
            <a:ext cx="0" cy="4187825"/>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8" name="Rectangle 7"/>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Rectangle 10"/>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2" name="Rectangle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4" name="Straight Connector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5"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6" name="Oval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7" name="Oval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6" name="Content Placeholder 25"/>
          <p:cNvSpPr>
            <a:spLocks noGrp="1"/>
          </p:cNvSpPr>
          <p:nvPr>
            <p:ph sz="quarter" idx="4"/>
          </p:nvPr>
        </p:nvSpPr>
        <p:spPr>
          <a:xfrm>
            <a:off x="4800600" y="2471383"/>
            <a:ext cx="4038600" cy="38221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3" name="Title 22"/>
          <p:cNvSpPr>
            <a:spLocks noGrp="1"/>
          </p:cNvSpPr>
          <p:nvPr>
            <p:ph type="title"/>
          </p:nvPr>
        </p:nvSpPr>
        <p:spPr/>
        <p:txBody>
          <a:bodyPr rtlCol="0"/>
          <a:lstStyle/>
          <a:p>
            <a:r>
              <a:rPr lang="en-US" smtClean="0"/>
              <a:t>Click to edit Master title style</a:t>
            </a:r>
            <a:endParaRPr lang="en-US"/>
          </a:p>
        </p:txBody>
      </p:sp>
      <p:sp>
        <p:nvSpPr>
          <p:cNvPr id="18" name="Date Placeholder 6"/>
          <p:cNvSpPr>
            <a:spLocks noGrp="1"/>
          </p:cNvSpPr>
          <p:nvPr>
            <p:ph type="dt" sz="half" idx="10"/>
          </p:nvPr>
        </p:nvSpPr>
        <p:spPr/>
        <p:txBody>
          <a:bodyPr/>
          <a:lstStyle>
            <a:lvl1pPr>
              <a:defRPr/>
            </a:lvl1pPr>
          </a:lstStyle>
          <a:p>
            <a:pPr>
              <a:defRPr/>
            </a:pPr>
            <a:fld id="{010CB7D9-F850-455A-889E-847A7527B29F}" type="datetimeFigureOut">
              <a:rPr lang="en-US"/>
              <a:pPr>
                <a:defRPr/>
              </a:pPr>
              <a:t>1/6/2009</a:t>
            </a:fld>
            <a:endParaRPr lang="en-IN"/>
          </a:p>
        </p:txBody>
      </p:sp>
      <p:sp>
        <p:nvSpPr>
          <p:cNvPr id="19" name="Footer Placeholder 7"/>
          <p:cNvSpPr>
            <a:spLocks noGrp="1"/>
          </p:cNvSpPr>
          <p:nvPr>
            <p:ph type="ftr" sz="quarter" idx="11"/>
          </p:nvPr>
        </p:nvSpPr>
        <p:spPr>
          <a:xfrm>
            <a:off x="304800" y="6410325"/>
            <a:ext cx="3581400" cy="365125"/>
          </a:xfrm>
        </p:spPr>
        <p:txBody>
          <a:bodyPr/>
          <a:lstStyle>
            <a:lvl1pPr>
              <a:defRPr/>
            </a:lvl1pPr>
          </a:lstStyle>
          <a:p>
            <a:pPr>
              <a:defRPr/>
            </a:pPr>
            <a:endParaRPr lang="en-IN"/>
          </a:p>
        </p:txBody>
      </p:sp>
      <p:sp>
        <p:nvSpPr>
          <p:cNvPr id="20" name="Slide Number Placeholder 8"/>
          <p:cNvSpPr>
            <a:spLocks noGrp="1"/>
          </p:cNvSpPr>
          <p:nvPr>
            <p:ph type="sldNum" sz="quarter" idx="12"/>
          </p:nvPr>
        </p:nvSpPr>
        <p:spPr>
          <a:xfrm>
            <a:off x="4343400" y="1042988"/>
            <a:ext cx="457200" cy="441325"/>
          </a:xfrm>
        </p:spPr>
        <p:txBody>
          <a:bodyPr/>
          <a:lstStyle>
            <a:lvl1pPr algn="ctr">
              <a:defRPr/>
            </a:lvl1pPr>
          </a:lstStyle>
          <a:p>
            <a:pPr>
              <a:defRPr/>
            </a:pPr>
            <a:fld id="{D76BFBC1-D1BE-4F1F-AE38-C83C2F939060}" type="slidenum">
              <a:rPr lang="en-IN"/>
              <a:pPr>
                <a:defRPr/>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E2863394-DDCF-4F6E-A270-D5C27A7D8D78}" type="datetimeFigureOut">
              <a:rPr lang="en-US"/>
              <a:pPr>
                <a:defRPr/>
              </a:pPr>
              <a:t>1/6/2009</a:t>
            </a:fld>
            <a:endParaRPr lang="en-IN"/>
          </a:p>
        </p:txBody>
      </p:sp>
      <p:sp>
        <p:nvSpPr>
          <p:cNvPr id="4" name="Footer Placeholder 3"/>
          <p:cNvSpPr>
            <a:spLocks noGrp="1"/>
          </p:cNvSpPr>
          <p:nvPr>
            <p:ph type="ftr" sz="quarter" idx="11"/>
          </p:nvPr>
        </p:nvSpPr>
        <p:spPr/>
        <p:txBody>
          <a:bodyPr/>
          <a:lstStyle>
            <a:lvl1pPr>
              <a:defRPr/>
            </a:lvl1pPr>
          </a:lstStyle>
          <a:p>
            <a:pPr>
              <a:defRPr/>
            </a:pPr>
            <a:endParaRPr lang="en-IN"/>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pPr>
              <a:defRPr/>
            </a:pPr>
            <a:fld id="{F3029CB0-7B45-4DE4-AFDC-6C5B2345CF52}" type="slidenum">
              <a:rPr lang="en-IN"/>
              <a:pPr>
                <a:defRPr/>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3" name="Rectangle 2"/>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4" name="Rectangle 3"/>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5" name="Rectangle 4"/>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8" name="Date Placeholder 1"/>
          <p:cNvSpPr>
            <a:spLocks noGrp="1"/>
          </p:cNvSpPr>
          <p:nvPr>
            <p:ph type="dt" sz="half" idx="10"/>
          </p:nvPr>
        </p:nvSpPr>
        <p:spPr/>
        <p:txBody>
          <a:bodyPr/>
          <a:lstStyle>
            <a:lvl1pPr>
              <a:defRPr/>
            </a:lvl1pPr>
          </a:lstStyle>
          <a:p>
            <a:pPr>
              <a:defRPr/>
            </a:pPr>
            <a:fld id="{0BF5F18E-5ACE-4C19-8D27-FD97636D6862}" type="datetimeFigureOut">
              <a:rPr lang="en-US"/>
              <a:pPr>
                <a:defRPr/>
              </a:pPr>
              <a:t>1/6/2009</a:t>
            </a:fld>
            <a:endParaRPr lang="en-IN"/>
          </a:p>
        </p:txBody>
      </p:sp>
      <p:sp>
        <p:nvSpPr>
          <p:cNvPr id="9" name="Footer Placeholder 2"/>
          <p:cNvSpPr>
            <a:spLocks noGrp="1"/>
          </p:cNvSpPr>
          <p:nvPr>
            <p:ph type="ftr" sz="quarter" idx="11"/>
          </p:nvPr>
        </p:nvSpPr>
        <p:spPr/>
        <p:txBody>
          <a:bodyPr/>
          <a:lstStyle>
            <a:lvl1pPr>
              <a:defRPr/>
            </a:lvl1pPr>
          </a:lstStyle>
          <a:p>
            <a:pPr>
              <a:defRPr/>
            </a:pPr>
            <a:endParaRPr lang="en-IN"/>
          </a:p>
        </p:txBody>
      </p:sp>
      <p:sp>
        <p:nvSpPr>
          <p:cNvPr id="10" name="Slide Number Placeholder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ED700E32-4988-4674-938D-1483B76FF2E9}" type="slidenum">
              <a:rPr lang="en-IN"/>
              <a:pPr>
                <a:defRPr/>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8" name="Rectangle 7"/>
          <p:cNvSpPr>
            <a:spLocks noChangeArrowheads="1"/>
          </p:cNvSpPr>
          <p:nvPr/>
        </p:nvSpPr>
        <p:spPr bwMode="white">
          <a:xfrm>
            <a:off x="0" y="0"/>
            <a:ext cx="9144000" cy="119063"/>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0" name="Rectangle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2" name="Straight Connector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Slide Number Placeholder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2CE8B3E7-0D15-4562-A848-3FAD9C12EF94}" type="slidenum">
              <a:rPr lang="en-IN"/>
              <a:pPr>
                <a:defRPr/>
              </a:pPr>
              <a:t>‹#›</a:t>
            </a:fld>
            <a:endParaRPr lang="en-IN"/>
          </a:p>
        </p:txBody>
      </p:sp>
      <p:sp>
        <p:nvSpPr>
          <p:cNvPr id="17" name="Date Placeholder 4"/>
          <p:cNvSpPr>
            <a:spLocks noGrp="1"/>
          </p:cNvSpPr>
          <p:nvPr>
            <p:ph type="dt" sz="half" idx="11"/>
          </p:nvPr>
        </p:nvSpPr>
        <p:spPr/>
        <p:txBody>
          <a:bodyPr/>
          <a:lstStyle>
            <a:lvl1pPr>
              <a:defRPr/>
            </a:lvl1pPr>
          </a:lstStyle>
          <a:p>
            <a:pPr>
              <a:defRPr/>
            </a:pPr>
            <a:fld id="{BBF9B6FF-57D7-4192-BFD5-5D2C3A37B2EC}" type="datetimeFigureOut">
              <a:rPr lang="en-US"/>
              <a:pPr>
                <a:defRPr/>
              </a:pPr>
              <a:t>1/6/2009</a:t>
            </a:fld>
            <a:endParaRPr lang="en-IN"/>
          </a:p>
        </p:txBody>
      </p:sp>
      <p:sp>
        <p:nvSpPr>
          <p:cNvPr id="18" name="Footer Placeholder 5"/>
          <p:cNvSpPr>
            <a:spLocks noGrp="1"/>
          </p:cNvSpPr>
          <p:nvPr>
            <p:ph type="ftr" sz="quarter" idx="12"/>
          </p:nvPr>
        </p:nvSpPr>
        <p:spPr>
          <a:xfrm>
            <a:off x="301625" y="6410325"/>
            <a:ext cx="3382963" cy="366713"/>
          </a:xfrm>
        </p:spPr>
        <p:txBody>
          <a:bodyPr/>
          <a:lstStyle>
            <a:lvl1pPr>
              <a:defRPr/>
            </a:lvl1pPr>
          </a:lstStyle>
          <a:p>
            <a:pPr>
              <a:defRPr/>
            </a:pPr>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8" name="Rectangle 7"/>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Rectangle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1" name="Rectangle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smtClean="0"/>
              <a:t>Click to edit Master text styles</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pPr>
              <a:defRPr/>
            </a:pPr>
            <a:fld id="{77AB8CFF-7D1C-43FC-8314-819855D442FE}" type="slidenum">
              <a:rPr lang="en-IN"/>
              <a:pPr>
                <a:defRPr/>
              </a:pPr>
              <a:t>‹#›</a:t>
            </a:fld>
            <a:endParaRPr lang="en-IN"/>
          </a:p>
        </p:txBody>
      </p:sp>
      <p:sp>
        <p:nvSpPr>
          <p:cNvPr id="17" name="Date Placeholder 4"/>
          <p:cNvSpPr>
            <a:spLocks noGrp="1"/>
          </p:cNvSpPr>
          <p:nvPr>
            <p:ph type="dt" sz="half" idx="11"/>
          </p:nvPr>
        </p:nvSpPr>
        <p:spPr>
          <a:xfrm>
            <a:off x="5788025" y="6405563"/>
            <a:ext cx="3044825" cy="365125"/>
          </a:xfrm>
        </p:spPr>
        <p:txBody>
          <a:bodyPr/>
          <a:lstStyle>
            <a:lvl1pPr>
              <a:defRPr/>
            </a:lvl1pPr>
          </a:lstStyle>
          <a:p>
            <a:pPr>
              <a:defRPr/>
            </a:pPr>
            <a:fld id="{25F1860D-9A3B-4473-9AFC-B0701066FD74}" type="datetimeFigureOut">
              <a:rPr lang="en-US"/>
              <a:pPr>
                <a:defRPr/>
              </a:pPr>
              <a:t>1/6/2009</a:t>
            </a:fld>
            <a:endParaRPr lang="en-IN"/>
          </a:p>
        </p:txBody>
      </p:sp>
      <p:sp>
        <p:nvSpPr>
          <p:cNvPr id="18" name="Footer Placeholder 5"/>
          <p:cNvSpPr>
            <a:spLocks noGrp="1"/>
          </p:cNvSpPr>
          <p:nvPr>
            <p:ph type="ftr" sz="quarter" idx="12"/>
          </p:nvPr>
        </p:nvSpPr>
        <p:spPr>
          <a:xfrm>
            <a:off x="301625" y="6410325"/>
            <a:ext cx="3584575" cy="366713"/>
          </a:xfrm>
        </p:spPr>
        <p:txBody>
          <a:bodyPr/>
          <a:lstStyle>
            <a:lvl1pPr>
              <a:defRPr/>
            </a:lvl1pPr>
          </a:lstStyle>
          <a:p>
            <a:pPr>
              <a:defRPr/>
            </a:pPr>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6" name="Rectangle 15"/>
          <p:cNvSpPr>
            <a:spLocks noChangeArrowheads="1"/>
          </p:cNvSpPr>
          <p:nvPr/>
        </p:nvSpPr>
        <p:spPr bwMode="white">
          <a:xfrm>
            <a:off x="0" y="0"/>
            <a:ext cx="9144000" cy="139382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4" name="Date Placeholder 13"/>
          <p:cNvSpPr>
            <a:spLocks noGrp="1"/>
          </p:cNvSpPr>
          <p:nvPr>
            <p:ph type="dt" sz="half" idx="2"/>
          </p:nvPr>
        </p:nvSpPr>
        <p:spPr>
          <a:xfrm>
            <a:off x="5791200" y="6405563"/>
            <a:ext cx="3044825" cy="365125"/>
          </a:xfrm>
          <a:prstGeom prst="rect">
            <a:avLst/>
          </a:prstGeom>
        </p:spPr>
        <p:txBody>
          <a:bodyPr vert="horz"/>
          <a:lstStyle>
            <a:lvl1pPr algn="r" eaLnBrk="1" fontAlgn="auto" latinLnBrk="0" hangingPunct="1">
              <a:spcBef>
                <a:spcPts val="0"/>
              </a:spcBef>
              <a:spcAft>
                <a:spcPts val="0"/>
              </a:spcAft>
              <a:defRPr kumimoji="0" sz="1400">
                <a:solidFill>
                  <a:srgbClr val="FFFFFF"/>
                </a:solidFill>
                <a:latin typeface="+mn-lt"/>
                <a:cs typeface="+mn-cs"/>
              </a:defRPr>
            </a:lvl1pPr>
          </a:lstStyle>
          <a:p>
            <a:pPr>
              <a:defRPr/>
            </a:pPr>
            <a:fld id="{C1D6D622-CFAD-4B41-87BC-FAF912B82B9F}" type="datetimeFigureOut">
              <a:rPr lang="en-US"/>
              <a:pPr>
                <a:defRPr/>
              </a:pPr>
              <a:t>1/6/2009</a:t>
            </a:fld>
            <a:endParaRPr lang="en-IN"/>
          </a:p>
        </p:txBody>
      </p:sp>
      <p:sp>
        <p:nvSpPr>
          <p:cNvPr id="3" name="Footer Placeholder 2"/>
          <p:cNvSpPr>
            <a:spLocks noGrp="1"/>
          </p:cNvSpPr>
          <p:nvPr>
            <p:ph type="ftr" sz="quarter" idx="3"/>
          </p:nvPr>
        </p:nvSpPr>
        <p:spPr>
          <a:xfrm>
            <a:off x="304800" y="6410325"/>
            <a:ext cx="3581400" cy="366713"/>
          </a:xfrm>
          <a:prstGeom prst="rect">
            <a:avLst/>
          </a:prstGeom>
        </p:spPr>
        <p:txBody>
          <a:bodyPr vert="horz"/>
          <a:lstStyle>
            <a:lvl1pPr algn="l" eaLnBrk="1" fontAlgn="auto" latinLnBrk="0" hangingPunct="1">
              <a:spcBef>
                <a:spcPts val="0"/>
              </a:spcBef>
              <a:spcAft>
                <a:spcPts val="0"/>
              </a:spcAft>
              <a:defRPr kumimoji="0" sz="1200">
                <a:solidFill>
                  <a:srgbClr val="FFFFFF"/>
                </a:solidFill>
                <a:latin typeface="+mn-lt"/>
                <a:cs typeface="+mn-cs"/>
              </a:defRPr>
            </a:lvl1pPr>
          </a:lstStyle>
          <a:p>
            <a:pPr>
              <a:defRPr/>
            </a:pPr>
            <a:endParaRPr lang="en-IN"/>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fontAlgn="auto">
              <a:spcBef>
                <a:spcPts val="0"/>
              </a:spcBef>
              <a:spcAft>
                <a:spcPts val="0"/>
              </a:spcAft>
              <a:defRPr/>
            </a:pPr>
            <a:endParaRPr lang="en-US" dirty="0">
              <a:latin typeface="+mn-lt"/>
              <a:cs typeface="+mn-cs"/>
            </a:endParaRPr>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fontAlgn="auto">
              <a:spcBef>
                <a:spcPts val="0"/>
              </a:spcBef>
              <a:spcAft>
                <a:spcPts val="0"/>
              </a:spcAft>
              <a:defRPr/>
            </a:pPr>
            <a:endParaRPr lang="en-US">
              <a:latin typeface="+mn-lt"/>
              <a:cs typeface="+mn-cs"/>
            </a:endParaRPr>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fontAlgn="auto" latinLnBrk="0" hangingPunct="1">
              <a:spcBef>
                <a:spcPts val="0"/>
              </a:spcBef>
              <a:spcAft>
                <a:spcPts val="0"/>
              </a:spcAft>
              <a:defRPr kumimoji="0" sz="1600">
                <a:solidFill>
                  <a:schemeClr val="accent3">
                    <a:shade val="75000"/>
                  </a:schemeClr>
                </a:solidFill>
                <a:latin typeface="+mn-lt"/>
                <a:cs typeface="+mn-cs"/>
              </a:defRPr>
            </a:lvl1pPr>
          </a:lstStyle>
          <a:p>
            <a:pPr>
              <a:defRPr/>
            </a:pPr>
            <a:fld id="{59AF3BB5-C5B4-4171-8274-1414F72471CF}" type="slidenum">
              <a:rPr lang="en-IN"/>
              <a:pPr>
                <a:defRPr/>
              </a:pPr>
              <a:t>‹#›</a:t>
            </a:fld>
            <a:endParaRPr lang="en-IN"/>
          </a:p>
        </p:txBody>
      </p:sp>
      <p:sp>
        <p:nvSpPr>
          <p:cNvPr id="3086" name="Title Placeholder 21"/>
          <p:cNvSpPr>
            <a:spLocks noGrp="1"/>
          </p:cNvSpPr>
          <p:nvPr>
            <p:ph type="title"/>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087" name="Text Placeholder 12"/>
          <p:cNvSpPr>
            <a:spLocks noGrp="1"/>
          </p:cNvSpPr>
          <p:nvPr>
            <p:ph type="body" idx="1"/>
          </p:nvPr>
        </p:nvSpPr>
        <p:spPr bwMode="auto">
          <a:xfrm>
            <a:off x="301625" y="1524000"/>
            <a:ext cx="8534400" cy="459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ctr" rtl="0" eaLnBrk="0" fontAlgn="base" hangingPunct="0">
        <a:spcBef>
          <a:spcPct val="0"/>
        </a:spcBef>
        <a:spcAft>
          <a:spcPct val="0"/>
        </a:spcAft>
        <a:defRPr sz="3300" kern="1200">
          <a:solidFill>
            <a:srgbClr val="08B7BF"/>
          </a:solidFill>
          <a:latin typeface="+mj-lt"/>
          <a:ea typeface="+mj-ea"/>
          <a:cs typeface="+mj-cs"/>
        </a:defRPr>
      </a:lvl1pPr>
      <a:lvl2pPr algn="ctr" rtl="0" eaLnBrk="0" fontAlgn="base" hangingPunct="0">
        <a:spcBef>
          <a:spcPct val="0"/>
        </a:spcBef>
        <a:spcAft>
          <a:spcPct val="0"/>
        </a:spcAft>
        <a:defRPr sz="3300">
          <a:solidFill>
            <a:srgbClr val="08B7BF"/>
          </a:solidFill>
          <a:latin typeface="Georgia" pitchFamily="18" charset="0"/>
        </a:defRPr>
      </a:lvl2pPr>
      <a:lvl3pPr algn="ctr" rtl="0" eaLnBrk="0" fontAlgn="base" hangingPunct="0">
        <a:spcBef>
          <a:spcPct val="0"/>
        </a:spcBef>
        <a:spcAft>
          <a:spcPct val="0"/>
        </a:spcAft>
        <a:defRPr sz="3300">
          <a:solidFill>
            <a:srgbClr val="08B7BF"/>
          </a:solidFill>
          <a:latin typeface="Georgia" pitchFamily="18" charset="0"/>
        </a:defRPr>
      </a:lvl3pPr>
      <a:lvl4pPr algn="ctr" rtl="0" eaLnBrk="0" fontAlgn="base" hangingPunct="0">
        <a:spcBef>
          <a:spcPct val="0"/>
        </a:spcBef>
        <a:spcAft>
          <a:spcPct val="0"/>
        </a:spcAft>
        <a:defRPr sz="3300">
          <a:solidFill>
            <a:srgbClr val="08B7BF"/>
          </a:solidFill>
          <a:latin typeface="Georgia" pitchFamily="18" charset="0"/>
        </a:defRPr>
      </a:lvl4pPr>
      <a:lvl5pPr algn="ctr" rtl="0" eaLnBrk="0" fontAlgn="base" hangingPunct="0">
        <a:spcBef>
          <a:spcPct val="0"/>
        </a:spcBef>
        <a:spcAft>
          <a:spcPct val="0"/>
        </a:spcAft>
        <a:defRPr sz="3300">
          <a:solidFill>
            <a:srgbClr val="08B7BF"/>
          </a:solidFill>
          <a:latin typeface="Georgia" pitchFamily="18" charset="0"/>
        </a:defRPr>
      </a:lvl5pPr>
      <a:lvl6pPr marL="457200" algn="ctr" rtl="0" fontAlgn="base">
        <a:spcBef>
          <a:spcPct val="0"/>
        </a:spcBef>
        <a:spcAft>
          <a:spcPct val="0"/>
        </a:spcAft>
        <a:defRPr sz="3300">
          <a:solidFill>
            <a:srgbClr val="08B7BF"/>
          </a:solidFill>
          <a:latin typeface="Georgia" pitchFamily="18" charset="0"/>
        </a:defRPr>
      </a:lvl6pPr>
      <a:lvl7pPr marL="914400" algn="ctr" rtl="0" fontAlgn="base">
        <a:spcBef>
          <a:spcPct val="0"/>
        </a:spcBef>
        <a:spcAft>
          <a:spcPct val="0"/>
        </a:spcAft>
        <a:defRPr sz="3300">
          <a:solidFill>
            <a:srgbClr val="08B7BF"/>
          </a:solidFill>
          <a:latin typeface="Georgia" pitchFamily="18" charset="0"/>
        </a:defRPr>
      </a:lvl7pPr>
      <a:lvl8pPr marL="1371600" algn="ctr" rtl="0" fontAlgn="base">
        <a:spcBef>
          <a:spcPct val="0"/>
        </a:spcBef>
        <a:spcAft>
          <a:spcPct val="0"/>
        </a:spcAft>
        <a:defRPr sz="3300">
          <a:solidFill>
            <a:srgbClr val="08B7BF"/>
          </a:solidFill>
          <a:latin typeface="Georgia" pitchFamily="18" charset="0"/>
        </a:defRPr>
      </a:lvl8pPr>
      <a:lvl9pPr marL="1828800" algn="ctr" rtl="0" fontAlgn="base">
        <a:spcBef>
          <a:spcPct val="0"/>
        </a:spcBef>
        <a:spcAft>
          <a:spcPct val="0"/>
        </a:spcAft>
        <a:defRPr sz="3300">
          <a:solidFill>
            <a:srgbClr val="08B7BF"/>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0BD0D9"/>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10CF9B"/>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7CCA62"/>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pPr eaLnBrk="1" fontAlgn="auto" hangingPunct="1">
              <a:spcAft>
                <a:spcPts val="0"/>
              </a:spcAft>
              <a:buFont typeface="Wingdings 2"/>
              <a:buNone/>
              <a:defRPr/>
            </a:pPr>
            <a:r>
              <a:rPr lang="en-IN" dirty="0" smtClean="0"/>
              <a:t>Siddhartha Gadgil</a:t>
            </a:r>
          </a:p>
          <a:p>
            <a:pPr eaLnBrk="1" fontAlgn="auto" hangingPunct="1">
              <a:spcAft>
                <a:spcPts val="0"/>
              </a:spcAft>
              <a:buFont typeface="Wingdings 2"/>
              <a:buNone/>
              <a:defRPr/>
            </a:pPr>
            <a:r>
              <a:rPr lang="en-IN" cap="none" dirty="0" smtClean="0"/>
              <a:t>Department of Mathematics</a:t>
            </a:r>
          </a:p>
          <a:p>
            <a:pPr eaLnBrk="1" fontAlgn="auto" hangingPunct="1">
              <a:spcAft>
                <a:spcPts val="0"/>
              </a:spcAft>
              <a:buFont typeface="Wingdings 2"/>
              <a:buNone/>
              <a:defRPr/>
            </a:pPr>
            <a:r>
              <a:rPr lang="en-IN" cap="none" dirty="0" smtClean="0"/>
              <a:t>Indian Institute of Science</a:t>
            </a:r>
          </a:p>
          <a:p>
            <a:pPr eaLnBrk="1" fontAlgn="auto" hangingPunct="1">
              <a:spcAft>
                <a:spcPts val="0"/>
              </a:spcAft>
              <a:buFont typeface="Wingdings 2"/>
              <a:buNone/>
              <a:defRPr/>
            </a:pPr>
            <a:r>
              <a:rPr lang="en-IN" cap="none" dirty="0" smtClean="0"/>
              <a:t>Bangalore</a:t>
            </a:r>
          </a:p>
          <a:p>
            <a:pPr eaLnBrk="1" fontAlgn="auto" hangingPunct="1">
              <a:spcAft>
                <a:spcPts val="0"/>
              </a:spcAft>
              <a:buFont typeface="Wingdings 2"/>
              <a:buNone/>
              <a:defRPr/>
            </a:pPr>
            <a:r>
              <a:rPr lang="en-IN" cap="none" dirty="0" smtClean="0"/>
              <a:t>E-</a:t>
            </a:r>
            <a:r>
              <a:rPr lang="en-IN" cap="none" dirty="0" err="1" smtClean="0"/>
              <a:t>mail:</a:t>
            </a:r>
            <a:r>
              <a:rPr lang="en-IN" i="1" cap="none" dirty="0" err="1" smtClean="0"/>
              <a:t>gadgil@math.iisc.ernet.in</a:t>
            </a:r>
            <a:endParaRPr lang="en-IN" i="1" cap="none" dirty="0"/>
          </a:p>
        </p:txBody>
      </p:sp>
      <p:sp>
        <p:nvSpPr>
          <p:cNvPr id="15363" name="Title 1"/>
          <p:cNvSpPr>
            <a:spLocks noGrp="1"/>
          </p:cNvSpPr>
          <p:nvPr>
            <p:ph type="ctrTitle"/>
          </p:nvPr>
        </p:nvSpPr>
        <p:spPr>
          <a:xfrm>
            <a:off x="457200" y="381000"/>
            <a:ext cx="8305800" cy="1752600"/>
          </a:xfrm>
        </p:spPr>
        <p:txBody>
          <a:bodyPr/>
          <a:lstStyle/>
          <a:p>
            <a:pPr eaLnBrk="1" hangingPunct="1"/>
            <a:r>
              <a:rPr lang="en-IN" dirty="0" smtClean="0"/>
              <a:t>RNA secondary structures, Linking numbers and </a:t>
            </a:r>
            <a:r>
              <a:rPr lang="en-IN" dirty="0" err="1" smtClean="0"/>
              <a:t>Allostery</a:t>
            </a:r>
            <a:endParaRPr lang="en-IN"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IN" smtClean="0">
                <a:solidFill>
                  <a:srgbClr val="08B7BF"/>
                </a:solidFill>
              </a:rPr>
              <a:t>Model in terms of a free group</a:t>
            </a:r>
          </a:p>
        </p:txBody>
      </p:sp>
      <p:sp>
        <p:nvSpPr>
          <p:cNvPr id="3" name="Content Placeholder 2"/>
          <p:cNvSpPr>
            <a:spLocks noGrp="1"/>
          </p:cNvSpPr>
          <p:nvPr>
            <p:ph sz="quarter" idx="1"/>
          </p:nvPr>
        </p:nvSpPr>
        <p:spPr>
          <a:xfrm>
            <a:off x="301625" y="1527175"/>
            <a:ext cx="8504238" cy="4572000"/>
          </a:xfrm>
        </p:spPr>
        <p:txBody>
          <a:bodyPr/>
          <a:lstStyle/>
          <a:p>
            <a:pPr eaLnBrk="1" hangingPunct="1"/>
            <a:r>
              <a:rPr lang="en-IN" dirty="0" smtClean="0"/>
              <a:t>We associate to a string of RNA a word </a:t>
            </a:r>
            <a:r>
              <a:rPr lang="en-IN" i="1" dirty="0" smtClean="0"/>
              <a:t>g </a:t>
            </a:r>
            <a:r>
              <a:rPr lang="en-IN" dirty="0" smtClean="0"/>
              <a:t>in the letters </a:t>
            </a:r>
            <a:r>
              <a:rPr lang="el-GR" dirty="0" smtClean="0"/>
              <a:t>α</a:t>
            </a:r>
            <a:r>
              <a:rPr lang="en-US" dirty="0" smtClean="0"/>
              <a:t>, </a:t>
            </a:r>
            <a:r>
              <a:rPr lang="el-GR" dirty="0" smtClean="0"/>
              <a:t>β</a:t>
            </a:r>
            <a:r>
              <a:rPr lang="en-US" dirty="0" smtClean="0"/>
              <a:t>, </a:t>
            </a:r>
            <a:r>
              <a:rPr lang="el-GR" dirty="0" smtClean="0"/>
              <a:t>α</a:t>
            </a:r>
            <a:r>
              <a:rPr lang="en-US" baseline="50000" dirty="0" smtClean="0"/>
              <a:t>-1</a:t>
            </a:r>
            <a:r>
              <a:rPr lang="en-US" dirty="0" smtClean="0"/>
              <a:t> and </a:t>
            </a:r>
            <a:r>
              <a:rPr lang="el-GR" dirty="0" smtClean="0"/>
              <a:t>β</a:t>
            </a:r>
            <a:r>
              <a:rPr lang="en-US" baseline="50000" dirty="0" smtClean="0"/>
              <a:t>-1</a:t>
            </a:r>
            <a:r>
              <a:rPr lang="en-IN" dirty="0" smtClean="0"/>
              <a:t>  corresponding to the bases </a:t>
            </a:r>
            <a:r>
              <a:rPr lang="en-IN" i="1" dirty="0" smtClean="0"/>
              <a:t>Adenine, Guanine, Uracil </a:t>
            </a:r>
            <a:r>
              <a:rPr lang="en-IN" dirty="0" smtClean="0"/>
              <a:t>and </a:t>
            </a:r>
            <a:r>
              <a:rPr lang="en-IN" i="1" dirty="0" smtClean="0"/>
              <a:t>Cytosine</a:t>
            </a:r>
            <a:r>
              <a:rPr lang="en-IN" dirty="0" smtClean="0"/>
              <a:t> respectively.</a:t>
            </a:r>
          </a:p>
          <a:p>
            <a:pPr eaLnBrk="1" hangingPunct="1"/>
            <a:r>
              <a:rPr lang="en-IN" dirty="0" smtClean="0"/>
              <a:t>Watson-Crick pairing is then pairing between a letter and its inverse.</a:t>
            </a:r>
          </a:p>
          <a:p>
            <a:pPr eaLnBrk="1" hangingPunct="1"/>
            <a:r>
              <a:rPr lang="en-IN" dirty="0" smtClean="0"/>
              <a:t>Such a word gives an element in the free group.</a:t>
            </a:r>
          </a:p>
          <a:p>
            <a:pPr eaLnBrk="1" hangingPunct="1"/>
            <a:r>
              <a:rPr lang="en-IN" dirty="0" smtClean="0"/>
              <a:t>A stem-loop is a sub-word</a:t>
            </a:r>
            <a:r>
              <a:rPr lang="en-IN" i="1" dirty="0" smtClean="0"/>
              <a:t> </a:t>
            </a:r>
            <a:r>
              <a:rPr lang="en-IN" dirty="0" smtClean="0"/>
              <a:t>of the form </a:t>
            </a:r>
            <a:r>
              <a:rPr lang="en-IN" i="1" dirty="0" smtClean="0"/>
              <a:t>glg</a:t>
            </a:r>
            <a:r>
              <a:rPr lang="en-IN" i="1" baseline="50000" dirty="0" smtClean="0"/>
              <a:t>-1</a:t>
            </a:r>
            <a:r>
              <a:rPr lang="en-IN" dirty="0" smtClean="0"/>
              <a:t>.</a:t>
            </a:r>
          </a:p>
          <a:p>
            <a:pPr eaLnBrk="1" hangingPunct="1"/>
            <a:r>
              <a:rPr lang="en-IN" dirty="0" smtClean="0"/>
              <a:t>More general secondary structures are products of conjugates.</a:t>
            </a:r>
          </a:p>
          <a:p>
            <a:pPr eaLnBrk="1" hangingPunct="1"/>
            <a:endParaRPr lang="en-I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IN" dirty="0" smtClean="0"/>
              <a:t>Free groups</a:t>
            </a:r>
            <a:endParaRPr lang="en-IN" dirty="0"/>
          </a:p>
        </p:txBody>
      </p:sp>
      <p:sp>
        <p:nvSpPr>
          <p:cNvPr id="24579" name="Content Placeholder 2"/>
          <p:cNvSpPr>
            <a:spLocks noGrp="1"/>
          </p:cNvSpPr>
          <p:nvPr>
            <p:ph sz="quarter" idx="1"/>
          </p:nvPr>
        </p:nvSpPr>
        <p:spPr>
          <a:xfrm>
            <a:off x="301625" y="1527175"/>
            <a:ext cx="8504238" cy="4572000"/>
          </a:xfrm>
        </p:spPr>
        <p:txBody>
          <a:bodyPr/>
          <a:lstStyle/>
          <a:p>
            <a:pPr eaLnBrk="1" hangingPunct="1"/>
            <a:r>
              <a:rPr lang="en-IN" dirty="0" smtClean="0"/>
              <a:t>In the free group on two generators:</a:t>
            </a:r>
          </a:p>
          <a:p>
            <a:pPr eaLnBrk="1" hangingPunct="1"/>
            <a:endParaRPr lang="en-IN" dirty="0" smtClean="0"/>
          </a:p>
        </p:txBody>
      </p:sp>
      <p:pic>
        <p:nvPicPr>
          <p:cNvPr id="24580" name="Picture 7" descr="TP_tmp.png"/>
          <p:cNvPicPr>
            <a:picLocks noChangeAspect="1"/>
          </p:cNvPicPr>
          <p:nvPr>
            <p:custDataLst>
              <p:tags r:id="rId1"/>
            </p:custDataLst>
          </p:nvPr>
        </p:nvPicPr>
        <p:blipFill>
          <a:blip r:embed="rId4">
            <a:clrChange>
              <a:clrFrom>
                <a:srgbClr val="FFFFFF"/>
              </a:clrFrom>
              <a:clrTo>
                <a:srgbClr val="FFFFFF">
                  <a:alpha val="0"/>
                </a:srgbClr>
              </a:clrTo>
            </a:clrChange>
          </a:blip>
          <a:srcRect/>
          <a:stretch>
            <a:fillRect/>
          </a:stretch>
        </p:blipFill>
        <p:spPr bwMode="auto">
          <a:xfrm>
            <a:off x="457200" y="2133600"/>
            <a:ext cx="8359775" cy="41163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p:txBody>
          <a:bodyPr/>
          <a:lstStyle/>
          <a:p>
            <a:pPr eaLnBrk="1" hangingPunct="1"/>
            <a:r>
              <a:rPr lang="en-IN" smtClean="0">
                <a:solidFill>
                  <a:srgbClr val="08B7BF"/>
                </a:solidFill>
              </a:rPr>
              <a:t>Model in terms of the free group</a:t>
            </a:r>
          </a:p>
        </p:txBody>
      </p:sp>
      <p:pic>
        <p:nvPicPr>
          <p:cNvPr id="1028" name="Picture 2"/>
          <p:cNvPicPr>
            <a:picLocks noGrp="1" noChangeAspect="1" noChangeArrowheads="1"/>
          </p:cNvPicPr>
          <p:nvPr>
            <p:ph sz="quarter" idx="1"/>
          </p:nvPr>
        </p:nvPicPr>
        <p:blipFill>
          <a:blip r:embed="rId4"/>
          <a:srcRect/>
          <a:stretch>
            <a:fillRect/>
          </a:stretch>
        </p:blipFill>
        <p:spPr>
          <a:xfrm>
            <a:off x="1833563" y="1527175"/>
            <a:ext cx="5440362" cy="4572000"/>
          </a:xfr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IN" smtClean="0">
                <a:solidFill>
                  <a:srgbClr val="08B7BF"/>
                </a:solidFill>
              </a:rPr>
              <a:t>The Heisenberg invariant</a:t>
            </a:r>
          </a:p>
        </p:txBody>
      </p:sp>
      <p:sp>
        <p:nvSpPr>
          <p:cNvPr id="3" name="Content Placeholder 2"/>
          <p:cNvSpPr>
            <a:spLocks noGrp="1"/>
          </p:cNvSpPr>
          <p:nvPr>
            <p:ph sz="quarter" idx="1"/>
          </p:nvPr>
        </p:nvSpPr>
        <p:spPr>
          <a:xfrm>
            <a:off x="301625" y="1527175"/>
            <a:ext cx="8504238" cy="4572000"/>
          </a:xfrm>
        </p:spPr>
        <p:txBody>
          <a:bodyPr/>
          <a:lstStyle/>
          <a:p>
            <a:pPr eaLnBrk="1" hangingPunct="1"/>
            <a:r>
              <a:rPr lang="en-IN" smtClean="0"/>
              <a:t>We focus on the first higher-order Milnor invariant, which is an integer </a:t>
            </a:r>
            <a:r>
              <a:rPr lang="el-GR" smtClean="0"/>
              <a:t>ν</a:t>
            </a:r>
            <a:r>
              <a:rPr lang="en-US" smtClean="0"/>
              <a:t>(g)</a:t>
            </a:r>
            <a:r>
              <a:rPr lang="en-IN" smtClean="0"/>
              <a:t>.</a:t>
            </a:r>
          </a:p>
          <a:p>
            <a:pPr eaLnBrk="1" hangingPunct="1"/>
            <a:r>
              <a:rPr lang="en-IN" smtClean="0"/>
              <a:t>We call this the Heisenberg invariant because of its relation to the Heisenberg group.</a:t>
            </a:r>
          </a:p>
          <a:p>
            <a:pPr eaLnBrk="1" hangingPunct="1"/>
            <a:r>
              <a:rPr lang="en-IN" smtClean="0"/>
              <a:t>This can be defined geometrically using lattice paths.</a:t>
            </a:r>
          </a:p>
          <a:p>
            <a:pPr eaLnBrk="1" hangingPunct="1"/>
            <a:r>
              <a:rPr lang="en-IN" smtClean="0"/>
              <a:t>The Heisenberg invariant is easy to compute.</a:t>
            </a:r>
          </a:p>
          <a:p>
            <a:pPr eaLnBrk="1" hangingPunct="1"/>
            <a:r>
              <a:rPr lang="en-IN" smtClean="0"/>
              <a:t>We show that we can infer biologically interesting properties based on the Heisenberg invariant.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IN" smtClean="0">
                <a:solidFill>
                  <a:srgbClr val="08B7BF"/>
                </a:solidFill>
              </a:rPr>
              <a:t>The Abelianisation</a:t>
            </a:r>
          </a:p>
        </p:txBody>
      </p:sp>
      <p:sp>
        <p:nvSpPr>
          <p:cNvPr id="3" name="Content Placeholder 2"/>
          <p:cNvSpPr>
            <a:spLocks noGrp="1"/>
          </p:cNvSpPr>
          <p:nvPr>
            <p:ph sz="quarter" idx="1"/>
          </p:nvPr>
        </p:nvSpPr>
        <p:spPr>
          <a:xfrm>
            <a:off x="301625" y="1527175"/>
            <a:ext cx="8504238" cy="4797425"/>
          </a:xfrm>
        </p:spPr>
        <p:txBody>
          <a:bodyPr/>
          <a:lstStyle/>
          <a:p>
            <a:pPr eaLnBrk="1" hangingPunct="1"/>
            <a:r>
              <a:rPr lang="en-IN" smtClean="0"/>
              <a:t>Let </a:t>
            </a:r>
            <a:r>
              <a:rPr lang="en-IN" i="1" smtClean="0"/>
              <a:t>g</a:t>
            </a:r>
            <a:r>
              <a:rPr lang="en-IN" smtClean="0"/>
              <a:t> be a word in the free group representing an RNA strand.</a:t>
            </a:r>
          </a:p>
          <a:p>
            <a:pPr eaLnBrk="1" hangingPunct="1"/>
            <a:r>
              <a:rPr lang="en-IN" smtClean="0"/>
              <a:t>Let </a:t>
            </a:r>
            <a:r>
              <a:rPr lang="en-IN" i="1" smtClean="0"/>
              <a:t>a(g)</a:t>
            </a:r>
            <a:r>
              <a:rPr lang="en-IN" smtClean="0"/>
              <a:t> denote the difference between the number of  letters that are </a:t>
            </a:r>
            <a:r>
              <a:rPr lang="el-GR" smtClean="0"/>
              <a:t>α</a:t>
            </a:r>
            <a:r>
              <a:rPr lang="en-US" smtClean="0"/>
              <a:t> and the number that are </a:t>
            </a:r>
            <a:r>
              <a:rPr lang="el-GR" smtClean="0"/>
              <a:t>α</a:t>
            </a:r>
            <a:r>
              <a:rPr lang="en-US" baseline="50000" smtClean="0"/>
              <a:t>-1</a:t>
            </a:r>
            <a:r>
              <a:rPr lang="en-US" smtClean="0"/>
              <a:t>.</a:t>
            </a:r>
          </a:p>
          <a:p>
            <a:pPr eaLnBrk="1" hangingPunct="1"/>
            <a:r>
              <a:rPr lang="en-US" smtClean="0"/>
              <a:t>This is just the difference between the number of Adenines and Guanines.</a:t>
            </a:r>
          </a:p>
          <a:p>
            <a:pPr eaLnBrk="1" hangingPunct="1"/>
            <a:r>
              <a:rPr lang="en-US" smtClean="0"/>
              <a:t>Similarly, let </a:t>
            </a:r>
            <a:r>
              <a:rPr lang="en-US" i="1" smtClean="0"/>
              <a:t>b(g)</a:t>
            </a:r>
            <a:r>
              <a:rPr lang="en-US" smtClean="0"/>
              <a:t> denote the difference between the number of  </a:t>
            </a:r>
            <a:r>
              <a:rPr lang="el-GR" smtClean="0"/>
              <a:t>β</a:t>
            </a:r>
            <a:r>
              <a:rPr lang="en-US" smtClean="0"/>
              <a:t> letters and the number of </a:t>
            </a:r>
            <a:r>
              <a:rPr lang="el-GR" smtClean="0"/>
              <a:t>β</a:t>
            </a:r>
            <a:r>
              <a:rPr lang="en-US" baseline="50000" smtClean="0"/>
              <a:t>-1</a:t>
            </a:r>
            <a:r>
              <a:rPr lang="en-IN" smtClean="0"/>
              <a:t> letters.</a:t>
            </a:r>
            <a:endParaRPr lang="en-US" smtClean="0"/>
          </a:p>
          <a:p>
            <a:pPr eaLnBrk="1" hangingPunct="1"/>
            <a:r>
              <a:rPr lang="en-IN" smtClean="0"/>
              <a:t>The pair </a:t>
            </a:r>
            <a:r>
              <a:rPr lang="en-IN" i="1" smtClean="0"/>
              <a:t>(a(g),b(g)) </a:t>
            </a:r>
            <a:r>
              <a:rPr lang="en-IN" smtClean="0"/>
              <a:t>is the abelianisation.</a:t>
            </a:r>
          </a:p>
          <a:p>
            <a:pPr eaLnBrk="1" hangingPunct="1"/>
            <a:r>
              <a:rPr lang="en-IN" smtClean="0"/>
              <a:t>We usually assume that </a:t>
            </a:r>
            <a:r>
              <a:rPr lang="en-IN" i="1" smtClean="0"/>
              <a:t>a(g)=b(g)=0.</a:t>
            </a:r>
            <a:endParaRPr lang="en-IN"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IN" smtClean="0">
                <a:solidFill>
                  <a:srgbClr val="08B7BF"/>
                </a:solidFill>
              </a:rPr>
              <a:t>Geometric description of </a:t>
            </a:r>
            <a:r>
              <a:rPr lang="el-GR" smtClean="0">
                <a:solidFill>
                  <a:srgbClr val="08B7BF"/>
                </a:solidFill>
              </a:rPr>
              <a:t>ν</a:t>
            </a:r>
            <a:r>
              <a:rPr lang="en-US" smtClean="0">
                <a:solidFill>
                  <a:srgbClr val="08B7BF"/>
                </a:solidFill>
              </a:rPr>
              <a:t>(g)</a:t>
            </a:r>
            <a:endParaRPr lang="en-IN" smtClean="0">
              <a:solidFill>
                <a:srgbClr val="08B7BF"/>
              </a:solidFill>
            </a:endParaRPr>
          </a:p>
        </p:txBody>
      </p:sp>
      <p:sp>
        <p:nvSpPr>
          <p:cNvPr id="3" name="Content Placeholder 2"/>
          <p:cNvSpPr>
            <a:spLocks noGrp="1"/>
          </p:cNvSpPr>
          <p:nvPr>
            <p:ph sz="quarter" idx="1"/>
          </p:nvPr>
        </p:nvSpPr>
        <p:spPr>
          <a:xfrm>
            <a:off x="301625" y="1527175"/>
            <a:ext cx="8504238" cy="4572000"/>
          </a:xfrm>
        </p:spPr>
        <p:txBody>
          <a:bodyPr>
            <a:normAutofit fontScale="92500" lnSpcReduction="10000"/>
          </a:bodyPr>
          <a:lstStyle/>
          <a:p>
            <a:pPr marL="274320" indent="-274320" eaLnBrk="1" fontAlgn="auto" hangingPunct="1">
              <a:spcAft>
                <a:spcPts val="0"/>
              </a:spcAft>
              <a:buFont typeface="Wingdings 2"/>
              <a:buChar char=""/>
              <a:defRPr/>
            </a:pPr>
            <a:r>
              <a:rPr lang="en-IN" dirty="0" smtClean="0"/>
              <a:t>Let </a:t>
            </a:r>
            <a:r>
              <a:rPr lang="en-IN" i="1" dirty="0" smtClean="0"/>
              <a:t>g</a:t>
            </a:r>
            <a:r>
              <a:rPr lang="en-IN" dirty="0" smtClean="0"/>
              <a:t> be a fixed word in the free group.</a:t>
            </a:r>
          </a:p>
          <a:p>
            <a:pPr marL="274320" indent="-274320" eaLnBrk="1" fontAlgn="auto" hangingPunct="1">
              <a:spcAft>
                <a:spcPts val="0"/>
              </a:spcAft>
              <a:buFont typeface="Wingdings 2"/>
              <a:buChar char=""/>
              <a:defRPr/>
            </a:pPr>
            <a:r>
              <a:rPr lang="en-IN" dirty="0" smtClean="0"/>
              <a:t>Let </a:t>
            </a:r>
            <a:r>
              <a:rPr lang="en-IN" i="1" dirty="0" smtClean="0"/>
              <a:t>(a(g),b(g)) </a:t>
            </a:r>
            <a:r>
              <a:rPr lang="en-IN" dirty="0" smtClean="0"/>
              <a:t>be the </a:t>
            </a:r>
            <a:r>
              <a:rPr lang="en-IN" dirty="0" err="1" smtClean="0"/>
              <a:t>abelianisation</a:t>
            </a:r>
            <a:r>
              <a:rPr lang="en-IN" dirty="0" smtClean="0"/>
              <a:t>.</a:t>
            </a:r>
          </a:p>
          <a:p>
            <a:pPr marL="274320" indent="-274320" eaLnBrk="1" fontAlgn="auto" hangingPunct="1">
              <a:spcAft>
                <a:spcPts val="0"/>
              </a:spcAft>
              <a:buFont typeface="Wingdings 2"/>
              <a:buChar char=""/>
              <a:defRPr/>
            </a:pPr>
            <a:r>
              <a:rPr lang="en-IN" dirty="0" smtClean="0"/>
              <a:t> We associate to </a:t>
            </a:r>
            <a:r>
              <a:rPr lang="en-IN" i="1" dirty="0" smtClean="0"/>
              <a:t>g</a:t>
            </a:r>
            <a:r>
              <a:rPr lang="en-IN" dirty="0" smtClean="0"/>
              <a:t> a path </a:t>
            </a:r>
            <a:r>
              <a:rPr lang="el-GR" dirty="0" smtClean="0"/>
              <a:t>γ</a:t>
            </a:r>
            <a:r>
              <a:rPr lang="en-US" dirty="0" smtClean="0"/>
              <a:t> </a:t>
            </a:r>
            <a:r>
              <a:rPr lang="en-IN" dirty="0" smtClean="0"/>
              <a:t>in the plane starting at the  origin and moving one step right, up, left or  down for the letters </a:t>
            </a:r>
            <a:r>
              <a:rPr lang="el-GR" dirty="0" smtClean="0"/>
              <a:t>α</a:t>
            </a:r>
            <a:r>
              <a:rPr lang="en-US" dirty="0" smtClean="0"/>
              <a:t>, </a:t>
            </a:r>
            <a:r>
              <a:rPr lang="el-GR" dirty="0" smtClean="0"/>
              <a:t>β</a:t>
            </a:r>
            <a:r>
              <a:rPr lang="en-US" dirty="0" smtClean="0"/>
              <a:t>, </a:t>
            </a:r>
            <a:r>
              <a:rPr lang="el-GR" dirty="0" smtClean="0"/>
              <a:t>α</a:t>
            </a:r>
            <a:r>
              <a:rPr lang="en-US" baseline="50000" dirty="0" smtClean="0"/>
              <a:t>-1</a:t>
            </a:r>
            <a:r>
              <a:rPr lang="en-US" dirty="0" smtClean="0"/>
              <a:t> and </a:t>
            </a:r>
            <a:r>
              <a:rPr lang="el-GR" dirty="0" smtClean="0"/>
              <a:t>β</a:t>
            </a:r>
            <a:r>
              <a:rPr lang="en-US" baseline="50000" dirty="0" smtClean="0"/>
              <a:t>-1</a:t>
            </a:r>
            <a:r>
              <a:rPr lang="en-IN" dirty="0" smtClean="0"/>
              <a:t> in the word </a:t>
            </a:r>
            <a:r>
              <a:rPr lang="en-IN" i="1" dirty="0" smtClean="0"/>
              <a:t>g</a:t>
            </a:r>
            <a:r>
              <a:rPr lang="en-IN" dirty="0" smtClean="0"/>
              <a:t>.</a:t>
            </a:r>
          </a:p>
          <a:p>
            <a:pPr marL="274320" indent="-274320" eaLnBrk="1" fontAlgn="auto" hangingPunct="1">
              <a:spcAft>
                <a:spcPts val="0"/>
              </a:spcAft>
              <a:buFont typeface="Wingdings 2"/>
              <a:buChar char=""/>
              <a:defRPr/>
            </a:pPr>
            <a:r>
              <a:rPr lang="en-IN" dirty="0" smtClean="0"/>
              <a:t>If  </a:t>
            </a:r>
            <a:r>
              <a:rPr lang="en-IN" i="1" dirty="0" smtClean="0"/>
              <a:t>a(g)=b(g)=0, </a:t>
            </a:r>
            <a:r>
              <a:rPr lang="en-IN" dirty="0" smtClean="0"/>
              <a:t>the path </a:t>
            </a:r>
            <a:r>
              <a:rPr lang="el-GR" dirty="0" smtClean="0"/>
              <a:t>γ</a:t>
            </a:r>
            <a:r>
              <a:rPr lang="en-IN" dirty="0" smtClean="0"/>
              <a:t> is a loop</a:t>
            </a:r>
            <a:r>
              <a:rPr lang="en-IN" i="1" dirty="0" smtClean="0"/>
              <a:t>.</a:t>
            </a:r>
          </a:p>
          <a:p>
            <a:pPr marL="274320" indent="-274320" eaLnBrk="1" fontAlgn="auto" hangingPunct="1">
              <a:spcAft>
                <a:spcPts val="0"/>
              </a:spcAft>
              <a:buFont typeface="Wingdings 2"/>
              <a:buChar char=""/>
              <a:defRPr/>
            </a:pPr>
            <a:r>
              <a:rPr lang="en-IN" dirty="0" smtClean="0"/>
              <a:t>This bounds a region, with multiplicities (possibly negative) given by winding numbers.</a:t>
            </a:r>
          </a:p>
          <a:p>
            <a:pPr marL="274320" indent="-274320" eaLnBrk="1" fontAlgn="auto" hangingPunct="1">
              <a:spcAft>
                <a:spcPts val="0"/>
              </a:spcAft>
              <a:buFont typeface="Wingdings 2"/>
              <a:buChar char=""/>
              <a:defRPr/>
            </a:pPr>
            <a:r>
              <a:rPr lang="el-GR" dirty="0" smtClean="0"/>
              <a:t>ν</a:t>
            </a:r>
            <a:r>
              <a:rPr lang="en-US" dirty="0" smtClean="0"/>
              <a:t>(g) is the area of the region bounded by </a:t>
            </a:r>
            <a:r>
              <a:rPr lang="el-GR" dirty="0" smtClean="0"/>
              <a:t>γ</a:t>
            </a:r>
            <a:r>
              <a:rPr lang="en-US" dirty="0" smtClean="0"/>
              <a:t>.</a:t>
            </a:r>
          </a:p>
          <a:p>
            <a:pPr marL="274320" indent="-274320" eaLnBrk="1" fontAlgn="auto" hangingPunct="1">
              <a:spcAft>
                <a:spcPts val="0"/>
              </a:spcAft>
              <a:buFont typeface="Wingdings 2"/>
              <a:buChar char=""/>
              <a:defRPr/>
            </a:pPr>
            <a:r>
              <a:rPr lang="en-US" dirty="0" smtClean="0"/>
              <a:t> If we do not have </a:t>
            </a:r>
            <a:r>
              <a:rPr lang="en-IN" i="1" dirty="0" smtClean="0"/>
              <a:t>a(g)=b(g)=0</a:t>
            </a:r>
            <a:r>
              <a:rPr lang="en-US" dirty="0" smtClean="0"/>
              <a:t>, join the final point of </a:t>
            </a:r>
            <a:r>
              <a:rPr lang="el-GR" dirty="0" smtClean="0"/>
              <a:t>γ</a:t>
            </a:r>
            <a:r>
              <a:rPr lang="en-US" dirty="0" smtClean="0"/>
              <a:t> to the origin in a canonical way.</a:t>
            </a:r>
          </a:p>
          <a:p>
            <a:pPr marL="274320" indent="-274320" eaLnBrk="1" fontAlgn="auto" hangingPunct="1">
              <a:spcAft>
                <a:spcPts val="0"/>
              </a:spcAft>
              <a:buFont typeface="Wingdings 2"/>
              <a:buChar char=""/>
              <a:defRPr/>
            </a:pPr>
            <a:endParaRPr lang="en-US" dirty="0" smtClean="0"/>
          </a:p>
          <a:p>
            <a:pPr marL="274320" indent="-274320" eaLnBrk="1" fontAlgn="auto" hangingPunct="1">
              <a:spcAft>
                <a:spcPts val="0"/>
              </a:spcAft>
              <a:buFont typeface="Wingdings 2"/>
              <a:buChar char=""/>
              <a:defRPr/>
            </a:pPr>
            <a:endParaRPr lang="en-IN" dirty="0" smtClean="0"/>
          </a:p>
          <a:p>
            <a:pPr marL="274320" indent="-274320" eaLnBrk="1" fontAlgn="auto" hangingPunct="1">
              <a:spcAft>
                <a:spcPts val="0"/>
              </a:spcAft>
              <a:buFont typeface="Wingdings 2"/>
              <a:buChar char=""/>
              <a:defRPr/>
            </a:pPr>
            <a:endParaRPr lang="en-IN" i="1" dirty="0" smtClean="0"/>
          </a:p>
          <a:p>
            <a:pPr marL="274320" indent="-274320" eaLnBrk="1" fontAlgn="auto" hangingPunct="1">
              <a:spcAft>
                <a:spcPts val="0"/>
              </a:spcAft>
              <a:buFont typeface="Wingdings 2"/>
              <a:buChar char=""/>
              <a:defRPr/>
            </a:pPr>
            <a:endParaRPr lang="en-US" baseline="50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4" name="Title 1"/>
          <p:cNvSpPr>
            <a:spLocks noGrp="1"/>
          </p:cNvSpPr>
          <p:nvPr>
            <p:ph type="title"/>
          </p:nvPr>
        </p:nvSpPr>
        <p:spPr/>
        <p:txBody>
          <a:bodyPr/>
          <a:lstStyle/>
          <a:p>
            <a:pPr eaLnBrk="1" hangingPunct="1"/>
            <a:r>
              <a:rPr lang="en-IN" smtClean="0">
                <a:solidFill>
                  <a:srgbClr val="08B7BF"/>
                </a:solidFill>
              </a:rPr>
              <a:t>An Example</a:t>
            </a:r>
          </a:p>
        </p:txBody>
      </p:sp>
      <p:pic>
        <p:nvPicPr>
          <p:cNvPr id="2065" name="Content Placeholder 3" descr="region.jpg"/>
          <p:cNvPicPr>
            <a:picLocks noGrp="1" noChangeAspect="1"/>
          </p:cNvPicPr>
          <p:nvPr>
            <p:ph sz="quarter" idx="1"/>
          </p:nvPr>
        </p:nvPicPr>
        <p:blipFill>
          <a:blip r:embed="rId4"/>
          <a:srcRect/>
          <a:stretch>
            <a:fillRect/>
          </a:stretch>
        </p:blipFill>
        <p:spPr>
          <a:xfrm>
            <a:off x="2027238" y="1744663"/>
            <a:ext cx="5053012" cy="4137025"/>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IN" smtClean="0">
                <a:solidFill>
                  <a:srgbClr val="08B7BF"/>
                </a:solidFill>
              </a:rPr>
              <a:t>Matrix Interpretation</a:t>
            </a:r>
          </a:p>
        </p:txBody>
      </p:sp>
      <p:sp>
        <p:nvSpPr>
          <p:cNvPr id="3" name="Content Placeholder 2"/>
          <p:cNvSpPr>
            <a:spLocks noGrp="1"/>
          </p:cNvSpPr>
          <p:nvPr>
            <p:ph sz="quarter" idx="1"/>
          </p:nvPr>
        </p:nvSpPr>
        <p:spPr>
          <a:xfrm>
            <a:off x="301625" y="1527174"/>
            <a:ext cx="8504238" cy="4797425"/>
          </a:xfrm>
        </p:spPr>
        <p:txBody>
          <a:bodyPr/>
          <a:lstStyle/>
          <a:p>
            <a:pPr eaLnBrk="1" hangingPunct="1"/>
            <a:r>
              <a:rPr lang="en-IN" dirty="0" smtClean="0"/>
              <a:t>We associate to the nucleotides Adenine, Guanine, Uracil and Cytosine matrices:</a:t>
            </a:r>
          </a:p>
          <a:p>
            <a:pPr eaLnBrk="1" hangingPunct="1"/>
            <a:endParaRPr lang="en-IN" dirty="0" smtClean="0"/>
          </a:p>
          <a:p>
            <a:pPr eaLnBrk="1" hangingPunct="1">
              <a:buFont typeface="Wingdings 2" pitchFamily="18" charset="2"/>
              <a:buNone/>
            </a:pPr>
            <a:endParaRPr lang="en-IN" dirty="0" smtClean="0"/>
          </a:p>
          <a:p>
            <a:pPr eaLnBrk="1" hangingPunct="1"/>
            <a:endParaRPr lang="en-US" dirty="0" smtClean="0"/>
          </a:p>
          <a:p>
            <a:pPr eaLnBrk="1" hangingPunct="1"/>
            <a:r>
              <a:rPr lang="en-US" dirty="0" smtClean="0"/>
              <a:t>For an RNA strand, we multiply the corresponding matrices to get a matrix:</a:t>
            </a:r>
          </a:p>
          <a:p>
            <a:pPr eaLnBrk="1" hangingPunct="1"/>
            <a:endParaRPr lang="en-US" dirty="0" smtClean="0"/>
          </a:p>
          <a:p>
            <a:pPr eaLnBrk="1" hangingPunct="1"/>
            <a:endParaRPr lang="en-US" dirty="0" smtClean="0"/>
          </a:p>
          <a:p>
            <a:pPr eaLnBrk="1" hangingPunct="1"/>
            <a:r>
              <a:rPr lang="en-US" dirty="0" smtClean="0"/>
              <a:t>The entry c is the Heisenberg invariant. </a:t>
            </a:r>
            <a:endParaRPr lang="en-IN" dirty="0" smtClean="0"/>
          </a:p>
          <a:p>
            <a:pPr eaLnBrk="1" hangingPunct="1">
              <a:buFont typeface="Wingdings 2" pitchFamily="18" charset="2"/>
              <a:buNone/>
            </a:pPr>
            <a:endParaRPr lang="en-IN" dirty="0" smtClean="0"/>
          </a:p>
          <a:p>
            <a:pPr eaLnBrk="1" hangingPunct="1"/>
            <a:endParaRPr lang="en-IN" dirty="0" smtClean="0"/>
          </a:p>
        </p:txBody>
      </p:sp>
      <p:pic>
        <p:nvPicPr>
          <p:cNvPr id="7" name="Picture 6" descr="TP_tmp.png"/>
          <p:cNvPicPr>
            <a:picLocks noChangeAspect="1"/>
          </p:cNvPicPr>
          <p:nvPr>
            <p:custDataLst>
              <p:tags r:id="rId1"/>
            </p:custDataLst>
          </p:nvPr>
        </p:nvPicPr>
        <p:blipFill>
          <a:blip r:embed="rId5">
            <a:clrChange>
              <a:clrFrom>
                <a:srgbClr val="FFFFFF"/>
              </a:clrFrom>
              <a:clrTo>
                <a:srgbClr val="FFFFFF">
                  <a:alpha val="0"/>
                </a:srgbClr>
              </a:clrTo>
            </a:clrChange>
          </a:blip>
          <a:stretch>
            <a:fillRect/>
          </a:stretch>
        </p:blipFill>
        <p:spPr bwMode="auto">
          <a:xfrm>
            <a:off x="609600" y="2590800"/>
            <a:ext cx="7696200" cy="990600"/>
          </a:xfrm>
          <a:prstGeom prst="rect">
            <a:avLst/>
          </a:prstGeom>
          <a:noFill/>
          <a:ln/>
          <a:effectLst/>
        </p:spPr>
      </p:pic>
      <p:pic>
        <p:nvPicPr>
          <p:cNvPr id="9" name="Picture 8" descr="TP_tmp.png"/>
          <p:cNvPicPr>
            <a:picLocks noChangeAspect="1"/>
          </p:cNvPicPr>
          <p:nvPr>
            <p:custDataLst>
              <p:tags r:id="rId2"/>
            </p:custDataLst>
          </p:nvPr>
        </p:nvPicPr>
        <p:blipFill>
          <a:blip r:embed="rId6">
            <a:clrChange>
              <a:clrFrom>
                <a:srgbClr val="FFFFFF"/>
              </a:clrFrom>
              <a:clrTo>
                <a:srgbClr val="FFFFFF">
                  <a:alpha val="0"/>
                </a:srgbClr>
              </a:clrTo>
            </a:clrChange>
          </a:blip>
          <a:stretch>
            <a:fillRect/>
          </a:stretch>
        </p:blipFill>
        <p:spPr>
          <a:xfrm>
            <a:off x="4724400" y="4502376"/>
            <a:ext cx="1752600" cy="113642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IN" smtClean="0">
                <a:solidFill>
                  <a:srgbClr val="08B7BF"/>
                </a:solidFill>
              </a:rPr>
              <a:t>Pivotal Example</a:t>
            </a:r>
          </a:p>
        </p:txBody>
      </p:sp>
      <p:sp>
        <p:nvSpPr>
          <p:cNvPr id="3" name="Content Placeholder 2"/>
          <p:cNvSpPr>
            <a:spLocks noGrp="1"/>
          </p:cNvSpPr>
          <p:nvPr>
            <p:ph sz="quarter" idx="1"/>
          </p:nvPr>
        </p:nvSpPr>
        <p:spPr>
          <a:xfrm>
            <a:off x="301625" y="1527175"/>
            <a:ext cx="8504238" cy="4572000"/>
          </a:xfrm>
        </p:spPr>
        <p:txBody>
          <a:bodyPr/>
          <a:lstStyle/>
          <a:p>
            <a:pPr eaLnBrk="1" hangingPunct="1"/>
            <a:r>
              <a:rPr lang="en-IN" dirty="0" smtClean="0"/>
              <a:t>Consider the element </a:t>
            </a:r>
            <a:r>
              <a:rPr lang="en-IN" i="1" dirty="0" smtClean="0"/>
              <a:t>g</a:t>
            </a:r>
            <a:r>
              <a:rPr lang="en-IN" dirty="0" smtClean="0"/>
              <a:t> of the free group given by the commutator  </a:t>
            </a:r>
            <a:r>
              <a:rPr lang="en-IN" i="1" dirty="0" smtClean="0"/>
              <a:t>g=</a:t>
            </a:r>
            <a:r>
              <a:rPr lang="el-GR" i="1" dirty="0" smtClean="0"/>
              <a:t>α</a:t>
            </a:r>
            <a:r>
              <a:rPr lang="en-US" i="1" baseline="30000" dirty="0" smtClean="0"/>
              <a:t>k</a:t>
            </a:r>
            <a:r>
              <a:rPr lang="el-GR" i="1" dirty="0" smtClean="0"/>
              <a:t>β</a:t>
            </a:r>
            <a:r>
              <a:rPr lang="en-US" i="1" baseline="30000" dirty="0" smtClean="0"/>
              <a:t>l</a:t>
            </a:r>
            <a:r>
              <a:rPr lang="el-GR" i="1" dirty="0" smtClean="0"/>
              <a:t>α</a:t>
            </a:r>
            <a:r>
              <a:rPr lang="en-US" i="1" baseline="30000" dirty="0" smtClean="0"/>
              <a:t>-k</a:t>
            </a:r>
            <a:r>
              <a:rPr lang="el-GR" i="1" dirty="0" smtClean="0"/>
              <a:t>β</a:t>
            </a:r>
            <a:r>
              <a:rPr lang="en-US" i="1" baseline="30000" dirty="0" smtClean="0"/>
              <a:t>-l </a:t>
            </a:r>
          </a:p>
          <a:p>
            <a:pPr eaLnBrk="1" hangingPunct="1"/>
            <a:r>
              <a:rPr lang="en-US" i="1" baseline="30000" dirty="0" smtClean="0"/>
              <a:t> </a:t>
            </a:r>
            <a:r>
              <a:rPr lang="en-US" dirty="0" smtClean="0"/>
              <a:t>This corresponds to: </a:t>
            </a:r>
            <a:r>
              <a:rPr lang="en-US" dirty="0" smtClean="0"/>
              <a:t>AAAA</a:t>
            </a:r>
            <a:r>
              <a:rPr lang="en-US" dirty="0" smtClean="0"/>
              <a:t>..</a:t>
            </a:r>
            <a:r>
              <a:rPr lang="en-US" dirty="0" smtClean="0"/>
              <a:t>GGGG..</a:t>
            </a:r>
            <a:r>
              <a:rPr lang="en-US" dirty="0" smtClean="0"/>
              <a:t>UUUU..</a:t>
            </a:r>
            <a:r>
              <a:rPr lang="en-US" dirty="0" smtClean="0"/>
              <a:t>CCCC</a:t>
            </a:r>
          </a:p>
          <a:p>
            <a:pPr eaLnBrk="1" hangingPunct="1"/>
            <a:endParaRPr lang="en-IN" sz="3200" baseline="30000" dirty="0" smtClean="0"/>
          </a:p>
          <a:p>
            <a:pPr eaLnBrk="1" hangingPunct="1"/>
            <a:endParaRPr lang="en-IN" sz="3200" baseline="30000" dirty="0" smtClean="0"/>
          </a:p>
          <a:p>
            <a:pPr eaLnBrk="1" hangingPunct="1"/>
            <a:r>
              <a:rPr lang="en-IN" dirty="0" smtClean="0"/>
              <a:t>In the absence of pseudo-knots, any folding of the corresponding RNA has either all bonds are between </a:t>
            </a:r>
            <a:r>
              <a:rPr lang="el-GR" dirty="0" smtClean="0"/>
              <a:t>α</a:t>
            </a:r>
            <a:r>
              <a:rPr lang="en-US" dirty="0" smtClean="0"/>
              <a:t> and </a:t>
            </a:r>
            <a:r>
              <a:rPr lang="el-GR" dirty="0" smtClean="0"/>
              <a:t>α</a:t>
            </a:r>
            <a:r>
              <a:rPr lang="en-US" baseline="30000" dirty="0" smtClean="0"/>
              <a:t>-1</a:t>
            </a:r>
            <a:r>
              <a:rPr lang="en-US" dirty="0" smtClean="0"/>
              <a:t> or all bonds are between </a:t>
            </a:r>
            <a:r>
              <a:rPr lang="el-GR" dirty="0" smtClean="0"/>
              <a:t>β</a:t>
            </a:r>
            <a:r>
              <a:rPr lang="en-US" dirty="0" smtClean="0"/>
              <a:t> and </a:t>
            </a:r>
            <a:r>
              <a:rPr lang="el-GR" dirty="0" smtClean="0"/>
              <a:t>β</a:t>
            </a:r>
            <a:r>
              <a:rPr lang="en-US" baseline="50000" dirty="0" smtClean="0"/>
              <a:t>-1</a:t>
            </a:r>
            <a:r>
              <a:rPr lang="en-US" baseline="-25000" dirty="0" smtClean="0"/>
              <a:t>.</a:t>
            </a:r>
            <a:endParaRPr lang="en-IN" baseline="50000" dirty="0" smtClean="0"/>
          </a:p>
          <a:p>
            <a:pPr eaLnBrk="1" hangingPunct="1"/>
            <a:r>
              <a:rPr lang="en-IN" dirty="0" smtClean="0"/>
              <a:t>Hence</a:t>
            </a:r>
            <a:r>
              <a:rPr lang="en-IN" dirty="0" smtClean="0"/>
              <a:t>, if </a:t>
            </a:r>
            <a:r>
              <a:rPr lang="en-IN" i="1" dirty="0" err="1" smtClean="0"/>
              <a:t>k≈l</a:t>
            </a:r>
            <a:r>
              <a:rPr lang="en-IN" dirty="0" smtClean="0"/>
              <a:t>, there are widely separated local minima for the number of unpaired bases.</a:t>
            </a:r>
          </a:p>
          <a:p>
            <a:pPr eaLnBrk="1" hangingPunct="1"/>
            <a:endParaRPr lang="en-I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IN" smtClean="0">
                <a:solidFill>
                  <a:srgbClr val="08B7BF"/>
                </a:solidFill>
              </a:rPr>
              <a:t>A Rigidity Theorem</a:t>
            </a:r>
          </a:p>
        </p:txBody>
      </p:sp>
      <p:sp>
        <p:nvSpPr>
          <p:cNvPr id="3" name="Content Placeholder 2"/>
          <p:cNvSpPr>
            <a:spLocks noGrp="1"/>
          </p:cNvSpPr>
          <p:nvPr>
            <p:ph sz="quarter" idx="1"/>
          </p:nvPr>
        </p:nvSpPr>
        <p:spPr>
          <a:xfrm>
            <a:off x="301625" y="1527175"/>
            <a:ext cx="8504238" cy="4572000"/>
          </a:xfrm>
        </p:spPr>
        <p:txBody>
          <a:bodyPr/>
          <a:lstStyle/>
          <a:p>
            <a:pPr eaLnBrk="1" hangingPunct="1"/>
            <a:r>
              <a:rPr lang="en-IN" smtClean="0"/>
              <a:t>We show that the commutator  in the previous example  is characterised by the Heisenberg invariant.</a:t>
            </a:r>
          </a:p>
          <a:p>
            <a:pPr eaLnBrk="1" hangingPunct="1"/>
            <a:r>
              <a:rPr lang="en-IN" smtClean="0"/>
              <a:t>Let </a:t>
            </a:r>
            <a:r>
              <a:rPr lang="en-IN" i="1" smtClean="0"/>
              <a:t>g</a:t>
            </a:r>
            <a:r>
              <a:rPr lang="en-IN" smtClean="0"/>
              <a:t> be a word with </a:t>
            </a:r>
            <a:r>
              <a:rPr lang="en-IN" i="1" smtClean="0"/>
              <a:t>n</a:t>
            </a:r>
            <a:r>
              <a:rPr lang="en-IN" smtClean="0"/>
              <a:t> letters with </a:t>
            </a:r>
            <a:r>
              <a:rPr lang="en-IN" i="1" smtClean="0"/>
              <a:t>a(g)=b(g)=0.</a:t>
            </a:r>
          </a:p>
          <a:p>
            <a:pPr eaLnBrk="1" hangingPunct="1"/>
            <a:r>
              <a:rPr lang="en-IN" smtClean="0"/>
              <a:t>Let </a:t>
            </a:r>
            <a:r>
              <a:rPr lang="en-IN" i="1" smtClean="0"/>
              <a:t>n</a:t>
            </a:r>
            <a:r>
              <a:rPr lang="el-GR" i="1" baseline="-25000" smtClean="0"/>
              <a:t>α</a:t>
            </a:r>
            <a:r>
              <a:rPr lang="en-US" i="1" baseline="-25000" smtClean="0"/>
              <a:t> </a:t>
            </a:r>
            <a:r>
              <a:rPr lang="en-US" i="1" baseline="30000" smtClean="0"/>
              <a:t> </a:t>
            </a:r>
            <a:r>
              <a:rPr lang="en-US" smtClean="0"/>
              <a:t>and</a:t>
            </a:r>
            <a:r>
              <a:rPr lang="en-US" i="1" smtClean="0"/>
              <a:t>  n</a:t>
            </a:r>
            <a:r>
              <a:rPr lang="el-GR" i="1" baseline="-25000" smtClean="0"/>
              <a:t>β</a:t>
            </a:r>
            <a:r>
              <a:rPr lang="en-US" i="1" baseline="-25000" smtClean="0"/>
              <a:t>  </a:t>
            </a:r>
            <a:r>
              <a:rPr lang="en-US" smtClean="0"/>
              <a:t>denote the number of letters that are </a:t>
            </a:r>
            <a:r>
              <a:rPr lang="el-GR" smtClean="0"/>
              <a:t>α</a:t>
            </a:r>
            <a:r>
              <a:rPr lang="en-US" smtClean="0"/>
              <a:t> and </a:t>
            </a:r>
            <a:r>
              <a:rPr lang="el-GR" smtClean="0"/>
              <a:t>β</a:t>
            </a:r>
            <a:r>
              <a:rPr lang="en-US" smtClean="0"/>
              <a:t> respectively.</a:t>
            </a:r>
            <a:endParaRPr lang="en-IN" baseline="-25000" smtClean="0"/>
          </a:p>
        </p:txBody>
      </p:sp>
      <p:pic>
        <p:nvPicPr>
          <p:cNvPr id="11" name="Picture 10" descr="TP_tmp.png"/>
          <p:cNvPicPr>
            <a:picLocks noChangeAspect="1"/>
          </p:cNvPicPr>
          <p:nvPr>
            <p:custDataLst>
              <p:tags r:id="rId1"/>
            </p:custDataLst>
          </p:nvPr>
        </p:nvPicPr>
        <p:blipFill>
          <a:blip r:embed="rId4">
            <a:clrChange>
              <a:clrFrom>
                <a:srgbClr val="FFFFFF"/>
              </a:clrFrom>
              <a:clrTo>
                <a:srgbClr val="FFFFFF">
                  <a:alpha val="0"/>
                </a:srgbClr>
              </a:clrTo>
            </a:clrChange>
          </a:blip>
          <a:srcRect/>
          <a:stretch>
            <a:fillRect/>
          </a:stretch>
        </p:blipFill>
        <p:spPr bwMode="auto">
          <a:xfrm>
            <a:off x="685800" y="4495800"/>
            <a:ext cx="7897813" cy="1447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Some Generalities</a:t>
            </a:r>
            <a:endParaRPr lang="en-IN" dirty="0"/>
          </a:p>
        </p:txBody>
      </p:sp>
      <p:sp>
        <p:nvSpPr>
          <p:cNvPr id="3" name="Content Placeholder 2"/>
          <p:cNvSpPr>
            <a:spLocks noGrp="1"/>
          </p:cNvSpPr>
          <p:nvPr>
            <p:ph sz="quarter" idx="1"/>
          </p:nvPr>
        </p:nvSpPr>
        <p:spPr/>
        <p:txBody>
          <a:bodyPr/>
          <a:lstStyle/>
          <a:p>
            <a:r>
              <a:rPr lang="en-IN" dirty="0" smtClean="0"/>
              <a:t>In natural science, as with language and vision, we have to fit a model to finite data.</a:t>
            </a:r>
          </a:p>
          <a:p>
            <a:r>
              <a:rPr lang="en-IN" dirty="0" smtClean="0"/>
              <a:t>We do this by assuming that the model is of a familiar type.</a:t>
            </a:r>
          </a:p>
          <a:p>
            <a:r>
              <a:rPr lang="en-IN" dirty="0" smtClean="0"/>
              <a:t>For language, we assume the universal grammar.</a:t>
            </a:r>
          </a:p>
          <a:p>
            <a:r>
              <a:rPr lang="en-IN" dirty="0" smtClean="0"/>
              <a:t>In natural science, our intuition designed by natural selection is often inadequate.</a:t>
            </a:r>
          </a:p>
          <a:p>
            <a:r>
              <a:rPr lang="en-IN" dirty="0" smtClean="0"/>
              <a:t>The concepts of mathematics form a rich source of ways of looking at the world.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IN" smtClean="0">
                <a:solidFill>
                  <a:srgbClr val="08B7BF"/>
                </a:solidFill>
              </a:rPr>
              <a:t>Existence of Saddles</a:t>
            </a:r>
          </a:p>
        </p:txBody>
      </p:sp>
      <p:sp>
        <p:nvSpPr>
          <p:cNvPr id="3" name="Content Placeholder 2"/>
          <p:cNvSpPr>
            <a:spLocks noGrp="1"/>
          </p:cNvSpPr>
          <p:nvPr>
            <p:ph sz="quarter" idx="1"/>
          </p:nvPr>
        </p:nvSpPr>
        <p:spPr>
          <a:xfrm>
            <a:off x="301625" y="1527175"/>
            <a:ext cx="8504238" cy="4572000"/>
          </a:xfrm>
        </p:spPr>
        <p:txBody>
          <a:bodyPr/>
          <a:lstStyle/>
          <a:p>
            <a:pPr eaLnBrk="1" hangingPunct="1"/>
            <a:r>
              <a:rPr lang="en-IN" smtClean="0"/>
              <a:t>The Heisenberg invariant predicts saddles:</a:t>
            </a:r>
          </a:p>
          <a:p>
            <a:pPr eaLnBrk="1" hangingPunct="1"/>
            <a:endParaRPr lang="en-IN" smtClean="0"/>
          </a:p>
          <a:p>
            <a:pPr eaLnBrk="1" hangingPunct="1"/>
            <a:endParaRPr lang="en-IN" smtClean="0"/>
          </a:p>
          <a:p>
            <a:pPr eaLnBrk="1" hangingPunct="1"/>
            <a:endParaRPr lang="en-IN" smtClean="0"/>
          </a:p>
          <a:p>
            <a:pPr eaLnBrk="1" hangingPunct="1"/>
            <a:endParaRPr lang="en-IN" smtClean="0"/>
          </a:p>
          <a:p>
            <a:pPr eaLnBrk="1" hangingPunct="1"/>
            <a:r>
              <a:rPr lang="en-IN" smtClean="0"/>
              <a:t>Here a path consists of foldings so that adjacent foldings differ in only one pair.</a:t>
            </a:r>
          </a:p>
          <a:p>
            <a:pPr eaLnBrk="1" hangingPunct="1"/>
            <a:r>
              <a:rPr lang="en-IN" smtClean="0"/>
              <a:t>Biologically, saddles are </a:t>
            </a:r>
            <a:r>
              <a:rPr lang="en-IN" i="1" smtClean="0"/>
              <a:t>allosteric structures, </a:t>
            </a:r>
            <a:r>
              <a:rPr lang="en-IN" smtClean="0"/>
              <a:t>which are central to enzyme (and ribozyme) regulation.</a:t>
            </a:r>
          </a:p>
          <a:p>
            <a:pPr eaLnBrk="1" hangingPunct="1"/>
            <a:endParaRPr lang="en-IN" smtClean="0"/>
          </a:p>
          <a:p>
            <a:pPr eaLnBrk="1" hangingPunct="1"/>
            <a:endParaRPr lang="en-IN" smtClean="0"/>
          </a:p>
          <a:p>
            <a:pPr eaLnBrk="1" hangingPunct="1"/>
            <a:endParaRPr lang="en-IN" smtClean="0"/>
          </a:p>
          <a:p>
            <a:pPr eaLnBrk="1" hangingPunct="1"/>
            <a:endParaRPr lang="en-IN" smtClean="0"/>
          </a:p>
          <a:p>
            <a:pPr eaLnBrk="1" hangingPunct="1"/>
            <a:endParaRPr lang="en-IN" smtClean="0"/>
          </a:p>
        </p:txBody>
      </p:sp>
      <p:pic>
        <p:nvPicPr>
          <p:cNvPr id="5" name="Picture 4" descr="TP_tmp.png"/>
          <p:cNvPicPr>
            <a:picLocks noChangeAspect="1"/>
          </p:cNvPicPr>
          <p:nvPr>
            <p:custDataLst>
              <p:tags r:id="rId1"/>
            </p:custDataLst>
          </p:nvPr>
        </p:nvPicPr>
        <p:blipFill>
          <a:blip r:embed="rId4">
            <a:clrChange>
              <a:clrFrom>
                <a:srgbClr val="FFFFFF"/>
              </a:clrFrom>
              <a:clrTo>
                <a:srgbClr val="FFFFFF">
                  <a:alpha val="0"/>
                </a:srgbClr>
              </a:clrTo>
            </a:clrChange>
          </a:blip>
          <a:srcRect/>
          <a:stretch>
            <a:fillRect/>
          </a:stretch>
        </p:blipFill>
        <p:spPr bwMode="auto">
          <a:xfrm>
            <a:off x="228600" y="1981200"/>
            <a:ext cx="8739188" cy="2057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3"/>
          <a:srcRect/>
          <a:stretch>
            <a:fillRect/>
          </a:stretch>
        </p:blipFill>
        <p:spPr bwMode="auto">
          <a:xfrm>
            <a:off x="1219200" y="304800"/>
            <a:ext cx="1947863" cy="6005513"/>
          </a:xfrm>
          <a:prstGeom prst="rect">
            <a:avLst/>
          </a:prstGeom>
          <a:noFill/>
          <a:ln w="9525">
            <a:noFill/>
            <a:miter lim="800000"/>
            <a:headEnd/>
            <a:tailEnd/>
          </a:ln>
        </p:spPr>
      </p:pic>
      <p:sp>
        <p:nvSpPr>
          <p:cNvPr id="34819" name="TextBox 3"/>
          <p:cNvSpPr txBox="1">
            <a:spLocks noChangeArrowheads="1"/>
          </p:cNvSpPr>
          <p:nvPr/>
        </p:nvSpPr>
        <p:spPr bwMode="auto">
          <a:xfrm>
            <a:off x="4038600" y="2286000"/>
            <a:ext cx="4724400" cy="923925"/>
          </a:xfrm>
          <a:prstGeom prst="rect">
            <a:avLst/>
          </a:prstGeom>
          <a:noFill/>
          <a:ln w="9525">
            <a:noFill/>
            <a:miter lim="800000"/>
            <a:headEnd/>
            <a:tailEnd/>
          </a:ln>
        </p:spPr>
        <p:txBody>
          <a:bodyPr>
            <a:spAutoFit/>
          </a:bodyPr>
          <a:lstStyle/>
          <a:p>
            <a:r>
              <a:rPr lang="en-IN" sz="2700">
                <a:latin typeface="Georgia" pitchFamily="18" charset="0"/>
              </a:rPr>
              <a:t>Allosteric structures are also used by motor proteins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IN" smtClean="0">
                <a:solidFill>
                  <a:srgbClr val="08B7BF"/>
                </a:solidFill>
              </a:rPr>
              <a:t>Lower bound on deficiency</a:t>
            </a:r>
          </a:p>
        </p:txBody>
      </p:sp>
      <p:sp>
        <p:nvSpPr>
          <p:cNvPr id="3" name="Content Placeholder 2"/>
          <p:cNvSpPr>
            <a:spLocks noGrp="1"/>
          </p:cNvSpPr>
          <p:nvPr>
            <p:ph sz="quarter" idx="1"/>
          </p:nvPr>
        </p:nvSpPr>
        <p:spPr>
          <a:xfrm>
            <a:off x="301625" y="1527175"/>
            <a:ext cx="8504238" cy="4572000"/>
          </a:xfrm>
        </p:spPr>
        <p:txBody>
          <a:bodyPr/>
          <a:lstStyle/>
          <a:p>
            <a:pPr eaLnBrk="1" hangingPunct="1"/>
            <a:r>
              <a:rPr lang="en-IN" smtClean="0"/>
              <a:t>We also show that the Heisenberg invariant gives a lower bound on the deficiency.</a:t>
            </a:r>
          </a:p>
          <a:p>
            <a:pPr eaLnBrk="1" hangingPunct="1"/>
            <a:endParaRPr lang="en-IN" smtClean="0"/>
          </a:p>
          <a:p>
            <a:pPr eaLnBrk="1" hangingPunct="1"/>
            <a:endParaRPr lang="en-IN" smtClean="0"/>
          </a:p>
          <a:p>
            <a:pPr eaLnBrk="1" hangingPunct="1"/>
            <a:endParaRPr lang="en-IN" smtClean="0"/>
          </a:p>
          <a:p>
            <a:pPr eaLnBrk="1" hangingPunct="1"/>
            <a:endParaRPr lang="en-IN" smtClean="0"/>
          </a:p>
          <a:p>
            <a:pPr eaLnBrk="1" hangingPunct="1"/>
            <a:r>
              <a:rPr lang="en-IN" smtClean="0"/>
              <a:t>Such a result is natural for any higher linking invariant.</a:t>
            </a:r>
          </a:p>
          <a:p>
            <a:pPr eaLnBrk="1" hangingPunct="1"/>
            <a:endParaRPr lang="en-IN" smtClean="0"/>
          </a:p>
        </p:txBody>
      </p:sp>
      <p:pic>
        <p:nvPicPr>
          <p:cNvPr id="5" name="Picture 4" descr="TP_tmp.png"/>
          <p:cNvPicPr>
            <a:picLocks noChangeAspect="1"/>
          </p:cNvPicPr>
          <p:nvPr>
            <p:custDataLst>
              <p:tags r:id="rId1"/>
            </p:custDataLst>
          </p:nvPr>
        </p:nvPicPr>
        <p:blipFill>
          <a:blip r:embed="rId4">
            <a:clrChange>
              <a:clrFrom>
                <a:srgbClr val="FFFFFF"/>
              </a:clrFrom>
              <a:clrTo>
                <a:srgbClr val="FFFFFF">
                  <a:alpha val="0"/>
                </a:srgbClr>
              </a:clrTo>
            </a:clrChange>
          </a:blip>
          <a:srcRect/>
          <a:stretch>
            <a:fillRect/>
          </a:stretch>
        </p:blipFill>
        <p:spPr bwMode="auto">
          <a:xfrm>
            <a:off x="838200" y="2819400"/>
            <a:ext cx="7239000" cy="13128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IN" smtClean="0">
                <a:solidFill>
                  <a:srgbClr val="08B7BF"/>
                </a:solidFill>
              </a:rPr>
              <a:t>Cancellation formulae</a:t>
            </a:r>
          </a:p>
        </p:txBody>
      </p:sp>
      <p:sp>
        <p:nvSpPr>
          <p:cNvPr id="3" name="Content Placeholder 2"/>
          <p:cNvSpPr>
            <a:spLocks noGrp="1"/>
          </p:cNvSpPr>
          <p:nvPr>
            <p:ph sz="quarter" idx="1"/>
          </p:nvPr>
        </p:nvSpPr>
        <p:spPr>
          <a:xfrm>
            <a:off x="301625" y="1527175"/>
            <a:ext cx="8504238" cy="4572000"/>
          </a:xfrm>
        </p:spPr>
        <p:txBody>
          <a:bodyPr/>
          <a:lstStyle/>
          <a:p>
            <a:pPr eaLnBrk="1" hangingPunct="1"/>
            <a:r>
              <a:rPr lang="en-IN" dirty="0" smtClean="0"/>
              <a:t>The main tools for computation and  in the proofs are formulae for cancelling non-adjacent letters. </a:t>
            </a:r>
          </a:p>
          <a:p>
            <a:pPr eaLnBrk="1" hangingPunct="1"/>
            <a:endParaRPr lang="en-IN" dirty="0" smtClean="0"/>
          </a:p>
          <a:p>
            <a:pPr eaLnBrk="1" hangingPunct="1"/>
            <a:endParaRPr lang="en-IN" dirty="0" smtClean="0"/>
          </a:p>
          <a:p>
            <a:pPr eaLnBrk="1" hangingPunct="1"/>
            <a:endParaRPr lang="en-IN" dirty="0" smtClean="0"/>
          </a:p>
          <a:p>
            <a:pPr eaLnBrk="1" hangingPunct="1"/>
            <a:r>
              <a:rPr lang="en-IN" dirty="0" smtClean="0"/>
              <a:t>Let </a:t>
            </a:r>
            <a:r>
              <a:rPr lang="en-IN" i="1" dirty="0" smtClean="0"/>
              <a:t>w(</a:t>
            </a:r>
            <a:r>
              <a:rPr lang="en-IN" i="1" dirty="0" err="1" smtClean="0"/>
              <a:t>i,j</a:t>
            </a:r>
            <a:r>
              <a:rPr lang="en-IN" i="1" dirty="0" smtClean="0"/>
              <a:t>)</a:t>
            </a:r>
            <a:r>
              <a:rPr lang="en-IN" dirty="0" smtClean="0"/>
              <a:t> denote the </a:t>
            </a:r>
            <a:r>
              <a:rPr lang="en-IN" dirty="0" err="1" smtClean="0"/>
              <a:t>subword</a:t>
            </a:r>
            <a:r>
              <a:rPr lang="en-IN" dirty="0" smtClean="0"/>
              <a:t> of </a:t>
            </a:r>
            <a:r>
              <a:rPr lang="en-IN" i="1" dirty="0" smtClean="0"/>
              <a:t>g</a:t>
            </a:r>
            <a:r>
              <a:rPr lang="en-IN" dirty="0" smtClean="0"/>
              <a:t> between </a:t>
            </a:r>
            <a:r>
              <a:rPr lang="en-IN" i="1" dirty="0" smtClean="0"/>
              <a:t>l</a:t>
            </a:r>
            <a:r>
              <a:rPr lang="en-IN" i="1" baseline="-25000" dirty="0" smtClean="0"/>
              <a:t>i</a:t>
            </a:r>
            <a:r>
              <a:rPr lang="en-IN" i="1" dirty="0" smtClean="0"/>
              <a:t> </a:t>
            </a:r>
            <a:r>
              <a:rPr lang="en-IN" dirty="0" smtClean="0"/>
              <a:t>and </a:t>
            </a:r>
            <a:r>
              <a:rPr lang="en-IN" i="1" dirty="0" err="1" smtClean="0"/>
              <a:t>l</a:t>
            </a:r>
            <a:r>
              <a:rPr lang="en-IN" i="1" baseline="-25000" dirty="0" err="1" smtClean="0"/>
              <a:t>j</a:t>
            </a:r>
            <a:endParaRPr lang="en-IN" baseline="-25000" dirty="0" smtClean="0"/>
          </a:p>
          <a:p>
            <a:pPr eaLnBrk="1" hangingPunct="1"/>
            <a:endParaRPr lang="en-IN" dirty="0" smtClean="0"/>
          </a:p>
          <a:p>
            <a:pPr eaLnBrk="1" hangingPunct="1"/>
            <a:endParaRPr lang="en-IN" dirty="0" smtClean="0"/>
          </a:p>
          <a:p>
            <a:pPr eaLnBrk="1" hangingPunct="1"/>
            <a:endParaRPr lang="en-IN" dirty="0" smtClean="0"/>
          </a:p>
          <a:p>
            <a:pPr eaLnBrk="1" hangingPunct="1"/>
            <a:endParaRPr lang="en-IN" dirty="0" smtClean="0"/>
          </a:p>
          <a:p>
            <a:pPr eaLnBrk="1" hangingPunct="1"/>
            <a:endParaRPr lang="en-IN" dirty="0" smtClean="0"/>
          </a:p>
        </p:txBody>
      </p:sp>
      <p:pic>
        <p:nvPicPr>
          <p:cNvPr id="5" name="Picture 4" descr="TP_tmp.png"/>
          <p:cNvPicPr>
            <a:picLocks noChangeAspect="1"/>
          </p:cNvPicPr>
          <p:nvPr>
            <p:custDataLst>
              <p:tags r:id="rId1"/>
            </p:custDataLst>
          </p:nvPr>
        </p:nvPicPr>
        <p:blipFill>
          <a:blip r:embed="rId5">
            <a:clrChange>
              <a:clrFrom>
                <a:srgbClr val="FFFFFF"/>
              </a:clrFrom>
              <a:clrTo>
                <a:srgbClr val="FFFFFF">
                  <a:alpha val="0"/>
                </a:srgbClr>
              </a:clrTo>
            </a:clrChange>
          </a:blip>
          <a:srcRect/>
          <a:stretch>
            <a:fillRect/>
          </a:stretch>
        </p:blipFill>
        <p:spPr bwMode="auto">
          <a:xfrm>
            <a:off x="762000" y="2438400"/>
            <a:ext cx="4648200" cy="1385888"/>
          </a:xfrm>
          <a:prstGeom prst="rect">
            <a:avLst/>
          </a:prstGeom>
          <a:noFill/>
          <a:ln w="9525">
            <a:noFill/>
            <a:miter lim="800000"/>
            <a:headEnd/>
            <a:tailEnd/>
          </a:ln>
        </p:spPr>
      </p:pic>
      <p:pic>
        <p:nvPicPr>
          <p:cNvPr id="6" name="Picture 5" descr="TP_tmp.png"/>
          <p:cNvPicPr>
            <a:picLocks noChangeAspect="1"/>
          </p:cNvPicPr>
          <p:nvPr>
            <p:custDataLst>
              <p:tags r:id="rId2"/>
            </p:custDataLst>
          </p:nvPr>
        </p:nvPicPr>
        <p:blipFill>
          <a:blip r:embed="rId6">
            <a:clrChange>
              <a:clrFrom>
                <a:srgbClr val="FFFFFF"/>
              </a:clrFrom>
              <a:clrTo>
                <a:srgbClr val="FFFFFF">
                  <a:alpha val="0"/>
                </a:srgbClr>
              </a:clrTo>
            </a:clrChange>
          </a:blip>
          <a:srcRect/>
          <a:stretch>
            <a:fillRect/>
          </a:stretch>
        </p:blipFill>
        <p:spPr bwMode="auto">
          <a:xfrm>
            <a:off x="457200" y="4667250"/>
            <a:ext cx="7848600" cy="15811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IN" smtClean="0">
                <a:solidFill>
                  <a:srgbClr val="08B7BF"/>
                </a:solidFill>
              </a:rPr>
              <a:t>Complete foldings, computations and proofs</a:t>
            </a:r>
          </a:p>
        </p:txBody>
      </p:sp>
      <p:sp>
        <p:nvSpPr>
          <p:cNvPr id="3" name="Content Placeholder 2"/>
          <p:cNvSpPr>
            <a:spLocks noGrp="1"/>
          </p:cNvSpPr>
          <p:nvPr>
            <p:ph sz="quarter" idx="1"/>
          </p:nvPr>
        </p:nvSpPr>
        <p:spPr>
          <a:xfrm>
            <a:off x="301625" y="1527175"/>
            <a:ext cx="8504238" cy="4572000"/>
          </a:xfrm>
        </p:spPr>
        <p:txBody>
          <a:bodyPr/>
          <a:lstStyle/>
          <a:p>
            <a:pPr eaLnBrk="1" hangingPunct="1"/>
            <a:r>
              <a:rPr lang="en-IN" smtClean="0"/>
              <a:t>The formula applied to complete foldings gives the results. </a:t>
            </a:r>
          </a:p>
          <a:p>
            <a:pPr eaLnBrk="1" hangingPunct="1"/>
            <a:r>
              <a:rPr lang="en-IN" smtClean="0"/>
              <a:t> </a:t>
            </a:r>
          </a:p>
          <a:p>
            <a:pPr eaLnBrk="1" hangingPunct="1"/>
            <a:endParaRPr lang="en-IN" smtClean="0"/>
          </a:p>
          <a:p>
            <a:pPr eaLnBrk="1" hangingPunct="1"/>
            <a:endParaRPr lang="en-IN" smtClean="0"/>
          </a:p>
          <a:p>
            <a:pPr eaLnBrk="1" hangingPunct="1"/>
            <a:r>
              <a:rPr lang="en-IN" smtClean="0"/>
              <a:t> </a:t>
            </a:r>
          </a:p>
        </p:txBody>
      </p:sp>
      <p:pic>
        <p:nvPicPr>
          <p:cNvPr id="6" name="Picture 5" descr="TP_tmp.png"/>
          <p:cNvPicPr>
            <a:picLocks noChangeAspect="1"/>
          </p:cNvPicPr>
          <p:nvPr>
            <p:custDataLst>
              <p:tags r:id="rId1"/>
            </p:custDataLst>
          </p:nvPr>
        </p:nvPicPr>
        <p:blipFill>
          <a:blip r:embed="rId5">
            <a:clrChange>
              <a:clrFrom>
                <a:srgbClr val="FFFFFF"/>
              </a:clrFrom>
              <a:clrTo>
                <a:srgbClr val="FFFFFF">
                  <a:alpha val="0"/>
                </a:srgbClr>
              </a:clrTo>
            </a:clrChange>
          </a:blip>
          <a:srcRect/>
          <a:stretch>
            <a:fillRect/>
          </a:stretch>
        </p:blipFill>
        <p:spPr bwMode="auto">
          <a:xfrm>
            <a:off x="609600" y="2590800"/>
            <a:ext cx="8229600" cy="1265238"/>
          </a:xfrm>
          <a:prstGeom prst="rect">
            <a:avLst/>
          </a:prstGeom>
          <a:noFill/>
          <a:ln w="9525">
            <a:noFill/>
            <a:miter lim="800000"/>
            <a:headEnd/>
            <a:tailEnd/>
          </a:ln>
        </p:spPr>
      </p:pic>
      <p:pic>
        <p:nvPicPr>
          <p:cNvPr id="7" name="Picture 6" descr="TP_tmp.png"/>
          <p:cNvPicPr>
            <a:picLocks noChangeAspect="1"/>
          </p:cNvPicPr>
          <p:nvPr>
            <p:custDataLst>
              <p:tags r:id="rId2"/>
            </p:custDataLst>
          </p:nvPr>
        </p:nvPicPr>
        <p:blipFill>
          <a:blip r:embed="rId6">
            <a:clrChange>
              <a:clrFrom>
                <a:srgbClr val="FFFFFF"/>
              </a:clrFrom>
              <a:clrTo>
                <a:srgbClr val="FFFFFF">
                  <a:alpha val="0"/>
                </a:srgbClr>
              </a:clrTo>
            </a:clrChange>
          </a:blip>
          <a:srcRect/>
          <a:stretch>
            <a:fillRect/>
          </a:stretch>
        </p:blipFill>
        <p:spPr bwMode="auto">
          <a:xfrm>
            <a:off x="609600" y="4040188"/>
            <a:ext cx="5788025" cy="24368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The road ahead?</a:t>
            </a:r>
            <a:endParaRPr lang="en-IN" dirty="0"/>
          </a:p>
        </p:txBody>
      </p:sp>
      <p:sp>
        <p:nvSpPr>
          <p:cNvPr id="3" name="Content Placeholder 2"/>
          <p:cNvSpPr>
            <a:spLocks noGrp="1"/>
          </p:cNvSpPr>
          <p:nvPr>
            <p:ph sz="quarter" idx="1"/>
          </p:nvPr>
        </p:nvSpPr>
        <p:spPr/>
        <p:txBody>
          <a:bodyPr/>
          <a:lstStyle/>
          <a:p>
            <a:r>
              <a:rPr lang="en-IN" dirty="0" smtClean="0"/>
              <a:t>We can associate infinitely many numbers to an RNA strand.</a:t>
            </a:r>
          </a:p>
          <a:p>
            <a:r>
              <a:rPr lang="en-IN" dirty="0" smtClean="0"/>
              <a:t>It may be illuminating to compare these for random RNA and functional RNA.  </a:t>
            </a:r>
          </a:p>
          <a:p>
            <a:r>
              <a:rPr lang="en-IN" dirty="0" smtClean="0"/>
              <a:t>One would like a more realistic model of stereochemical forces as well as including entropy.</a:t>
            </a:r>
          </a:p>
          <a:p>
            <a:r>
              <a:rPr lang="en-IN" dirty="0" smtClean="0"/>
              <a:t>(</a:t>
            </a:r>
            <a:r>
              <a:rPr lang="en-IN" dirty="0" err="1" smtClean="0"/>
              <a:t>Stadler-Stadler</a:t>
            </a:r>
            <a:r>
              <a:rPr lang="en-IN" dirty="0" smtClean="0"/>
              <a:t>) RNA folding provides a model for the genotype-phenotype map.</a:t>
            </a:r>
          </a:p>
          <a:p>
            <a:r>
              <a:rPr lang="en-IN" dirty="0" smtClean="0"/>
              <a:t>There may be lessons for protein folding.</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Box 1"/>
          <p:cNvSpPr txBox="1">
            <a:spLocks noChangeArrowheads="1"/>
          </p:cNvSpPr>
          <p:nvPr/>
        </p:nvSpPr>
        <p:spPr bwMode="auto">
          <a:xfrm>
            <a:off x="228600" y="304800"/>
            <a:ext cx="8458200" cy="5694363"/>
          </a:xfrm>
          <a:prstGeom prst="rect">
            <a:avLst/>
          </a:prstGeom>
          <a:noFill/>
          <a:ln w="9525">
            <a:noFill/>
            <a:miter lim="800000"/>
            <a:headEnd/>
            <a:tailEnd/>
          </a:ln>
        </p:spPr>
        <p:txBody>
          <a:bodyPr>
            <a:spAutoFit/>
          </a:bodyPr>
          <a:lstStyle/>
          <a:p>
            <a:r>
              <a:rPr lang="en-US" sz="2600">
                <a:latin typeface="Georgia" pitchFamily="18" charset="0"/>
              </a:rPr>
              <a:t>``Most people, even some scientists, think that mathematics applies because you learn Theorem Three and Theorem Three somehow explains the laws of nature. This does not happen even in science fiction novels, it is pure fantasy. The results of mathematics are seldom directly applied; it is the definitions that are really useful. Once you see the definition of a differential equation, you see differential equations all over... </a:t>
            </a:r>
          </a:p>
          <a:p>
            <a:r>
              <a:rPr lang="en-US" sz="2600">
                <a:latin typeface="Georgia" pitchFamily="18" charset="0"/>
              </a:rPr>
              <a:t>If you want to apply mathematics, you have to live the life of differential equations. When you live this life, you can then go back to molecular biology with a new set of eyes that will see things that you could not otherwise see.’’</a:t>
            </a:r>
          </a:p>
          <a:p>
            <a:pPr algn="r"/>
            <a:r>
              <a:rPr lang="en-US" sz="2600">
                <a:latin typeface="Georgia" pitchFamily="18" charset="0"/>
              </a:rPr>
              <a:t>- Gian Carlo Rota </a:t>
            </a:r>
            <a:endParaRPr lang="en-IN" sz="2600">
              <a:latin typeface="Georgia"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IN" smtClean="0">
                <a:solidFill>
                  <a:srgbClr val="08B7BF"/>
                </a:solidFill>
              </a:rPr>
              <a:t>Commutators and saddles</a:t>
            </a:r>
          </a:p>
        </p:txBody>
      </p:sp>
      <p:sp>
        <p:nvSpPr>
          <p:cNvPr id="3" name="Content Placeholder 2"/>
          <p:cNvSpPr>
            <a:spLocks noGrp="1"/>
          </p:cNvSpPr>
          <p:nvPr>
            <p:ph sz="quarter" idx="1"/>
          </p:nvPr>
        </p:nvSpPr>
        <p:spPr>
          <a:xfrm>
            <a:off x="301625" y="1527175"/>
            <a:ext cx="8504238" cy="4572000"/>
          </a:xfrm>
        </p:spPr>
        <p:txBody>
          <a:bodyPr/>
          <a:lstStyle/>
          <a:p>
            <a:pPr eaLnBrk="1" hangingPunct="1"/>
            <a:r>
              <a:rPr lang="en-US" dirty="0" smtClean="0"/>
              <a:t>For the case of the </a:t>
            </a:r>
            <a:r>
              <a:rPr lang="en-US" dirty="0" err="1" smtClean="0"/>
              <a:t>commutator</a:t>
            </a:r>
            <a:r>
              <a:rPr lang="en-US" dirty="0" smtClean="0"/>
              <a:t>  </a:t>
            </a:r>
            <a:r>
              <a:rPr lang="en-IN" sz="2800" i="1" dirty="0" smtClean="0"/>
              <a:t>g=</a:t>
            </a:r>
            <a:r>
              <a:rPr lang="el-GR" sz="2800" i="1" dirty="0" smtClean="0"/>
              <a:t>α</a:t>
            </a:r>
            <a:r>
              <a:rPr lang="en-US" sz="2800" i="1" baseline="30000" dirty="0" smtClean="0"/>
              <a:t>k</a:t>
            </a:r>
            <a:r>
              <a:rPr lang="el-GR" sz="2800" i="1" dirty="0" smtClean="0"/>
              <a:t>β</a:t>
            </a:r>
            <a:r>
              <a:rPr lang="en-US" sz="2800" i="1" baseline="30000" dirty="0" smtClean="0"/>
              <a:t>l</a:t>
            </a:r>
            <a:r>
              <a:rPr lang="el-GR" sz="2800" i="1" dirty="0" smtClean="0"/>
              <a:t>α</a:t>
            </a:r>
            <a:r>
              <a:rPr lang="en-US" sz="2800" i="1" baseline="30000" dirty="0" smtClean="0"/>
              <a:t>-k</a:t>
            </a:r>
            <a:r>
              <a:rPr lang="el-GR" sz="2800" i="1" dirty="0" smtClean="0"/>
              <a:t>β</a:t>
            </a:r>
            <a:r>
              <a:rPr lang="en-US" sz="2800" i="1" baseline="30000" dirty="0" smtClean="0"/>
              <a:t>-l  </a:t>
            </a:r>
            <a:r>
              <a:rPr lang="en-US" sz="2800" i="1" dirty="0" smtClean="0"/>
              <a:t>, </a:t>
            </a:r>
            <a:r>
              <a:rPr lang="en-US" sz="2800" dirty="0" smtClean="0"/>
              <a:t> there is a local minimum for the deficiency with </a:t>
            </a:r>
            <a:r>
              <a:rPr lang="en-US" sz="2800" i="1" dirty="0" smtClean="0"/>
              <a:t>k pairs</a:t>
            </a:r>
            <a:r>
              <a:rPr lang="en-US" sz="2800" dirty="0" smtClean="0"/>
              <a:t> (all </a:t>
            </a:r>
            <a:r>
              <a:rPr lang="el-GR" sz="2800" i="1" dirty="0" smtClean="0"/>
              <a:t>α</a:t>
            </a:r>
            <a:r>
              <a:rPr lang="en-US" sz="2800" i="1" dirty="0" smtClean="0"/>
              <a:t>-</a:t>
            </a:r>
            <a:r>
              <a:rPr lang="el-GR" sz="2800" i="1" dirty="0" smtClean="0"/>
              <a:t>α</a:t>
            </a:r>
            <a:r>
              <a:rPr lang="en-US" sz="2800" i="1" baseline="30000" dirty="0" smtClean="0"/>
              <a:t>-1</a:t>
            </a:r>
            <a:r>
              <a:rPr lang="en-US" sz="2800" i="1" dirty="0" smtClean="0"/>
              <a:t>) </a:t>
            </a:r>
            <a:r>
              <a:rPr lang="en-US" sz="2800" dirty="0" smtClean="0"/>
              <a:t> and another has  </a:t>
            </a:r>
            <a:r>
              <a:rPr lang="en-US" sz="2800" i="1" dirty="0" smtClean="0"/>
              <a:t>l</a:t>
            </a:r>
            <a:r>
              <a:rPr lang="en-US" sz="2800" dirty="0" smtClean="0"/>
              <a:t> pairs (all </a:t>
            </a:r>
            <a:r>
              <a:rPr lang="el-GR" sz="2800" i="1" dirty="0" smtClean="0"/>
              <a:t>β</a:t>
            </a:r>
            <a:r>
              <a:rPr lang="en-US" sz="2800" i="1" dirty="0" smtClean="0"/>
              <a:t>-</a:t>
            </a:r>
            <a:r>
              <a:rPr lang="el-GR" sz="2800" i="1" dirty="0" smtClean="0"/>
              <a:t>β</a:t>
            </a:r>
            <a:r>
              <a:rPr lang="en-US" sz="2800" i="1" baseline="50000" dirty="0" smtClean="0"/>
              <a:t>-1</a:t>
            </a:r>
            <a:r>
              <a:rPr lang="en-US" sz="2800" i="1" dirty="0" smtClean="0"/>
              <a:t>).</a:t>
            </a:r>
          </a:p>
          <a:p>
            <a:pPr eaLnBrk="1" hangingPunct="1"/>
            <a:r>
              <a:rPr lang="en-US" sz="2800" dirty="0" smtClean="0"/>
              <a:t>Any folding has only </a:t>
            </a:r>
            <a:r>
              <a:rPr lang="el-GR" sz="2800" i="1" dirty="0" smtClean="0"/>
              <a:t>α</a:t>
            </a:r>
            <a:r>
              <a:rPr lang="en-US" sz="2800" i="1" dirty="0" smtClean="0"/>
              <a:t>-</a:t>
            </a:r>
            <a:r>
              <a:rPr lang="el-GR" sz="2800" i="1" dirty="0" smtClean="0"/>
              <a:t>α</a:t>
            </a:r>
            <a:r>
              <a:rPr lang="en-US" sz="2800" i="1" baseline="30000" dirty="0" smtClean="0"/>
              <a:t>-1</a:t>
            </a:r>
            <a:r>
              <a:rPr lang="en-US" sz="2800" i="1" dirty="0" smtClean="0"/>
              <a:t> </a:t>
            </a:r>
            <a:r>
              <a:rPr lang="en-US" sz="2800" dirty="0" smtClean="0"/>
              <a:t>or only </a:t>
            </a:r>
            <a:r>
              <a:rPr lang="el-GR" sz="2800" i="1" dirty="0" smtClean="0"/>
              <a:t>β</a:t>
            </a:r>
            <a:r>
              <a:rPr lang="en-US" sz="2800" i="1" dirty="0" smtClean="0"/>
              <a:t>-</a:t>
            </a:r>
            <a:r>
              <a:rPr lang="el-GR" sz="2800" i="1" dirty="0" smtClean="0"/>
              <a:t>β</a:t>
            </a:r>
            <a:r>
              <a:rPr lang="en-US" sz="2800" i="1" baseline="50000" dirty="0" smtClean="0"/>
              <a:t>-1</a:t>
            </a:r>
            <a:r>
              <a:rPr lang="en-US" sz="2800" i="1" baseline="30000" dirty="0" smtClean="0"/>
              <a:t>  </a:t>
            </a:r>
            <a:r>
              <a:rPr lang="en-US" sz="2800" dirty="0" smtClean="0"/>
              <a:t>pairs.</a:t>
            </a:r>
          </a:p>
          <a:p>
            <a:pPr eaLnBrk="1" hangingPunct="1"/>
            <a:r>
              <a:rPr lang="en-US" sz="2800" dirty="0" smtClean="0"/>
              <a:t>Hence, at an intermediate stage for any path joining these, the deficiency is </a:t>
            </a:r>
            <a:r>
              <a:rPr lang="el-GR" sz="2800" i="1" dirty="0" smtClean="0"/>
              <a:t>ρ</a:t>
            </a:r>
            <a:r>
              <a:rPr lang="en-US" sz="2800" i="1" dirty="0" smtClean="0"/>
              <a:t>=1.</a:t>
            </a:r>
            <a:r>
              <a:rPr lang="en-US" sz="2800" dirty="0" smtClean="0"/>
              <a:t> </a:t>
            </a:r>
          </a:p>
          <a:p>
            <a:pPr eaLnBrk="1" hangingPunct="1"/>
            <a:r>
              <a:rPr lang="en-US" sz="2800" i="1" baseline="30000" dirty="0" smtClean="0"/>
              <a:t> </a:t>
            </a:r>
            <a:r>
              <a:rPr lang="en-US" sz="2800" dirty="0" smtClean="0"/>
              <a:t>Thus, in this case there are widely separated local minima for the number of unpaired bases.</a:t>
            </a:r>
            <a:endParaRPr lang="en-IN" sz="2800" i="1" baseline="30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IN" smtClean="0">
                <a:solidFill>
                  <a:srgbClr val="08B7BF"/>
                </a:solidFill>
              </a:rPr>
              <a:t>Conjugacy invariant norms</a:t>
            </a:r>
          </a:p>
        </p:txBody>
      </p:sp>
      <p:sp>
        <p:nvSpPr>
          <p:cNvPr id="3" name="Content Placeholder 2"/>
          <p:cNvSpPr>
            <a:spLocks noGrp="1"/>
          </p:cNvSpPr>
          <p:nvPr>
            <p:ph sz="quarter" idx="1"/>
          </p:nvPr>
        </p:nvSpPr>
        <p:spPr>
          <a:xfrm>
            <a:off x="301625" y="1527175"/>
            <a:ext cx="8504238" cy="4572000"/>
          </a:xfrm>
        </p:spPr>
        <p:txBody>
          <a:bodyPr/>
          <a:lstStyle/>
          <a:p>
            <a:pPr eaLnBrk="1" hangingPunct="1"/>
            <a:r>
              <a:rPr lang="en-IN" smtClean="0"/>
              <a:t>The minimum number of unpaired bases </a:t>
            </a:r>
            <a:r>
              <a:rPr lang="en-IN" i="1" smtClean="0"/>
              <a:t>n(g)</a:t>
            </a:r>
            <a:r>
              <a:rPr lang="en-IN" smtClean="0"/>
              <a:t> is the maximal  </a:t>
            </a:r>
            <a:r>
              <a:rPr lang="en-IN" i="1" smtClean="0"/>
              <a:t>conjugacy-invariant norm</a:t>
            </a:r>
            <a:r>
              <a:rPr lang="en-IN" smtClean="0"/>
              <a:t>, i.e.</a:t>
            </a:r>
          </a:p>
          <a:p>
            <a:pPr eaLnBrk="1" hangingPunct="1"/>
            <a:endParaRPr lang="en-IN" smtClean="0"/>
          </a:p>
          <a:p>
            <a:pPr eaLnBrk="1" hangingPunct="1"/>
            <a:endParaRPr lang="en-IN" smtClean="0"/>
          </a:p>
          <a:p>
            <a:pPr eaLnBrk="1" hangingPunct="1"/>
            <a:endParaRPr lang="en-IN" smtClean="0"/>
          </a:p>
          <a:p>
            <a:pPr eaLnBrk="1" hangingPunct="1"/>
            <a:endParaRPr lang="en-IN" smtClean="0"/>
          </a:p>
          <a:p>
            <a:pPr eaLnBrk="1" hangingPunct="1"/>
            <a:endParaRPr lang="en-IN" smtClean="0"/>
          </a:p>
          <a:p>
            <a:pPr eaLnBrk="1" hangingPunct="1"/>
            <a:endParaRPr lang="en-IN" smtClean="0"/>
          </a:p>
          <a:p>
            <a:pPr eaLnBrk="1" hangingPunct="1"/>
            <a:endParaRPr lang="en-IN" smtClean="0"/>
          </a:p>
          <a:p>
            <a:pPr eaLnBrk="1" hangingPunct="1"/>
            <a:endParaRPr lang="en-IN" smtClean="0"/>
          </a:p>
          <a:p>
            <a:pPr eaLnBrk="1" hangingPunct="1">
              <a:buFont typeface="Wingdings 2" pitchFamily="18" charset="2"/>
              <a:buNone/>
            </a:pPr>
            <a:endParaRPr lang="en-IN" smtClean="0"/>
          </a:p>
          <a:p>
            <a:pPr eaLnBrk="1" hangingPunct="1"/>
            <a:endParaRPr lang="en-IN" smtClean="0"/>
          </a:p>
        </p:txBody>
      </p:sp>
      <p:pic>
        <p:nvPicPr>
          <p:cNvPr id="11" name="Picture 10" descr="TP_tmp.png"/>
          <p:cNvPicPr>
            <a:picLocks noChangeAspect="1"/>
          </p:cNvPicPr>
          <p:nvPr>
            <p:custDataLst>
              <p:tags r:id="rId1"/>
            </p:custDataLst>
          </p:nvPr>
        </p:nvPicPr>
        <p:blipFill>
          <a:blip r:embed="rId4">
            <a:clrChange>
              <a:clrFrom>
                <a:srgbClr val="FFFFFF"/>
              </a:clrFrom>
              <a:clrTo>
                <a:srgbClr val="FFFFFF">
                  <a:alpha val="0"/>
                </a:srgbClr>
              </a:clrTo>
            </a:clrChange>
          </a:blip>
          <a:srcRect/>
          <a:stretch>
            <a:fillRect/>
          </a:stretch>
        </p:blipFill>
        <p:spPr bwMode="auto">
          <a:xfrm>
            <a:off x="292100" y="2590800"/>
            <a:ext cx="8731250" cy="30972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IN" smtClean="0">
                <a:solidFill>
                  <a:srgbClr val="08B7BF"/>
                </a:solidFill>
              </a:rPr>
              <a:t>Maximal conjugacy invariant norms</a:t>
            </a:r>
          </a:p>
        </p:txBody>
      </p:sp>
      <p:sp>
        <p:nvSpPr>
          <p:cNvPr id="3" name="Content Placeholder 2"/>
          <p:cNvSpPr>
            <a:spLocks noGrp="1"/>
          </p:cNvSpPr>
          <p:nvPr>
            <p:ph sz="quarter" idx="1"/>
          </p:nvPr>
        </p:nvSpPr>
        <p:spPr>
          <a:xfrm>
            <a:off x="301625" y="1527175"/>
            <a:ext cx="8504238" cy="4572000"/>
          </a:xfrm>
        </p:spPr>
        <p:txBody>
          <a:bodyPr/>
          <a:lstStyle/>
          <a:p>
            <a:pPr eaLnBrk="1" hangingPunct="1"/>
            <a:r>
              <a:rPr lang="en-IN" smtClean="0"/>
              <a:t>To find an upper bound for </a:t>
            </a:r>
            <a:r>
              <a:rPr lang="en-IN" i="1" smtClean="0"/>
              <a:t>n(g),</a:t>
            </a:r>
            <a:r>
              <a:rPr lang="en-IN" smtClean="0"/>
              <a:t> it suffices to express </a:t>
            </a:r>
            <a:r>
              <a:rPr lang="en-IN" i="1" smtClean="0"/>
              <a:t>g</a:t>
            </a:r>
            <a:r>
              <a:rPr lang="en-IN" smtClean="0"/>
              <a:t> as a product of conjugates:</a:t>
            </a:r>
          </a:p>
          <a:p>
            <a:pPr eaLnBrk="1" hangingPunct="1"/>
            <a:endParaRPr lang="en-IN" smtClean="0"/>
          </a:p>
          <a:p>
            <a:pPr eaLnBrk="1" hangingPunct="1"/>
            <a:endParaRPr lang="en-IN" smtClean="0"/>
          </a:p>
          <a:p>
            <a:pPr eaLnBrk="1" hangingPunct="1"/>
            <a:r>
              <a:rPr lang="en-IN" smtClean="0"/>
              <a:t>The central issue is to find good lower bounds for </a:t>
            </a:r>
            <a:r>
              <a:rPr lang="en-IN" i="1" smtClean="0"/>
              <a:t>n(g), </a:t>
            </a:r>
            <a:r>
              <a:rPr lang="en-IN" smtClean="0"/>
              <a:t> for which we use the following: </a:t>
            </a:r>
          </a:p>
        </p:txBody>
      </p:sp>
      <p:pic>
        <p:nvPicPr>
          <p:cNvPr id="6" name="Picture 5" descr="TP_tmp.png"/>
          <p:cNvPicPr>
            <a:picLocks noChangeAspect="1"/>
          </p:cNvPicPr>
          <p:nvPr>
            <p:custDataLst>
              <p:tags r:id="rId1"/>
            </p:custDataLst>
          </p:nvPr>
        </p:nvPicPr>
        <p:blipFill>
          <a:blip r:embed="rId5">
            <a:clrChange>
              <a:clrFrom>
                <a:srgbClr val="FFFFFF"/>
              </a:clrFrom>
              <a:clrTo>
                <a:srgbClr val="FFFFFF">
                  <a:alpha val="0"/>
                </a:srgbClr>
              </a:clrTo>
            </a:clrChange>
          </a:blip>
          <a:srcRect/>
          <a:stretch>
            <a:fillRect/>
          </a:stretch>
        </p:blipFill>
        <p:spPr bwMode="auto">
          <a:xfrm>
            <a:off x="1770063" y="2743200"/>
            <a:ext cx="4872037" cy="685800"/>
          </a:xfrm>
          <a:prstGeom prst="rect">
            <a:avLst/>
          </a:prstGeom>
          <a:noFill/>
          <a:ln w="9525">
            <a:noFill/>
            <a:miter lim="800000"/>
            <a:headEnd/>
            <a:tailEnd/>
          </a:ln>
        </p:spPr>
      </p:pic>
      <p:pic>
        <p:nvPicPr>
          <p:cNvPr id="13" name="Picture 12" descr="TP_tmp.png"/>
          <p:cNvPicPr>
            <a:picLocks noChangeAspect="1"/>
          </p:cNvPicPr>
          <p:nvPr>
            <p:custDataLst>
              <p:tags r:id="rId2"/>
            </p:custDataLst>
          </p:nvPr>
        </p:nvPicPr>
        <p:blipFill>
          <a:blip r:embed="rId6">
            <a:clrChange>
              <a:clrFrom>
                <a:srgbClr val="FFFFFF"/>
              </a:clrFrom>
              <a:clrTo>
                <a:srgbClr val="FFFFFF">
                  <a:alpha val="0"/>
                </a:srgbClr>
              </a:clrTo>
            </a:clrChange>
          </a:blip>
          <a:srcRect/>
          <a:stretch>
            <a:fillRect/>
          </a:stretch>
        </p:blipFill>
        <p:spPr bwMode="auto">
          <a:xfrm>
            <a:off x="609600" y="4572000"/>
            <a:ext cx="7797800" cy="1143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IN" smtClean="0">
                <a:solidFill>
                  <a:srgbClr val="08B7BF"/>
                </a:solidFill>
              </a:rPr>
              <a:t>RNA in nature</a:t>
            </a:r>
          </a:p>
        </p:txBody>
      </p:sp>
      <p:sp>
        <p:nvSpPr>
          <p:cNvPr id="3" name="Content Placeholder 2"/>
          <p:cNvSpPr>
            <a:spLocks noGrp="1"/>
          </p:cNvSpPr>
          <p:nvPr>
            <p:ph sz="quarter" idx="1"/>
          </p:nvPr>
        </p:nvSpPr>
        <p:spPr>
          <a:xfrm>
            <a:off x="304800" y="1524000"/>
            <a:ext cx="8504238" cy="4572000"/>
          </a:xfrm>
        </p:spPr>
        <p:txBody>
          <a:bodyPr/>
          <a:lstStyle/>
          <a:p>
            <a:pPr eaLnBrk="1" hangingPunct="1"/>
            <a:r>
              <a:rPr lang="en-IN" smtClean="0"/>
              <a:t>Life is based on:</a:t>
            </a:r>
          </a:p>
          <a:p>
            <a:pPr eaLnBrk="1" hangingPunct="1">
              <a:buFont typeface="Wingdings 2" pitchFamily="18" charset="2"/>
              <a:buNone/>
            </a:pPr>
            <a:r>
              <a:rPr lang="en-IN" smtClean="0"/>
              <a:t>		</a:t>
            </a:r>
            <a:r>
              <a:rPr lang="en-IN" sz="3200" smtClean="0"/>
              <a:t>DNA</a:t>
            </a:r>
            <a:r>
              <a:rPr lang="en-IN" smtClean="0"/>
              <a:t>        </a:t>
            </a:r>
            <a:r>
              <a:rPr lang="en-IN" sz="3200" smtClean="0"/>
              <a:t>RNA</a:t>
            </a:r>
            <a:r>
              <a:rPr lang="en-IN" smtClean="0"/>
              <a:t>           </a:t>
            </a:r>
            <a:r>
              <a:rPr lang="en-IN" sz="3200" smtClean="0"/>
              <a:t>Proteins</a:t>
            </a:r>
          </a:p>
          <a:p>
            <a:pPr eaLnBrk="1" hangingPunct="1">
              <a:buFont typeface="Wingdings 2" pitchFamily="18" charset="2"/>
              <a:buNone/>
            </a:pPr>
            <a:r>
              <a:rPr lang="en-IN" sz="2400" smtClean="0">
                <a:solidFill>
                  <a:srgbClr val="00B0F0"/>
                </a:solidFill>
              </a:rPr>
              <a:t>                                                            Enzymes</a:t>
            </a:r>
          </a:p>
          <a:p>
            <a:pPr eaLnBrk="1" hangingPunct="1">
              <a:spcBef>
                <a:spcPct val="0"/>
              </a:spcBef>
              <a:buFont typeface="Wingdings 2" pitchFamily="18" charset="2"/>
              <a:buNone/>
            </a:pPr>
            <a:r>
              <a:rPr lang="en-IN" sz="2400" smtClean="0"/>
              <a:t>                                </a:t>
            </a:r>
            <a:r>
              <a:rPr lang="en-IN" sz="2400" smtClean="0">
                <a:solidFill>
                  <a:srgbClr val="00B0F0"/>
                </a:solidFill>
              </a:rPr>
              <a:t>Ribozymes</a:t>
            </a:r>
            <a:r>
              <a:rPr lang="en-IN" sz="2400" smtClean="0"/>
              <a:t> </a:t>
            </a:r>
          </a:p>
          <a:p>
            <a:pPr eaLnBrk="1" hangingPunct="1">
              <a:spcBef>
                <a:spcPts val="1200"/>
              </a:spcBef>
              <a:buFont typeface="Wingdings 2" pitchFamily="18" charset="2"/>
              <a:buNone/>
            </a:pPr>
            <a:r>
              <a:rPr lang="en-IN" sz="2400" smtClean="0"/>
              <a:t>       </a:t>
            </a:r>
            <a:r>
              <a:rPr lang="en-IN" sz="2400" smtClean="0">
                <a:solidFill>
                  <a:srgbClr val="FF0000"/>
                </a:solidFill>
              </a:rPr>
              <a:t>Information                    Catalysis</a:t>
            </a:r>
          </a:p>
          <a:p>
            <a:pPr eaLnBrk="1" hangingPunct="1"/>
            <a:r>
              <a:rPr lang="en-IN" smtClean="0"/>
              <a:t>1970: Baltimore and Temin - </a:t>
            </a:r>
            <a:r>
              <a:rPr lang="en-IN" i="1" smtClean="0"/>
              <a:t>Reverse Transcriptase</a:t>
            </a:r>
            <a:r>
              <a:rPr lang="en-IN" smtClean="0"/>
              <a:t>.</a:t>
            </a:r>
          </a:p>
          <a:p>
            <a:pPr eaLnBrk="1" hangingPunct="1"/>
            <a:r>
              <a:rPr lang="en-IN" smtClean="0"/>
              <a:t>1980’s: Cech and Altman - </a:t>
            </a:r>
            <a:r>
              <a:rPr lang="en-IN" i="1" smtClean="0"/>
              <a:t>Ribozymes</a:t>
            </a:r>
            <a:r>
              <a:rPr lang="en-IN" smtClean="0"/>
              <a:t>.</a:t>
            </a:r>
          </a:p>
          <a:p>
            <a:pPr eaLnBrk="1" hangingPunct="1"/>
            <a:r>
              <a:rPr lang="en-IN" smtClean="0"/>
              <a:t>Led to the </a:t>
            </a:r>
            <a:r>
              <a:rPr lang="en-IN" i="1" smtClean="0"/>
              <a:t>RNA world hypothesis.</a:t>
            </a:r>
          </a:p>
          <a:p>
            <a:pPr eaLnBrk="1" hangingPunct="1"/>
            <a:r>
              <a:rPr lang="en-IN" smtClean="0"/>
              <a:t>RNA also has a role in regulation.</a:t>
            </a:r>
          </a:p>
          <a:p>
            <a:pPr eaLnBrk="1" hangingPunct="1"/>
            <a:endParaRPr lang="en-IN" smtClean="0"/>
          </a:p>
        </p:txBody>
      </p:sp>
      <p:sp>
        <p:nvSpPr>
          <p:cNvPr id="5" name="Right Arrow 4"/>
          <p:cNvSpPr/>
          <p:nvPr/>
        </p:nvSpPr>
        <p:spPr>
          <a:xfrm>
            <a:off x="2209800" y="2362200"/>
            <a:ext cx="609600" cy="92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6" name="Right Arrow 5"/>
          <p:cNvSpPr/>
          <p:nvPr/>
        </p:nvSpPr>
        <p:spPr>
          <a:xfrm>
            <a:off x="3810000" y="2362200"/>
            <a:ext cx="6096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cxnSp>
        <p:nvCxnSpPr>
          <p:cNvPr id="12" name="Straight Arrow Connector 11"/>
          <p:cNvCxnSpPr/>
          <p:nvPr/>
        </p:nvCxnSpPr>
        <p:spPr>
          <a:xfrm rot="5400000">
            <a:off x="1181101" y="3086100"/>
            <a:ext cx="990600" cy="317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4724400" y="3048000"/>
            <a:ext cx="533400" cy="4572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2095500" y="2705100"/>
            <a:ext cx="914400" cy="6858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5" name="Left Arrow 24"/>
          <p:cNvSpPr/>
          <p:nvPr/>
        </p:nvSpPr>
        <p:spPr>
          <a:xfrm>
            <a:off x="2209800" y="2209800"/>
            <a:ext cx="533400" cy="76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cxnSp>
        <p:nvCxnSpPr>
          <p:cNvPr id="28" name="Straight Connector 27"/>
          <p:cNvCxnSpPr/>
          <p:nvPr/>
        </p:nvCxnSpPr>
        <p:spPr>
          <a:xfrm rot="5400000">
            <a:off x="3200401" y="2819400"/>
            <a:ext cx="4572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505200" y="3429000"/>
            <a:ext cx="457200" cy="2286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5219701" y="2628900"/>
            <a:ext cx="228600" cy="317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IN" smtClean="0">
                <a:solidFill>
                  <a:srgbClr val="08B7BF"/>
                </a:solidFill>
              </a:rPr>
              <a:t>Lower bounds from matrices</a:t>
            </a:r>
          </a:p>
        </p:txBody>
      </p:sp>
      <p:sp>
        <p:nvSpPr>
          <p:cNvPr id="3" name="Content Placeholder 2"/>
          <p:cNvSpPr>
            <a:spLocks noGrp="1"/>
          </p:cNvSpPr>
          <p:nvPr>
            <p:ph sz="quarter" idx="1"/>
          </p:nvPr>
        </p:nvSpPr>
        <p:spPr>
          <a:xfrm>
            <a:off x="301625" y="1527175"/>
            <a:ext cx="8504238" cy="4572000"/>
          </a:xfrm>
        </p:spPr>
        <p:txBody>
          <a:bodyPr/>
          <a:lstStyle/>
          <a:p>
            <a:pPr eaLnBrk="1" hangingPunct="1"/>
            <a:r>
              <a:rPr lang="en-IN" smtClean="0"/>
              <a:t>For an n×n orthogonal matrix </a:t>
            </a:r>
            <a:r>
              <a:rPr lang="en-IN" i="1" smtClean="0"/>
              <a:t>A, </a:t>
            </a:r>
            <a:r>
              <a:rPr lang="en-IN" smtClean="0"/>
              <a:t>we define its displacement </a:t>
            </a:r>
            <a:r>
              <a:rPr lang="en-IN" i="1" smtClean="0"/>
              <a:t>d(A) </a:t>
            </a:r>
            <a:r>
              <a:rPr lang="en-IN" smtClean="0"/>
              <a:t>by:</a:t>
            </a:r>
          </a:p>
          <a:p>
            <a:pPr eaLnBrk="1" hangingPunct="1"/>
            <a:endParaRPr lang="en-IN" smtClean="0"/>
          </a:p>
          <a:p>
            <a:pPr eaLnBrk="1" hangingPunct="1"/>
            <a:r>
              <a:rPr lang="en-IN" smtClean="0"/>
              <a:t> </a:t>
            </a:r>
          </a:p>
          <a:p>
            <a:pPr eaLnBrk="1" hangingPunct="1"/>
            <a:endParaRPr lang="en-IN" smtClean="0"/>
          </a:p>
          <a:p>
            <a:pPr eaLnBrk="1" hangingPunct="1"/>
            <a:endParaRPr lang="en-IN" smtClean="0"/>
          </a:p>
          <a:p>
            <a:pPr eaLnBrk="1" hangingPunct="1"/>
            <a:endParaRPr lang="en-IN" smtClean="0"/>
          </a:p>
          <a:p>
            <a:pPr eaLnBrk="1" hangingPunct="1"/>
            <a:endParaRPr lang="en-IN" smtClean="0"/>
          </a:p>
          <a:p>
            <a:pPr eaLnBrk="1" hangingPunct="1"/>
            <a:r>
              <a:rPr lang="en-IN" smtClean="0"/>
              <a:t> Question: Does this give a sharp bound?</a:t>
            </a:r>
          </a:p>
          <a:p>
            <a:pPr eaLnBrk="1" hangingPunct="1"/>
            <a:endParaRPr lang="en-IN" smtClean="0"/>
          </a:p>
          <a:p>
            <a:pPr eaLnBrk="1" hangingPunct="1">
              <a:buFont typeface="Wingdings 2" pitchFamily="18" charset="2"/>
              <a:buNone/>
            </a:pPr>
            <a:endParaRPr lang="en-IN" smtClean="0"/>
          </a:p>
          <a:p>
            <a:pPr eaLnBrk="1" hangingPunct="1"/>
            <a:endParaRPr lang="en-IN" smtClean="0"/>
          </a:p>
          <a:p>
            <a:pPr eaLnBrk="1" hangingPunct="1"/>
            <a:endParaRPr lang="en-IN" smtClean="0"/>
          </a:p>
          <a:p>
            <a:pPr eaLnBrk="1" hangingPunct="1"/>
            <a:endParaRPr lang="en-IN" smtClean="0"/>
          </a:p>
        </p:txBody>
      </p:sp>
      <p:pic>
        <p:nvPicPr>
          <p:cNvPr id="12" name="Picture 11" descr="TP_tmp.png"/>
          <p:cNvPicPr>
            <a:picLocks noChangeAspect="1"/>
          </p:cNvPicPr>
          <p:nvPr>
            <p:custDataLst>
              <p:tags r:id="rId1"/>
            </p:custDataLst>
          </p:nvPr>
        </p:nvPicPr>
        <p:blipFill>
          <a:blip r:embed="rId5">
            <a:clrChange>
              <a:clrFrom>
                <a:srgbClr val="FFFFFF"/>
              </a:clrFrom>
              <a:clrTo>
                <a:srgbClr val="FFFFFF">
                  <a:alpha val="0"/>
                </a:srgbClr>
              </a:clrTo>
            </a:clrChange>
          </a:blip>
          <a:srcRect/>
          <a:stretch>
            <a:fillRect/>
          </a:stretch>
        </p:blipFill>
        <p:spPr bwMode="auto">
          <a:xfrm>
            <a:off x="1982788" y="2514600"/>
            <a:ext cx="5254625" cy="433388"/>
          </a:xfrm>
          <a:prstGeom prst="rect">
            <a:avLst/>
          </a:prstGeom>
          <a:noFill/>
          <a:ln w="9525">
            <a:noFill/>
            <a:miter lim="800000"/>
            <a:headEnd/>
            <a:tailEnd/>
          </a:ln>
        </p:spPr>
      </p:pic>
      <p:pic>
        <p:nvPicPr>
          <p:cNvPr id="11" name="Picture 10" descr="TP_tmp.png"/>
          <p:cNvPicPr>
            <a:picLocks noChangeAspect="1"/>
          </p:cNvPicPr>
          <p:nvPr>
            <p:custDataLst>
              <p:tags r:id="rId2"/>
            </p:custDataLst>
          </p:nvPr>
        </p:nvPicPr>
        <p:blipFill>
          <a:blip r:embed="rId6">
            <a:clrChange>
              <a:clrFrom>
                <a:srgbClr val="FFFFFF"/>
              </a:clrFrom>
              <a:clrTo>
                <a:srgbClr val="FFFFFF">
                  <a:alpha val="0"/>
                </a:srgbClr>
              </a:clrTo>
            </a:clrChange>
          </a:blip>
          <a:srcRect/>
          <a:stretch>
            <a:fillRect/>
          </a:stretch>
        </p:blipFill>
        <p:spPr bwMode="auto">
          <a:xfrm>
            <a:off x="762000" y="3048000"/>
            <a:ext cx="7696200" cy="23288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IN" smtClean="0">
                <a:solidFill>
                  <a:srgbClr val="08B7BF"/>
                </a:solidFill>
              </a:rPr>
              <a:t>Sharp lower bound for commutators</a:t>
            </a:r>
          </a:p>
        </p:txBody>
      </p:sp>
      <p:sp>
        <p:nvSpPr>
          <p:cNvPr id="3" name="Content Placeholder 2"/>
          <p:cNvSpPr>
            <a:spLocks noGrp="1"/>
          </p:cNvSpPr>
          <p:nvPr>
            <p:ph sz="quarter" idx="1"/>
          </p:nvPr>
        </p:nvSpPr>
        <p:spPr>
          <a:xfrm>
            <a:off x="301625" y="1527175"/>
            <a:ext cx="8504238" cy="4572000"/>
          </a:xfrm>
        </p:spPr>
        <p:txBody>
          <a:bodyPr/>
          <a:lstStyle/>
          <a:p>
            <a:pPr eaLnBrk="1" hangingPunct="1"/>
            <a:r>
              <a:rPr lang="en-IN" smtClean="0"/>
              <a:t>In the case of the (pivotal) example given by the commutator, we get a sharp bound using matrices:</a:t>
            </a:r>
          </a:p>
          <a:p>
            <a:pPr eaLnBrk="1" hangingPunct="1"/>
            <a:endParaRPr lang="en-IN" smtClean="0"/>
          </a:p>
          <a:p>
            <a:pPr eaLnBrk="1" hangingPunct="1"/>
            <a:endParaRPr lang="en-IN" smtClean="0"/>
          </a:p>
          <a:p>
            <a:pPr eaLnBrk="1" hangingPunct="1"/>
            <a:endParaRPr lang="en-IN" smtClean="0"/>
          </a:p>
          <a:p>
            <a:pPr eaLnBrk="1" hangingPunct="1"/>
            <a:endParaRPr lang="en-IN" smtClean="0"/>
          </a:p>
          <a:p>
            <a:pPr eaLnBrk="1" hangingPunct="1"/>
            <a:endParaRPr lang="en-IN" smtClean="0"/>
          </a:p>
          <a:p>
            <a:pPr eaLnBrk="1" hangingPunct="1"/>
            <a:r>
              <a:rPr lang="en-IN" smtClean="0"/>
              <a:t>Hence: </a:t>
            </a:r>
          </a:p>
          <a:p>
            <a:pPr eaLnBrk="1" hangingPunct="1"/>
            <a:endParaRPr lang="en-IN" smtClean="0"/>
          </a:p>
        </p:txBody>
      </p:sp>
      <p:pic>
        <p:nvPicPr>
          <p:cNvPr id="5" name="Picture 4" descr="TP_tmp.png"/>
          <p:cNvPicPr>
            <a:picLocks noChangeAspect="1"/>
          </p:cNvPicPr>
          <p:nvPr>
            <p:custDataLst>
              <p:tags r:id="rId1"/>
            </p:custDataLst>
          </p:nvPr>
        </p:nvPicPr>
        <p:blipFill>
          <a:blip r:embed="rId5">
            <a:clrChange>
              <a:clrFrom>
                <a:srgbClr val="FFFFFF"/>
              </a:clrFrom>
              <a:clrTo>
                <a:srgbClr val="FFFFFF">
                  <a:alpha val="0"/>
                </a:srgbClr>
              </a:clrTo>
            </a:clrChange>
          </a:blip>
          <a:srcRect/>
          <a:stretch>
            <a:fillRect/>
          </a:stretch>
        </p:blipFill>
        <p:spPr bwMode="auto">
          <a:xfrm>
            <a:off x="228600" y="2590800"/>
            <a:ext cx="8710613" cy="2109788"/>
          </a:xfrm>
          <a:prstGeom prst="rect">
            <a:avLst/>
          </a:prstGeom>
          <a:noFill/>
          <a:ln w="9525">
            <a:noFill/>
            <a:miter lim="800000"/>
            <a:headEnd/>
            <a:tailEnd/>
          </a:ln>
        </p:spPr>
      </p:pic>
      <p:pic>
        <p:nvPicPr>
          <p:cNvPr id="7" name="Picture 6" descr="TP_tmp.png"/>
          <p:cNvPicPr>
            <a:picLocks noChangeAspect="1"/>
          </p:cNvPicPr>
          <p:nvPr>
            <p:custDataLst>
              <p:tags r:id="rId2"/>
            </p:custDataLst>
          </p:nvPr>
        </p:nvPicPr>
        <p:blipFill>
          <a:blip r:embed="rId6">
            <a:clrChange>
              <a:clrFrom>
                <a:srgbClr val="FFFFFF"/>
              </a:clrFrom>
              <a:clrTo>
                <a:srgbClr val="FFFFFF">
                  <a:alpha val="0"/>
                </a:srgbClr>
              </a:clrTo>
            </a:clrChange>
          </a:blip>
          <a:srcRect/>
          <a:stretch>
            <a:fillRect/>
          </a:stretch>
        </p:blipFill>
        <p:spPr bwMode="auto">
          <a:xfrm>
            <a:off x="1600200" y="5486400"/>
            <a:ext cx="5662613" cy="609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IN" smtClean="0">
                <a:solidFill>
                  <a:srgbClr val="08B7BF"/>
                </a:solidFill>
              </a:rPr>
              <a:t>Lower bounds from group actions</a:t>
            </a:r>
          </a:p>
        </p:txBody>
      </p:sp>
      <p:sp>
        <p:nvSpPr>
          <p:cNvPr id="3" name="Content Placeholder 2"/>
          <p:cNvSpPr>
            <a:spLocks noGrp="1"/>
          </p:cNvSpPr>
          <p:nvPr>
            <p:ph sz="quarter" idx="1"/>
          </p:nvPr>
        </p:nvSpPr>
        <p:spPr>
          <a:xfrm>
            <a:off x="301625" y="1527175"/>
            <a:ext cx="8504238" cy="4572000"/>
          </a:xfrm>
        </p:spPr>
        <p:txBody>
          <a:bodyPr/>
          <a:lstStyle/>
          <a:p>
            <a:pPr eaLnBrk="1" hangingPunct="1"/>
            <a:r>
              <a:rPr lang="en-IN" smtClean="0"/>
              <a:t>Suppose </a:t>
            </a:r>
            <a:r>
              <a:rPr lang="en-IN" i="1" smtClean="0"/>
              <a:t>F</a:t>
            </a:r>
            <a:r>
              <a:rPr lang="en-IN" smtClean="0"/>
              <a:t> acts by isometries on a metric space </a:t>
            </a:r>
            <a:r>
              <a:rPr lang="en-IN" i="1" smtClean="0"/>
              <a:t>X.</a:t>
            </a:r>
          </a:p>
          <a:p>
            <a:pPr eaLnBrk="1" hangingPunct="1"/>
            <a:r>
              <a:rPr lang="en-IN" smtClean="0"/>
              <a:t>We define the (possibly infinite) displacement:</a:t>
            </a:r>
          </a:p>
          <a:p>
            <a:pPr eaLnBrk="1" hangingPunct="1"/>
            <a:endParaRPr lang="en-IN" smtClean="0"/>
          </a:p>
          <a:p>
            <a:pPr eaLnBrk="1" hangingPunct="1"/>
            <a:endParaRPr lang="en-IN" smtClean="0"/>
          </a:p>
          <a:p>
            <a:pPr eaLnBrk="1" hangingPunct="1"/>
            <a:r>
              <a:rPr lang="en-IN" smtClean="0"/>
              <a:t>If the displacement is finite for generators, we get a norm</a:t>
            </a:r>
          </a:p>
          <a:p>
            <a:pPr eaLnBrk="1" hangingPunct="1"/>
            <a:endParaRPr lang="en-IN" smtClean="0"/>
          </a:p>
          <a:p>
            <a:pPr eaLnBrk="1" hangingPunct="1"/>
            <a:endParaRPr lang="en-IN" smtClean="0"/>
          </a:p>
          <a:p>
            <a:pPr eaLnBrk="1" hangingPunct="1"/>
            <a:r>
              <a:rPr lang="en-IN" smtClean="0"/>
              <a:t>Question: Is this bound sharp?</a:t>
            </a:r>
          </a:p>
          <a:p>
            <a:pPr eaLnBrk="1" hangingPunct="1"/>
            <a:endParaRPr lang="en-IN" smtClean="0"/>
          </a:p>
        </p:txBody>
      </p:sp>
      <p:pic>
        <p:nvPicPr>
          <p:cNvPr id="5" name="Picture 4" descr="TP_tmp.png"/>
          <p:cNvPicPr>
            <a:picLocks noChangeAspect="1"/>
          </p:cNvPicPr>
          <p:nvPr>
            <p:custDataLst>
              <p:tags r:id="rId1"/>
            </p:custDataLst>
          </p:nvPr>
        </p:nvPicPr>
        <p:blipFill>
          <a:blip r:embed="rId5">
            <a:clrChange>
              <a:clrFrom>
                <a:srgbClr val="FFFFFF"/>
              </a:clrFrom>
              <a:clrTo>
                <a:srgbClr val="FFFFFF">
                  <a:alpha val="0"/>
                </a:srgbClr>
              </a:clrTo>
            </a:clrChange>
          </a:blip>
          <a:srcRect/>
          <a:stretch>
            <a:fillRect/>
          </a:stretch>
        </p:blipFill>
        <p:spPr bwMode="auto">
          <a:xfrm>
            <a:off x="2286000" y="2667000"/>
            <a:ext cx="3581400" cy="438150"/>
          </a:xfrm>
          <a:prstGeom prst="rect">
            <a:avLst/>
          </a:prstGeom>
          <a:noFill/>
          <a:ln w="9525">
            <a:noFill/>
            <a:miter lim="800000"/>
            <a:headEnd/>
            <a:tailEnd/>
          </a:ln>
        </p:spPr>
      </p:pic>
      <p:pic>
        <p:nvPicPr>
          <p:cNvPr id="8" name="Picture 7" descr="TP_tmp.png"/>
          <p:cNvPicPr>
            <a:picLocks noChangeAspect="1"/>
          </p:cNvPicPr>
          <p:nvPr>
            <p:custDataLst>
              <p:tags r:id="rId2"/>
            </p:custDataLst>
          </p:nvPr>
        </p:nvPicPr>
        <p:blipFill>
          <a:blip r:embed="rId6">
            <a:clrChange>
              <a:clrFrom>
                <a:srgbClr val="FFFFFF"/>
              </a:clrFrom>
              <a:clrTo>
                <a:srgbClr val="FFFFFF">
                  <a:alpha val="0"/>
                </a:srgbClr>
              </a:clrTo>
            </a:clrChange>
          </a:blip>
          <a:srcRect/>
          <a:stretch>
            <a:fillRect/>
          </a:stretch>
        </p:blipFill>
        <p:spPr bwMode="auto">
          <a:xfrm>
            <a:off x="2209800" y="4343400"/>
            <a:ext cx="3509963" cy="762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IN" smtClean="0">
                <a:solidFill>
                  <a:srgbClr val="08B7BF"/>
                </a:solidFill>
              </a:rPr>
              <a:t>Some general nonsense</a:t>
            </a:r>
          </a:p>
        </p:txBody>
      </p:sp>
      <p:sp>
        <p:nvSpPr>
          <p:cNvPr id="3" name="Content Placeholder 2"/>
          <p:cNvSpPr>
            <a:spLocks noGrp="1"/>
          </p:cNvSpPr>
          <p:nvPr>
            <p:ph sz="quarter" idx="1"/>
          </p:nvPr>
        </p:nvSpPr>
        <p:spPr>
          <a:xfrm>
            <a:off x="301625" y="1527175"/>
            <a:ext cx="8504238" cy="4572000"/>
          </a:xfrm>
        </p:spPr>
        <p:txBody>
          <a:bodyPr/>
          <a:lstStyle/>
          <a:p>
            <a:pPr eaLnBrk="1" hangingPunct="1"/>
            <a:r>
              <a:rPr lang="en-IN" smtClean="0"/>
              <a:t>We can associate a metric corresponding to the norm </a:t>
            </a:r>
            <a:r>
              <a:rPr lang="en-IN" i="1" smtClean="0"/>
              <a:t>n</a:t>
            </a:r>
            <a:r>
              <a:rPr lang="en-IN" smtClean="0"/>
              <a:t> on the group </a:t>
            </a:r>
            <a:r>
              <a:rPr lang="en-IN" i="1" smtClean="0"/>
              <a:t>F, </a:t>
            </a:r>
            <a:r>
              <a:rPr lang="en-IN" smtClean="0"/>
              <a:t>namely</a:t>
            </a:r>
          </a:p>
          <a:p>
            <a:pPr eaLnBrk="1" hangingPunct="1"/>
            <a:endParaRPr lang="en-IN" smtClean="0"/>
          </a:p>
          <a:p>
            <a:pPr eaLnBrk="1" hangingPunct="1"/>
            <a:r>
              <a:rPr lang="en-IN" smtClean="0"/>
              <a:t>The group </a:t>
            </a:r>
            <a:r>
              <a:rPr lang="en-IN" i="1" smtClean="0"/>
              <a:t>F</a:t>
            </a:r>
            <a:r>
              <a:rPr lang="en-IN" smtClean="0"/>
              <a:t> acts by isometries as right multiplication (by the inverse of an element).</a:t>
            </a:r>
          </a:p>
          <a:p>
            <a:pPr eaLnBrk="1" hangingPunct="1"/>
            <a:r>
              <a:rPr lang="en-IN" smtClean="0"/>
              <a:t>The displacement is given by</a:t>
            </a:r>
          </a:p>
          <a:p>
            <a:pPr eaLnBrk="1" hangingPunct="1"/>
            <a:endParaRPr lang="en-IN" smtClean="0"/>
          </a:p>
          <a:p>
            <a:pPr eaLnBrk="1" hangingPunct="1"/>
            <a:r>
              <a:rPr lang="en-IN" smtClean="0"/>
              <a:t>Thus we get sharp bounds for all elements </a:t>
            </a:r>
            <a:r>
              <a:rPr lang="en-IN" i="1" smtClean="0"/>
              <a:t>g</a:t>
            </a:r>
            <a:r>
              <a:rPr lang="en-IN" smtClean="0"/>
              <a:t> from this action.</a:t>
            </a:r>
          </a:p>
          <a:p>
            <a:pPr eaLnBrk="1" hangingPunct="1"/>
            <a:endParaRPr lang="en-IN" smtClean="0"/>
          </a:p>
          <a:p>
            <a:pPr eaLnBrk="1" hangingPunct="1"/>
            <a:endParaRPr lang="en-IN" smtClean="0"/>
          </a:p>
        </p:txBody>
      </p:sp>
      <p:pic>
        <p:nvPicPr>
          <p:cNvPr id="10" name="Picture 9" descr="TP_tmp.png"/>
          <p:cNvPicPr>
            <a:picLocks noChangeAspect="1"/>
          </p:cNvPicPr>
          <p:nvPr>
            <p:custDataLst>
              <p:tags r:id="rId1"/>
            </p:custDataLst>
          </p:nvPr>
        </p:nvPicPr>
        <p:blipFill>
          <a:blip r:embed="rId5">
            <a:clrChange>
              <a:clrFrom>
                <a:srgbClr val="FFFFFF"/>
              </a:clrFrom>
              <a:clrTo>
                <a:srgbClr val="FFFFFF">
                  <a:alpha val="0"/>
                </a:srgbClr>
              </a:clrTo>
            </a:clrChange>
          </a:blip>
          <a:srcRect/>
          <a:stretch>
            <a:fillRect/>
          </a:stretch>
        </p:blipFill>
        <p:spPr bwMode="auto">
          <a:xfrm>
            <a:off x="2971800" y="2590800"/>
            <a:ext cx="2065338" cy="381000"/>
          </a:xfrm>
          <a:prstGeom prst="rect">
            <a:avLst/>
          </a:prstGeom>
          <a:noFill/>
          <a:ln w="9525">
            <a:noFill/>
            <a:miter lim="800000"/>
            <a:headEnd/>
            <a:tailEnd/>
          </a:ln>
        </p:spPr>
      </p:pic>
      <p:pic>
        <p:nvPicPr>
          <p:cNvPr id="12" name="Picture 11" descr="TP_tmp.png"/>
          <p:cNvPicPr>
            <a:picLocks noChangeAspect="1"/>
          </p:cNvPicPr>
          <p:nvPr>
            <p:custDataLst>
              <p:tags r:id="rId2"/>
            </p:custDataLst>
          </p:nvPr>
        </p:nvPicPr>
        <p:blipFill>
          <a:blip r:embed="rId6">
            <a:clrChange>
              <a:clrFrom>
                <a:srgbClr val="FFFFFF"/>
              </a:clrFrom>
              <a:clrTo>
                <a:srgbClr val="FFFFFF">
                  <a:alpha val="0"/>
                </a:srgbClr>
              </a:clrTo>
            </a:clrChange>
          </a:blip>
          <a:srcRect/>
          <a:stretch>
            <a:fillRect/>
          </a:stretch>
        </p:blipFill>
        <p:spPr bwMode="auto">
          <a:xfrm>
            <a:off x="577850" y="4348163"/>
            <a:ext cx="8064500" cy="4191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IN" smtClean="0">
                <a:solidFill>
                  <a:srgbClr val="08B7BF"/>
                </a:solidFill>
              </a:rPr>
              <a:t>Gromov’s Wirtinger inequalities</a:t>
            </a:r>
          </a:p>
        </p:txBody>
      </p:sp>
      <p:sp>
        <p:nvSpPr>
          <p:cNvPr id="3" name="Content Placeholder 2"/>
          <p:cNvSpPr>
            <a:spLocks noGrp="1"/>
          </p:cNvSpPr>
          <p:nvPr>
            <p:ph sz="quarter" idx="1"/>
          </p:nvPr>
        </p:nvSpPr>
        <p:spPr>
          <a:xfrm>
            <a:off x="301625" y="1527175"/>
            <a:ext cx="8504238" cy="4572000"/>
          </a:xfrm>
        </p:spPr>
        <p:txBody>
          <a:bodyPr/>
          <a:lstStyle/>
          <a:p>
            <a:pPr eaLnBrk="1" hangingPunct="1"/>
            <a:r>
              <a:rPr lang="en-IN" smtClean="0"/>
              <a:t>We can attempt to embed this space approximately in spheres to get good lower bounds from matrices.</a:t>
            </a:r>
          </a:p>
          <a:p>
            <a:pPr eaLnBrk="1" hangingPunct="1"/>
            <a:r>
              <a:rPr lang="en-IN" smtClean="0"/>
              <a:t>However, this is not possible as </a:t>
            </a:r>
            <a:r>
              <a:rPr lang="el-GR" smtClean="0"/>
              <a:t>α</a:t>
            </a:r>
            <a:r>
              <a:rPr lang="en-US" smtClean="0"/>
              <a:t>, </a:t>
            </a:r>
            <a:r>
              <a:rPr lang="el-GR" smtClean="0"/>
              <a:t>β</a:t>
            </a:r>
            <a:r>
              <a:rPr lang="en-US" smtClean="0"/>
              <a:t>, </a:t>
            </a:r>
            <a:r>
              <a:rPr lang="el-GR" smtClean="0"/>
              <a:t>α</a:t>
            </a:r>
            <a:r>
              <a:rPr lang="en-US" baseline="50000" smtClean="0"/>
              <a:t>-1</a:t>
            </a:r>
            <a:r>
              <a:rPr lang="en-US" smtClean="0"/>
              <a:t> and </a:t>
            </a:r>
            <a:r>
              <a:rPr lang="el-GR" smtClean="0"/>
              <a:t>β</a:t>
            </a:r>
            <a:r>
              <a:rPr lang="en-US" baseline="50000" smtClean="0"/>
              <a:t>-1</a:t>
            </a:r>
            <a:r>
              <a:rPr lang="en-IN" smtClean="0"/>
              <a:t> all have distance 1 from the origin but each pair has distance 2.</a:t>
            </a:r>
          </a:p>
          <a:p>
            <a:pPr eaLnBrk="1" hangingPunct="1"/>
            <a:r>
              <a:rPr lang="en-IN" smtClean="0"/>
              <a:t>Hence if there are sharp lower bounds from matrices, we have to choose different representations for each word.</a:t>
            </a:r>
          </a:p>
          <a:p>
            <a:pPr eaLnBrk="1" hangingPunct="1"/>
            <a:r>
              <a:rPr lang="en-IN" smtClean="0"/>
              <a:t>The properties of such representations, if they exist, may reveal properties of the RNA.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IN" smtClean="0">
                <a:solidFill>
                  <a:srgbClr val="08B7BF"/>
                </a:solidFill>
              </a:rPr>
              <a:t>Probabilistic aspects</a:t>
            </a:r>
          </a:p>
        </p:txBody>
      </p:sp>
      <p:sp>
        <p:nvSpPr>
          <p:cNvPr id="3" name="Content Placeholder 2"/>
          <p:cNvSpPr>
            <a:spLocks noGrp="1"/>
          </p:cNvSpPr>
          <p:nvPr>
            <p:ph sz="quarter" idx="1"/>
          </p:nvPr>
        </p:nvSpPr>
        <p:spPr>
          <a:xfrm>
            <a:off x="301625" y="1527175"/>
            <a:ext cx="8504238" cy="4572000"/>
          </a:xfrm>
        </p:spPr>
        <p:txBody>
          <a:bodyPr/>
          <a:lstStyle/>
          <a:p>
            <a:pPr eaLnBrk="1" hangingPunct="1"/>
            <a:r>
              <a:rPr lang="en-IN" smtClean="0"/>
              <a:t>One would like to understand the optimal folding for a </a:t>
            </a:r>
            <a:r>
              <a:rPr lang="en-IN" i="1" smtClean="0"/>
              <a:t>random</a:t>
            </a:r>
            <a:r>
              <a:rPr lang="en-IN" smtClean="0"/>
              <a:t> string of RNA.</a:t>
            </a:r>
          </a:p>
          <a:p>
            <a:pPr eaLnBrk="1" hangingPunct="1"/>
            <a:r>
              <a:rPr lang="en-IN" smtClean="0"/>
              <a:t>In particular, one would like to compare random RNA with functional RNA.</a:t>
            </a:r>
          </a:p>
          <a:p>
            <a:pPr eaLnBrk="1" hangingPunct="1"/>
            <a:r>
              <a:rPr lang="en-IN" smtClean="0"/>
              <a:t>One expects that the secondary structures of functional RNA are more stable than random RNA.</a:t>
            </a:r>
          </a:p>
          <a:p>
            <a:pPr eaLnBrk="1" hangingPunct="1"/>
            <a:r>
              <a:rPr lang="en-IN" smtClean="0"/>
              <a:t>Question: What is the distribution of the Heisenberg invariant (and other Milnor invariants) for a random string of RNA?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IN" smtClean="0">
                <a:solidFill>
                  <a:srgbClr val="08B7BF"/>
                </a:solidFill>
              </a:rPr>
              <a:t>Free groups</a:t>
            </a:r>
          </a:p>
        </p:txBody>
      </p:sp>
      <p:sp>
        <p:nvSpPr>
          <p:cNvPr id="3" name="Content Placeholder 2"/>
          <p:cNvSpPr>
            <a:spLocks noGrp="1"/>
          </p:cNvSpPr>
          <p:nvPr>
            <p:ph sz="quarter" idx="1"/>
          </p:nvPr>
        </p:nvSpPr>
        <p:spPr>
          <a:xfrm>
            <a:off x="301625" y="1527175"/>
            <a:ext cx="8504238" cy="4572000"/>
          </a:xfrm>
        </p:spPr>
        <p:txBody>
          <a:bodyPr>
            <a:normAutofit lnSpcReduction="10000"/>
          </a:bodyPr>
          <a:lstStyle/>
          <a:p>
            <a:pPr marL="274320" indent="-274320" eaLnBrk="1" fontAlgn="auto" hangingPunct="1">
              <a:spcAft>
                <a:spcPts val="0"/>
              </a:spcAft>
              <a:buFont typeface="Wingdings 2"/>
              <a:buChar char=""/>
              <a:defRPr/>
            </a:pPr>
            <a:r>
              <a:rPr lang="en-IN" dirty="0" smtClean="0"/>
              <a:t>A group is a set with an associative multiplication operation such that there is an identity and each element has an inverse.</a:t>
            </a:r>
          </a:p>
          <a:p>
            <a:pPr marL="274320" indent="-274320" eaLnBrk="1" fontAlgn="auto" hangingPunct="1">
              <a:spcAft>
                <a:spcPts val="0"/>
              </a:spcAft>
              <a:buFont typeface="Wingdings 2"/>
              <a:buChar char=""/>
              <a:defRPr/>
            </a:pPr>
            <a:r>
              <a:rPr lang="en-IN" dirty="0" smtClean="0"/>
              <a:t>For example, matrices with non-zero determinant form a group.</a:t>
            </a:r>
          </a:p>
          <a:p>
            <a:pPr marL="274320" indent="-274320" eaLnBrk="1" fontAlgn="auto" hangingPunct="1">
              <a:spcAft>
                <a:spcPts val="0"/>
              </a:spcAft>
              <a:buFont typeface="Wingdings 2"/>
              <a:buChar char=""/>
              <a:defRPr/>
            </a:pPr>
            <a:r>
              <a:rPr lang="en-IN" dirty="0" smtClean="0"/>
              <a:t>An element of the free group on two generators </a:t>
            </a:r>
            <a:r>
              <a:rPr lang="el-GR" dirty="0" smtClean="0"/>
              <a:t>α</a:t>
            </a:r>
            <a:r>
              <a:rPr lang="en-US" dirty="0" smtClean="0"/>
              <a:t> and </a:t>
            </a:r>
            <a:r>
              <a:rPr lang="el-GR" dirty="0" smtClean="0"/>
              <a:t>β</a:t>
            </a:r>
            <a:r>
              <a:rPr lang="en-US" dirty="0" smtClean="0"/>
              <a:t> is given by a word in </a:t>
            </a:r>
            <a:r>
              <a:rPr lang="el-GR" dirty="0" smtClean="0"/>
              <a:t>α</a:t>
            </a:r>
            <a:r>
              <a:rPr lang="en-US" dirty="0" smtClean="0"/>
              <a:t>, </a:t>
            </a:r>
            <a:r>
              <a:rPr lang="el-GR" dirty="0" smtClean="0"/>
              <a:t>β</a:t>
            </a:r>
            <a:r>
              <a:rPr lang="en-US" dirty="0" smtClean="0"/>
              <a:t>, </a:t>
            </a:r>
            <a:r>
              <a:rPr lang="el-GR" dirty="0" smtClean="0"/>
              <a:t>α</a:t>
            </a:r>
            <a:r>
              <a:rPr lang="en-US" baseline="50000" dirty="0" smtClean="0"/>
              <a:t>-1</a:t>
            </a:r>
            <a:r>
              <a:rPr lang="en-US" dirty="0" smtClean="0"/>
              <a:t> and </a:t>
            </a:r>
            <a:r>
              <a:rPr lang="el-GR" dirty="0" smtClean="0"/>
              <a:t>β</a:t>
            </a:r>
            <a:r>
              <a:rPr lang="en-US" baseline="50000" dirty="0" smtClean="0"/>
              <a:t>-1</a:t>
            </a:r>
            <a:r>
              <a:rPr lang="en-IN" dirty="0" smtClean="0"/>
              <a:t> .</a:t>
            </a:r>
          </a:p>
          <a:p>
            <a:pPr marL="274320" indent="-274320" eaLnBrk="1" fontAlgn="auto" hangingPunct="1">
              <a:spcAft>
                <a:spcPts val="0"/>
              </a:spcAft>
              <a:buFont typeface="Wingdings 2"/>
              <a:buChar char=""/>
              <a:defRPr/>
            </a:pPr>
            <a:r>
              <a:rPr lang="en-IN" dirty="0" smtClean="0"/>
              <a:t>Multiplication is given by concatenation.</a:t>
            </a:r>
          </a:p>
          <a:p>
            <a:pPr marL="274320" indent="-274320" eaLnBrk="1" fontAlgn="auto" hangingPunct="1">
              <a:spcAft>
                <a:spcPts val="0"/>
              </a:spcAft>
              <a:buFont typeface="Wingdings 2"/>
              <a:buChar char=""/>
              <a:defRPr/>
            </a:pPr>
            <a:r>
              <a:rPr lang="en-IN" dirty="0" smtClean="0"/>
              <a:t>We cancel a letter and its inverse if they are adjacent.</a:t>
            </a:r>
          </a:p>
          <a:p>
            <a:pPr marL="274320" indent="-274320" eaLnBrk="1" fontAlgn="auto" hangingPunct="1">
              <a:spcAft>
                <a:spcPts val="0"/>
              </a:spcAft>
              <a:buFont typeface="Wingdings 2"/>
              <a:buChar char=""/>
              <a:defRPr/>
            </a:pPr>
            <a:r>
              <a:rPr lang="en-IN" dirty="0" smtClean="0"/>
              <a:t>There are no other relations.</a:t>
            </a:r>
          </a:p>
          <a:p>
            <a:pPr marL="274320" indent="-274320" eaLnBrk="1" fontAlgn="auto" hangingPunct="1">
              <a:spcAft>
                <a:spcPts val="0"/>
              </a:spcAft>
              <a:buFont typeface="Wingdings 2"/>
              <a:buChar char=""/>
              <a:defRPr/>
            </a:pPr>
            <a:endParaRPr lang="en-IN" dirty="0" smtClean="0"/>
          </a:p>
          <a:p>
            <a:pPr marL="274320" indent="-274320" eaLnBrk="1" fontAlgn="auto" hangingPunct="1">
              <a:spcAft>
                <a:spcPts val="0"/>
              </a:spcAft>
              <a:buFont typeface="Wingdings 2"/>
              <a:buChar char=""/>
              <a:defRPr/>
            </a:pP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IN" smtClean="0">
                <a:solidFill>
                  <a:srgbClr val="08B7BF"/>
                </a:solidFill>
              </a:rPr>
              <a:t>Secondary structures</a:t>
            </a:r>
          </a:p>
        </p:txBody>
      </p:sp>
      <p:sp>
        <p:nvSpPr>
          <p:cNvPr id="3" name="Content Placeholder 2"/>
          <p:cNvSpPr>
            <a:spLocks noGrp="1"/>
          </p:cNvSpPr>
          <p:nvPr>
            <p:ph sz="quarter" idx="1"/>
          </p:nvPr>
        </p:nvSpPr>
        <p:spPr>
          <a:xfrm>
            <a:off x="301625" y="1527175"/>
            <a:ext cx="8504238" cy="4572000"/>
          </a:xfrm>
        </p:spPr>
        <p:txBody>
          <a:bodyPr/>
          <a:lstStyle/>
          <a:p>
            <a:pPr eaLnBrk="1" hangingPunct="1"/>
            <a:r>
              <a:rPr lang="en-IN" smtClean="0"/>
              <a:t>The macromolecules –DNA, RNA and proteins, are linear chains of subunits – nucleotides or amino acids.</a:t>
            </a:r>
          </a:p>
          <a:p>
            <a:pPr eaLnBrk="1" hangingPunct="1"/>
            <a:r>
              <a:rPr lang="en-IN" smtClean="0"/>
              <a:t>Their properties are however determined by the three-dimensional shape into which they fold.</a:t>
            </a:r>
          </a:p>
          <a:p>
            <a:pPr eaLnBrk="1" hangingPunct="1"/>
            <a:r>
              <a:rPr lang="en-IN" smtClean="0"/>
              <a:t>Determining the three-dimensional shape from the linear sequence is a central problem.</a:t>
            </a:r>
          </a:p>
          <a:p>
            <a:pPr eaLnBrk="1" hangingPunct="1"/>
            <a:r>
              <a:rPr lang="en-IN" smtClean="0"/>
              <a:t>In the case of RNA, the dominant force is the  Watson-Crick pairings of </a:t>
            </a:r>
            <a:r>
              <a:rPr lang="en-IN" i="1" smtClean="0"/>
              <a:t>Adenine-Uracil</a:t>
            </a:r>
            <a:r>
              <a:rPr lang="en-IN" smtClean="0"/>
              <a:t> and </a:t>
            </a:r>
            <a:r>
              <a:rPr lang="en-IN" i="1" smtClean="0"/>
              <a:t>Guanine-Cytosine</a:t>
            </a:r>
            <a:r>
              <a:rPr lang="en-IN"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IN" smtClean="0">
                <a:solidFill>
                  <a:srgbClr val="08B7BF"/>
                </a:solidFill>
              </a:rPr>
              <a:t>RNA secondary structures</a:t>
            </a:r>
          </a:p>
        </p:txBody>
      </p:sp>
      <p:sp>
        <p:nvSpPr>
          <p:cNvPr id="3" name="Content Placeholder 2"/>
          <p:cNvSpPr>
            <a:spLocks noGrp="1"/>
          </p:cNvSpPr>
          <p:nvPr>
            <p:ph sz="quarter" idx="1"/>
          </p:nvPr>
        </p:nvSpPr>
        <p:spPr>
          <a:xfrm>
            <a:off x="301625" y="1527175"/>
            <a:ext cx="8504238" cy="4572000"/>
          </a:xfrm>
        </p:spPr>
        <p:txBody>
          <a:bodyPr/>
          <a:lstStyle/>
          <a:p>
            <a:pPr eaLnBrk="1" hangingPunct="1"/>
            <a:r>
              <a:rPr lang="en-IN" smtClean="0"/>
              <a:t>The basic component of a secondary structure for RNA is a </a:t>
            </a:r>
            <a:r>
              <a:rPr lang="en-IN" i="1" smtClean="0"/>
              <a:t>stem-loop.</a:t>
            </a:r>
          </a:p>
          <a:p>
            <a:pPr eaLnBrk="1" hangingPunct="1"/>
            <a:endParaRPr lang="en-IN" i="1" smtClean="0"/>
          </a:p>
          <a:p>
            <a:pPr eaLnBrk="1" hangingPunct="1"/>
            <a:endParaRPr lang="en-IN" i="1" smtClean="0"/>
          </a:p>
          <a:p>
            <a:pPr eaLnBrk="1" hangingPunct="1"/>
            <a:endParaRPr lang="en-IN" i="1" smtClean="0"/>
          </a:p>
          <a:p>
            <a:pPr eaLnBrk="1" hangingPunct="1"/>
            <a:endParaRPr lang="en-IN" i="1" smtClean="0"/>
          </a:p>
          <a:p>
            <a:pPr eaLnBrk="1" hangingPunct="1"/>
            <a:endParaRPr lang="en-IN" i="1" smtClean="0"/>
          </a:p>
          <a:p>
            <a:pPr eaLnBrk="1" hangingPunct="1"/>
            <a:endParaRPr lang="en-IN" i="1" smtClean="0"/>
          </a:p>
          <a:p>
            <a:pPr eaLnBrk="1" hangingPunct="1"/>
            <a:r>
              <a:rPr lang="en-IN" smtClean="0"/>
              <a:t>We consider structures without pseudo-knots.</a:t>
            </a:r>
          </a:p>
          <a:p>
            <a:pPr eaLnBrk="1" hangingPunct="1"/>
            <a:endParaRPr lang="en-IN" smtClean="0"/>
          </a:p>
        </p:txBody>
      </p:sp>
      <p:pic>
        <p:nvPicPr>
          <p:cNvPr id="4" name="Picture 2"/>
          <p:cNvPicPr>
            <a:picLocks noChangeAspect="1" noChangeArrowheads="1"/>
          </p:cNvPicPr>
          <p:nvPr/>
        </p:nvPicPr>
        <p:blipFill>
          <a:blip r:embed="rId3"/>
          <a:srcRect/>
          <a:stretch>
            <a:fillRect/>
          </a:stretch>
        </p:blipFill>
        <p:spPr bwMode="auto">
          <a:xfrm>
            <a:off x="685800" y="2667000"/>
            <a:ext cx="3219450" cy="2438400"/>
          </a:xfrm>
          <a:prstGeom prst="rect">
            <a:avLst/>
          </a:prstGeom>
          <a:noFill/>
          <a:ln w="9525">
            <a:noFill/>
            <a:miter lim="800000"/>
            <a:headEnd/>
            <a:tailEnd/>
          </a:ln>
        </p:spPr>
      </p:pic>
      <p:pic>
        <p:nvPicPr>
          <p:cNvPr id="5" name="Picture 3"/>
          <p:cNvPicPr>
            <a:picLocks noChangeAspect="1" noChangeArrowheads="1"/>
          </p:cNvPicPr>
          <p:nvPr/>
        </p:nvPicPr>
        <p:blipFill>
          <a:blip r:embed="rId4"/>
          <a:srcRect/>
          <a:stretch>
            <a:fillRect/>
          </a:stretch>
        </p:blipFill>
        <p:spPr bwMode="auto">
          <a:xfrm>
            <a:off x="4267200" y="2689225"/>
            <a:ext cx="3894138" cy="23399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IN" smtClean="0">
                <a:solidFill>
                  <a:srgbClr val="08B7BF"/>
                </a:solidFill>
              </a:rPr>
              <a:t>Pseudo-Knots</a:t>
            </a:r>
          </a:p>
        </p:txBody>
      </p:sp>
      <p:sp>
        <p:nvSpPr>
          <p:cNvPr id="19459" name="Content Placeholder 2"/>
          <p:cNvSpPr>
            <a:spLocks noGrp="1"/>
          </p:cNvSpPr>
          <p:nvPr>
            <p:ph sz="quarter" idx="1"/>
          </p:nvPr>
        </p:nvSpPr>
        <p:spPr>
          <a:xfrm>
            <a:off x="301625" y="1527175"/>
            <a:ext cx="8504238" cy="4572000"/>
          </a:xfrm>
        </p:spPr>
        <p:txBody>
          <a:bodyPr/>
          <a:lstStyle/>
          <a:p>
            <a:pPr eaLnBrk="1" hangingPunct="1"/>
            <a:r>
              <a:rPr lang="en-IN" smtClean="0"/>
              <a:t>A pseudo-knot is formed when we have bonding between nested segments.</a:t>
            </a:r>
          </a:p>
          <a:p>
            <a:pPr eaLnBrk="1" hangingPunct="1"/>
            <a:r>
              <a:rPr lang="en-IN" smtClean="0"/>
              <a:t>For example, suppose segments A, B, C and D appear in that order.</a:t>
            </a:r>
          </a:p>
          <a:p>
            <a:pPr eaLnBrk="1" hangingPunct="1"/>
            <a:endParaRPr lang="en-IN" smtClean="0"/>
          </a:p>
          <a:p>
            <a:pPr eaLnBrk="1" hangingPunct="1">
              <a:buFont typeface="Wingdings 2" pitchFamily="18" charset="2"/>
              <a:buNone/>
            </a:pPr>
            <a:endParaRPr lang="en-IN" smtClean="0"/>
          </a:p>
          <a:p>
            <a:pPr eaLnBrk="1" hangingPunct="1"/>
            <a:r>
              <a:rPr lang="en-IN" smtClean="0"/>
              <a:t>                       A        B           C         D</a:t>
            </a:r>
          </a:p>
          <a:p>
            <a:pPr eaLnBrk="1" hangingPunct="1"/>
            <a:r>
              <a:rPr lang="en-IN" smtClean="0"/>
              <a:t>A pseudo-knot occurs if there is bonding between A and C and between B and D.</a:t>
            </a:r>
          </a:p>
          <a:p>
            <a:pPr eaLnBrk="1" hangingPunct="1">
              <a:buFont typeface="Wingdings 2" pitchFamily="18" charset="2"/>
              <a:buNone/>
            </a:pPr>
            <a:endParaRPr lang="en-IN" smtClean="0"/>
          </a:p>
        </p:txBody>
      </p:sp>
      <p:cxnSp>
        <p:nvCxnSpPr>
          <p:cNvPr id="12" name="Straight Connector 11"/>
          <p:cNvCxnSpPr/>
          <p:nvPr/>
        </p:nvCxnSpPr>
        <p:spPr>
          <a:xfrm>
            <a:off x="1828800" y="4419600"/>
            <a:ext cx="4191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Block Arc 13"/>
          <p:cNvSpPr/>
          <p:nvPr/>
        </p:nvSpPr>
        <p:spPr>
          <a:xfrm>
            <a:off x="2590800" y="3352800"/>
            <a:ext cx="2133600" cy="2057400"/>
          </a:xfrm>
          <a:prstGeom prst="blockArc">
            <a:avLst>
              <a:gd name="adj1" fmla="val 10800000"/>
              <a:gd name="adj2" fmla="val 21550979"/>
              <a:gd name="adj3" fmla="val 594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solidFill>
                <a:schemeClr val="tx1"/>
              </a:solidFill>
            </a:endParaRPr>
          </a:p>
        </p:txBody>
      </p:sp>
      <p:sp>
        <p:nvSpPr>
          <p:cNvPr id="15" name="Block Arc 14"/>
          <p:cNvSpPr/>
          <p:nvPr/>
        </p:nvSpPr>
        <p:spPr>
          <a:xfrm>
            <a:off x="3505200" y="3352800"/>
            <a:ext cx="2133600" cy="2057400"/>
          </a:xfrm>
          <a:prstGeom prst="blockArc">
            <a:avLst>
              <a:gd name="adj1" fmla="val 10800000"/>
              <a:gd name="adj2" fmla="val 21550979"/>
              <a:gd name="adj3" fmla="val 594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IN" smtClean="0">
                <a:solidFill>
                  <a:srgbClr val="08B7BF"/>
                </a:solidFill>
              </a:rPr>
              <a:t>The RNA folding problem</a:t>
            </a:r>
          </a:p>
        </p:txBody>
      </p:sp>
      <p:sp>
        <p:nvSpPr>
          <p:cNvPr id="3" name="Content Placeholder 2"/>
          <p:cNvSpPr>
            <a:spLocks noGrp="1"/>
          </p:cNvSpPr>
          <p:nvPr>
            <p:ph sz="quarter" idx="1"/>
          </p:nvPr>
        </p:nvSpPr>
        <p:spPr>
          <a:xfrm>
            <a:off x="301625" y="1527175"/>
            <a:ext cx="8504238" cy="4572000"/>
          </a:xfrm>
        </p:spPr>
        <p:txBody>
          <a:bodyPr/>
          <a:lstStyle/>
          <a:p>
            <a:pPr eaLnBrk="1" hangingPunct="1"/>
            <a:r>
              <a:rPr lang="en-IN" dirty="0" smtClean="0"/>
              <a:t>We consider a sequence of nucleotides determining an RNA molecule.</a:t>
            </a:r>
          </a:p>
          <a:p>
            <a:pPr eaLnBrk="1" hangingPunct="1"/>
            <a:r>
              <a:rPr lang="en-IN" dirty="0" smtClean="0"/>
              <a:t>We shall call a collection of Watson-Crick pairings for such a sequence a </a:t>
            </a:r>
            <a:r>
              <a:rPr lang="en-IN" i="1" dirty="0" smtClean="0"/>
              <a:t>folding F.</a:t>
            </a:r>
          </a:p>
          <a:p>
            <a:pPr eaLnBrk="1" hangingPunct="1"/>
            <a:r>
              <a:rPr lang="en-IN" dirty="0" smtClean="0"/>
              <a:t>Our goal is to understand minima for the number of unpaired bases in a folding - the </a:t>
            </a:r>
            <a:r>
              <a:rPr lang="en-IN" i="1" dirty="0" smtClean="0"/>
              <a:t>energy</a:t>
            </a:r>
            <a:r>
              <a:rPr lang="en-IN" dirty="0" smtClean="0"/>
              <a:t>.</a:t>
            </a:r>
          </a:p>
          <a:p>
            <a:pPr eaLnBrk="1" hangingPunct="1"/>
            <a:r>
              <a:rPr lang="en-IN" dirty="0" smtClean="0"/>
              <a:t>We call the </a:t>
            </a:r>
            <a:r>
              <a:rPr lang="en-IN" dirty="0" smtClean="0"/>
              <a:t>fraction </a:t>
            </a:r>
            <a:r>
              <a:rPr lang="en-IN" dirty="0" smtClean="0"/>
              <a:t>of unpaired bases in a folding the </a:t>
            </a:r>
            <a:r>
              <a:rPr lang="en-IN" i="1" dirty="0" smtClean="0"/>
              <a:t>deficiency </a:t>
            </a:r>
            <a:r>
              <a:rPr lang="en-IN" dirty="0" smtClean="0"/>
              <a:t>of the folding </a:t>
            </a:r>
            <a:r>
              <a:rPr lang="el-GR" i="1" dirty="0" smtClean="0"/>
              <a:t>ρ</a:t>
            </a:r>
            <a:r>
              <a:rPr lang="en-IN" dirty="0" smtClean="0"/>
              <a:t>.</a:t>
            </a:r>
          </a:p>
          <a:p>
            <a:pPr eaLnBrk="1" hangingPunct="1"/>
            <a:r>
              <a:rPr lang="en-IN" dirty="0" smtClean="0"/>
              <a:t>It is also important to understand </a:t>
            </a:r>
            <a:r>
              <a:rPr lang="en-IN" i="1" dirty="0" smtClean="0"/>
              <a:t>deep </a:t>
            </a:r>
            <a:r>
              <a:rPr lang="en-IN" dirty="0" smtClean="0"/>
              <a:t>local minima for the number of unpaired bases.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IN" smtClean="0">
                <a:solidFill>
                  <a:srgbClr val="08B7BF"/>
                </a:solidFill>
              </a:rPr>
              <a:t>Milnor invariants for RNA</a:t>
            </a:r>
          </a:p>
        </p:txBody>
      </p:sp>
      <p:sp>
        <p:nvSpPr>
          <p:cNvPr id="3" name="Content Placeholder 2"/>
          <p:cNvSpPr>
            <a:spLocks noGrp="1"/>
          </p:cNvSpPr>
          <p:nvPr>
            <p:ph sz="quarter" idx="1"/>
          </p:nvPr>
        </p:nvSpPr>
        <p:spPr>
          <a:xfrm>
            <a:off x="301625" y="1527175"/>
            <a:ext cx="8504238" cy="4572000"/>
          </a:xfrm>
        </p:spPr>
        <p:txBody>
          <a:bodyPr/>
          <a:lstStyle/>
          <a:p>
            <a:pPr eaLnBrk="1" hangingPunct="1"/>
            <a:r>
              <a:rPr lang="en-IN" smtClean="0"/>
              <a:t>The simplest lower bound on the deficiency is obtained by considering the number of bases of each type – if the number of Adenines is greater than the number of Uracils, some Adenines must be unpaired.</a:t>
            </a:r>
          </a:p>
          <a:p>
            <a:pPr eaLnBrk="1" hangingPunct="1"/>
            <a:r>
              <a:rPr lang="en-IN" smtClean="0"/>
              <a:t>Mathematically, this corresponds to </a:t>
            </a:r>
            <a:r>
              <a:rPr lang="en-IN" i="1" smtClean="0"/>
              <a:t>abelianisation.</a:t>
            </a:r>
          </a:p>
          <a:p>
            <a:pPr eaLnBrk="1" hangingPunct="1"/>
            <a:r>
              <a:rPr lang="en-IN" smtClean="0"/>
              <a:t>The </a:t>
            </a:r>
            <a:r>
              <a:rPr lang="en-IN" i="1" smtClean="0"/>
              <a:t>linking number </a:t>
            </a:r>
            <a:r>
              <a:rPr lang="en-IN" smtClean="0"/>
              <a:t>is obtained by a similar process of abelianisation.</a:t>
            </a:r>
          </a:p>
          <a:p>
            <a:pPr eaLnBrk="1" hangingPunct="1"/>
            <a:r>
              <a:rPr lang="en-IN" smtClean="0"/>
              <a:t>Our first approach is to consider the </a:t>
            </a:r>
            <a:r>
              <a:rPr lang="en-IN" i="1" smtClean="0"/>
              <a:t>higher linking numbers</a:t>
            </a:r>
            <a:r>
              <a:rPr lang="en-IN" smtClean="0"/>
              <a:t> introduced by Milnor, which are based on considering </a:t>
            </a:r>
            <a:r>
              <a:rPr lang="en-IN" i="1" smtClean="0"/>
              <a:t>nilpotent quotients</a:t>
            </a:r>
            <a:r>
              <a:rPr lang="en-IN"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IN" smtClean="0">
                <a:solidFill>
                  <a:srgbClr val="08B7BF"/>
                </a:solidFill>
              </a:rPr>
              <a:t>Linking and higher linking</a:t>
            </a:r>
          </a:p>
        </p:txBody>
      </p:sp>
      <p:pic>
        <p:nvPicPr>
          <p:cNvPr id="6" name="Content Placeholder 5" descr="Hopf link.JPG"/>
          <p:cNvPicPr>
            <a:picLocks noGrp="1" noChangeAspect="1"/>
          </p:cNvPicPr>
          <p:nvPr>
            <p:ph sz="quarter" idx="1"/>
          </p:nvPr>
        </p:nvPicPr>
        <p:blipFill>
          <a:blip r:embed="rId3"/>
          <a:srcRect/>
          <a:stretch>
            <a:fillRect/>
          </a:stretch>
        </p:blipFill>
        <p:spPr>
          <a:xfrm>
            <a:off x="3200400" y="1600200"/>
            <a:ext cx="2819400" cy="1905000"/>
          </a:xfrm>
        </p:spPr>
      </p:pic>
      <p:pic>
        <p:nvPicPr>
          <p:cNvPr id="5" name="Picture 4" descr="unlink.JPG"/>
          <p:cNvPicPr>
            <a:picLocks noChangeAspect="1"/>
          </p:cNvPicPr>
          <p:nvPr/>
        </p:nvPicPr>
        <p:blipFill>
          <a:blip r:embed="rId4"/>
          <a:srcRect/>
          <a:stretch>
            <a:fillRect/>
          </a:stretch>
        </p:blipFill>
        <p:spPr bwMode="auto">
          <a:xfrm>
            <a:off x="228600" y="1600200"/>
            <a:ext cx="2895600" cy="1890713"/>
          </a:xfrm>
          <a:prstGeom prst="rect">
            <a:avLst/>
          </a:prstGeom>
          <a:noFill/>
          <a:ln w="9525">
            <a:noFill/>
            <a:miter lim="800000"/>
            <a:headEnd/>
            <a:tailEnd/>
          </a:ln>
        </p:spPr>
      </p:pic>
      <p:pic>
        <p:nvPicPr>
          <p:cNvPr id="7" name="Picture 6" descr="unlink with crossing.JPG"/>
          <p:cNvPicPr>
            <a:picLocks noChangeAspect="1"/>
          </p:cNvPicPr>
          <p:nvPr/>
        </p:nvPicPr>
        <p:blipFill>
          <a:blip r:embed="rId5"/>
          <a:srcRect/>
          <a:stretch>
            <a:fillRect/>
          </a:stretch>
        </p:blipFill>
        <p:spPr bwMode="auto">
          <a:xfrm>
            <a:off x="6096000" y="1600200"/>
            <a:ext cx="2819400" cy="1904999"/>
          </a:xfrm>
          <a:prstGeom prst="rect">
            <a:avLst/>
          </a:prstGeom>
          <a:noFill/>
          <a:ln w="9525">
            <a:noFill/>
            <a:miter lim="800000"/>
            <a:headEnd/>
            <a:tailEnd/>
          </a:ln>
        </p:spPr>
      </p:pic>
      <p:pic>
        <p:nvPicPr>
          <p:cNvPr id="10" name="Picture 9" descr="Whitehead link.JPG"/>
          <p:cNvPicPr>
            <a:picLocks noChangeAspect="1"/>
          </p:cNvPicPr>
          <p:nvPr/>
        </p:nvPicPr>
        <p:blipFill>
          <a:blip r:embed="rId6"/>
          <a:srcRect/>
          <a:stretch>
            <a:fillRect/>
          </a:stretch>
        </p:blipFill>
        <p:spPr bwMode="auto">
          <a:xfrm>
            <a:off x="4572000" y="3810000"/>
            <a:ext cx="3309938" cy="2309813"/>
          </a:xfrm>
          <a:prstGeom prst="rect">
            <a:avLst/>
          </a:prstGeom>
          <a:noFill/>
          <a:ln w="9525">
            <a:noFill/>
            <a:miter lim="800000"/>
            <a:headEnd/>
            <a:tailEnd/>
          </a:ln>
        </p:spPr>
      </p:pic>
      <p:pic>
        <p:nvPicPr>
          <p:cNvPr id="8" name="Picture 7" descr="unknot with intersection.JPG"/>
          <p:cNvPicPr>
            <a:picLocks noChangeAspect="1"/>
          </p:cNvPicPr>
          <p:nvPr/>
        </p:nvPicPr>
        <p:blipFill>
          <a:blip r:embed="rId7"/>
          <a:stretch>
            <a:fillRect/>
          </a:stretch>
        </p:blipFill>
        <p:spPr>
          <a:xfrm>
            <a:off x="685800" y="3810000"/>
            <a:ext cx="2895600" cy="236912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symb}&#10;\usepackage{amsmath}&#10;\usepackage{amsthm}&#10;\usepackage{amsbsy}&#10;&#10;&#10;\theoremstyle{plain}&#10;\newtheorem*{theorem}{Theorem}&#10;\newtheorem*{lemma}{Lemma}&#10;\newtheorem*{corollary}{Corollary}&#10;\newtheorem*{proposition}{Proposition}&#10;&#10;&#10;\theoremstyle{definition}&#10;\newtheorem*{definition}{Definition}&#10;&#10;\theoremstyle{remark}&#10;\newtheorem*{remark}{Remark}&#10;\newtheorem*{acknowledgements}{Acknowledgements}&#10;&#10;\newcommand{\Z}{\mathbb{Z}}&#10;\newcommand{\R}{\mathbb{R}}&#10;\newcommand{\C}{\mathbb{C}}&#10;\newcommand{\N}{\mathbb{N}}&#10;\newcommand{\M}{\tilde M}&#10;\renewcommand{\L}{\mathcal{L}}&#10;\renewcommand{\S}{\mathcal{S}}&#10;\renewcommand{\H}{{\mathbb{H}}}&#10;\newcommand{\F}{\mathbb{F}}&#10;\newcommand{\Zp}{\mathbb{Z}/p\mathbb{Z}}&#10;\newcommand{\Zq}{\mathbb{Z}/q\mathbb{Z}}&#10;\newcommand{\Zz}{\mathbb{Z}/2\mathbb{Z}}&#10;\newcommand{\Zn}{\mathbb{Z}/n\mathbb{Z}}&#10;\newcommand{\sm}{\setminus}&#10;\newcommand{\tr}{\triangle}&#10;\renewcommand{\i}{\bm{i}}&#10;\renewcommand{\j}{\bm{j}}&#10;\renewcommand{\k}{\bm{k}}&#10;\newcommand{\co}{\colon\thinspace}&#10;\newcommand{\del}{\partial}&#10;&#10;\begin{document}&#10;\begin{itemize}&#10;\item An element is given by a word such as&#10;$$g=\alpha\beta\alpha\beta\bar{\beta}\beta\beta\alpha$$&#10;\item We can cancel adjacent letters, so &#10;$$g=\alpha\beta\alpha(\beta\bar{\beta})\beta\beta\alpha=&#10;\alpha\beta\alpha\beta\beta\alpha$$&#10;\item Words give the same element of the free group if and only if they&#10; are related by cancellations of letters.&#10;\item Multiplication is concatenation, for example if&#10;$g=\alpha\beta\alpha\beta\beta\alpha$ and  $h=\alpha\beta$, then &#10;$$gh=\alpha\beta\alpha\beta\beta\alpha\alpha\beta$$&#10;\end{itemize}&#10;\end{document}"/>
  <p:tag name="FILENAME" val="TP_tmp"/>
  <p:tag name="FORMAT" val="pngmono"/>
  <p:tag name="RES" val="600"/>
  <p:tag name="BLEND" val="0"/>
  <p:tag name="TRANSPARENT" val="1"/>
  <p:tag name="TBUG" val="0"/>
  <p:tag name="ALLOWFS" val="0"/>
  <p:tag name="ORIGWIDTH" val="329"/>
  <p:tag name="PICTUREFILESIZE" val="24655"/>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symb}&#10;\usepackage{amsmath}&#10;\usepackage{amsthm}&#10;\usepackage{amsbsy}&#10;&#10;&#10;\theoremstyle{plain}&#10;\newtheorem*{theorem}{Theorem}&#10;\newtheorem*{lemma}{Lemma}&#10;\newtheorem*{corollary}{Corollary}&#10;\newtheorem*{proposition}{Proposition}&#10;&#10;&#10;\theoremstyle{definition}&#10;\newtheorem*{definition}{Definition}&#10;&#10;\theoremstyle{remark}&#10;\newtheorem*{remark}{Remark}&#10;\newtheorem*{acknowledgements}{Acknowledgements}&#10;&#10;\newcommand{\Z}{\mathbb{Z}}&#10;\newcommand{\R}{\mathbb{R}}&#10;\newcommand{\C}{\mathbb{C}}&#10;\newcommand{\N}{\mathbb{N}}&#10;\newcommand{\M}{\tilde M}&#10;\renewcommand{\L}{\mathcal{L}}&#10;\renewcommand{\S}{\mathcal{S}}&#10;\renewcommand{\H}{{\mathbb{H}}}&#10;\newcommand{\F}{\mathbb{F}}&#10;\newcommand{\Zp}{\mathbb{Z}/p\mathbb{Z}}&#10;\newcommand{\Zq}{\mathbb{Z}/q\mathbb{Z}}&#10;\newcommand{\Zz}{\mathbb{Z}/2\mathbb{Z}}&#10;\newcommand{\Zn}{\mathbb{Z}/n\mathbb{Z}}&#10;\newcommand{\sm}{\setminus}&#10;\newcommand{\tr}{\triangle}&#10;\renewcommand{\i}{\bm{i}}&#10;\renewcommand{\j}{\bm{j}}&#10;\renewcommand{\k}{\bm{k}}&#10;\newcommand{\co}{\colon\thinspace}&#10;\newcommand{\del}{\partial}&#10;&#10;\begin{document}&#10;For instance, the upper bound on $\nu(g)$ follows as&#10;\begin{eqnarray}&#10;\nonumber \nu(g) &amp;=&amp;\sum_{i=1}^k b(w(i,j))\\&#10;\nonumber &amp;\leq&amp; n_\alpha\cdot n_\beta\\&#10;\nonumber &amp;\leq&amp; \left(\frac{n_\alpha+n_\beta}{2}\right)^2=\left(\frac{n}{4}\right)^2 &#10;\end{eqnarray}&#10;\end{document}"/>
  <p:tag name="FILENAME" val="TP_tmp"/>
  <p:tag name="FORMAT" val="pngmono"/>
  <p:tag name="RES" val="600"/>
  <p:tag name="BLEND" val="0"/>
  <p:tag name="TRANSPARENT" val="1"/>
  <p:tag name="TBUG" val="0"/>
  <p:tag name="ALLOWFS" val="0"/>
  <p:tag name="ORIGWIDTH" val="228"/>
  <p:tag name="PICTUREFILESIZE" val="10112"/>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symb}&#10;\usepackage{amsmath}&#10;\usepackage{amsthm}&#10;\usepackage{amsbsy}&#10;&#10;&#10;\theoremstyle{plain}&#10;\newtheorem*{theorem}{Theorem}&#10;\newtheorem*{lemma}{Lemma}&#10;\newtheorem*{corollary}{Corollary}&#10;\newtheorem*{proposition}{Proposition}&#10;&#10;&#10;\theoremstyle{definition}&#10;\newtheorem*{definition}{Definition}&#10;&#10;\theoremstyle{remark}&#10;\newtheorem*{remark}{Remark}&#10;\newtheorem*{acknowledgements}{Acknowledgements}&#10;&#10;\newcommand{\Z}{\mathbb{Z}}&#10;\newcommand{\R}{\mathbb{R}}&#10;\newcommand{\C}{\mathbb{C}}&#10;\newcommand{\N}{\mathbb{N}}&#10;\newcommand{\M}{\tilde M}&#10;\renewcommand{\L}{\mathcal{L}}&#10;\renewcommand{\S}{\mathcal{S}}&#10;\renewcommand{\H}{{\mathbb{H}}}&#10;\newcommand{\F}{\mathbb{F}}&#10;\newcommand{\Zp}{\mathbb{Z}/p\mathbb{Z}}&#10;\newcommand{\Zq}{\mathbb{Z}/q\mathbb{Z}}&#10;\newcommand{\Zz}{\mathbb{Z}/2\mathbb{Z}}&#10;\newcommand{\Zn}{\mathbb{Z}/n\mathbb{Z}}&#10;\newcommand{\sm}{\setminus}&#10;\newcommand{\tr}{\triangle}&#10;\renewcommand{\i}{\bm{i}}&#10;\renewcommand{\j}{\bm{j}}&#10;\renewcommand{\k}{\bm{k}}&#10;\newcommand{\co}{\colon\thinspace}&#10;\newcommand{\del}{\partial}&#10;&#10;\begin{document}&#10;The function $n:F=\langle \alpha,\beta\rangle\to\Z$ satisfies&#10;\begin{enumerate}&#10;\item $n(g)\geq 0\ \forall g\in F$.&#10;\item $n(e)=0$&#10;\item $n(gh)\leq n(g)+n(h)\ \forall g,h\in F$&#10;\item $n(hg\bar{h})=n(g)\ \forall g,h\in F$&#10;\end{enumerate}&#10;Furthermore, $n:F\to\Z$ is the maximal function satisfying the above conditions so that $n(\alpha)\leq 1$, $n(\beta)\leq 1$, &#10;$n(\bar{\alpha})\leq 1$ and $n(\bar{\beta})\leq 1$.&#10;\end{document}"/>
  <p:tag name="FILENAME" val="TP_tmp"/>
  <p:tag name="FORMAT" val="pngmono"/>
  <p:tag name="RES" val="600"/>
  <p:tag name="BLEND" val="0"/>
  <p:tag name="TRANSPARENT" val="1"/>
  <p:tag name="TBUG" val="0"/>
  <p:tag name="ALLOWFS" val="0"/>
  <p:tag name="ORIGWIDTH" val="344"/>
  <p:tag name="PICTUREFILESIZE" val="21762"/>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symb}&#10;\usepackage{amsmath}&#10;\usepackage{amsthm}&#10;\usepackage{amsbsy}&#10;&#10;&#10;\theoremstyle{plain}&#10;\newtheorem*{theorem}{Theorem}&#10;\newtheorem*{lemma}{Lemma}&#10;\newtheorem*{corollary}{Corollary}&#10;\newtheorem*{proposition}{Proposition}&#10;&#10;&#10;\theoremstyle{definition}&#10;\newtheorem*{definition}{Definition}&#10;&#10;\theoremstyle{remark}&#10;\newtheorem*{remark}{Remark}&#10;\newtheorem*{acknowledgements}{Acknowledgements}&#10;&#10;\newcommand{\Z}{\mathbb{Z}}&#10;\newcommand{\R}{\mathbb{R}}&#10;\newcommand{\C}{\mathbb{C}}&#10;\newcommand{\N}{\mathbb{N}}&#10;\newcommand{\M}{\tilde M}&#10;\renewcommand{\L}{\mathcal{L}}&#10;\renewcommand{\S}{\mathcal{S}}&#10;\renewcommand{\H}{{\mathbb{H}}}&#10;\newcommand{\F}{\mathbb{F}}&#10;\newcommand{\Zp}{\mathbb{Z}/p\mathbb{Z}}&#10;\newcommand{\Zq}{\mathbb{Z}/q\mathbb{Z}}&#10;\newcommand{\Zz}{\mathbb{Z}/2\mathbb{Z}}&#10;\newcommand{\Zn}{\mathbb{Z}/n\mathbb{Z}}&#10;\newcommand{\sm}{\setminus}&#10;\newcommand{\tr}{\triangle}&#10;\renewcommand{\i}{\bm{i}}&#10;\renewcommand{\j}{\bm{j}}&#10;\renewcommand{\k}{\bm{k}}&#10;\newcommand{\co}{\colon\thinspace}&#10;\newcommand{\del}{\partial}&#10;&#10;\begin{document}&#10;$$g=\prod_i h_i g_i \bar{h_i}\implies n(g)\leq \sum_i n(g_i)$$&#10;\end{document}"/>
  <p:tag name="FILENAME" val="TP_tmp"/>
  <p:tag name="FORMAT" val="pngmono"/>
  <p:tag name="RES" val="600"/>
  <p:tag name="BLEND" val="0"/>
  <p:tag name="TRANSPARENT" val="1"/>
  <p:tag name="TBUG" val="0"/>
  <p:tag name="ALLOWFS" val="0"/>
  <p:tag name="ORIGWIDTH" val="156"/>
  <p:tag name="PICTUREFILESIZE" val="3234"/>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symb}&#10;\usepackage{amsmath}&#10;\usepackage{amsthm}&#10;\usepackage{amsbsy}&#10;&#10;&#10;\theoremstyle{plain}&#10;\newtheorem*{theorem}{Theorem}&#10;\newtheorem*{lemma}{Lemma}&#10;\newtheorem*{corollary}{Corollary}&#10;\newtheorem*{proposition}{Proposition}&#10;&#10;&#10;\theoremstyle{definition}&#10;\newtheorem*{definition}{Definition}&#10;&#10;\theoremstyle{remark}&#10;\newtheorem*{remark}{Remark}&#10;\newtheorem*{acknowledgements}{Acknowledgements}&#10;&#10;\newcommand{\Z}{\mathbb{Z}}&#10;\newcommand{\R}{\mathbb{R}}&#10;\newcommand{\C}{\mathbb{C}}&#10;\newcommand{\N}{\mathbb{N}}&#10;\newcommand{\M}{\tilde M}&#10;\renewcommand{\L}{\mathcal{L}}&#10;\renewcommand{\S}{\mathcal{S}}&#10;\renewcommand{\H}{{\mathbb{H}}}&#10;\newcommand{\F}{\mathbb{F}}&#10;\newcommand{\Zp}{\mathbb{Z}/p\mathbb{Z}}&#10;\newcommand{\Zq}{\mathbb{Z}/q\mathbb{Z}}&#10;\newcommand{\Zz}{\mathbb{Z}/2\mathbb{Z}}&#10;\newcommand{\Zn}{\mathbb{Z}/n\mathbb{Z}}&#10;\newcommand{\sm}{\setminus}&#10;\newcommand{\tr}{\triangle}&#10;\renewcommand{\i}{\bm{i}}&#10;\renewcommand{\j}{\bm{j}}&#10;\renewcommand{\k}{\bm{k}}&#10;\newcommand{\co}{\colon\thinspace}&#10;\newcommand{\del}{\partial}&#10;&#10;\begin{document}&#10;If $m:F\to\Z$ is a conjugacy invariant norm so that \\&#10;\noindent $m(\alpha)\leq 1$, $m(\beta)\leq 1$, &#10;$m(\bar{\alpha})\leq 1$ and $m(\bar{\beta}\leq 1)$, &#10;\\&#10;\noindent then $n(g)\geq m(g)\ \forall g\in F$.&#10;&#10;\end{document}"/>
  <p:tag name="FILENAME" val="TP_tmp"/>
  <p:tag name="FORMAT" val="pngmono"/>
  <p:tag name="RES" val="600"/>
  <p:tag name="BLEND" val="0"/>
  <p:tag name="TRANSPARENT" val="1"/>
  <p:tag name="TBUG" val="0"/>
  <p:tag name="ALLOWFS" val="0"/>
  <p:tag name="ORIGWIDTH" val="239"/>
  <p:tag name="PICTUREFILESIZE" val="9000"/>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symb}&#10;\usepackage{amsmath}&#10;\usepackage{amsthm}&#10;\usepackage{amsbsy}&#10;&#10;&#10;\theoremstyle{plain}&#10;\newtheorem*{theorem}{Theorem}&#10;\newtheorem*{lemma}{Lemma}&#10;\newtheorem*{corollary}{Corollary}&#10;\newtheorem*{proposition}{Proposition}&#10;&#10;&#10;\theoremstyle{definition}&#10;\newtheorem*{definition}{Definition}&#10;&#10;\theoremstyle{remark}&#10;\newtheorem*{remark}{Remark}&#10;\newtheorem*{acknowledgements}{Acknowledgements}&#10;&#10;\newcommand{\Z}{\mathbb{Z}}&#10;\newcommand{\R}{\mathbb{R}}&#10;\newcommand{\C}{\mathbb{C}}&#10;\newcommand{\N}{\mathbb{N}}&#10;\newcommand{\M}{\tilde M}&#10;\renewcommand{\L}{\mathcal{L}}&#10;\renewcommand{\S}{\mathcal{S}}&#10;\renewcommand{\H}{{\mathbb{H}}}&#10;\newcommand{\F}{\mathbb{F}}&#10;\newcommand{\Zp}{\mathbb{Z}/p\mathbb{Z}}&#10;\newcommand{\Zq}{\mathbb{Z}/q\mathbb{Z}}&#10;\newcommand{\Zz}{\mathbb{Z}/2\mathbb{Z}}&#10;\newcommand{\Zn}{\mathbb{Z}/n\mathbb{Z}}&#10;\newcommand{\sm}{\setminus}&#10;\newcommand{\tr}{\triangle}&#10;\renewcommand{\i}{\bm{i}}&#10;\renewcommand{\j}{\bm{j}}&#10;\renewcommand{\k}{\bm{k}}&#10;\newcommand{\co}{\colon\thinspace}&#10;\newcommand{\del}{\partial}&#10;&#10;\begin{document}&#10;$$d(A)=sup_{x\in S^{n-1}}d_{S^{n-1}}(x,Ax)$$&#10;\end{document}"/>
  <p:tag name="FILENAME" val="TP_tmp"/>
  <p:tag name="FORMAT" val="pngmono"/>
  <p:tag name="RES" val="600"/>
  <p:tag name="BLEND" val="0"/>
  <p:tag name="TRANSPARENT" val="1"/>
  <p:tag name="TBUG" val="0"/>
  <p:tag name="ALLOWFS" val="0"/>
  <p:tag name="ORIGWIDTH" val="134"/>
  <p:tag name="PICTUREFILESIZE" val="2585"/>
</p:tagLst>
</file>

<file path=ppt/tags/tag15.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amssymb}&#10;\usepackage{amsmath}&#10;\usepackage{amsthm}&#10;\usepackage{amsbsy}&#10;&#10;&#10;\theoremstyle{plain}&#10;\newtheorem*{theorem}{Theorem}&#10;\newtheorem*{lemma}{Lemma}&#10;\newtheorem*{corollary}{Corollary}&#10;\newtheorem*{proposition}{Proposition}&#10;&#10;&#10;\theoremstyle{definition}&#10;\newtheorem*{definition}{Definition}&#10;&#10;\theoremstyle{remark}&#10;\newtheorem*{remark}{Remark}&#10;\newtheorem*{acknowledgements}{Acknowledgements}&#10;&#10;\newcommand{\Z}{\mathbb{Z}}&#10;\newcommand{\R}{\mathbb{R}}&#10;\newcommand{\C}{\mathbb{C}}&#10;\newcommand{\N}{\mathbb{N}}&#10;\newcommand{\M}{\tilde M}&#10;\renewcommand{\L}{\mathcal{L}}&#10;\renewcommand{\S}{\mathcal{S}}&#10;\renewcommand{\H}{{\mathbb{H}}}&#10;\newcommand{\F}{\mathbb{F}}&#10;\newcommand{\Zp}{\mathbb{Z}/p\mathbb{Z}}&#10;\newcommand{\Zq}{\mathbb{Z}/q\mathbb{Z}}&#10;\newcommand{\Zz}{\mathbb{Z}/2\mathbb{Z}}&#10;\newcommand{\Zn}{\mathbb{Z}/n\mathbb{Z}}&#10;\newcommand{\sm}{\setminus}&#10;\newcommand{\tr}{\triangle}&#10;\renewcommand{\i}{\bm{i}}&#10;\renewcommand{\j}{\bm{j}}&#10;\renewcommand{\k}{\bm{k}}&#10;\newcommand{\co}{\colon\thinspace}&#10;\newcommand{\del}{\partial}&#10;&#10;\begin{document}&#10;For orthogonal matrices $A$ and $B$, consider the homomorphism $\rho:F\to O(n)$&#10;with $\rho(\alpha)=A$ and $\rho(\beta)=B$. Then a norm $m_\rho$ as above is &#10;$$m_\rho(g)=\frac{d(\rho(g))}{max(d(A),d(B))}$$&#10;\end{document}"/>
  <p:tag name="FILENAME" val="TP_tmp"/>
  <p:tag name="FORMAT" val="pngmono"/>
  <p:tag name="RES" val="600"/>
  <p:tag name="BLEND" val="0"/>
  <p:tag name="TRANSPARENT" val="1"/>
  <p:tag name="TBUG" val="0"/>
  <p:tag name="ALLOWFS" val="0"/>
  <p:tag name="ORIGWIDTH" val="466"/>
  <p:tag name="PICTUREFILESIZE" val="34019"/>
</p:tagLst>
</file>

<file path=ppt/tags/tag1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symb}&#10;\usepackage{amsmath}&#10;\usepackage{amsthm}&#10;\usepackage{amsbsy}&#10;&#10;&#10;\theoremstyle{plain}&#10;\newtheorem*{theorem}{Theorem}&#10;\newtheorem*{lemma}{Lemma}&#10;\newtheorem*{corollary}{Corollary}&#10;\newtheorem*{proposition}{Proposition}&#10;&#10;&#10;\theoremstyle{definition}&#10;\newtheorem*{definition}{Definition}&#10;&#10;\theoremstyle{remark}&#10;\newtheorem*{remark}{Remark}&#10;\newtheorem*{acknowledgements}{Acknowledgements}&#10;&#10;\newcommand{\Z}{\mathbb{Z}}&#10;\newcommand{\R}{\mathbb{R}}&#10;\newcommand{\C}{\mathbb{C}}&#10;\newcommand{\N}{\mathbb{N}}&#10;\newcommand{\M}{\tilde M}&#10;\renewcommand{\L}{\mathcal{L}}&#10;\renewcommand{\S}{\mathcal{S}}&#10;\renewcommand{\H}{{\mathbb{H}}}&#10;\newcommand{\F}{\mathbb{F}}&#10;\newcommand{\Zp}{\mathbb{Z}/p\mathbb{Z}}&#10;\newcommand{\Zq}{\mathbb{Z}/q\mathbb{Z}}&#10;\newcommand{\Zz}{\mathbb{Z}/2\mathbb{Z}}&#10;\newcommand{\Zn}{\mathbb{Z}/n\mathbb{Z}}&#10;\newcommand{\sm}{\setminus}&#10;\newcommand{\tr}{\triangle}&#10;\renewcommand{\i}{\bm{i}}&#10;\renewcommand{\j}{\bm{j}}&#10;\renewcommand{\k}{\bm{k}}&#10;\newcommand{\co}{\colon\thinspace}&#10;\newcommand{\del}{\partial}&#10;&#10;\begin{document}&#10;Let $g=[\alpha^k,\beta^l]$. Define matrices $A$ and $B$ as multiplication by  &#10;the quaternions $e^{\pi  i/2k}$ and $e^{\pi i/2l}\hat j$. Then&#10;\begin{itemize}&#10;\item $d(A)=\pi/2k$&#10;\item $d(B)=\pi/2l$&#10;\item $\rho([\alpha^k,\beta^l])=[\hat i,\hat j]=-1$ which implies $d(\rho(g))=\pi$.&#10;\end{itemize}&#10;\end{document}"/>
  <p:tag name="FILENAME" val="TP_tmp"/>
  <p:tag name="FORMAT" val="pngmono"/>
  <p:tag name="RES" val="600"/>
  <p:tag name="BLEND" val="0"/>
  <p:tag name="TRANSPARENT" val="1"/>
  <p:tag name="TBUG" val="0"/>
  <p:tag name="ALLOWFS" val="0"/>
  <p:tag name="ORIGWIDTH" val="343"/>
  <p:tag name="PICTUREFILESIZE" val="14671"/>
</p:tagLst>
</file>

<file path=ppt/tags/tag1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symb}&#10;\usepackage{amsmath}&#10;\usepackage{amsthm}&#10;\usepackage{amsbsy}&#10;&#10;&#10;\theoremstyle{plain}&#10;\newtheorem*{theorem}{Theorem}&#10;\newtheorem*{lemma}{Lemma}&#10;\newtheorem*{corollary}{Corollary}&#10;\newtheorem*{proposition}{Proposition}&#10;&#10;&#10;\theoremstyle{definition}&#10;\newtheorem*{definition}{Definition}&#10;&#10;\theoremstyle{remark}&#10;\newtheorem*{remark}{Remark}&#10;\newtheorem*{acknowledgements}{Acknowledgements}&#10;&#10;\newcommand{\Z}{\mathbb{Z}}&#10;\newcommand{\R}{\mathbb{R}}&#10;\newcommand{\C}{\mathbb{C}}&#10;\newcommand{\N}{\mathbb{N}}&#10;\newcommand{\M}{\tilde M}&#10;\renewcommand{\L}{\mathcal{L}}&#10;\renewcommand{\S}{\mathcal{S}}&#10;\renewcommand{\H}{{\mathbb{H}}}&#10;\newcommand{\F}{\mathbb{F}}&#10;\newcommand{\Zp}{\mathbb{Z}/p\mathbb{Z}}&#10;\newcommand{\Zq}{\mathbb{Z}/q\mathbb{Z}}&#10;\newcommand{\Zz}{\mathbb{Z}/2\mathbb{Z}}&#10;\newcommand{\Zn}{\mathbb{Z}/n\mathbb{Z}}&#10;\newcommand{\sm}{\setminus}&#10;\newcommand{\tr}{\triangle}&#10;\renewcommand{\i}{\bm{i}}&#10;\renewcommand{\j}{\bm{j}}&#10;\renewcommand{\k}{\bm{k}}&#10;\newcommand{\co}{\colon\thinspace}&#10;\newcommand{\del}{\partial}&#10;&#10;\begin{document}&#10;$$m_\rho(g)=\frac{\pi}{max(\pi/2k,\pi/2l)}=2min(k,l)=n(g)$$&#10;\end{document}"/>
  <p:tag name="FILENAME" val="TP_tmp"/>
  <p:tag name="FORMAT" val="pngmono"/>
  <p:tag name="RES" val="600"/>
  <p:tag name="BLEND" val="0"/>
  <p:tag name="TRANSPARENT" val="1"/>
  <p:tag name="TBUG" val="0"/>
  <p:tag name="ALLOWFS" val="0"/>
  <p:tag name="ORIGWIDTH" val="204"/>
  <p:tag name="PICTUREFILESIZE" val="4405"/>
</p:tagLst>
</file>

<file path=ppt/tags/tag1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symb}&#10;\usepackage{amsmath}&#10;\usepackage{amsthm}&#10;\usepackage{amsbsy}&#10;&#10;&#10;\theoremstyle{plain}&#10;\newtheorem*{theorem}{Theorem}&#10;\newtheorem*{lemma}{Lemma}&#10;\newtheorem*{corollary}{Corollary}&#10;\newtheorem*{proposition}{Proposition}&#10;&#10;&#10;\theoremstyle{definition}&#10;\newtheorem*{definition}{Definition}&#10;&#10;\theoremstyle{remark}&#10;\newtheorem*{remark}{Remark}&#10;\newtheorem*{acknowledgements}{Acknowledgements}&#10;&#10;\newcommand{\Z}{\mathbb{Z}}&#10;\newcommand{\R}{\mathbb{R}}&#10;\newcommand{\C}{\mathbb{C}}&#10;\newcommand{\N}{\mathbb{N}}&#10;\newcommand{\M}{\tilde M}&#10;\renewcommand{\L}{\mathcal{L}}&#10;\renewcommand{\S}{\mathcal{S}}&#10;\renewcommand{\H}{{\mathbb{H}}}&#10;\newcommand{\F}{\mathbb{F}}&#10;\newcommand{\Zp}{\mathbb{Z}/p\mathbb{Z}}&#10;\newcommand{\Zq}{\mathbb{Z}/q\mathbb{Z}}&#10;\newcommand{\Zz}{\mathbb{Z}/2\mathbb{Z}}&#10;\newcommand{\Zn}{\mathbb{Z}/n\mathbb{Z}}&#10;\newcommand{\sm}{\setminus}&#10;\newcommand{\tr}{\triangle}&#10;\renewcommand{\i}{\bm{i}}&#10;\renewcommand{\j}{\bm{j}}&#10;\renewcommand{\k}{\bm{k}}&#10;\newcommand{\co}{\colon\thinspace}&#10;\newcommand{\del}{\partial}&#10;&#10;\begin{document}&#10;$$d(g)=sup_{x\in X}d(x,gx)$$&#10;\end{document}"/>
  <p:tag name="FILENAME" val="TP_tmp"/>
  <p:tag name="FORMAT" val="pngmono"/>
  <p:tag name="RES" val="600"/>
  <p:tag name="BLEND" val="0"/>
  <p:tag name="TRANSPARENT" val="1"/>
  <p:tag name="TBUG" val="0"/>
  <p:tag name="ALLOWFS" val="0"/>
  <p:tag name="ORIGWIDTH" val="98"/>
  <p:tag name="PICTUREFILESIZE" val="2102"/>
</p:tagLst>
</file>

<file path=ppt/tags/tag1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symb}&#10;\usepackage{amsmath}&#10;\usepackage{amsthm}&#10;\usepackage{amsbsy}&#10;&#10;&#10;\theoremstyle{plain}&#10;\newtheorem*{theorem}{Theorem}&#10;\newtheorem*{lemma}{Lemma}&#10;\newtheorem*{corollary}{Corollary}&#10;\newtheorem*{proposition}{Proposition}&#10;&#10;&#10;\theoremstyle{definition}&#10;\newtheorem*{definition}{Definition}&#10;&#10;\theoremstyle{remark}&#10;\newtheorem*{remark}{Remark}&#10;\newtheorem*{acknowledgements}{Acknowledgements}&#10;&#10;\newcommand{\Z}{\mathbb{Z}}&#10;\newcommand{\R}{\mathbb{R}}&#10;\newcommand{\C}{\mathbb{C}}&#10;\newcommand{\N}{\mathbb{N}}&#10;\newcommand{\M}{\tilde M}&#10;\renewcommand{\L}{\mathcal{L}}&#10;\renewcommand{\S}{\mathcal{S}}&#10;\renewcommand{\H}{{\mathbb{H}}}&#10;\newcommand{\F}{\mathbb{F}}&#10;\newcommand{\Zp}{\mathbb{Z}/p\mathbb{Z}}&#10;\newcommand{\Zq}{\mathbb{Z}/q\mathbb{Z}}&#10;\newcommand{\Zz}{\mathbb{Z}/2\mathbb{Z}}&#10;\newcommand{\Zn}{\mathbb{Z}/n\mathbb{Z}}&#10;\newcommand{\sm}{\setminus}&#10;\newcommand{\tr}{\triangle}&#10;\renewcommand{\i}{\bm{i}}&#10;\renewcommand{\j}{\bm{j}}&#10;\renewcommand{\k}{\bm{k}}&#10;\newcommand{\co}{\colon\thinspace}&#10;\newcommand{\del}{\partial}&#10;&#10;\begin{document}&#10;$$m_X(g)=\frac{d(g)}{max(d(\alpha),d(\beta))}$$&#10;&#10;\end{document}"/>
  <p:tag name="FILENAME" val="TP_tmp"/>
  <p:tag name="FORMAT" val="pngmono"/>
  <p:tag name="RES" val="600"/>
  <p:tag name="BLEND" val="0"/>
  <p:tag name="TRANSPARENT" val="1"/>
  <p:tag name="TBUG" val="0"/>
  <p:tag name="ALLOWFS" val="0"/>
  <p:tag name="ORIGWIDTH" val="115"/>
  <p:tag name="PICTUREFILESIZE" val="3120"/>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amssymb}&#10;\usepackage{amsmath}&#10;\usepackage{amsthm}&#10;\usepackage{amsbsy}&#10;&#10;\theoremstyle{plain}&#10;\newtheorem*{theorem}{Theorem}&#10;\newtheorem*{lemma}{Lemma}&#10;\newtheorem*{corollary}{Corollary}&#10;\newtheorem*{proposition}{Proposition}&#10;\newtheorem*{quotthm}{Theorem}&#10;&#10;\theoremstyle{definition}&#10;\newtheorem*{definition}{Definition}&#10;&#10;\theoremstyle{remark}&#10;\newtheorem*{remark}{Remark}&#10;\newtheorem*{acknowledgements}{Acknowledgements}&#10;&#10;\newcommand{\Z}{\mathbb{Z}}&#10;\newcommand{\R}{\mathbb{R}}&#10;\newcommand{\C}{\mathbb{C}}&#10;\newcommand{\N}{\mathbb{N}}&#10;&#10;\newcommand{\F}{\mathcal{F}}&#10;\newcommand{\Zp}{\mathbb{Z}/p\mathbb{Z}}&#10;\newcommand{\Zq}{\mathbb{Z}/q\mathbb{Z}}&#10;\newcommand{\Zz}{\mathbb{Z}/2\mathbb{Z}}&#10;\newcommand{\Zn}{\mathbb{Z}/n\mathbb{Z}}&#10;\newcommand{\sm}{\setminus}&#10;\newcommand{\tr}{\triangle}&#10;\newcommand{\co}{\colon\thinspace}&#10;\newcommand{\del}{\partial}&#10;&#10;\begin{document}&#10;$$\left(\begin{array}{ccc} 1 &amp; 1 &amp; 0\\ 0 &amp; 1 &amp; 0\\ 0 &amp; 0 &amp;&#10;1\end{array}\right),&#10;\left(\begin{array}{ccc} 1 &amp; 0 &amp; 0\\ 0 &amp; 1 &amp; 1\\ 0 &amp; 0 &amp;&#10;1\end{array}\right),&#10;\left(\begin{array}{ccc} 1 &amp; -1 &amp; 0\\ 0 &amp; 1 &amp; 0\\ 0 &amp; 0 &amp;&#10;1\end{array}\right),&#10;\left(\begin{array}{ccc} 1 &amp; 0 &amp; 0\\ 0 &amp; 1 &amp; -1\\ 0 &amp; 0 &amp;&#10;1\end{array}\right)&#10;$$&#10;\end{document}&#10;"/>
  <p:tag name="FILENAME" val="TP_tmp"/>
  <p:tag name="FORMAT" val="pngmono"/>
  <p:tag name="RES" val="600"/>
  <p:tag name="BLEND" val="0"/>
  <p:tag name="TRANSPARENT" val="1"/>
  <p:tag name="TBUG" val="0"/>
  <p:tag name="ALLOWFS" val="0"/>
  <p:tag name="ORIGWIDTH" val="523"/>
  <p:tag name="PICTUREFILESIZE" val="15447"/>
</p:tagLst>
</file>

<file path=ppt/tags/tag2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symb}&#10;\usepackage{amsmath}&#10;\usepackage{amsthm}&#10;\usepackage{amsbsy}&#10;&#10;&#10;\theoremstyle{plain}&#10;\newtheorem*{theorem}{Theorem}&#10;\newtheorem*{lemma}{Lemma}&#10;\newtheorem*{corollary}{Corollary}&#10;\newtheorem*{proposition}{Proposition}&#10;&#10;&#10;\theoremstyle{definition}&#10;\newtheorem*{definition}{Definition}&#10;&#10;\theoremstyle{remark}&#10;\newtheorem*{remark}{Remark}&#10;\newtheorem*{acknowledgements}{Acknowledgements}&#10;&#10;\newcommand{\Z}{\mathbb{Z}}&#10;\newcommand{\R}{\mathbb{R}}&#10;\newcommand{\C}{\mathbb{C}}&#10;\newcommand{\N}{\mathbb{N}}&#10;\newcommand{\M}{\tilde M}&#10;\renewcommand{\L}{\mathcal{L}}&#10;\renewcommand{\S}{\mathcal{S}}&#10;\renewcommand{\H}{{\mathbb{H}}}&#10;\newcommand{\F}{\mathbb{F}}&#10;\newcommand{\Zp}{\mathbb{Z}/p\mathbb{Z}}&#10;\newcommand{\Zq}{\mathbb{Z}/q\mathbb{Z}}&#10;\newcommand{\Zz}{\mathbb{Z}/2\mathbb{Z}}&#10;\newcommand{\Zn}{\mathbb{Z}/n\mathbb{Z}}&#10;\newcommand{\sm}{\setminus}&#10;\newcommand{\tr}{\triangle}&#10;\renewcommand{\i}{\bm{i}}&#10;\renewcommand{\j}{\bm{j}}&#10;\renewcommand{\k}{\bm{k}}&#10;\newcommand{\co}{\colon\thinspace}&#10;\newcommand{\del}{\partial}&#10;&#10;\begin{document}&#10;$$d(h,g)=n(\bar{h}g)$$&#10;\end{document}"/>
  <p:tag name="FILENAME" val="TP_tmp"/>
  <p:tag name="FORMAT" val="pngmono"/>
  <p:tag name="RES" val="600"/>
  <p:tag name="BLEND" val="0"/>
  <p:tag name="TRANSPARENT" val="1"/>
  <p:tag name="TBUG" val="0"/>
  <p:tag name="ALLOWFS" val="0"/>
  <p:tag name="ORIGWIDTH" val="65"/>
  <p:tag name="PICTUREFILESIZE" val="1326"/>
</p:tagLst>
</file>

<file path=ppt/tags/tag2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symb}&#10;\usepackage{amsmath}&#10;\usepackage{amsthm}&#10;\usepackage{amsbsy}&#10;&#10;&#10;\theoremstyle{plain}&#10;\newtheorem*{theorem}{Theorem}&#10;\newtheorem*{lemma}{Lemma}&#10;\newtheorem*{corollary}{Corollary}&#10;\newtheorem*{proposition}{Proposition}&#10;&#10;&#10;\theoremstyle{definition}&#10;\newtheorem*{definition}{Definition}&#10;&#10;\theoremstyle{remark}&#10;\newtheorem*{remark}{Remark}&#10;\newtheorem*{acknowledgements}{Acknowledgements}&#10;&#10;\newcommand{\Z}{\mathbb{Z}}&#10;\newcommand{\R}{\mathbb{R}}&#10;\newcommand{\C}{\mathbb{C}}&#10;\newcommand{\N}{\mathbb{N}}&#10;\newcommand{\M}{\tilde M}&#10;\renewcommand{\L}{\mathcal{L}}&#10;\renewcommand{\S}{\mathcal{S}}&#10;\renewcommand{\H}{{\mathbb{H}}}&#10;\newcommand{\F}{\mathbb{F}}&#10;\newcommand{\Zp}{\mathbb{Z}/p\mathbb{Z}}&#10;\newcommand{\Zq}{\mathbb{Z}/q\mathbb{Z}}&#10;\newcommand{\Zz}{\mathbb{Z}/2\mathbb{Z}}&#10;\newcommand{\Zn}{\mathbb{Z}/n\mathbb{Z}}&#10;\newcommand{\sm}{\setminus}&#10;\newcommand{\tr}{\triangle}&#10;\renewcommand{\i}{\bm{i}}&#10;\renewcommand{\j}{\bm{j}}&#10;\renewcommand{\k}{\bm{k}}&#10;\newcommand{\co}{\colon\thinspace}&#10;\newcommand{\del}{\partial}&#10;&#10;\begin{document}&#10;$$ d_F(g) = sup_{h\in F}\{d(h,gh)\}=sup_{h\in F}\{n(\bar{h}gh)\}= n(g)$$&#10;&#10;\end{document}"/>
  <p:tag name="FILENAME" val="TP_tmp"/>
  <p:tag name="FORMAT" val="pngmono"/>
  <p:tag name="RES" val="600"/>
  <p:tag name="BLEND" val="0"/>
  <p:tag name="TRANSPARENT" val="1"/>
  <p:tag name="TBUG" val="0"/>
  <p:tag name="ALLOWFS" val="0"/>
  <p:tag name="ORIGWIDTH" val="231"/>
  <p:tag name="PICTUREFILESIZE" val="3927"/>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symb}&#10;\usepackage{amsmath}&#10;\usepackage{amsthm}&#10;\usepackage{amsbsy}&#10;&#10;&#10;\theoremstyle{plain}&#10;\newtheorem*{theorem}{Theorem}&#10;\newtheorem*{lemma}{Lemma}&#10;\newtheorem*{corollary}{Corollary}&#10;\newtheorem*{proposition}{Proposition}&#10;&#10;&#10;\theoremstyle{definition}&#10;\newtheorem*{definition}{Definition}&#10;&#10;\theoremstyle{remark}&#10;\newtheorem*{remark}{Remark}&#10;\newtheorem*{acknowledgements}{Acknowledgements}&#10;&#10;\newcommand{\Z}{\mathbb{Z}}&#10;\newcommand{\R}{\mathbb{R}}&#10;\newcommand{\C}{\mathbb{C}}&#10;\newcommand{\N}{\mathbb{N}}&#10;\newcommand{\M}{\tilde M}&#10;\renewcommand{\L}{\mathcal{L}}&#10;\renewcommand{\S}{\mathcal{S}}&#10;\renewcommand{\H}{{\mathbb{H}}}&#10;\newcommand{\F}{\mathbb{F}}&#10;\newcommand{\Zp}{\mathbb{Z}/p\mathbb{Z}}&#10;\newcommand{\Zq}{\mathbb{Z}/q\mathbb{Z}}&#10;\newcommand{\Zz}{\mathbb{Z}/2\mathbb{Z}}&#10;\newcommand{\Zn}{\mathbb{Z}/n\mathbb{Z}}&#10;\newcommand{\sm}{\setminus}&#10;\newcommand{\tr}{\triangle}&#10;\renewcommand{\i}{\bm{i}}&#10;\renewcommand{\j}{\bm{j}}&#10;\renewcommand{\k}{\bm{k}}&#10;\newcommand{\co}{\colon\thinspace}&#10;\newcommand{\del}{\partial}&#10;&#10;\begin{document}&#10;$$\left(\begin{array}{ccc} 1 &amp; a &amp; c\\ 0 &amp; 1 &amp; b\\ 0 &amp; 0 &amp;&#10;1\end{array}\right)$$&#10;&#10;\end{document}"/>
  <p:tag name="FILENAME" val="TP_tmp"/>
  <p:tag name="FORMAT" val="pngmono"/>
  <p:tag name="RES" val="600"/>
  <p:tag name="BLEND" val="0"/>
  <p:tag name="TRANSPARENT" val="1"/>
  <p:tag name="TBUG" val="0"/>
  <p:tag name="ALLOWFS" val="0"/>
  <p:tag name="ORIGWIDTH" val="57"/>
  <p:tag name="PICTUREFILESIZE" val="1655"/>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amssymb}&#10;\usepackage{amsmath}&#10;\usepackage{amsthm}&#10;\usepackage{amsbsy}&#10;&#10;\theoremstyle{plain}&#10;\newtheorem*{theorem}{Theorem}&#10;&#10;\renewcommand{\a}{\alpha}&#10;\renewcommand{\b}{\beta}&#10;\newcommand{\ba}{\bar{\alpha}}&#10;\newcommand{\bb}{\bar{\beta}}&#10;&#10;&#10;\begin{document}&#10;&#10;\begin{theorem}&#10;We have $\nu(g)\leq \left(\frac{n}{4}\right)^2$ with equality if and&#10;only if $n_\a=n_\b=\frac{n}{4}$ and $g$ is conjugate to the commutator&#10;$[\a^{n/4},\b^{n/4}]$.&#10;\end{theorem}&#10;&#10;\end{document}&#10;"/>
  <p:tag name="FILENAME" val="TP_tmp"/>
  <p:tag name="FORMAT" val="pngmono"/>
  <p:tag name="RES" val="1200"/>
  <p:tag name="BLEND" val="0"/>
  <p:tag name="TRANSPARENT" val="1"/>
  <p:tag name="TBUG" val="0"/>
  <p:tag name="ALLOWFS" val="0"/>
  <p:tag name="ORIGWIDTH" val="469"/>
  <p:tag name="PICTUREFILESIZE" val="67889"/>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symb}&#10;\usepackage{amsmath}&#10;\usepackage{amsthm}&#10;\usepackage{amsbsy}&#10;&#10;\theoremstyle{plain}&#10;\newtheorem*{theorem}{Theorem}&#10;\newtheorem*{lemma}{Lemma}&#10;\newtheorem*{corollary}{Corollary}&#10;\newtheorem*{proposition}{Proposition}&#10;\newtheorem*{quotthm}{Theorem}&#10;&#10;\theoremstyle{definition}&#10;\newtheorem*{definition}{Definition}&#10;&#10;\theoremstyle{remark}&#10;\newtheorem*{remark}{Remark}&#10;\newtheorem*{acknowledgements}{Acknowledgements}&#10;&#10;\newcommand{\Z}{\mathbb{Z}}&#10;\newcommand{\R}{\mathbb{R}}&#10;\newcommand{\C}{\mathbb{C}}&#10;\newcommand{\N}{\mathbb{N}}&#10;&#10;\newcommand{\F}{\mathcal{F}}&#10;\newcommand{\Zp}{\mathbb{Z}/p\mathbb{Z}}&#10;\newcommand{\Zq}{\mathbb{Z}/q\mathbb{Z}}&#10;\newcommand{\Zz}{\mathbb{Z}/2\mathbb{Z}}&#10;\newcommand{\Zn}{\mathbb{Z}/n\mathbb{Z}}&#10;\newcommand{\sm}{\setminus}&#10;\newcommand{\tr}{\triangle}&#10;\newcommand{\co}{\colon\thinspace}&#10;\newcommand{\del}{\partial}&#10;&#10;\renewcommand{\a}{\alpha}&#10;\renewcommand{\b}{\beta}&#10;\newcommand{\ba}{\bar{\alpha}}&#10;\newcommand{\bb}{\bar{\beta}}&#10;&#10;\begin{document}&#10;&#10;\begin{theorem}\label{saddle}&#10;Suppose $\nu(g)\geq\left(\frac{n}{4}\right)^2-k^2$. Then there are foldings $\F$ and $\F'$ such that&#10;\begin{enumerate}&#10;\item $\rho(\F)\leq \frac{1}{2}+\frac{2k}{n}$ and $\rho(\F')\leq&#10;\frac{1}{2}+\frac{2k}{n}$&#10;\item Given any path $\F_0=\F$, $\F_1$, $\F_2$,\dots $\F_k=\F'$ from&#10;  $\F$ to $\F'$, for some $l$, $1\leq l&lt;k$,&#10;  $\rho^2(\F_l)\geq\frac{1}{2}-24\left(\frac{k}{n}\right)^2$.&#10;\end{enumerate}&#10;\end{theorem}&#10;&#10;\end{document}&#10;"/>
  <p:tag name="FILENAME" val="TP_tmp"/>
  <p:tag name="FORMAT" val="pngmono"/>
  <p:tag name="RES" val="600"/>
  <p:tag name="BLEND" val="0"/>
  <p:tag name="TRANSPARENT" val="1"/>
  <p:tag name="TBUG" val="0"/>
  <p:tag name="ALLOWFS" val="0"/>
  <p:tag name="ORIGWIDTH" val="344"/>
  <p:tag name="PICTUREFILESIZE" val="19768"/>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slides}\pagestyle{empty}&#10;\usepackage{amssymb}&#10;\usepackage{amsmath}&#10;\usepackage{amsthm}&#10;\usepackage{amsbsy}&#10;&#10;\theoremstyle{plain}&#10;\newtheorem*{theorem}{Theorem}&#10;\newtheorem*{lemma}{Lemma}&#10;\newtheorem*{corollary}{Corollary}&#10;\newtheorem*{proposition}{Proposition}&#10;\newtheorem*{quotthm}{Theorem}&#10;&#10;\theoremstyle{definition}&#10;\newtheorem*{definition}{Definition}&#10;&#10;\theoremstyle{remark}&#10;\newtheorem*{remark}{Remark}&#10;\newtheorem*{acknowledgements}{Acknowledgements}&#10;&#10;\newcommand{\Z}{\mathbb{Z}}&#10;\newcommand{\R}{\mathbb{R}}&#10;\newcommand{\C}{\mathbb{C}}&#10;\newcommand{\N}{\mathbb{N}}&#10;&#10;\newcommand{\F}{\mathcal{F}}&#10;\newcommand{\Zp}{\mathbb{Z}/p\mathbb{Z}}&#10;\newcommand{\Zq}{\mathbb{Z}/q\mathbb{Z}}&#10;\newcommand{\Zz}{\mathbb{Z}/2\mathbb{Z}}&#10;\newcommand{\Zn}{\mathbb{Z}/n\mathbb{Z}}&#10;\newcommand{\sm}{\setminus}&#10;\newcommand{\tr}{\triangle}&#10;\newcommand{\co}{\colon\thinspace}&#10;\newcommand{\del}{\partial}&#10;&#10;\renewcommand{\a}{\alpha}&#10;\renewcommand{\b}{\beta}&#10;\newcommand{\ba}{\bar{\alpha}}&#10;\newcommand{\bb}{\bar{\beta}}&#10;&#10;&#10;\begin{document}&#10;&#10;\begin{theorem}&#10;For any folding $\F$ of $g$, if $\rho=\rho(\F)$ &#10;$$\rho-\frac{3\rho^2}{4}\geq \frac{4\nu(g)}{n^2}$$&#10;\end{theorem}&#10;&#10;\end{document}&#10;"/>
  <p:tag name="FILENAME" val="TP_tmp"/>
  <p:tag name="FORMAT" val="pngmono"/>
  <p:tag name="RES" val="600"/>
  <p:tag name="BLEND" val="0"/>
  <p:tag name="TRANSPARENT" val="1"/>
  <p:tag name="TBUG" val="0"/>
  <p:tag name="ALLOWFS" val="0"/>
  <p:tag name="ORIGWIDTH" val="463"/>
  <p:tag name="PICTUREFILESIZE" val="15217"/>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symb}&#10;\usepackage{amsmath}&#10;\usepackage{amsthm}&#10;\usepackage{amsbsy}&#10;&#10;\theoremstyle{plain}&#10;\newtheorem*{theorem}{Theorem}&#10;\newtheorem*{lemma}{Lemma}&#10;\newtheorem*{corollary}{Corollary}&#10;\newtheorem*{proposition}{Proposition}&#10;\newtheorem*{quotthm}{Theorem}&#10;&#10;\theoremstyle{definition}&#10;\newtheorem*{definition}{Definition}&#10;&#10;\theoremstyle{remark}&#10;\newtheorem*{remark}{Remark}&#10;\newtheorem*{acknowledgements}{Acknowledgements}&#10;&#10;\newcommand{\Z}{\mathbb{Z}}&#10;\newcommand{\R}{\mathbb{R}}&#10;\newcommand{\C}{\mathbb{C}}&#10;\newcommand{\N}{\mathbb{N}}&#10;&#10;\newcommand{\F}{\mathcal{F}}&#10;\newcommand{\Zp}{\mathbb{Z}/p\mathbb{Z}}&#10;\newcommand{\Zq}{\mathbb{Z}/q\mathbb{Z}}&#10;\newcommand{\Zz}{\mathbb{Z}/2\mathbb{Z}}&#10;\newcommand{\Zn}{\mathbb{Z}/n\mathbb{Z}}&#10;\newcommand{\sm}{\setminus}&#10;\newcommand{\tr}{\triangle}&#10;\newcommand{\co}{\colon\thinspace}&#10;\newcommand{\del}{\partial}&#10;&#10;\renewcommand{\a}{\alpha}&#10;\renewcommand{\b}{\beta}&#10;\newcommand{\ba}{\bar{\alpha}}&#10;\newcommand{\bb}{\bar{\beta}}&#10;&#10;&#10;&#10;\begin{document}&#10;&#10;\begin{lemma}\label{canc0}&#10;Let $g_1$ and $g_2$ be words in $H$.&#10;\begin{enumerate}&#10;\item $\nu(g_1\a g_2\ba)=b(g_2)+\nu(g_1g_2)$ &#10;\item $\nu(g_1\b g_2\bb)=-a(g_2)+\nu(g_1g_2)$&#10;\end{enumerate}&#10;\end{lemma}&#10;&#10;&#10;&#10;&#10;\end{document}&#10;"/>
  <p:tag name="FILENAME" val="TP_tmp"/>
  <p:tag name="FORMAT" val="pngmono"/>
  <p:tag name="RES" val="600"/>
  <p:tag name="BLEND" val="0"/>
  <p:tag name="TRANSPARENT" val="1"/>
  <p:tag name="TBUG" val="0"/>
  <p:tag name="ALLOWFS" val="0"/>
  <p:tag name="ORIGWIDTH" val="171"/>
  <p:tag name="PICTUREFILESIZE" val="8168"/>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symb}&#10;\usepackage{amsmath}&#10;\usepackage{amsthm}&#10;\usepackage{amsbsy}&#10;&#10;\theoremstyle{plain}&#10;\newtheorem*{theorem}{Theorem}&#10;\newtheorem*{lemma}{Lemma}&#10;\newtheorem*{corollary}{Corollary}&#10;\newtheorem*{proposition}{Proposition}&#10;\newtheorem*{quotthm}{Theorem}&#10;&#10;\theoremstyle{definition}&#10;\newtheorem*{definition}{Definition}&#10;&#10;\theoremstyle{remark}&#10;\newtheorem*{remark}{Remark}&#10;\newtheorem*{acknowledgements}{Acknowledgements}&#10;&#10;\newcommand{\Z}{\mathbb{Z}}&#10;\newcommand{\R}{\mathbb{R}}&#10;\newcommand{\C}{\mathbb{C}}&#10;\newcommand{\N}{\mathbb{N}}&#10;&#10;\newcommand{\F}{\mathcal{F}}&#10;\newcommand{\Zp}{\mathbb{Z}/p\mathbb{Z}}&#10;\newcommand{\Zq}{\mathbb{Z}/q\mathbb{Z}}&#10;\newcommand{\Zz}{\mathbb{Z}/2\mathbb{Z}}&#10;\newcommand{\Zn}{\mathbb{Z}/n\mathbb{Z}}&#10;\newcommand{\sm}{\setminus}&#10;\newcommand{\tr}{\triangle}&#10;\newcommand{\co}{\colon\thinspace}&#10;\newcommand{\del}{\partial}&#10;&#10;&#10;\begin{document}&#10;&#10;Let $c(i,j)=b(w(i,j))$ if $l_i=\alpha$ and $c(i,j)=-a(w(i,j))$ if&#10;$l_i=\beta$.&#10;&#10;\begin{lemma}\label{fold}&#10;We have&#10;$$\nu(g)=\nu(g_k)+\sum_{l=1}^k c(i_l,j_l)$$&#10;\end{lemma}&#10;&#10;\end{document}&#10;"/>
  <p:tag name="FILENAME" val="TP_tmp"/>
  <p:tag name="FORMAT" val="pngmono"/>
  <p:tag name="RES" val="600"/>
  <p:tag name="BLEND" val="0"/>
  <p:tag name="TRANSPARENT" val="1"/>
  <p:tag name="TBUG" val="0"/>
  <p:tag name="ALLOWFS" val="0"/>
  <p:tag name="ORIGWIDTH" val="298"/>
  <p:tag name="PICTUREFILESIZE" val="9771"/>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symb}&#10;\usepackage{amsmath}&#10;\usepackage{amsthm}&#10;\usepackage{amsbsy}&#10;&#10;\theoremstyle{plain}&#10;\newtheorem*{theorem}{Theorem}&#10;\newtheorem*{lemma}{Lemma}&#10;\newtheorem*{corollary}{Corollary}&#10;\newtheorem*{proposition}{Proposition}&#10;\newtheorem*{quotthm}{Theorem}&#10;&#10;\theoremstyle{definition}&#10;\newtheorem*{definition}{Definition}&#10;&#10;\theoremstyle{remark}&#10;\newtheorem*{remark}{Remark}&#10;\newtheorem*{acknowledgements}{Acknowledgements}&#10;&#10;\newcommand{\Z}{\mathbb{Z}}&#10;\newcommand{\R}{\mathbb{R}}&#10;\newcommand{\C}{\mathbb{C}}&#10;\newcommand{\N}{\mathbb{N}}&#10;&#10;\newcommand{\F}{\mathcal{F}}&#10;\newcommand{\Zp}{\mathbb{Z}/p\mathbb{Z}}&#10;\newcommand{\Zq}{\mathbb{Z}/q\mathbb{Z}}&#10;\newcommand{\Zz}{\mathbb{Z}/2\mathbb{Z}}&#10;\newcommand{\Zn}{\mathbb{Z}/n\mathbb{Z}}&#10;\newcommand{\sm}{\setminus}&#10;\newcommand{\tr}{\triangle}&#10;\newcommand{\co}{\colon\thinspace}&#10;\newcommand{\del}{\partial}&#10;&#10;\renewcommand{\a}{\alpha}&#10;\renewcommand{\b}{\beta}&#10;\newcommand{\ba}{\bar{\alpha}}&#10;\newcommand{\bb}{\bar{\beta}}&#10;&#10;&#10;\begin{document}&#10;\begin{lemma}\label{afld}&#10;let $g$ be a word with $a(g)=b(g)=0$ and let $\F$ be a complete $\alpha$-fold&#10;for $g$. Then &#10;$$\nu(g)=\sum_{l=1}^k b(w(i_l,j_l))$$&#10;\end{lemma}&#10;\end{document}&#10;"/>
  <p:tag name="FILENAME" val="TP_tmp"/>
  <p:tag name="FORMAT" val="pngmono"/>
  <p:tag name="RES" val="600"/>
  <p:tag name="BLEND" val="0"/>
  <p:tag name="TRANSPARENT" val="1"/>
  <p:tag name="TBUG" val="0"/>
  <p:tag name="ALLOWFS" val="0"/>
  <p:tag name="ORIGWIDTH" val="345"/>
  <p:tag name="PICTUREFILESIZE" val="10441"/>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20429</TotalTime>
  <Words>1920</Words>
  <Application>Microsoft Office PowerPoint</Application>
  <PresentationFormat>On-screen Show (4:3)</PresentationFormat>
  <Paragraphs>260</Paragraphs>
  <Slides>36</Slides>
  <Notes>36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Civic</vt:lpstr>
      <vt:lpstr>RNA secondary structures, Linking numbers and Allostery</vt:lpstr>
      <vt:lpstr>Some Generalities</vt:lpstr>
      <vt:lpstr>RNA in nature</vt:lpstr>
      <vt:lpstr>Secondary structures</vt:lpstr>
      <vt:lpstr>RNA secondary structures</vt:lpstr>
      <vt:lpstr>Pseudo-Knots</vt:lpstr>
      <vt:lpstr>The RNA folding problem</vt:lpstr>
      <vt:lpstr>Milnor invariants for RNA</vt:lpstr>
      <vt:lpstr>Linking and higher linking</vt:lpstr>
      <vt:lpstr>Model in terms of a free group</vt:lpstr>
      <vt:lpstr>Free groups</vt:lpstr>
      <vt:lpstr>Model in terms of the free group</vt:lpstr>
      <vt:lpstr>The Heisenberg invariant</vt:lpstr>
      <vt:lpstr>The Abelianisation</vt:lpstr>
      <vt:lpstr>Geometric description of ν(g)</vt:lpstr>
      <vt:lpstr>An Example</vt:lpstr>
      <vt:lpstr>Matrix Interpretation</vt:lpstr>
      <vt:lpstr>Pivotal Example</vt:lpstr>
      <vt:lpstr>A Rigidity Theorem</vt:lpstr>
      <vt:lpstr>Existence of Saddles</vt:lpstr>
      <vt:lpstr>Slide 21</vt:lpstr>
      <vt:lpstr>Lower bound on deficiency</vt:lpstr>
      <vt:lpstr>Cancellation formulae</vt:lpstr>
      <vt:lpstr>Complete foldings, computations and proofs</vt:lpstr>
      <vt:lpstr>The road ahead?</vt:lpstr>
      <vt:lpstr>Slide 26</vt:lpstr>
      <vt:lpstr>Commutators and saddles</vt:lpstr>
      <vt:lpstr>Conjugacy invariant norms</vt:lpstr>
      <vt:lpstr>Maximal conjugacy invariant norms</vt:lpstr>
      <vt:lpstr>Lower bounds from matrices</vt:lpstr>
      <vt:lpstr>Sharp lower bound for commutators</vt:lpstr>
      <vt:lpstr>Lower bounds from group actions</vt:lpstr>
      <vt:lpstr>Some general nonsense</vt:lpstr>
      <vt:lpstr>Gromov’s Wirtinger inequalities</vt:lpstr>
      <vt:lpstr>Probabilistic aspects</vt:lpstr>
      <vt:lpstr>Free groups</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Mathematical aspects of Watson-Crick pairing</dc:title>
  <dc:creator>Siddhartha Gadgil</dc:creator>
  <cp:lastModifiedBy>Siddhartha Gadgil</cp:lastModifiedBy>
  <cp:revision>81</cp:revision>
  <dcterms:created xsi:type="dcterms:W3CDTF">2008-10-06T04:48:00Z</dcterms:created>
  <dcterms:modified xsi:type="dcterms:W3CDTF">2009-01-06T06:06:21Z</dcterms:modified>
</cp:coreProperties>
</file>