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7" r:id="rId15"/>
    <p:sldId id="278" r:id="rId16"/>
    <p:sldId id="279" r:id="rId17"/>
    <p:sldId id="269" r:id="rId18"/>
    <p:sldId id="271" r:id="rId19"/>
    <p:sldId id="270" r:id="rId20"/>
    <p:sldId id="27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95" d="100"/>
          <a:sy n="95" d="100"/>
        </p:scale>
        <p:origin x="1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a phuyal" userId="5fa4e641a503970a" providerId="LiveId" clId="{1FE36B50-833F-4586-9228-A86A7B68948F}"/>
    <pc:docChg chg="modSld">
      <pc:chgData name="siddhartha phuyal" userId="5fa4e641a503970a" providerId="LiveId" clId="{1FE36B50-833F-4586-9228-A86A7B68948F}" dt="2024-12-04T15:59:54.813" v="5" actId="20577"/>
      <pc:docMkLst>
        <pc:docMk/>
      </pc:docMkLst>
      <pc:sldChg chg="modSp mod">
        <pc:chgData name="siddhartha phuyal" userId="5fa4e641a503970a" providerId="LiveId" clId="{1FE36B50-833F-4586-9228-A86A7B68948F}" dt="2024-12-04T15:58:20.848" v="2" actId="20577"/>
        <pc:sldMkLst>
          <pc:docMk/>
          <pc:sldMk cId="109857222" sldId="256"/>
        </pc:sldMkLst>
        <pc:spChg chg="mod">
          <ac:chgData name="siddhartha phuyal" userId="5fa4e641a503970a" providerId="LiveId" clId="{1FE36B50-833F-4586-9228-A86A7B68948F}" dt="2024-12-04T15:58:20.848" v="2" actId="20577"/>
          <ac:spMkLst>
            <pc:docMk/>
            <pc:sldMk cId="109857222" sldId="256"/>
            <ac:spMk id="3" creationId="{00000000-0000-0000-0000-000000000000}"/>
          </ac:spMkLst>
        </pc:spChg>
      </pc:sldChg>
      <pc:sldChg chg="modSp mod">
        <pc:chgData name="siddhartha phuyal" userId="5fa4e641a503970a" providerId="LiveId" clId="{1FE36B50-833F-4586-9228-A86A7B68948F}" dt="2024-12-04T15:59:54.813" v="5" actId="20577"/>
        <pc:sldMkLst>
          <pc:docMk/>
          <pc:sldMk cId="1480645855" sldId="259"/>
        </pc:sldMkLst>
        <pc:spChg chg="mod">
          <ac:chgData name="siddhartha phuyal" userId="5fa4e641a503970a" providerId="LiveId" clId="{1FE36B50-833F-4586-9228-A86A7B68948F}" dt="2024-12-04T15:59:54.813" v="5" actId="20577"/>
          <ac:spMkLst>
            <pc:docMk/>
            <pc:sldMk cId="1480645855" sldId="259"/>
            <ac:spMk id="28" creationId="{46EED64D-DF3D-760B-9DE9-C6A05728EFA1}"/>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88456-D0CB-48AD-A1D7-BECD993E67BA}"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8C21ACFD-324A-4DDE-96E6-9DB31B9F3401}">
      <dgm:prSet/>
      <dgm:spPr/>
      <dgm:t>
        <a:bodyPr/>
        <a:lstStyle/>
        <a:p>
          <a:r>
            <a:rPr lang="en-US" b="1" dirty="0"/>
            <a:t>Global Impact: </a:t>
          </a:r>
          <a:br>
            <a:rPr lang="en-US" b="1" dirty="0"/>
          </a:br>
          <a:r>
            <a:rPr lang="en-US" dirty="0"/>
            <a:t>Diabetes affects over 422 million people globally, with early detection critical to prevent complications like cardiovascular disease, kidney failure, and nerve damage.</a:t>
          </a:r>
        </a:p>
      </dgm:t>
    </dgm:pt>
    <dgm:pt modelId="{D6321632-D657-4F47-B204-3708E9B5CBA9}" type="parTrans" cxnId="{B2B2CC2B-4F80-4886-B8ED-68AD0CBD8708}">
      <dgm:prSet/>
      <dgm:spPr/>
      <dgm:t>
        <a:bodyPr/>
        <a:lstStyle/>
        <a:p>
          <a:endParaRPr lang="en-US"/>
        </a:p>
      </dgm:t>
    </dgm:pt>
    <dgm:pt modelId="{CC4F4589-A6D3-4A01-BBD4-414417E87C1F}" type="sibTrans" cxnId="{B2B2CC2B-4F80-4886-B8ED-68AD0CBD8708}">
      <dgm:prSet/>
      <dgm:spPr/>
      <dgm:t>
        <a:bodyPr/>
        <a:lstStyle/>
        <a:p>
          <a:endParaRPr lang="en-US"/>
        </a:p>
      </dgm:t>
    </dgm:pt>
    <dgm:pt modelId="{B09C9595-7CE9-435A-ADB3-BB9029A140F2}">
      <dgm:prSet/>
      <dgm:spPr/>
      <dgm:t>
        <a:bodyPr/>
        <a:lstStyle/>
        <a:p>
          <a:pPr algn="ctr"/>
          <a:r>
            <a:rPr lang="en-US" b="1" dirty="0"/>
            <a:t>Limitations: </a:t>
          </a:r>
          <a:br>
            <a:rPr lang="en-US" b="1" dirty="0"/>
          </a:br>
          <a:r>
            <a:rPr lang="en-US" dirty="0"/>
            <a:t>Basic statistical techniques may fail to capture the complex relationships influencing diabetes risk, leading to less accurate predictions.</a:t>
          </a:r>
        </a:p>
      </dgm:t>
    </dgm:pt>
    <dgm:pt modelId="{82D8804A-5560-41BC-B44A-4E27F8C3E763}" type="parTrans" cxnId="{6534777D-9B97-4E05-9B49-8AC3A65D7B7D}">
      <dgm:prSet/>
      <dgm:spPr/>
      <dgm:t>
        <a:bodyPr/>
        <a:lstStyle/>
        <a:p>
          <a:endParaRPr lang="en-US"/>
        </a:p>
      </dgm:t>
    </dgm:pt>
    <dgm:pt modelId="{AD9B1E28-051C-4CE8-9C93-B7DD845F7A4B}" type="sibTrans" cxnId="{6534777D-9B97-4E05-9B49-8AC3A65D7B7D}">
      <dgm:prSet/>
      <dgm:spPr/>
      <dgm:t>
        <a:bodyPr/>
        <a:lstStyle/>
        <a:p>
          <a:endParaRPr lang="en-US"/>
        </a:p>
      </dgm:t>
    </dgm:pt>
    <dgm:pt modelId="{D19B4905-3860-42DB-A3B7-DE8E113150E9}">
      <dgm:prSet/>
      <dgm:spPr/>
      <dgm:t>
        <a:bodyPr/>
        <a:lstStyle/>
        <a:p>
          <a:r>
            <a:rPr lang="en-US" b="1" dirty="0"/>
            <a:t>Power of Machine Learning:</a:t>
          </a:r>
          <a:br>
            <a:rPr lang="en-US" b="1" dirty="0"/>
          </a:br>
          <a:r>
            <a:rPr lang="en-US" dirty="0"/>
            <a:t>Machine learning enables models to learn from large datasets, detecting intricate patterns that improve prediction accuracy and aid in early diagnosis and intervention strategies.</a:t>
          </a:r>
        </a:p>
      </dgm:t>
    </dgm:pt>
    <dgm:pt modelId="{64E29A18-47FC-4E22-A166-058212002298}" type="parTrans" cxnId="{E48E4953-7127-417C-92F9-3A8EE8AF34EE}">
      <dgm:prSet/>
      <dgm:spPr/>
      <dgm:t>
        <a:bodyPr/>
        <a:lstStyle/>
        <a:p>
          <a:endParaRPr lang="en-US"/>
        </a:p>
      </dgm:t>
    </dgm:pt>
    <dgm:pt modelId="{7FCD4F74-9615-4BAB-8E1D-335FC69D7F85}" type="sibTrans" cxnId="{E48E4953-7127-417C-92F9-3A8EE8AF34EE}">
      <dgm:prSet/>
      <dgm:spPr/>
      <dgm:t>
        <a:bodyPr/>
        <a:lstStyle/>
        <a:p>
          <a:endParaRPr lang="en-US"/>
        </a:p>
      </dgm:t>
    </dgm:pt>
    <dgm:pt modelId="{D7B58DAE-9BDD-4184-9341-441118D062A8}" type="pres">
      <dgm:prSet presAssocID="{50288456-D0CB-48AD-A1D7-BECD993E67BA}" presName="hierChild1" presStyleCnt="0">
        <dgm:presLayoutVars>
          <dgm:chPref val="1"/>
          <dgm:dir/>
          <dgm:animOne val="branch"/>
          <dgm:animLvl val="lvl"/>
          <dgm:resizeHandles/>
        </dgm:presLayoutVars>
      </dgm:prSet>
      <dgm:spPr/>
    </dgm:pt>
    <dgm:pt modelId="{5A76F6BC-CDDF-4316-B342-22657149591E}" type="pres">
      <dgm:prSet presAssocID="{8C21ACFD-324A-4DDE-96E6-9DB31B9F3401}" presName="hierRoot1" presStyleCnt="0"/>
      <dgm:spPr/>
    </dgm:pt>
    <dgm:pt modelId="{D9B1A0A9-D37B-442F-B05D-26AF037B4389}" type="pres">
      <dgm:prSet presAssocID="{8C21ACFD-324A-4DDE-96E6-9DB31B9F3401}" presName="composite" presStyleCnt="0"/>
      <dgm:spPr/>
    </dgm:pt>
    <dgm:pt modelId="{5E2C703D-C95B-414D-86CD-6B2703EC3061}" type="pres">
      <dgm:prSet presAssocID="{8C21ACFD-324A-4DDE-96E6-9DB31B9F3401}" presName="background" presStyleLbl="node0" presStyleIdx="0" presStyleCnt="3"/>
      <dgm:spPr/>
    </dgm:pt>
    <dgm:pt modelId="{02FFE6E4-F74A-4CD8-95E7-B25E616859D1}" type="pres">
      <dgm:prSet presAssocID="{8C21ACFD-324A-4DDE-96E6-9DB31B9F3401}" presName="text" presStyleLbl="fgAcc0" presStyleIdx="0" presStyleCnt="3">
        <dgm:presLayoutVars>
          <dgm:chPref val="3"/>
        </dgm:presLayoutVars>
      </dgm:prSet>
      <dgm:spPr/>
    </dgm:pt>
    <dgm:pt modelId="{B41E887F-38A9-4DF6-9797-4CA3E2BF6786}" type="pres">
      <dgm:prSet presAssocID="{8C21ACFD-324A-4DDE-96E6-9DB31B9F3401}" presName="hierChild2" presStyleCnt="0"/>
      <dgm:spPr/>
    </dgm:pt>
    <dgm:pt modelId="{E8108333-8800-4C64-86B7-3D9F625D4013}" type="pres">
      <dgm:prSet presAssocID="{B09C9595-7CE9-435A-ADB3-BB9029A140F2}" presName="hierRoot1" presStyleCnt="0"/>
      <dgm:spPr/>
    </dgm:pt>
    <dgm:pt modelId="{EDBF22CA-1EBC-43A6-9BC9-35DB48C87EA0}" type="pres">
      <dgm:prSet presAssocID="{B09C9595-7CE9-435A-ADB3-BB9029A140F2}" presName="composite" presStyleCnt="0"/>
      <dgm:spPr/>
    </dgm:pt>
    <dgm:pt modelId="{41B1C965-4C67-4551-8299-4C3AB33D02DB}" type="pres">
      <dgm:prSet presAssocID="{B09C9595-7CE9-435A-ADB3-BB9029A140F2}" presName="background" presStyleLbl="node0" presStyleIdx="1" presStyleCnt="3"/>
      <dgm:spPr/>
    </dgm:pt>
    <dgm:pt modelId="{72FB47E7-4031-4377-894B-BB9C954D3C1F}" type="pres">
      <dgm:prSet presAssocID="{B09C9595-7CE9-435A-ADB3-BB9029A140F2}" presName="text" presStyleLbl="fgAcc0" presStyleIdx="1" presStyleCnt="3">
        <dgm:presLayoutVars>
          <dgm:chPref val="3"/>
        </dgm:presLayoutVars>
      </dgm:prSet>
      <dgm:spPr/>
    </dgm:pt>
    <dgm:pt modelId="{35359F1B-C522-4B4A-B588-EE718D1B1382}" type="pres">
      <dgm:prSet presAssocID="{B09C9595-7CE9-435A-ADB3-BB9029A140F2}" presName="hierChild2" presStyleCnt="0"/>
      <dgm:spPr/>
    </dgm:pt>
    <dgm:pt modelId="{ACBED098-E481-43EB-9E28-91DA10F15AB7}" type="pres">
      <dgm:prSet presAssocID="{D19B4905-3860-42DB-A3B7-DE8E113150E9}" presName="hierRoot1" presStyleCnt="0"/>
      <dgm:spPr/>
    </dgm:pt>
    <dgm:pt modelId="{F7B756E1-FBAB-47A0-9563-412B04213AF9}" type="pres">
      <dgm:prSet presAssocID="{D19B4905-3860-42DB-A3B7-DE8E113150E9}" presName="composite" presStyleCnt="0"/>
      <dgm:spPr/>
    </dgm:pt>
    <dgm:pt modelId="{2701B9C6-4FED-41E8-AB08-629445454D05}" type="pres">
      <dgm:prSet presAssocID="{D19B4905-3860-42DB-A3B7-DE8E113150E9}" presName="background" presStyleLbl="node0" presStyleIdx="2" presStyleCnt="3"/>
      <dgm:spPr/>
    </dgm:pt>
    <dgm:pt modelId="{F7449D09-F62C-40B8-AF92-AE3E8762AA54}" type="pres">
      <dgm:prSet presAssocID="{D19B4905-3860-42DB-A3B7-DE8E113150E9}" presName="text" presStyleLbl="fgAcc0" presStyleIdx="2" presStyleCnt="3">
        <dgm:presLayoutVars>
          <dgm:chPref val="3"/>
        </dgm:presLayoutVars>
      </dgm:prSet>
      <dgm:spPr/>
    </dgm:pt>
    <dgm:pt modelId="{67DAF0ED-C264-4969-AB97-CCB0858994FB}" type="pres">
      <dgm:prSet presAssocID="{D19B4905-3860-42DB-A3B7-DE8E113150E9}" presName="hierChild2" presStyleCnt="0"/>
      <dgm:spPr/>
    </dgm:pt>
  </dgm:ptLst>
  <dgm:cxnLst>
    <dgm:cxn modelId="{B2B2CC2B-4F80-4886-B8ED-68AD0CBD8708}" srcId="{50288456-D0CB-48AD-A1D7-BECD993E67BA}" destId="{8C21ACFD-324A-4DDE-96E6-9DB31B9F3401}" srcOrd="0" destOrd="0" parTransId="{D6321632-D657-4F47-B204-3708E9B5CBA9}" sibTransId="{CC4F4589-A6D3-4A01-BBD4-414417E87C1F}"/>
    <dgm:cxn modelId="{03169D5F-8C8A-4B05-B4BA-4FB0D0D6CA7E}" type="presOf" srcId="{50288456-D0CB-48AD-A1D7-BECD993E67BA}" destId="{D7B58DAE-9BDD-4184-9341-441118D062A8}" srcOrd="0" destOrd="0" presId="urn:microsoft.com/office/officeart/2005/8/layout/hierarchy1"/>
    <dgm:cxn modelId="{E48E4953-7127-417C-92F9-3A8EE8AF34EE}" srcId="{50288456-D0CB-48AD-A1D7-BECD993E67BA}" destId="{D19B4905-3860-42DB-A3B7-DE8E113150E9}" srcOrd="2" destOrd="0" parTransId="{64E29A18-47FC-4E22-A166-058212002298}" sibTransId="{7FCD4F74-9615-4BAB-8E1D-335FC69D7F85}"/>
    <dgm:cxn modelId="{6534777D-9B97-4E05-9B49-8AC3A65D7B7D}" srcId="{50288456-D0CB-48AD-A1D7-BECD993E67BA}" destId="{B09C9595-7CE9-435A-ADB3-BB9029A140F2}" srcOrd="1" destOrd="0" parTransId="{82D8804A-5560-41BC-B44A-4E27F8C3E763}" sibTransId="{AD9B1E28-051C-4CE8-9C93-B7DD845F7A4B}"/>
    <dgm:cxn modelId="{9FFD9FCF-DE98-4A93-B65C-6B5CE8DC56B7}" type="presOf" srcId="{B09C9595-7CE9-435A-ADB3-BB9029A140F2}" destId="{72FB47E7-4031-4377-894B-BB9C954D3C1F}" srcOrd="0" destOrd="0" presId="urn:microsoft.com/office/officeart/2005/8/layout/hierarchy1"/>
    <dgm:cxn modelId="{BB4B3FE5-4ADD-4A77-85B9-6E9F72F75F9F}" type="presOf" srcId="{D19B4905-3860-42DB-A3B7-DE8E113150E9}" destId="{F7449D09-F62C-40B8-AF92-AE3E8762AA54}" srcOrd="0" destOrd="0" presId="urn:microsoft.com/office/officeart/2005/8/layout/hierarchy1"/>
    <dgm:cxn modelId="{5C7D00EF-8BC1-4DCD-86BF-DBF8B0B1CE6C}" type="presOf" srcId="{8C21ACFD-324A-4DDE-96E6-9DB31B9F3401}" destId="{02FFE6E4-F74A-4CD8-95E7-B25E616859D1}" srcOrd="0" destOrd="0" presId="urn:microsoft.com/office/officeart/2005/8/layout/hierarchy1"/>
    <dgm:cxn modelId="{BDAF8340-FE7A-447D-9796-66087A1E5FC4}" type="presParOf" srcId="{D7B58DAE-9BDD-4184-9341-441118D062A8}" destId="{5A76F6BC-CDDF-4316-B342-22657149591E}" srcOrd="0" destOrd="0" presId="urn:microsoft.com/office/officeart/2005/8/layout/hierarchy1"/>
    <dgm:cxn modelId="{863A3A9B-5331-40B6-B3DE-F57294398CDC}" type="presParOf" srcId="{5A76F6BC-CDDF-4316-B342-22657149591E}" destId="{D9B1A0A9-D37B-442F-B05D-26AF037B4389}" srcOrd="0" destOrd="0" presId="urn:microsoft.com/office/officeart/2005/8/layout/hierarchy1"/>
    <dgm:cxn modelId="{DBB1F546-07EB-4970-B2FE-E1A9F5325A99}" type="presParOf" srcId="{D9B1A0A9-D37B-442F-B05D-26AF037B4389}" destId="{5E2C703D-C95B-414D-86CD-6B2703EC3061}" srcOrd="0" destOrd="0" presId="urn:microsoft.com/office/officeart/2005/8/layout/hierarchy1"/>
    <dgm:cxn modelId="{D41E5CC5-FB38-4D65-983C-84866DA1EB1D}" type="presParOf" srcId="{D9B1A0A9-D37B-442F-B05D-26AF037B4389}" destId="{02FFE6E4-F74A-4CD8-95E7-B25E616859D1}" srcOrd="1" destOrd="0" presId="urn:microsoft.com/office/officeart/2005/8/layout/hierarchy1"/>
    <dgm:cxn modelId="{15345D53-6BA8-4898-AC5D-D0FF560B3451}" type="presParOf" srcId="{5A76F6BC-CDDF-4316-B342-22657149591E}" destId="{B41E887F-38A9-4DF6-9797-4CA3E2BF6786}" srcOrd="1" destOrd="0" presId="urn:microsoft.com/office/officeart/2005/8/layout/hierarchy1"/>
    <dgm:cxn modelId="{0FA1E1AB-A25C-4E4A-AC3F-D26FED28A625}" type="presParOf" srcId="{D7B58DAE-9BDD-4184-9341-441118D062A8}" destId="{E8108333-8800-4C64-86B7-3D9F625D4013}" srcOrd="1" destOrd="0" presId="urn:microsoft.com/office/officeart/2005/8/layout/hierarchy1"/>
    <dgm:cxn modelId="{9F01E1E9-2840-452D-8672-C47A8156F7AE}" type="presParOf" srcId="{E8108333-8800-4C64-86B7-3D9F625D4013}" destId="{EDBF22CA-1EBC-43A6-9BC9-35DB48C87EA0}" srcOrd="0" destOrd="0" presId="urn:microsoft.com/office/officeart/2005/8/layout/hierarchy1"/>
    <dgm:cxn modelId="{6FD8D6E3-F100-48EE-8AC6-DC9E32068688}" type="presParOf" srcId="{EDBF22CA-1EBC-43A6-9BC9-35DB48C87EA0}" destId="{41B1C965-4C67-4551-8299-4C3AB33D02DB}" srcOrd="0" destOrd="0" presId="urn:microsoft.com/office/officeart/2005/8/layout/hierarchy1"/>
    <dgm:cxn modelId="{5BF78C8D-34EA-4CED-AC39-9DBABCA5050A}" type="presParOf" srcId="{EDBF22CA-1EBC-43A6-9BC9-35DB48C87EA0}" destId="{72FB47E7-4031-4377-894B-BB9C954D3C1F}" srcOrd="1" destOrd="0" presId="urn:microsoft.com/office/officeart/2005/8/layout/hierarchy1"/>
    <dgm:cxn modelId="{3583D8B9-76D7-47C3-A172-4F27C324894E}" type="presParOf" srcId="{E8108333-8800-4C64-86B7-3D9F625D4013}" destId="{35359F1B-C522-4B4A-B588-EE718D1B1382}" srcOrd="1" destOrd="0" presId="urn:microsoft.com/office/officeart/2005/8/layout/hierarchy1"/>
    <dgm:cxn modelId="{2D76F758-25D6-4E03-976D-ADB7FE2467FA}" type="presParOf" srcId="{D7B58DAE-9BDD-4184-9341-441118D062A8}" destId="{ACBED098-E481-43EB-9E28-91DA10F15AB7}" srcOrd="2" destOrd="0" presId="urn:microsoft.com/office/officeart/2005/8/layout/hierarchy1"/>
    <dgm:cxn modelId="{2493A22E-74AC-41CD-AD01-9EBA8FCC6445}" type="presParOf" srcId="{ACBED098-E481-43EB-9E28-91DA10F15AB7}" destId="{F7B756E1-FBAB-47A0-9563-412B04213AF9}" srcOrd="0" destOrd="0" presId="urn:microsoft.com/office/officeart/2005/8/layout/hierarchy1"/>
    <dgm:cxn modelId="{79A941A6-83AD-414D-A83E-95D464B580A6}" type="presParOf" srcId="{F7B756E1-FBAB-47A0-9563-412B04213AF9}" destId="{2701B9C6-4FED-41E8-AB08-629445454D05}" srcOrd="0" destOrd="0" presId="urn:microsoft.com/office/officeart/2005/8/layout/hierarchy1"/>
    <dgm:cxn modelId="{6BF144AA-6BD9-4528-AE7A-9A707E9085EE}" type="presParOf" srcId="{F7B756E1-FBAB-47A0-9563-412B04213AF9}" destId="{F7449D09-F62C-40B8-AF92-AE3E8762AA54}" srcOrd="1" destOrd="0" presId="urn:microsoft.com/office/officeart/2005/8/layout/hierarchy1"/>
    <dgm:cxn modelId="{52A14A36-F3A5-4DF7-96E7-42255A4B7955}" type="presParOf" srcId="{ACBED098-E481-43EB-9E28-91DA10F15AB7}" destId="{67DAF0ED-C264-4969-AB97-CCB0858994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0DA48C-29AF-4BF2-87B5-9BC5C60E52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8D9CCF-B071-4356-90EE-9E06D7A71111}">
      <dgm:prSet/>
      <dgm:spPr/>
      <dgm:t>
        <a:bodyPr/>
        <a:lstStyle/>
        <a:p>
          <a:pPr algn="just"/>
          <a:r>
            <a:rPr lang="en-US" dirty="0">
              <a:latin typeface="Times New Roman" panose="02020603050405020304" pitchFamily="18" charset="0"/>
              <a:cs typeface="Times New Roman" panose="02020603050405020304" pitchFamily="18" charset="0"/>
            </a:rPr>
            <a:t>we evaluated several machine learning models to predict diabetes, including </a:t>
          </a: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a:t>
          </a:r>
        </a:p>
      </dgm:t>
    </dgm:pt>
    <dgm:pt modelId="{C68587DA-3F65-473F-A8D6-8C44BDCE5E5E}" type="parTrans" cxnId="{0DFFD6AE-99E8-4C42-BCE6-C4E5DED0D228}">
      <dgm:prSet/>
      <dgm:spPr/>
      <dgm:t>
        <a:bodyPr/>
        <a:lstStyle/>
        <a:p>
          <a:endParaRPr lang="en-US"/>
        </a:p>
      </dgm:t>
    </dgm:pt>
    <dgm:pt modelId="{F37D4B44-3B40-4C38-A521-3310852BA534}" type="sibTrans" cxnId="{0DFFD6AE-99E8-4C42-BCE6-C4E5DED0D228}">
      <dgm:prSet/>
      <dgm:spPr/>
      <dgm:t>
        <a:bodyPr/>
        <a:lstStyle/>
        <a:p>
          <a:endParaRPr lang="en-US"/>
        </a:p>
      </dgm:t>
    </dgm:pt>
    <dgm:pt modelId="{3966F5DC-78F1-4230-B38C-D49F6CD2CC57}">
      <dgm:prSet/>
      <dgm:spPr/>
      <dgm:t>
        <a:bodyPr/>
        <a:lstStyle/>
        <a:p>
          <a:pPr algn="just"/>
          <a:r>
            <a:rPr lang="en-US" dirty="0">
              <a:latin typeface="Times New Roman" panose="02020603050405020304" pitchFamily="18" charset="0"/>
              <a:cs typeface="Times New Roman" panose="02020603050405020304" pitchFamily="18" charset="0"/>
            </a:rPr>
            <a:t>These models were chosen for their ability to handle non-linearity in the data and their effectiveness in dealing with imbalanced datasets.</a:t>
          </a:r>
        </a:p>
      </dgm:t>
    </dgm:pt>
    <dgm:pt modelId="{260CF354-30A1-4B52-BE4D-1C74679D4E3B}" type="parTrans" cxnId="{DB8FC0D1-0E76-491F-8FB3-43DF5848D44B}">
      <dgm:prSet/>
      <dgm:spPr/>
      <dgm:t>
        <a:bodyPr/>
        <a:lstStyle/>
        <a:p>
          <a:endParaRPr lang="en-US"/>
        </a:p>
      </dgm:t>
    </dgm:pt>
    <dgm:pt modelId="{8C72DEBC-97BD-494A-828B-62D65D3BF69D}" type="sibTrans" cxnId="{DB8FC0D1-0E76-491F-8FB3-43DF5848D44B}">
      <dgm:prSet/>
      <dgm:spPr/>
      <dgm:t>
        <a:bodyPr/>
        <a:lstStyle/>
        <a:p>
          <a:endParaRPr lang="en-US"/>
        </a:p>
      </dgm:t>
    </dgm:pt>
    <dgm:pt modelId="{7E1BAEC5-611A-4985-8DCA-EC4A7FA8B3DB}">
      <dgm:prSet/>
      <dgm:spPr/>
      <dgm:t>
        <a:bodyPr/>
        <a:lstStyle/>
        <a:p>
          <a:r>
            <a:rPr lang="en-US" dirty="0">
              <a:latin typeface="Times New Roman" panose="02020603050405020304" pitchFamily="18" charset="0"/>
              <a:cs typeface="Times New Roman" panose="02020603050405020304" pitchFamily="18" charset="0"/>
            </a:rPr>
            <a:t>The dataset was then split into </a:t>
          </a:r>
          <a:r>
            <a:rPr lang="en-US" b="1" dirty="0">
              <a:latin typeface="Times New Roman" panose="02020603050405020304" pitchFamily="18" charset="0"/>
              <a:cs typeface="Times New Roman" panose="02020603050405020304" pitchFamily="18" charset="0"/>
            </a:rPr>
            <a:t>80% training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20% testing</a:t>
          </a:r>
          <a:r>
            <a:rPr lang="en-US" dirty="0">
              <a:latin typeface="Times New Roman" panose="02020603050405020304" pitchFamily="18" charset="0"/>
              <a:cs typeface="Times New Roman" panose="02020603050405020304" pitchFamily="18" charset="0"/>
            </a:rPr>
            <a:t> sets to train the model and evaluate its performance.</a:t>
          </a:r>
        </a:p>
      </dgm:t>
    </dgm:pt>
    <dgm:pt modelId="{8DE5E7F1-9C4C-47B8-9A48-76282463CA0D}" type="parTrans" cxnId="{22DDABF5-8381-4498-A835-C7C78C85C0F1}">
      <dgm:prSet/>
      <dgm:spPr/>
      <dgm:t>
        <a:bodyPr/>
        <a:lstStyle/>
        <a:p>
          <a:endParaRPr lang="en-US"/>
        </a:p>
      </dgm:t>
    </dgm:pt>
    <dgm:pt modelId="{E5E9084D-A048-4887-AF2E-9B82564578B5}" type="sibTrans" cxnId="{22DDABF5-8381-4498-A835-C7C78C85C0F1}">
      <dgm:prSet/>
      <dgm:spPr/>
      <dgm:t>
        <a:bodyPr/>
        <a:lstStyle/>
        <a:p>
          <a:endParaRPr lang="en-US"/>
        </a:p>
      </dgm:t>
    </dgm:pt>
    <dgm:pt modelId="{F554F29E-F104-4238-A6F0-852EABBFFA67}" type="pres">
      <dgm:prSet presAssocID="{A70DA48C-29AF-4BF2-87B5-9BC5C60E52BC}" presName="root" presStyleCnt="0">
        <dgm:presLayoutVars>
          <dgm:dir/>
          <dgm:resizeHandles val="exact"/>
        </dgm:presLayoutVars>
      </dgm:prSet>
      <dgm:spPr/>
    </dgm:pt>
    <dgm:pt modelId="{C078B881-86D6-4952-B47D-250BB0B6CEC0}" type="pres">
      <dgm:prSet presAssocID="{D78D9CCF-B071-4356-90EE-9E06D7A71111}" presName="compNode" presStyleCnt="0"/>
      <dgm:spPr/>
    </dgm:pt>
    <dgm:pt modelId="{056C84D0-41DA-461E-9306-204A4C74776D}" type="pres">
      <dgm:prSet presAssocID="{D78D9CCF-B071-4356-90EE-9E06D7A71111}" presName="bgRect" presStyleLbl="bgShp" presStyleIdx="0" presStyleCnt="3"/>
      <dgm:spPr/>
    </dgm:pt>
    <dgm:pt modelId="{68CF492D-0905-46EE-AF97-BD6605C86936}" type="pres">
      <dgm:prSet presAssocID="{D78D9CCF-B071-4356-90EE-9E06D7A711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E8BE9777-5F97-4153-93FF-93A8D3FB2457}" type="pres">
      <dgm:prSet presAssocID="{D78D9CCF-B071-4356-90EE-9E06D7A71111}" presName="spaceRect" presStyleCnt="0"/>
      <dgm:spPr/>
    </dgm:pt>
    <dgm:pt modelId="{F2C433F8-F505-428B-A05F-32C84E5EDBC4}" type="pres">
      <dgm:prSet presAssocID="{D78D9CCF-B071-4356-90EE-9E06D7A71111}" presName="parTx" presStyleLbl="revTx" presStyleIdx="0" presStyleCnt="3">
        <dgm:presLayoutVars>
          <dgm:chMax val="0"/>
          <dgm:chPref val="0"/>
        </dgm:presLayoutVars>
      </dgm:prSet>
      <dgm:spPr/>
    </dgm:pt>
    <dgm:pt modelId="{1DDAC967-A9B8-4AB3-8E78-B2CF81156DAF}" type="pres">
      <dgm:prSet presAssocID="{F37D4B44-3B40-4C38-A521-3310852BA534}" presName="sibTrans" presStyleCnt="0"/>
      <dgm:spPr/>
    </dgm:pt>
    <dgm:pt modelId="{B378A36D-3C6A-4E12-BDED-E1EF0C5E17E4}" type="pres">
      <dgm:prSet presAssocID="{3966F5DC-78F1-4230-B38C-D49F6CD2CC57}" presName="compNode" presStyleCnt="0"/>
      <dgm:spPr/>
    </dgm:pt>
    <dgm:pt modelId="{F72A4361-7D94-4F29-ABA9-A5C97C873487}" type="pres">
      <dgm:prSet presAssocID="{3966F5DC-78F1-4230-B38C-D49F6CD2CC57}" presName="bgRect" presStyleLbl="bgShp" presStyleIdx="1" presStyleCnt="3"/>
      <dgm:spPr/>
    </dgm:pt>
    <dgm:pt modelId="{E37C0AB8-B547-49FD-AFDB-384510939B47}" type="pres">
      <dgm:prSet presAssocID="{3966F5DC-78F1-4230-B38C-D49F6CD2CC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158134B-8EAA-4FCE-8F30-E6937ED5B456}" type="pres">
      <dgm:prSet presAssocID="{3966F5DC-78F1-4230-B38C-D49F6CD2CC57}" presName="spaceRect" presStyleCnt="0"/>
      <dgm:spPr/>
    </dgm:pt>
    <dgm:pt modelId="{F3B21F88-5CDA-469B-9460-548A386103D1}" type="pres">
      <dgm:prSet presAssocID="{3966F5DC-78F1-4230-B38C-D49F6CD2CC57}" presName="parTx" presStyleLbl="revTx" presStyleIdx="1" presStyleCnt="3">
        <dgm:presLayoutVars>
          <dgm:chMax val="0"/>
          <dgm:chPref val="0"/>
        </dgm:presLayoutVars>
      </dgm:prSet>
      <dgm:spPr/>
    </dgm:pt>
    <dgm:pt modelId="{DD381F93-4F38-4D7D-8EB5-72AE3212BA38}" type="pres">
      <dgm:prSet presAssocID="{8C72DEBC-97BD-494A-828B-62D65D3BF69D}" presName="sibTrans" presStyleCnt="0"/>
      <dgm:spPr/>
    </dgm:pt>
    <dgm:pt modelId="{D6BAC78A-8A4D-40CE-A9CE-08031C6D444E}" type="pres">
      <dgm:prSet presAssocID="{7E1BAEC5-611A-4985-8DCA-EC4A7FA8B3DB}" presName="compNode" presStyleCnt="0"/>
      <dgm:spPr/>
    </dgm:pt>
    <dgm:pt modelId="{2BE32FC3-20E9-4713-80FC-7C015E8EDFB0}" type="pres">
      <dgm:prSet presAssocID="{7E1BAEC5-611A-4985-8DCA-EC4A7FA8B3DB}" presName="bgRect" presStyleLbl="bgShp" presStyleIdx="2" presStyleCnt="3"/>
      <dgm:spPr/>
    </dgm:pt>
    <dgm:pt modelId="{7DA8C31C-5BDD-4111-B470-42958EB3F98F}" type="pres">
      <dgm:prSet presAssocID="{7E1BAEC5-611A-4985-8DCA-EC4A7FA8B3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646E786-A11F-4DDC-9505-0F0743444FFB}" type="pres">
      <dgm:prSet presAssocID="{7E1BAEC5-611A-4985-8DCA-EC4A7FA8B3DB}" presName="spaceRect" presStyleCnt="0"/>
      <dgm:spPr/>
    </dgm:pt>
    <dgm:pt modelId="{FE6ACF0E-9B1F-4AC3-8BED-7C3EF825D4AE}" type="pres">
      <dgm:prSet presAssocID="{7E1BAEC5-611A-4985-8DCA-EC4A7FA8B3DB}" presName="parTx" presStyleLbl="revTx" presStyleIdx="2" presStyleCnt="3">
        <dgm:presLayoutVars>
          <dgm:chMax val="0"/>
          <dgm:chPref val="0"/>
        </dgm:presLayoutVars>
      </dgm:prSet>
      <dgm:spPr/>
    </dgm:pt>
  </dgm:ptLst>
  <dgm:cxnLst>
    <dgm:cxn modelId="{7E91BDA6-8823-4F04-9B20-2FB2D3C3D913}" type="presOf" srcId="{3966F5DC-78F1-4230-B38C-D49F6CD2CC57}" destId="{F3B21F88-5CDA-469B-9460-548A386103D1}" srcOrd="0" destOrd="0" presId="urn:microsoft.com/office/officeart/2018/2/layout/IconVerticalSolidList"/>
    <dgm:cxn modelId="{7FA9E1AA-D7B0-44D9-9182-922D4EA1946C}" type="presOf" srcId="{7E1BAEC5-611A-4985-8DCA-EC4A7FA8B3DB}" destId="{FE6ACF0E-9B1F-4AC3-8BED-7C3EF825D4AE}" srcOrd="0" destOrd="0" presId="urn:microsoft.com/office/officeart/2018/2/layout/IconVerticalSolidList"/>
    <dgm:cxn modelId="{0DFFD6AE-99E8-4C42-BCE6-C4E5DED0D228}" srcId="{A70DA48C-29AF-4BF2-87B5-9BC5C60E52BC}" destId="{D78D9CCF-B071-4356-90EE-9E06D7A71111}" srcOrd="0" destOrd="0" parTransId="{C68587DA-3F65-473F-A8D6-8C44BDCE5E5E}" sibTransId="{F37D4B44-3B40-4C38-A521-3310852BA534}"/>
    <dgm:cxn modelId="{DB8FC0D1-0E76-491F-8FB3-43DF5848D44B}" srcId="{A70DA48C-29AF-4BF2-87B5-9BC5C60E52BC}" destId="{3966F5DC-78F1-4230-B38C-D49F6CD2CC57}" srcOrd="1" destOrd="0" parTransId="{260CF354-30A1-4B52-BE4D-1C74679D4E3B}" sibTransId="{8C72DEBC-97BD-494A-828B-62D65D3BF69D}"/>
    <dgm:cxn modelId="{60DEC7D6-C6E6-474A-9C40-3E74C83CDA19}" type="presOf" srcId="{A70DA48C-29AF-4BF2-87B5-9BC5C60E52BC}" destId="{F554F29E-F104-4238-A6F0-852EABBFFA67}" srcOrd="0" destOrd="0" presId="urn:microsoft.com/office/officeart/2018/2/layout/IconVerticalSolidList"/>
    <dgm:cxn modelId="{1F208BE9-7933-4BCA-B9B6-D11E20004F2B}" type="presOf" srcId="{D78D9CCF-B071-4356-90EE-9E06D7A71111}" destId="{F2C433F8-F505-428B-A05F-32C84E5EDBC4}" srcOrd="0" destOrd="0" presId="urn:microsoft.com/office/officeart/2018/2/layout/IconVerticalSolidList"/>
    <dgm:cxn modelId="{22DDABF5-8381-4498-A835-C7C78C85C0F1}" srcId="{A70DA48C-29AF-4BF2-87B5-9BC5C60E52BC}" destId="{7E1BAEC5-611A-4985-8DCA-EC4A7FA8B3DB}" srcOrd="2" destOrd="0" parTransId="{8DE5E7F1-9C4C-47B8-9A48-76282463CA0D}" sibTransId="{E5E9084D-A048-4887-AF2E-9B82564578B5}"/>
    <dgm:cxn modelId="{A2794D2D-0036-4C52-B5CF-348DAD9F643F}" type="presParOf" srcId="{F554F29E-F104-4238-A6F0-852EABBFFA67}" destId="{C078B881-86D6-4952-B47D-250BB0B6CEC0}" srcOrd="0" destOrd="0" presId="urn:microsoft.com/office/officeart/2018/2/layout/IconVerticalSolidList"/>
    <dgm:cxn modelId="{A751F395-A918-4054-9E01-14515EA2E04E}" type="presParOf" srcId="{C078B881-86D6-4952-B47D-250BB0B6CEC0}" destId="{056C84D0-41DA-461E-9306-204A4C74776D}" srcOrd="0" destOrd="0" presId="urn:microsoft.com/office/officeart/2018/2/layout/IconVerticalSolidList"/>
    <dgm:cxn modelId="{794D9E31-35B7-4269-8C19-EC4BAEFA362B}" type="presParOf" srcId="{C078B881-86D6-4952-B47D-250BB0B6CEC0}" destId="{68CF492D-0905-46EE-AF97-BD6605C86936}" srcOrd="1" destOrd="0" presId="urn:microsoft.com/office/officeart/2018/2/layout/IconVerticalSolidList"/>
    <dgm:cxn modelId="{2F535687-4700-448C-AE7D-4392DA6FF3AB}" type="presParOf" srcId="{C078B881-86D6-4952-B47D-250BB0B6CEC0}" destId="{E8BE9777-5F97-4153-93FF-93A8D3FB2457}" srcOrd="2" destOrd="0" presId="urn:microsoft.com/office/officeart/2018/2/layout/IconVerticalSolidList"/>
    <dgm:cxn modelId="{9FC90CFA-BCF9-4C12-B3BB-BAE8842039DD}" type="presParOf" srcId="{C078B881-86D6-4952-B47D-250BB0B6CEC0}" destId="{F2C433F8-F505-428B-A05F-32C84E5EDBC4}" srcOrd="3" destOrd="0" presId="urn:microsoft.com/office/officeart/2018/2/layout/IconVerticalSolidList"/>
    <dgm:cxn modelId="{D3BF141C-D7BD-4931-A04F-5CE83809DF24}" type="presParOf" srcId="{F554F29E-F104-4238-A6F0-852EABBFFA67}" destId="{1DDAC967-A9B8-4AB3-8E78-B2CF81156DAF}" srcOrd="1" destOrd="0" presId="urn:microsoft.com/office/officeart/2018/2/layout/IconVerticalSolidList"/>
    <dgm:cxn modelId="{CD78D249-238E-4035-8F26-21C7901981B9}" type="presParOf" srcId="{F554F29E-F104-4238-A6F0-852EABBFFA67}" destId="{B378A36D-3C6A-4E12-BDED-E1EF0C5E17E4}" srcOrd="2" destOrd="0" presId="urn:microsoft.com/office/officeart/2018/2/layout/IconVerticalSolidList"/>
    <dgm:cxn modelId="{F1930C7A-19D1-46FE-9787-F772C18E940F}" type="presParOf" srcId="{B378A36D-3C6A-4E12-BDED-E1EF0C5E17E4}" destId="{F72A4361-7D94-4F29-ABA9-A5C97C873487}" srcOrd="0" destOrd="0" presId="urn:microsoft.com/office/officeart/2018/2/layout/IconVerticalSolidList"/>
    <dgm:cxn modelId="{AD67AE7E-7B81-4A43-9791-DCBC215AD78E}" type="presParOf" srcId="{B378A36D-3C6A-4E12-BDED-E1EF0C5E17E4}" destId="{E37C0AB8-B547-49FD-AFDB-384510939B47}" srcOrd="1" destOrd="0" presId="urn:microsoft.com/office/officeart/2018/2/layout/IconVerticalSolidList"/>
    <dgm:cxn modelId="{A8C63631-AFB0-426F-82EF-3BCA59750BD4}" type="presParOf" srcId="{B378A36D-3C6A-4E12-BDED-E1EF0C5E17E4}" destId="{9158134B-8EAA-4FCE-8F30-E6937ED5B456}" srcOrd="2" destOrd="0" presId="urn:microsoft.com/office/officeart/2018/2/layout/IconVerticalSolidList"/>
    <dgm:cxn modelId="{E3739709-467A-483C-83A5-4253B218569E}" type="presParOf" srcId="{B378A36D-3C6A-4E12-BDED-E1EF0C5E17E4}" destId="{F3B21F88-5CDA-469B-9460-548A386103D1}" srcOrd="3" destOrd="0" presId="urn:microsoft.com/office/officeart/2018/2/layout/IconVerticalSolidList"/>
    <dgm:cxn modelId="{5E0164E3-8365-49E2-9B72-D0F39D3451B0}" type="presParOf" srcId="{F554F29E-F104-4238-A6F0-852EABBFFA67}" destId="{DD381F93-4F38-4D7D-8EB5-72AE3212BA38}" srcOrd="3" destOrd="0" presId="urn:microsoft.com/office/officeart/2018/2/layout/IconVerticalSolidList"/>
    <dgm:cxn modelId="{48C97F39-D1D8-437D-B6C5-633A7A990C16}" type="presParOf" srcId="{F554F29E-F104-4238-A6F0-852EABBFFA67}" destId="{D6BAC78A-8A4D-40CE-A9CE-08031C6D444E}" srcOrd="4" destOrd="0" presId="urn:microsoft.com/office/officeart/2018/2/layout/IconVerticalSolidList"/>
    <dgm:cxn modelId="{19AE6C33-7BE2-4032-B689-50057C150E56}" type="presParOf" srcId="{D6BAC78A-8A4D-40CE-A9CE-08031C6D444E}" destId="{2BE32FC3-20E9-4713-80FC-7C015E8EDFB0}" srcOrd="0" destOrd="0" presId="urn:microsoft.com/office/officeart/2018/2/layout/IconVerticalSolidList"/>
    <dgm:cxn modelId="{3DD01153-DCFE-4416-B6A2-2D01EDB2E087}" type="presParOf" srcId="{D6BAC78A-8A4D-40CE-A9CE-08031C6D444E}" destId="{7DA8C31C-5BDD-4111-B470-42958EB3F98F}" srcOrd="1" destOrd="0" presId="urn:microsoft.com/office/officeart/2018/2/layout/IconVerticalSolidList"/>
    <dgm:cxn modelId="{1CD8BC1E-1366-4868-9FC3-D1BA320DF4EC}" type="presParOf" srcId="{D6BAC78A-8A4D-40CE-A9CE-08031C6D444E}" destId="{3646E786-A11F-4DDC-9505-0F0743444FFB}" srcOrd="2" destOrd="0" presId="urn:microsoft.com/office/officeart/2018/2/layout/IconVerticalSolidList"/>
    <dgm:cxn modelId="{E6E0A18C-CD1E-45D7-A627-3D12BD969C8A}" type="presParOf" srcId="{D6BAC78A-8A4D-40CE-A9CE-08031C6D444E}" destId="{FE6ACF0E-9B1F-4AC3-8BED-7C3EF825D4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C703D-C95B-414D-86CD-6B2703EC3061}">
      <dsp:nvSpPr>
        <dsp:cNvPr id="0" name=""/>
        <dsp:cNvSpPr/>
      </dsp:nvSpPr>
      <dsp:spPr>
        <a:xfrm>
          <a:off x="0" y="192393"/>
          <a:ext cx="2955280" cy="18766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FE6E4-F74A-4CD8-95E7-B25E616859D1}">
      <dsp:nvSpPr>
        <dsp:cNvPr id="0" name=""/>
        <dsp:cNvSpPr/>
      </dsp:nvSpPr>
      <dsp:spPr>
        <a:xfrm>
          <a:off x="328364" y="504340"/>
          <a:ext cx="2955280" cy="18766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Global Impact: </a:t>
          </a:r>
          <a:br>
            <a:rPr lang="en-US" sz="1400" b="1" kern="1200" dirty="0"/>
          </a:br>
          <a:r>
            <a:rPr lang="en-US" sz="1400" kern="1200" dirty="0"/>
            <a:t>Diabetes affects over 422 million people globally, with early detection critical to prevent complications like cardiovascular disease, kidney failure, and nerve damage.</a:t>
          </a:r>
        </a:p>
      </dsp:txBody>
      <dsp:txXfrm>
        <a:off x="383328" y="559304"/>
        <a:ext cx="2845352" cy="1766674"/>
      </dsp:txXfrm>
    </dsp:sp>
    <dsp:sp modelId="{41B1C965-4C67-4551-8299-4C3AB33D02DB}">
      <dsp:nvSpPr>
        <dsp:cNvPr id="0" name=""/>
        <dsp:cNvSpPr/>
      </dsp:nvSpPr>
      <dsp:spPr>
        <a:xfrm>
          <a:off x="3612009" y="192393"/>
          <a:ext cx="2955280" cy="18766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B47E7-4031-4377-894B-BB9C954D3C1F}">
      <dsp:nvSpPr>
        <dsp:cNvPr id="0" name=""/>
        <dsp:cNvSpPr/>
      </dsp:nvSpPr>
      <dsp:spPr>
        <a:xfrm>
          <a:off x="3940373" y="504340"/>
          <a:ext cx="2955280" cy="18766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Limitations: </a:t>
          </a:r>
          <a:br>
            <a:rPr lang="en-US" sz="1400" b="1" kern="1200" dirty="0"/>
          </a:br>
          <a:r>
            <a:rPr lang="en-US" sz="1400" kern="1200" dirty="0"/>
            <a:t>Basic statistical techniques may fail to capture the complex relationships influencing diabetes risk, leading to less accurate predictions.</a:t>
          </a:r>
        </a:p>
      </dsp:txBody>
      <dsp:txXfrm>
        <a:off x="3995337" y="559304"/>
        <a:ext cx="2845352" cy="1766674"/>
      </dsp:txXfrm>
    </dsp:sp>
    <dsp:sp modelId="{2701B9C6-4FED-41E8-AB08-629445454D05}">
      <dsp:nvSpPr>
        <dsp:cNvPr id="0" name=""/>
        <dsp:cNvSpPr/>
      </dsp:nvSpPr>
      <dsp:spPr>
        <a:xfrm>
          <a:off x="7224018" y="192393"/>
          <a:ext cx="2955280" cy="18766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49D09-F62C-40B8-AF92-AE3E8762AA54}">
      <dsp:nvSpPr>
        <dsp:cNvPr id="0" name=""/>
        <dsp:cNvSpPr/>
      </dsp:nvSpPr>
      <dsp:spPr>
        <a:xfrm>
          <a:off x="7552382" y="504340"/>
          <a:ext cx="2955280" cy="18766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Power of Machine Learning:</a:t>
          </a:r>
          <a:br>
            <a:rPr lang="en-US" sz="1400" b="1" kern="1200" dirty="0"/>
          </a:br>
          <a:r>
            <a:rPr lang="en-US" sz="1400" kern="1200" dirty="0"/>
            <a:t>Machine learning enables models to learn from large datasets, detecting intricate patterns that improve prediction accuracy and aid in early diagnosis and intervention strategies.</a:t>
          </a:r>
        </a:p>
      </dsp:txBody>
      <dsp:txXfrm>
        <a:off x="7607346" y="559304"/>
        <a:ext cx="2845352" cy="1766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C84D0-41DA-461E-9306-204A4C74776D}">
      <dsp:nvSpPr>
        <dsp:cNvPr id="0" name=""/>
        <dsp:cNvSpPr/>
      </dsp:nvSpPr>
      <dsp:spPr>
        <a:xfrm>
          <a:off x="0" y="681"/>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F492D-0905-46EE-AF97-BD6605C86936}">
      <dsp:nvSpPr>
        <dsp:cNvPr id="0" name=""/>
        <dsp:cNvSpPr/>
      </dsp:nvSpPr>
      <dsp:spPr>
        <a:xfrm>
          <a:off x="482581" y="359626"/>
          <a:ext cx="877420" cy="877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433F8-F505-428B-A05F-32C84E5EDBC4}">
      <dsp:nvSpPr>
        <dsp:cNvPr id="0" name=""/>
        <dsp:cNvSpPr/>
      </dsp:nvSpPr>
      <dsp:spPr>
        <a:xfrm>
          <a:off x="1842582" y="681"/>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just"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we evaluated several machine learning models to predict diabetes, including </a:t>
          </a:r>
          <a:r>
            <a:rPr lang="en-US" sz="2300" b="1" kern="1200" dirty="0">
              <a:latin typeface="Times New Roman" panose="02020603050405020304" pitchFamily="18" charset="0"/>
              <a:cs typeface="Times New Roman" panose="02020603050405020304" pitchFamily="18" charset="0"/>
            </a:rPr>
            <a:t>Decision Trees</a:t>
          </a:r>
          <a:r>
            <a:rPr lang="en-US" sz="2300" kern="1200" dirty="0">
              <a:latin typeface="Times New Roman" panose="02020603050405020304" pitchFamily="18" charset="0"/>
              <a:cs typeface="Times New Roman" panose="02020603050405020304" pitchFamily="18" charset="0"/>
            </a:rPr>
            <a:t>, </a:t>
          </a:r>
          <a:r>
            <a:rPr lang="en-US" sz="2300" b="1" kern="1200" dirty="0">
              <a:latin typeface="Times New Roman" panose="02020603050405020304" pitchFamily="18" charset="0"/>
              <a:cs typeface="Times New Roman" panose="02020603050405020304" pitchFamily="18" charset="0"/>
            </a:rPr>
            <a:t>Random Forest</a:t>
          </a:r>
          <a:r>
            <a:rPr lang="en-US" sz="2300" kern="1200" dirty="0">
              <a:latin typeface="Times New Roman" panose="02020603050405020304" pitchFamily="18" charset="0"/>
              <a:cs typeface="Times New Roman" panose="02020603050405020304" pitchFamily="18" charset="0"/>
            </a:rPr>
            <a:t>, </a:t>
          </a:r>
          <a:r>
            <a:rPr lang="en-US" sz="2300" b="1" kern="1200" dirty="0" err="1">
              <a:latin typeface="Times New Roman" panose="02020603050405020304" pitchFamily="18" charset="0"/>
              <a:cs typeface="Times New Roman" panose="02020603050405020304" pitchFamily="18" charset="0"/>
            </a:rPr>
            <a:t>XGBoost</a:t>
          </a:r>
          <a:r>
            <a:rPr lang="en-US" sz="2300" kern="1200" dirty="0">
              <a:latin typeface="Times New Roman" panose="02020603050405020304" pitchFamily="18" charset="0"/>
              <a:cs typeface="Times New Roman" panose="02020603050405020304" pitchFamily="18" charset="0"/>
            </a:rPr>
            <a:t>, </a:t>
          </a:r>
          <a:r>
            <a:rPr lang="en-US" sz="2300" b="1" kern="1200" dirty="0" err="1">
              <a:latin typeface="Times New Roman" panose="02020603050405020304" pitchFamily="18" charset="0"/>
              <a:cs typeface="Times New Roman" panose="02020603050405020304" pitchFamily="18" charset="0"/>
            </a:rPr>
            <a:t>LightGBM</a:t>
          </a:r>
          <a:r>
            <a:rPr lang="en-US" sz="2300" kern="1200" dirty="0">
              <a:latin typeface="Times New Roman" panose="02020603050405020304" pitchFamily="18" charset="0"/>
              <a:cs typeface="Times New Roman" panose="02020603050405020304" pitchFamily="18" charset="0"/>
            </a:rPr>
            <a:t>, and </a:t>
          </a:r>
          <a:r>
            <a:rPr lang="en-US" sz="2300" b="1" kern="1200" dirty="0" err="1">
              <a:latin typeface="Times New Roman" panose="02020603050405020304" pitchFamily="18" charset="0"/>
              <a:cs typeface="Times New Roman" panose="02020603050405020304" pitchFamily="18" charset="0"/>
            </a:rPr>
            <a:t>CatBoost</a:t>
          </a:r>
          <a:r>
            <a:rPr lang="en-US" sz="2300" kern="1200" dirty="0">
              <a:latin typeface="Times New Roman" panose="02020603050405020304" pitchFamily="18" charset="0"/>
              <a:cs typeface="Times New Roman" panose="02020603050405020304" pitchFamily="18" charset="0"/>
            </a:rPr>
            <a:t>. </a:t>
          </a:r>
        </a:p>
      </dsp:txBody>
      <dsp:txXfrm>
        <a:off x="1842582" y="681"/>
        <a:ext cx="4990592" cy="1595309"/>
      </dsp:txXfrm>
    </dsp:sp>
    <dsp:sp modelId="{F72A4361-7D94-4F29-ABA9-A5C97C873487}">
      <dsp:nvSpPr>
        <dsp:cNvPr id="0" name=""/>
        <dsp:cNvSpPr/>
      </dsp:nvSpPr>
      <dsp:spPr>
        <a:xfrm>
          <a:off x="0" y="1994818"/>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C0AB8-B547-49FD-AFDB-384510939B47}">
      <dsp:nvSpPr>
        <dsp:cNvPr id="0" name=""/>
        <dsp:cNvSpPr/>
      </dsp:nvSpPr>
      <dsp:spPr>
        <a:xfrm>
          <a:off x="482581" y="2353762"/>
          <a:ext cx="877420" cy="877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21F88-5CDA-469B-9460-548A386103D1}">
      <dsp:nvSpPr>
        <dsp:cNvPr id="0" name=""/>
        <dsp:cNvSpPr/>
      </dsp:nvSpPr>
      <dsp:spPr>
        <a:xfrm>
          <a:off x="1842582" y="1994818"/>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just"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These models were chosen for their ability to handle non-linearity in the data and their effectiveness in dealing with imbalanced datasets.</a:t>
          </a:r>
        </a:p>
      </dsp:txBody>
      <dsp:txXfrm>
        <a:off x="1842582" y="1994818"/>
        <a:ext cx="4990592" cy="1595309"/>
      </dsp:txXfrm>
    </dsp:sp>
    <dsp:sp modelId="{2BE32FC3-20E9-4713-80FC-7C015E8EDFB0}">
      <dsp:nvSpPr>
        <dsp:cNvPr id="0" name=""/>
        <dsp:cNvSpPr/>
      </dsp:nvSpPr>
      <dsp:spPr>
        <a:xfrm>
          <a:off x="0" y="3988954"/>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A8C31C-5BDD-4111-B470-42958EB3F98F}">
      <dsp:nvSpPr>
        <dsp:cNvPr id="0" name=""/>
        <dsp:cNvSpPr/>
      </dsp:nvSpPr>
      <dsp:spPr>
        <a:xfrm>
          <a:off x="482581" y="4347899"/>
          <a:ext cx="877420" cy="877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6ACF0E-9B1F-4AC3-8BED-7C3EF825D4AE}">
      <dsp:nvSpPr>
        <dsp:cNvPr id="0" name=""/>
        <dsp:cNvSpPr/>
      </dsp:nvSpPr>
      <dsp:spPr>
        <a:xfrm>
          <a:off x="1842582" y="3988954"/>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 dataset was then split into </a:t>
          </a:r>
          <a:r>
            <a:rPr lang="en-US" sz="2300" b="1" kern="1200" dirty="0">
              <a:latin typeface="Times New Roman" panose="02020603050405020304" pitchFamily="18" charset="0"/>
              <a:cs typeface="Times New Roman" panose="02020603050405020304" pitchFamily="18" charset="0"/>
            </a:rPr>
            <a:t>80% training</a:t>
          </a:r>
          <a:r>
            <a:rPr lang="en-US" sz="2300" kern="1200" dirty="0">
              <a:latin typeface="Times New Roman" panose="02020603050405020304" pitchFamily="18" charset="0"/>
              <a:cs typeface="Times New Roman" panose="02020603050405020304" pitchFamily="18" charset="0"/>
            </a:rPr>
            <a:t> and </a:t>
          </a:r>
          <a:r>
            <a:rPr lang="en-US" sz="2300" b="1" kern="1200" dirty="0">
              <a:latin typeface="Times New Roman" panose="02020603050405020304" pitchFamily="18" charset="0"/>
              <a:cs typeface="Times New Roman" panose="02020603050405020304" pitchFamily="18" charset="0"/>
            </a:rPr>
            <a:t>20% testing</a:t>
          </a:r>
          <a:r>
            <a:rPr lang="en-US" sz="2300" kern="1200" dirty="0">
              <a:latin typeface="Times New Roman" panose="02020603050405020304" pitchFamily="18" charset="0"/>
              <a:cs typeface="Times New Roman" panose="02020603050405020304" pitchFamily="18" charset="0"/>
            </a:rPr>
            <a:t> sets to train the model and evaluate its performance.</a:t>
          </a:r>
        </a:p>
      </dsp:txBody>
      <dsp:txXfrm>
        <a:off x="1842582" y="3988954"/>
        <a:ext cx="4990592" cy="15953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136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662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9592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9162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598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217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6115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536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7340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6640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12/4/2024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0547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12/4/2024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45830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416A4D-F692-B589-4FED-DB0DCFED2D9A}"/>
              </a:ext>
            </a:extLst>
          </p:cNvPr>
          <p:cNvPicPr>
            <a:picLocks noChangeAspect="1"/>
          </p:cNvPicPr>
          <p:nvPr/>
        </p:nvPicPr>
        <p:blipFill>
          <a:blip r:embed="rId2">
            <a:alphaModFix amt="40000"/>
          </a:blip>
          <a:srcRect t="10520" r="6" b="12409"/>
          <a:stretch/>
        </p:blipFill>
        <p:spPr>
          <a:xfrm>
            <a:off x="13269" y="218683"/>
            <a:ext cx="12188932" cy="6857990"/>
          </a:xfrm>
          <a:prstGeom prst="rect">
            <a:avLst/>
          </a:prstGeom>
        </p:spPr>
      </p:pic>
      <p:sp>
        <p:nvSpPr>
          <p:cNvPr id="2" name="Title 1"/>
          <p:cNvSpPr>
            <a:spLocks noGrp="1"/>
          </p:cNvSpPr>
          <p:nvPr>
            <p:ph type="ctrTitle"/>
          </p:nvPr>
        </p:nvSpPr>
        <p:spPr>
          <a:xfrm>
            <a:off x="482600" y="732032"/>
            <a:ext cx="11147071" cy="2736390"/>
          </a:xfrm>
        </p:spPr>
        <p:txBody>
          <a:bodyPr anchor="t">
            <a:normAutofit/>
          </a:bodyPr>
          <a:lstStyle/>
          <a:p>
            <a:pPr algn="ctr">
              <a:lnSpc>
                <a:spcPct val="90000"/>
              </a:lnSpc>
            </a:pPr>
            <a:r>
              <a:rPr lang="en-US" sz="4400" dirty="0">
                <a:solidFill>
                  <a:srgbClr val="FFFFFF"/>
                </a:solidFill>
                <a:ea typeface="+mj-lt"/>
                <a:cs typeface="+mj-lt"/>
              </a:rPr>
              <a:t>Analysis and Evaluation of Machine Learning Models for Diabetes Risk Prediction</a:t>
            </a:r>
            <a:endParaRPr lang="en-US" sz="4400" dirty="0">
              <a:solidFill>
                <a:srgbClr val="FFFFFF"/>
              </a:solidFill>
            </a:endParaRPr>
          </a:p>
        </p:txBody>
      </p:sp>
      <p:sp>
        <p:nvSpPr>
          <p:cNvPr id="3" name="Subtitle 2"/>
          <p:cNvSpPr>
            <a:spLocks noGrp="1"/>
          </p:cNvSpPr>
          <p:nvPr>
            <p:ph type="subTitle" idx="1"/>
          </p:nvPr>
        </p:nvSpPr>
        <p:spPr>
          <a:xfrm>
            <a:off x="6107735" y="3942929"/>
            <a:ext cx="5388650" cy="2179850"/>
          </a:xfrm>
        </p:spPr>
        <p:txBody>
          <a:bodyPr anchor="b">
            <a:normAutofit fontScale="92500" lnSpcReduction="10000"/>
          </a:bodyPr>
          <a:lstStyle/>
          <a:p>
            <a:pPr algn="r"/>
            <a:r>
              <a:rPr lang="en-US" dirty="0">
                <a:solidFill>
                  <a:srgbClr val="FFFFFF"/>
                </a:solidFill>
              </a:rPr>
              <a:t>Submitted By:</a:t>
            </a:r>
          </a:p>
          <a:p>
            <a:pPr algn="r"/>
            <a:r>
              <a:rPr lang="en-US" dirty="0">
                <a:solidFill>
                  <a:srgbClr val="FFFFFF"/>
                </a:solidFill>
              </a:rPr>
              <a:t>Sabin Adhikari</a:t>
            </a:r>
          </a:p>
          <a:p>
            <a:pPr algn="r"/>
            <a:r>
              <a:rPr lang="en-US" dirty="0">
                <a:solidFill>
                  <a:srgbClr val="FFFFFF"/>
                </a:solidFill>
              </a:rPr>
              <a:t>Sonam Gurung</a:t>
            </a:r>
          </a:p>
          <a:p>
            <a:pPr algn="r"/>
            <a:r>
              <a:rPr lang="en-US" dirty="0">
                <a:solidFill>
                  <a:srgbClr val="FFFFFF"/>
                </a:solidFill>
              </a:rPr>
              <a:t>Siddhartha Phuyal</a:t>
            </a:r>
          </a:p>
          <a:p>
            <a:pPr algn="r"/>
            <a:r>
              <a:rPr lang="en-US" dirty="0">
                <a:solidFill>
                  <a:srgbClr val="FFFFFF"/>
                </a:solidFill>
              </a:rPr>
              <a:t>Venkat Karthik </a:t>
            </a:r>
            <a:r>
              <a:rPr lang="en-US" dirty="0" err="1">
                <a:solidFill>
                  <a:srgbClr val="FFFFFF"/>
                </a:solidFill>
              </a:rPr>
              <a:t>Poreddy</a:t>
            </a:r>
            <a:endParaRPr lang="en-US" dirty="0">
              <a:solidFill>
                <a:srgbClr val="FFFFFF"/>
              </a:solidFill>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6" name="Rectangle 3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9CA24-8033-B21C-1774-0686F41D4A29}"/>
              </a:ext>
            </a:extLst>
          </p:cNvPr>
          <p:cNvSpPr>
            <a:spLocks noGrp="1"/>
          </p:cNvSpPr>
          <p:nvPr>
            <p:ph type="title"/>
          </p:nvPr>
        </p:nvSpPr>
        <p:spPr>
          <a:xfrm>
            <a:off x="481007" y="702870"/>
            <a:ext cx="5614993" cy="3889008"/>
          </a:xfrm>
        </p:spPr>
        <p:txBody>
          <a:bodyPr vert="horz" lIns="91440" tIns="45720" rIns="91440" bIns="45720" rtlCol="0" anchor="b">
            <a:normAutofit/>
          </a:bodyPr>
          <a:lstStyle/>
          <a:p>
            <a:pPr algn="ctr"/>
            <a:r>
              <a:rPr lang="en-US" dirty="0">
                <a:latin typeface="Times New Roman" panose="02020603050405020304" pitchFamily="18" charset="0"/>
                <a:cs typeface="Times New Roman" panose="02020603050405020304" pitchFamily="18" charset="0"/>
              </a:rPr>
              <a:t>Proposed Framework</a:t>
            </a:r>
          </a:p>
        </p:txBody>
      </p:sp>
      <p:cxnSp>
        <p:nvCxnSpPr>
          <p:cNvPr id="38" name="Straight Connector 37">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3" descr="A diagram of data processing&#10;&#10;Description automatically generated">
            <a:extLst>
              <a:ext uri="{FF2B5EF4-FFF2-40B4-BE49-F238E27FC236}">
                <a16:creationId xmlns:a16="http://schemas.microsoft.com/office/drawing/2014/main" id="{8EC9FA02-7CB3-8653-06D4-C1544C7E8DCE}"/>
              </a:ext>
            </a:extLst>
          </p:cNvPr>
          <p:cNvPicPr>
            <a:picLocks noChangeAspect="1"/>
          </p:cNvPicPr>
          <p:nvPr/>
        </p:nvPicPr>
        <p:blipFill>
          <a:blip r:embed="rId2">
            <a:alphaModFix/>
          </a:blip>
          <a:stretch>
            <a:fillRect/>
          </a:stretch>
        </p:blipFill>
        <p:spPr>
          <a:xfrm>
            <a:off x="6634090" y="807039"/>
            <a:ext cx="5019817" cy="5243915"/>
          </a:xfrm>
          <a:prstGeom prst="rect">
            <a:avLst/>
          </a:prstGeom>
        </p:spPr>
      </p:pic>
      <p:cxnSp>
        <p:nvCxnSpPr>
          <p:cNvPr id="40" name="Straight Connector 39">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578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6" name="Rectangle 2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5A1411-0C46-4437-890D-A6FADAA96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8A9A4-866A-1268-2E9C-0EDD4F9C79FA}"/>
              </a:ext>
            </a:extLst>
          </p:cNvPr>
          <p:cNvSpPr>
            <a:spLocks noGrp="1"/>
          </p:cNvSpPr>
          <p:nvPr>
            <p:ph type="title"/>
          </p:nvPr>
        </p:nvSpPr>
        <p:spPr>
          <a:xfrm>
            <a:off x="481007" y="738102"/>
            <a:ext cx="10491396" cy="2006220"/>
          </a:xfrm>
        </p:spPr>
        <p:txBody>
          <a:bodyPr vert="horz" lIns="91440" tIns="45720" rIns="91440" bIns="45720" rtlCol="0" anchor="ctr">
            <a:normAutofit/>
          </a:bodyPr>
          <a:lstStyle/>
          <a:p>
            <a:pPr algn="ctr"/>
            <a:r>
              <a:rPr lang="en-US" dirty="0">
                <a:latin typeface="Times New Roman" panose="02020603050405020304" pitchFamily="18" charset="0"/>
                <a:cs typeface="Times New Roman" panose="02020603050405020304" pitchFamily="18" charset="0"/>
              </a:rPr>
              <a:t> Results and Analysis</a:t>
            </a:r>
          </a:p>
        </p:txBody>
      </p:sp>
      <p:cxnSp>
        <p:nvCxnSpPr>
          <p:cNvPr id="28" name="Straight Connector 27">
            <a:extLst>
              <a:ext uri="{FF2B5EF4-FFF2-40B4-BE49-F238E27FC236}">
                <a16:creationId xmlns:a16="http://schemas.microsoft.com/office/drawing/2014/main" id="{B4A2435D-FDB1-4A52-B67E-C788559DF7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3" descr="A table with numbers and symbols&#10;&#10;Description automatically generated">
            <a:extLst>
              <a:ext uri="{FF2B5EF4-FFF2-40B4-BE49-F238E27FC236}">
                <a16:creationId xmlns:a16="http://schemas.microsoft.com/office/drawing/2014/main" id="{DBD76DE5-2B08-329D-6895-92F5FC027C64}"/>
              </a:ext>
            </a:extLst>
          </p:cNvPr>
          <p:cNvPicPr>
            <a:picLocks noGrp="1" noChangeAspect="1"/>
          </p:cNvPicPr>
          <p:nvPr>
            <p:ph idx="1"/>
          </p:nvPr>
        </p:nvPicPr>
        <p:blipFill>
          <a:blip r:embed="rId2">
            <a:alphaModFix/>
          </a:blip>
          <a:stretch>
            <a:fillRect/>
          </a:stretch>
        </p:blipFill>
        <p:spPr>
          <a:xfrm>
            <a:off x="481007" y="3018846"/>
            <a:ext cx="10849601" cy="3344932"/>
          </a:xfrm>
          <a:prstGeom prst="rect">
            <a:avLst/>
          </a:prstGeom>
        </p:spPr>
      </p:pic>
      <p:cxnSp>
        <p:nvCxnSpPr>
          <p:cNvPr id="30" name="Straight Connector 29">
            <a:extLst>
              <a:ext uri="{FF2B5EF4-FFF2-40B4-BE49-F238E27FC236}">
                <a16:creationId xmlns:a16="http://schemas.microsoft.com/office/drawing/2014/main" id="{D02651FE-5780-4DA3-A8E6-D079F215C1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528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and purple squares with numbers&#10;&#10;Description automatically generated">
            <a:extLst>
              <a:ext uri="{FF2B5EF4-FFF2-40B4-BE49-F238E27FC236}">
                <a16:creationId xmlns:a16="http://schemas.microsoft.com/office/drawing/2014/main" id="{12B600AF-703E-B26D-EC25-36F0B050F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09" y="765175"/>
            <a:ext cx="5763592" cy="5203006"/>
          </a:xfrm>
          <a:prstGeom prst="rect">
            <a:avLst/>
          </a:prstGeom>
        </p:spPr>
      </p:pic>
      <p:pic>
        <p:nvPicPr>
          <p:cNvPr id="5" name="Picture 4" descr="A graph with blue bars&#10;&#10;Description automatically generated">
            <a:extLst>
              <a:ext uri="{FF2B5EF4-FFF2-40B4-BE49-F238E27FC236}">
                <a16:creationId xmlns:a16="http://schemas.microsoft.com/office/drawing/2014/main" id="{4B2F63EC-7306-2E57-F912-B4E68D5F6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40922"/>
            <a:ext cx="6095999" cy="4651512"/>
          </a:xfrm>
          <a:prstGeom prst="rect">
            <a:avLst/>
          </a:prstGeom>
        </p:spPr>
      </p:pic>
    </p:spTree>
    <p:extLst>
      <p:ext uri="{BB962C8B-B14F-4D97-AF65-F5344CB8AC3E}">
        <p14:creationId xmlns:p14="http://schemas.microsoft.com/office/powerpoint/2010/main" val="379783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and purple squares with numbers&#10;&#10;Description automatically generated">
            <a:extLst>
              <a:ext uri="{FF2B5EF4-FFF2-40B4-BE49-F238E27FC236}">
                <a16:creationId xmlns:a16="http://schemas.microsoft.com/office/drawing/2014/main" id="{679A46CC-0CD2-ABCB-4967-00392E0CD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457"/>
            <a:ext cx="6174658" cy="5136900"/>
          </a:xfrm>
          <a:prstGeom prst="rect">
            <a:avLst/>
          </a:prstGeom>
        </p:spPr>
      </p:pic>
      <p:pic>
        <p:nvPicPr>
          <p:cNvPr id="6" name="Picture 5" descr="A graph with blue lines&#10;&#10;Description automatically generated">
            <a:extLst>
              <a:ext uri="{FF2B5EF4-FFF2-40B4-BE49-F238E27FC236}">
                <a16:creationId xmlns:a16="http://schemas.microsoft.com/office/drawing/2014/main" id="{6337A4BD-F4D3-C798-F7E5-8E63A59AF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658" y="978457"/>
            <a:ext cx="5732207" cy="4743917"/>
          </a:xfrm>
          <a:prstGeom prst="rect">
            <a:avLst/>
          </a:prstGeom>
        </p:spPr>
      </p:pic>
    </p:spTree>
    <p:extLst>
      <p:ext uri="{BB962C8B-B14F-4D97-AF65-F5344CB8AC3E}">
        <p14:creationId xmlns:p14="http://schemas.microsoft.com/office/powerpoint/2010/main" val="409455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yellow and purple squares&#10;&#10;Description automatically generated with medium confidence">
            <a:extLst>
              <a:ext uri="{FF2B5EF4-FFF2-40B4-BE49-F238E27FC236}">
                <a16:creationId xmlns:a16="http://schemas.microsoft.com/office/drawing/2014/main" id="{62E9058A-0723-DA6F-D5F8-47CCE6BB2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0" y="766917"/>
            <a:ext cx="6055910" cy="4951249"/>
          </a:xfrm>
          <a:prstGeom prst="rect">
            <a:avLst/>
          </a:prstGeom>
        </p:spPr>
      </p:pic>
      <p:pic>
        <p:nvPicPr>
          <p:cNvPr id="7" name="Picture 6" descr="A graph with blue bars&#10;&#10;Description automatically generated">
            <a:extLst>
              <a:ext uri="{FF2B5EF4-FFF2-40B4-BE49-F238E27FC236}">
                <a16:creationId xmlns:a16="http://schemas.microsoft.com/office/drawing/2014/main" id="{17A3E296-2188-5E67-B3E6-3E3959B3A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39835"/>
            <a:ext cx="6055910" cy="4267908"/>
          </a:xfrm>
          <a:prstGeom prst="rect">
            <a:avLst/>
          </a:prstGeom>
        </p:spPr>
      </p:pic>
    </p:spTree>
    <p:extLst>
      <p:ext uri="{BB962C8B-B14F-4D97-AF65-F5344CB8AC3E}">
        <p14:creationId xmlns:p14="http://schemas.microsoft.com/office/powerpoint/2010/main" val="82246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and purple squares with numbers and labels&#10;&#10;Description automatically generated">
            <a:extLst>
              <a:ext uri="{FF2B5EF4-FFF2-40B4-BE49-F238E27FC236}">
                <a16:creationId xmlns:a16="http://schemas.microsoft.com/office/drawing/2014/main" id="{47BB9B84-B643-C89A-FC86-16230E318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437"/>
            <a:ext cx="5893824" cy="4877310"/>
          </a:xfrm>
          <a:prstGeom prst="rect">
            <a:avLst/>
          </a:prstGeom>
        </p:spPr>
      </p:pic>
      <p:pic>
        <p:nvPicPr>
          <p:cNvPr id="7" name="Picture 6" descr="A graph with blue bars&#10;&#10;Description automatically generated with medium confidence">
            <a:extLst>
              <a:ext uri="{FF2B5EF4-FFF2-40B4-BE49-F238E27FC236}">
                <a16:creationId xmlns:a16="http://schemas.microsoft.com/office/drawing/2014/main" id="{3981A9BD-0965-D0B5-0661-30F059B96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78383"/>
            <a:ext cx="5953432" cy="3972043"/>
          </a:xfrm>
          <a:prstGeom prst="rect">
            <a:avLst/>
          </a:prstGeom>
        </p:spPr>
      </p:pic>
    </p:spTree>
    <p:extLst>
      <p:ext uri="{BB962C8B-B14F-4D97-AF65-F5344CB8AC3E}">
        <p14:creationId xmlns:p14="http://schemas.microsoft.com/office/powerpoint/2010/main" val="165036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a catboost confusion matrix&#10;&#10;Description automatically generated">
            <a:extLst>
              <a:ext uri="{FF2B5EF4-FFF2-40B4-BE49-F238E27FC236}">
                <a16:creationId xmlns:a16="http://schemas.microsoft.com/office/drawing/2014/main" id="{8D606A52-F3D9-0C97-D021-50F9D1BA6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71716"/>
            <a:ext cx="5653548" cy="4866045"/>
          </a:xfrm>
          <a:prstGeom prst="rect">
            <a:avLst/>
          </a:prstGeom>
        </p:spPr>
      </p:pic>
      <p:pic>
        <p:nvPicPr>
          <p:cNvPr id="5" name="Picture 4" descr="A graph with blue lines&#10;&#10;Description automatically generated">
            <a:extLst>
              <a:ext uri="{FF2B5EF4-FFF2-40B4-BE49-F238E27FC236}">
                <a16:creationId xmlns:a16="http://schemas.microsoft.com/office/drawing/2014/main" id="{6162CFAB-B598-2061-0FFC-5B584791A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684" y="1465006"/>
            <a:ext cx="6007510" cy="4027148"/>
          </a:xfrm>
          <a:prstGeom prst="rect">
            <a:avLst/>
          </a:prstGeom>
        </p:spPr>
      </p:pic>
    </p:spTree>
    <p:extLst>
      <p:ext uri="{BB962C8B-B14F-4D97-AF65-F5344CB8AC3E}">
        <p14:creationId xmlns:p14="http://schemas.microsoft.com/office/powerpoint/2010/main" val="409126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0DE08-0445-221B-D673-B4A29F3B36D6}"/>
              </a:ext>
            </a:extLst>
          </p:cNvPr>
          <p:cNvSpPr>
            <a:spLocks noGrp="1"/>
          </p:cNvSpPr>
          <p:nvPr>
            <p:ph idx="1"/>
          </p:nvPr>
        </p:nvSpPr>
        <p:spPr>
          <a:xfrm>
            <a:off x="482600" y="905852"/>
            <a:ext cx="11113287" cy="4973739"/>
          </a:xfrm>
        </p:spPr>
        <p:txBody>
          <a:bodyPr vert="horz" lIns="91440" tIns="45720" rIns="91440" bIns="45720" rtlCol="0" anchor="t">
            <a:normAutofit fontScale="92500" lnSpcReduction="10000"/>
          </a:bodyPr>
          <a:lstStyle/>
          <a:p>
            <a:pPr marL="285750" indent="-285750" algn="just">
              <a:buFont typeface="Arial"/>
              <a:buChar char="•"/>
            </a:pPr>
            <a:r>
              <a:rPr lang="en-US" b="1" dirty="0">
                <a:latin typeface="Times New Roman" panose="02020603050405020304" pitchFamily="18" charset="0"/>
                <a:ea typeface="+mn-lt"/>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mn-lt"/>
                <a:cs typeface="Times New Roman" panose="02020603050405020304" pitchFamily="18" charset="0"/>
              </a:rPr>
              <a:t>Despite having the lowest overall performance, it excelled in recall (0.7435), indicating effectiveness in identifying positive instances. However, lower precision (0.7030) and F1 score (0.7227) impacted its overall ranking. CV accuracy (0.9519) was relatively lower than other models.</a:t>
            </a:r>
            <a:endParaRPr lang="en-US"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b="1" dirty="0">
                <a:latin typeface="Times New Roman" panose="02020603050405020304" pitchFamily="18" charset="0"/>
                <a:ea typeface="+mn-lt"/>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mn-lt"/>
                <a:cs typeface="Times New Roman" panose="02020603050405020304" pitchFamily="18" charset="0"/>
              </a:rPr>
              <a:t>Demonstrated strong, consistent performance across all metrics, with high precision (0.9430) and an excellent ROC AUC (0.9632). Its CV accuracy (0.9699) reflects reliability and stability across different validation folds.</a:t>
            </a:r>
            <a:endParaRPr lang="en-US"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b="1" dirty="0" err="1">
                <a:latin typeface="Times New Roman" panose="02020603050405020304" pitchFamily="18" charset="0"/>
                <a:ea typeface="+mn-lt"/>
                <a:cs typeface="Times New Roman" panose="02020603050405020304" pitchFamily="18" charset="0"/>
              </a:rPr>
              <a:t>XGBoost</a:t>
            </a:r>
            <a:r>
              <a:rPr lang="en-US" b="1" dirty="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mn-lt"/>
                <a:cs typeface="Times New Roman" panose="02020603050405020304" pitchFamily="18" charset="0"/>
              </a:rPr>
              <a:t>Achieved solid performance with precision (0.9562) and a high ROC AUC (0.9783). Its F1 score (0.8035) was similar to </a:t>
            </a:r>
            <a:r>
              <a:rPr lang="en-US" dirty="0" err="1">
                <a:latin typeface="Times New Roman" panose="02020603050405020304" pitchFamily="18" charset="0"/>
                <a:ea typeface="+mn-lt"/>
                <a:cs typeface="Times New Roman" panose="02020603050405020304" pitchFamily="18" charset="0"/>
              </a:rPr>
              <a:t>LightGBM</a:t>
            </a:r>
            <a:r>
              <a:rPr lang="en-US" dirty="0">
                <a:latin typeface="Times New Roman" panose="02020603050405020304" pitchFamily="18" charset="0"/>
                <a:ea typeface="+mn-lt"/>
                <a:cs typeface="Times New Roman" panose="02020603050405020304" pitchFamily="18" charset="0"/>
              </a:rPr>
              <a:t>, and CV accuracy (0.9710) shows robustness in cross-validation, making it a dependable model.</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82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0E62C-7387-A7C2-7E76-C20219CD7CFB}"/>
              </a:ext>
            </a:extLst>
          </p:cNvPr>
          <p:cNvSpPr>
            <a:spLocks noGrp="1"/>
          </p:cNvSpPr>
          <p:nvPr>
            <p:ph idx="1"/>
          </p:nvPr>
        </p:nvSpPr>
        <p:spPr>
          <a:xfrm>
            <a:off x="482600" y="992116"/>
            <a:ext cx="11226575" cy="4887475"/>
          </a:xfrm>
        </p:spPr>
        <p:txBody>
          <a:bodyPr vert="horz" lIns="91440" tIns="45720" rIns="91440" bIns="45720" rtlCol="0" anchor="t">
            <a:normAutofit/>
          </a:bodyPr>
          <a:lstStyle/>
          <a:p>
            <a:pPr marL="285750" indent="-285750" algn="just">
              <a:buFont typeface="Arial"/>
              <a:buChar char="•"/>
            </a:pPr>
            <a:r>
              <a:rPr lang="en-US" sz="2200" b="1" dirty="0" err="1">
                <a:latin typeface="Times New Roman" panose="02020603050405020304" pitchFamily="18" charset="0"/>
                <a:ea typeface="+mn-lt"/>
                <a:cs typeface="Times New Roman" panose="02020603050405020304" pitchFamily="18" charset="0"/>
              </a:rPr>
              <a:t>CatBoost</a:t>
            </a:r>
            <a:r>
              <a:rPr lang="en-US" sz="2200" b="1" dirty="0">
                <a:latin typeface="Times New Roman" panose="02020603050405020304" pitchFamily="18" charset="0"/>
                <a:ea typeface="+mn-lt"/>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Excelled in precision with a perfect score (1.0) and had high CV accuracy (0.9718). However, its lower recall (0.6729) impacted the F1 score (0.8045). Despite this, it closely matched </a:t>
            </a:r>
            <a:r>
              <a:rPr lang="en-US" sz="2200" dirty="0" err="1">
                <a:latin typeface="Times New Roman" panose="02020603050405020304" pitchFamily="18" charset="0"/>
                <a:ea typeface="+mn-lt"/>
                <a:cs typeface="Times New Roman" panose="02020603050405020304" pitchFamily="18" charset="0"/>
              </a:rPr>
              <a:t>LightGBM</a:t>
            </a:r>
            <a:r>
              <a:rPr lang="en-US" sz="2200" dirty="0">
                <a:latin typeface="Times New Roman" panose="02020603050405020304" pitchFamily="18" charset="0"/>
                <a:ea typeface="+mn-lt"/>
                <a:cs typeface="Times New Roman" panose="02020603050405020304" pitchFamily="18" charset="0"/>
              </a:rPr>
              <a:t> in overall performance metrics.</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200" b="1" dirty="0" err="1">
                <a:latin typeface="Times New Roman" panose="02020603050405020304" pitchFamily="18" charset="0"/>
                <a:ea typeface="+mn-lt"/>
                <a:cs typeface="Times New Roman" panose="02020603050405020304" pitchFamily="18" charset="0"/>
              </a:rPr>
              <a:t>LightGBM</a:t>
            </a:r>
            <a:r>
              <a:rPr lang="en-US" sz="2200" b="1" dirty="0">
                <a:latin typeface="Times New Roman" panose="02020603050405020304" pitchFamily="18" charset="0"/>
                <a:ea typeface="+mn-lt"/>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Outperformed other models, achieving the highest F1 score (0.8056) and ROC AUC (0.9792). Its CV accuracy (0.9717) confirms consistent performance across validation folds. Balanced precision (0.9655) and recall (0.6912) made it the best model overall.</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848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2D1B2-A26D-D41C-AF07-1A7D806363C8}"/>
              </a:ext>
            </a:extLst>
          </p:cNvPr>
          <p:cNvSpPr>
            <a:spLocks noGrp="1"/>
          </p:cNvSpPr>
          <p:nvPr>
            <p:ph idx="1"/>
          </p:nvPr>
        </p:nvSpPr>
        <p:spPr>
          <a:xfrm>
            <a:off x="482600" y="891474"/>
            <a:ext cx="10506991" cy="4988117"/>
          </a:xfrm>
        </p:spPr>
        <p:txBody>
          <a:bodyPr vert="horz" lIns="91440" tIns="45720" rIns="91440" bIns="45720" rtlCol="0" anchor="t">
            <a:normAutofit/>
          </a:bodyPr>
          <a:lstStyle/>
          <a:p>
            <a:pPr marL="285750" indent="-285750" algn="just">
              <a:buFont typeface="Arial"/>
              <a:buChar char="•"/>
            </a:pPr>
            <a:r>
              <a:rPr lang="en-US" sz="2200" b="1" dirty="0">
                <a:latin typeface="Times New Roman" panose="02020603050405020304" pitchFamily="18" charset="0"/>
                <a:ea typeface="+mn-lt"/>
                <a:cs typeface="Times New Roman" panose="02020603050405020304" pitchFamily="18" charset="0"/>
              </a:rPr>
              <a:t>F1 Score and ROC AUC:</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ea typeface="+mn-lt"/>
                <a:cs typeface="Times New Roman" panose="02020603050405020304" pitchFamily="18" charset="0"/>
              </a:rPr>
              <a:t>LightGBM</a:t>
            </a:r>
            <a:r>
              <a:rPr lang="en-US" sz="2200" dirty="0">
                <a:latin typeface="Times New Roman" panose="02020603050405020304" pitchFamily="18" charset="0"/>
                <a:ea typeface="+mn-lt"/>
                <a:cs typeface="Times New Roman" panose="02020603050405020304" pitchFamily="18" charset="0"/>
              </a:rPr>
              <a:t> led with the highest F1 score (0.8056) and ROC AUC (0.9792), making it the most balanced classifier. </a:t>
            </a:r>
            <a:r>
              <a:rPr lang="en-US" sz="2200" dirty="0" err="1">
                <a:latin typeface="Times New Roman" panose="02020603050405020304" pitchFamily="18" charset="0"/>
                <a:ea typeface="+mn-lt"/>
                <a:cs typeface="Times New Roman" panose="02020603050405020304" pitchFamily="18" charset="0"/>
              </a:rPr>
              <a:t>CatBoost’s</a:t>
            </a:r>
            <a:r>
              <a:rPr lang="en-US" sz="2200" dirty="0">
                <a:latin typeface="Times New Roman" panose="02020603050405020304" pitchFamily="18" charset="0"/>
                <a:ea typeface="+mn-lt"/>
                <a:cs typeface="Times New Roman" panose="02020603050405020304" pitchFamily="18" charset="0"/>
              </a:rPr>
              <a:t> similar F1 score (0.8045) and slightly lower ROC AUC (0.9580) placed it as a strong contender.</a:t>
            </a:r>
            <a:endParaRPr lang="en-US" sz="22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200" b="1" dirty="0">
                <a:latin typeface="Times New Roman" panose="02020603050405020304" pitchFamily="18" charset="0"/>
                <a:ea typeface="+mn-lt"/>
                <a:cs typeface="Times New Roman" panose="02020603050405020304" pitchFamily="18" charset="0"/>
              </a:rPr>
              <a:t>Precision:</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ea typeface="+mn-lt"/>
                <a:cs typeface="Times New Roman" panose="02020603050405020304" pitchFamily="18" charset="0"/>
              </a:rPr>
              <a:t>CatBoost</a:t>
            </a:r>
            <a:r>
              <a:rPr lang="en-US" sz="2200" dirty="0">
                <a:latin typeface="Times New Roman" panose="02020603050405020304" pitchFamily="18" charset="0"/>
                <a:ea typeface="+mn-lt"/>
                <a:cs typeface="Times New Roman" panose="02020603050405020304" pitchFamily="18" charset="0"/>
              </a:rPr>
              <a:t> achieved perfect precision (1.0), indicating zero false positives. </a:t>
            </a:r>
            <a:r>
              <a:rPr lang="en-US" sz="2200" dirty="0" err="1">
                <a:latin typeface="Times New Roman" panose="02020603050405020304" pitchFamily="18" charset="0"/>
                <a:ea typeface="+mn-lt"/>
                <a:cs typeface="Times New Roman" panose="02020603050405020304" pitchFamily="18" charset="0"/>
              </a:rPr>
              <a:t>LightGBM</a:t>
            </a:r>
            <a:r>
              <a:rPr lang="en-US" sz="2200" dirty="0">
                <a:latin typeface="Times New Roman" panose="02020603050405020304" pitchFamily="18" charset="0"/>
                <a:ea typeface="+mn-lt"/>
                <a:cs typeface="Times New Roman" panose="02020603050405020304" pitchFamily="18" charset="0"/>
              </a:rPr>
              <a:t> (0.9655) and </a:t>
            </a:r>
            <a:r>
              <a:rPr lang="en-US" sz="2200" dirty="0" err="1">
                <a:latin typeface="Times New Roman" panose="02020603050405020304" pitchFamily="18" charset="0"/>
                <a:ea typeface="+mn-lt"/>
                <a:cs typeface="Times New Roman" panose="02020603050405020304" pitchFamily="18" charset="0"/>
              </a:rPr>
              <a:t>XGBoost</a:t>
            </a:r>
            <a:r>
              <a:rPr lang="en-US" sz="2200" dirty="0">
                <a:latin typeface="Times New Roman" panose="02020603050405020304" pitchFamily="18" charset="0"/>
                <a:ea typeface="+mn-lt"/>
                <a:cs typeface="Times New Roman" panose="02020603050405020304" pitchFamily="18" charset="0"/>
              </a:rPr>
              <a:t> (0.9562) also performed exceptionally well, ensuring accurate positive predictions across validation sets.</a:t>
            </a:r>
            <a:endParaRPr lang="en-US" sz="22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200" b="1" dirty="0">
                <a:latin typeface="Times New Roman" panose="02020603050405020304" pitchFamily="18" charset="0"/>
                <a:ea typeface="+mn-lt"/>
                <a:cs typeface="Times New Roman" panose="02020603050405020304" pitchFamily="18" charset="0"/>
              </a:rPr>
              <a:t>Recall:</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The Decision Tree model had the highest recall (0.7435), effectively capturing true positives but at the cost of lower precision. </a:t>
            </a:r>
            <a:r>
              <a:rPr lang="en-US" sz="2200" dirty="0" err="1">
                <a:latin typeface="Times New Roman" panose="02020603050405020304" pitchFamily="18" charset="0"/>
                <a:ea typeface="+mn-lt"/>
                <a:cs typeface="Times New Roman" panose="02020603050405020304" pitchFamily="18" charset="0"/>
              </a:rPr>
              <a:t>CatBoost</a:t>
            </a:r>
            <a:r>
              <a:rPr lang="en-US" sz="2200" dirty="0">
                <a:latin typeface="Times New Roman" panose="02020603050405020304" pitchFamily="18" charset="0"/>
                <a:ea typeface="+mn-lt"/>
                <a:cs typeface="Times New Roman" panose="02020603050405020304" pitchFamily="18" charset="0"/>
              </a:rPr>
              <a:t> and </a:t>
            </a:r>
            <a:r>
              <a:rPr lang="en-US" sz="2200" dirty="0" err="1">
                <a:latin typeface="Times New Roman" panose="02020603050405020304" pitchFamily="18" charset="0"/>
                <a:ea typeface="+mn-lt"/>
                <a:cs typeface="Times New Roman" panose="02020603050405020304" pitchFamily="18" charset="0"/>
              </a:rPr>
              <a:t>LightGBM</a:t>
            </a:r>
            <a:r>
              <a:rPr lang="en-US" sz="2200" dirty="0">
                <a:latin typeface="Times New Roman" panose="02020603050405020304" pitchFamily="18" charset="0"/>
                <a:ea typeface="+mn-lt"/>
                <a:cs typeface="Times New Roman" panose="02020603050405020304" pitchFamily="18" charset="0"/>
              </a:rPr>
              <a:t> had lower recall, impacting their F1 scores despite high precision.</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533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87C105-ADB8-5C91-308A-D49042874DDF}"/>
              </a:ext>
            </a:extLst>
          </p:cNvPr>
          <p:cNvSpPr>
            <a:spLocks noGrp="1"/>
          </p:cNvSpPr>
          <p:nvPr>
            <p:ph type="title"/>
          </p:nvPr>
        </p:nvSpPr>
        <p:spPr>
          <a:xfrm>
            <a:off x="482601" y="976160"/>
            <a:ext cx="11147070" cy="1493871"/>
          </a:xfrm>
        </p:spPr>
        <p:txBody>
          <a:bodyPr>
            <a:normAutofit/>
          </a:bodyPr>
          <a:lstStyle/>
          <a:p>
            <a:pPr algn="ctr"/>
            <a:r>
              <a:rPr lang="en-US" dirty="0">
                <a:latin typeface="Times New Roman" panose="02020603050405020304" pitchFamily="18" charset="0"/>
                <a:cs typeface="Times New Roman" panose="02020603050405020304" pitchFamily="18" charset="0"/>
              </a:rPr>
              <a:t>Introduction</a:t>
            </a:r>
          </a:p>
        </p:txBody>
      </p:sp>
      <p:cxnSp>
        <p:nvCxnSpPr>
          <p:cNvPr id="50" name="Straight Connector 49">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8" name="Content Placeholder 2">
            <a:extLst>
              <a:ext uri="{FF2B5EF4-FFF2-40B4-BE49-F238E27FC236}">
                <a16:creationId xmlns:a16="http://schemas.microsoft.com/office/drawing/2014/main" id="{7AFF0A47-0D7A-DF31-48B1-29E484029E00}"/>
              </a:ext>
            </a:extLst>
          </p:cNvPr>
          <p:cNvGraphicFramePr>
            <a:graphicFrameLocks noGrp="1"/>
          </p:cNvGraphicFramePr>
          <p:nvPr>
            <p:ph idx="1"/>
            <p:extLst>
              <p:ext uri="{D42A27DB-BD31-4B8C-83A1-F6EECF244321}">
                <p14:modId xmlns:p14="http://schemas.microsoft.com/office/powerpoint/2010/main" val="4037666452"/>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194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66A0D-18FA-CEC6-D0C1-38EA1030D920}"/>
              </a:ext>
            </a:extLst>
          </p:cNvPr>
          <p:cNvSpPr>
            <a:spLocks noGrp="1"/>
          </p:cNvSpPr>
          <p:nvPr>
            <p:ph type="title"/>
          </p:nvPr>
        </p:nvSpPr>
        <p:spPr>
          <a:xfrm>
            <a:off x="482601" y="976160"/>
            <a:ext cx="11143886" cy="1493871"/>
          </a:xfrm>
        </p:spPr>
        <p:txBody>
          <a:bodyPr>
            <a:normAutofit/>
          </a:bodyPr>
          <a:lstStyle/>
          <a:p>
            <a:pPr algn="ctr"/>
            <a:r>
              <a:rPr lang="en-US" dirty="0">
                <a:latin typeface="Times New Roman" panose="02020603050405020304" pitchFamily="18" charset="0"/>
                <a:cs typeface="Times New Roman" panose="02020603050405020304" pitchFamily="18" charset="0"/>
              </a:rPr>
              <a:t>Conclusion</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AC12A5C1-4F05-54EF-3343-61D99C95C385}"/>
              </a:ext>
            </a:extLst>
          </p:cNvPr>
          <p:cNvSpPr>
            <a:spLocks noGrp="1"/>
          </p:cNvSpPr>
          <p:nvPr>
            <p:ph idx="1"/>
          </p:nvPr>
        </p:nvSpPr>
        <p:spPr>
          <a:xfrm>
            <a:off x="482600" y="3408254"/>
            <a:ext cx="11143887" cy="2470031"/>
          </a:xfrm>
        </p:spPr>
        <p:txBody>
          <a:bodyPr vert="horz" lIns="91440" tIns="45720" rIns="91440" bIns="45720" rtlCol="0">
            <a:normAutofit/>
          </a:bodyPr>
          <a:lstStyle/>
          <a:p>
            <a:pPr marL="285750" indent="-285750" algn="just">
              <a:buFont typeface="Arial"/>
              <a:buChar char="•"/>
            </a:pPr>
            <a:r>
              <a:rPr lang="en-US" sz="2000" dirty="0" err="1">
                <a:latin typeface="Times New Roman" panose="02020603050405020304" pitchFamily="18" charset="0"/>
                <a:ea typeface="+mn-lt"/>
                <a:cs typeface="Times New Roman" panose="02020603050405020304" pitchFamily="18" charset="0"/>
              </a:rPr>
              <a:t>LightGBM</a:t>
            </a:r>
            <a:r>
              <a:rPr lang="en-US" sz="2000" dirty="0">
                <a:latin typeface="Times New Roman" panose="02020603050405020304" pitchFamily="18" charset="0"/>
                <a:ea typeface="+mn-lt"/>
                <a:cs typeface="Times New Roman" panose="02020603050405020304" pitchFamily="18" charset="0"/>
              </a:rPr>
              <a:t> and </a:t>
            </a:r>
            <a:r>
              <a:rPr lang="en-US" sz="2000" dirty="0" err="1">
                <a:latin typeface="Times New Roman" panose="02020603050405020304" pitchFamily="18" charset="0"/>
                <a:ea typeface="+mn-lt"/>
                <a:cs typeface="Times New Roman" panose="02020603050405020304" pitchFamily="18" charset="0"/>
              </a:rPr>
              <a:t>CatBoost</a:t>
            </a:r>
            <a:r>
              <a:rPr lang="en-US" sz="2000" dirty="0">
                <a:latin typeface="Times New Roman" panose="02020603050405020304" pitchFamily="18" charset="0"/>
                <a:ea typeface="+mn-lt"/>
                <a:cs typeface="Times New Roman" panose="02020603050405020304" pitchFamily="18" charset="0"/>
              </a:rPr>
              <a:t> were the best-performing models for diabetes prediction in this study.</a:t>
            </a:r>
            <a:endParaRPr lang="en-US" sz="20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000" dirty="0" err="1">
                <a:latin typeface="Times New Roman" panose="02020603050405020304" pitchFamily="18" charset="0"/>
                <a:ea typeface="+mn-lt"/>
                <a:cs typeface="Times New Roman" panose="02020603050405020304" pitchFamily="18" charset="0"/>
              </a:rPr>
              <a:t>LightGBM</a:t>
            </a:r>
            <a:r>
              <a:rPr lang="en-US" sz="2000" dirty="0">
                <a:latin typeface="Times New Roman" panose="02020603050405020304" pitchFamily="18" charset="0"/>
                <a:ea typeface="+mn-lt"/>
                <a:cs typeface="Times New Roman" panose="02020603050405020304" pitchFamily="18" charset="0"/>
              </a:rPr>
              <a:t> achieved the highest F1-score and ROC-AUC, making it the most reliable model for predicting diabetes risk.</a:t>
            </a:r>
            <a:endParaRPr lang="en-US" sz="20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000" dirty="0" err="1">
                <a:latin typeface="Times New Roman" panose="02020603050405020304" pitchFamily="18" charset="0"/>
                <a:ea typeface="+mn-lt"/>
                <a:cs typeface="Times New Roman" panose="02020603050405020304" pitchFamily="18" charset="0"/>
              </a:rPr>
              <a:t>CatBoost</a:t>
            </a:r>
            <a:r>
              <a:rPr lang="en-US" sz="2000" dirty="0">
                <a:latin typeface="Times New Roman" panose="02020603050405020304" pitchFamily="18" charset="0"/>
                <a:ea typeface="+mn-lt"/>
                <a:cs typeface="Times New Roman" panose="02020603050405020304" pitchFamily="18" charset="0"/>
              </a:rPr>
              <a:t> demonstrated excellent precision but had slightly lower recall, leading to a slightly lower F1-score compared to </a:t>
            </a:r>
            <a:r>
              <a:rPr lang="en-US" sz="2000" dirty="0" err="1">
                <a:latin typeface="Times New Roman" panose="02020603050405020304" pitchFamily="18" charset="0"/>
                <a:ea typeface="+mn-lt"/>
                <a:cs typeface="Times New Roman" panose="02020603050405020304" pitchFamily="18" charset="0"/>
              </a:rPr>
              <a:t>LightGBM</a:t>
            </a:r>
            <a:r>
              <a:rPr lang="en-US" sz="2000" dirty="0">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32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DA2F3-BDE1-5F40-4DE8-9DA082970C44}"/>
              </a:ext>
            </a:extLst>
          </p:cNvPr>
          <p:cNvSpPr>
            <a:spLocks noGrp="1"/>
          </p:cNvSpPr>
          <p:nvPr>
            <p:ph idx="1"/>
          </p:nvPr>
        </p:nvSpPr>
        <p:spPr>
          <a:xfrm>
            <a:off x="482600" y="1207776"/>
            <a:ext cx="11089011" cy="4671815"/>
          </a:xfrm>
        </p:spPr>
        <p:txBody>
          <a:bodyPr vert="horz" lIns="91440" tIns="45720" rIns="91440" bIns="45720" rtlCol="0" anchor="t">
            <a:normAutofit/>
          </a:bodyPr>
          <a:lstStyle/>
          <a:p>
            <a:pPr marL="285750" indent="-285750" algn="just">
              <a:buFont typeface="Arial"/>
              <a:buChar char="•"/>
            </a:pPr>
            <a:r>
              <a:rPr lang="en-US" sz="2200" dirty="0">
                <a:latin typeface="Times New Roman" panose="02020603050405020304" pitchFamily="18" charset="0"/>
                <a:ea typeface="+mn-lt"/>
                <a:cs typeface="Times New Roman" panose="02020603050405020304" pitchFamily="18" charset="0"/>
              </a:rPr>
              <a:t>Both Random Forest and </a:t>
            </a:r>
            <a:r>
              <a:rPr lang="en-US" sz="2200" dirty="0" err="1">
                <a:latin typeface="Times New Roman" panose="02020603050405020304" pitchFamily="18" charset="0"/>
                <a:ea typeface="+mn-lt"/>
                <a:cs typeface="Times New Roman" panose="02020603050405020304" pitchFamily="18" charset="0"/>
              </a:rPr>
              <a:t>XGBoost</a:t>
            </a:r>
            <a:r>
              <a:rPr lang="en-US" sz="2200" dirty="0">
                <a:latin typeface="Times New Roman" panose="02020603050405020304" pitchFamily="18" charset="0"/>
                <a:ea typeface="+mn-lt"/>
                <a:cs typeface="Times New Roman" panose="02020603050405020304" pitchFamily="18" charset="0"/>
              </a:rPr>
              <a:t> performed reliably but did not surpass </a:t>
            </a:r>
            <a:r>
              <a:rPr lang="en-US" sz="2200" dirty="0" err="1">
                <a:latin typeface="Times New Roman" panose="02020603050405020304" pitchFamily="18" charset="0"/>
                <a:ea typeface="+mn-lt"/>
                <a:cs typeface="Times New Roman" panose="02020603050405020304" pitchFamily="18" charset="0"/>
              </a:rPr>
              <a:t>LightGBM</a:t>
            </a:r>
            <a:r>
              <a:rPr lang="en-US" sz="2200" dirty="0">
                <a:latin typeface="Times New Roman" panose="02020603050405020304" pitchFamily="18" charset="0"/>
                <a:ea typeface="+mn-lt"/>
                <a:cs typeface="Times New Roman" panose="02020603050405020304" pitchFamily="18" charset="0"/>
              </a:rPr>
              <a:t> in terms of F1-score and ROC-AUC.</a:t>
            </a:r>
            <a:endParaRPr lang="en-US" sz="22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200" dirty="0">
                <a:latin typeface="Times New Roman" panose="02020603050405020304" pitchFamily="18" charset="0"/>
                <a:ea typeface="+mn-lt"/>
                <a:cs typeface="Times New Roman" panose="02020603050405020304" pitchFamily="18" charset="0"/>
              </a:rPr>
              <a:t>Feature importance analysis identified HbA1c levels and Blood Glucose Levels as the most critical factors in predicting diabetes risk.</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305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566EB-14EB-51A4-FE97-C69835D48AE6}"/>
              </a:ext>
            </a:extLst>
          </p:cNvPr>
          <p:cNvSpPr>
            <a:spLocks noGrp="1"/>
          </p:cNvSpPr>
          <p:nvPr>
            <p:ph type="title"/>
          </p:nvPr>
        </p:nvSpPr>
        <p:spPr>
          <a:xfrm>
            <a:off x="482601" y="976160"/>
            <a:ext cx="11143886" cy="1493871"/>
          </a:xfrm>
        </p:spPr>
        <p:txBody>
          <a:bodyPr>
            <a:normAutofit/>
          </a:bodyPr>
          <a:lstStyle/>
          <a:p>
            <a:pPr algn="ctr"/>
            <a:r>
              <a:rPr lang="en-US" dirty="0">
                <a:latin typeface="Times New Roman" panose="02020603050405020304" pitchFamily="18" charset="0"/>
                <a:cs typeface="Times New Roman" panose="02020603050405020304" pitchFamily="18" charset="0"/>
              </a:rPr>
              <a:t>References</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F3CC9AFD-B313-7ECF-80E0-A8B2D9B0535C}"/>
              </a:ext>
            </a:extLst>
          </p:cNvPr>
          <p:cNvSpPr>
            <a:spLocks noGrp="1"/>
          </p:cNvSpPr>
          <p:nvPr>
            <p:ph idx="1"/>
          </p:nvPr>
        </p:nvSpPr>
        <p:spPr>
          <a:xfrm>
            <a:off x="482600" y="3408254"/>
            <a:ext cx="11143887" cy="2470031"/>
          </a:xfrm>
        </p:spPr>
        <p:txBody>
          <a:bodyPr vert="horz" lIns="91440" tIns="45720" rIns="91440" bIns="45720" rtlCol="0" anchor="t">
            <a:normAutofit fontScale="92500" lnSpcReduction="10000"/>
          </a:bodyPr>
          <a:lstStyle/>
          <a:p>
            <a:pPr marL="342900" indent="-342900" algn="just">
              <a:buChar char="•"/>
            </a:pPr>
            <a:r>
              <a:rPr lang="en-US" dirty="0">
                <a:latin typeface="Times New Roman" panose="02020603050405020304" pitchFamily="18" charset="0"/>
                <a:ea typeface="+mn-lt"/>
                <a:cs typeface="Times New Roman" panose="02020603050405020304" pitchFamily="18" charset="0"/>
              </a:rPr>
              <a:t>G. Kesavaraj and S. Sukumaran, “A study on classification techniques in data mining,” in 2013 Fourth International Conference on Computing, Communications and Networking Technologies (ICCCNT), Jul. 2013, pp. 1–7. </a:t>
            </a:r>
            <a:r>
              <a:rPr lang="en-US" dirty="0" err="1">
                <a:latin typeface="Times New Roman" panose="02020603050405020304" pitchFamily="18" charset="0"/>
                <a:ea typeface="+mn-lt"/>
                <a:cs typeface="Times New Roman" panose="02020603050405020304" pitchFamily="18" charset="0"/>
              </a:rPr>
              <a:t>doi</a:t>
            </a:r>
            <a:r>
              <a:rPr lang="en-US" dirty="0">
                <a:latin typeface="Times New Roman" panose="02020603050405020304" pitchFamily="18" charset="0"/>
                <a:ea typeface="+mn-lt"/>
                <a:cs typeface="Times New Roman" panose="02020603050405020304" pitchFamily="18" charset="0"/>
              </a:rPr>
              <a:t>: 10.1109/ICCCNT.2013.6726842</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Y. Yang, X. Liu, and Q. Li, “Machine Learning for Predicting Diabetes: Advances and Future Directions,” J. </a:t>
            </a:r>
            <a:r>
              <a:rPr lang="en-US" dirty="0" err="1">
                <a:latin typeface="Times New Roman" panose="02020603050405020304" pitchFamily="18" charset="0"/>
                <a:ea typeface="+mn-lt"/>
                <a:cs typeface="Times New Roman" panose="02020603050405020304" pitchFamily="18" charset="0"/>
              </a:rPr>
              <a:t>Healthc</a:t>
            </a:r>
            <a:r>
              <a:rPr lang="en-US" dirty="0">
                <a:latin typeface="Times New Roman" panose="02020603050405020304" pitchFamily="18" charset="0"/>
                <a:ea typeface="+mn-lt"/>
                <a:cs typeface="Times New Roman" panose="02020603050405020304" pitchFamily="18" charset="0"/>
              </a:rPr>
              <a:t>. Inform. Res., vol. 2, no. 3, pp. 45–58, 2018.</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A. Alghamdi, S. Alshammari, and R. Khan, “Logistic Regression in Predicting Diabetes Using PIMA Dataset,” Int. J. </a:t>
            </a:r>
            <a:r>
              <a:rPr lang="en-US" dirty="0" err="1">
                <a:latin typeface="Times New Roman" panose="02020603050405020304" pitchFamily="18" charset="0"/>
                <a:ea typeface="+mn-lt"/>
                <a:cs typeface="Times New Roman" panose="02020603050405020304" pitchFamily="18" charset="0"/>
              </a:rPr>
              <a:t>Artif</a:t>
            </a:r>
            <a:r>
              <a:rPr lang="en-US" dirty="0">
                <a:latin typeface="Times New Roman" panose="02020603050405020304" pitchFamily="18" charset="0"/>
                <a:ea typeface="+mn-lt"/>
                <a:cs typeface="Times New Roman" panose="02020603050405020304" pitchFamily="18" charset="0"/>
              </a:rPr>
              <a:t>. Intell. Res., vol. 5, no. 1, pp. 23–30, 2020.</a:t>
            </a:r>
            <a:endParaRPr lang="en-US" dirty="0">
              <a:latin typeface="Times New Roman" panose="02020603050405020304" pitchFamily="18" charset="0"/>
              <a:cs typeface="Times New Roman" panose="02020603050405020304" pitchFamily="18" charset="0"/>
            </a:endParaRPr>
          </a:p>
          <a:p>
            <a:endParaRPr lang="en-US" sz="2000"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7248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95C06C-A919-7D69-CDFE-08264B138399}"/>
              </a:ext>
            </a:extLst>
          </p:cNvPr>
          <p:cNvSpPr>
            <a:spLocks noGrp="1"/>
          </p:cNvSpPr>
          <p:nvPr>
            <p:ph idx="1"/>
          </p:nvPr>
        </p:nvSpPr>
        <p:spPr>
          <a:xfrm>
            <a:off x="482600" y="862720"/>
            <a:ext cx="11194207" cy="5016871"/>
          </a:xfrm>
        </p:spPr>
        <p:txBody>
          <a:bodyPr vert="horz" lIns="91440" tIns="45720" rIns="91440" bIns="45720" rtlCol="0" anchor="t">
            <a:normAutofit fontScale="92500" lnSpcReduction="10000"/>
          </a:bodyPr>
          <a:lstStyle/>
          <a:p>
            <a:pPr marL="342900" indent="-342900" algn="just">
              <a:buChar char="•"/>
            </a:pPr>
            <a:r>
              <a:rPr lang="en-US" dirty="0">
                <a:latin typeface="Times New Roman" panose="02020603050405020304" pitchFamily="18" charset="0"/>
                <a:ea typeface="+mn-lt"/>
                <a:cs typeface="Times New Roman" panose="02020603050405020304" pitchFamily="18" charset="0"/>
              </a:rPr>
              <a:t>P. Kukreja and A. Vashisht, “Decision Trees for Diabetes Prediction: Strengths and Weaknesses,” Data Sci. Appl. J., vol. 4, no. 2, pp. 95–102, 2019.</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R. </a:t>
            </a:r>
            <a:r>
              <a:rPr lang="en-US" dirty="0" err="1">
                <a:latin typeface="Times New Roman" panose="02020603050405020304" pitchFamily="18" charset="0"/>
                <a:ea typeface="+mn-lt"/>
                <a:cs typeface="Times New Roman" panose="02020603050405020304" pitchFamily="18" charset="0"/>
              </a:rPr>
              <a:t>Tirthapura</a:t>
            </a:r>
            <a:r>
              <a:rPr lang="en-US" dirty="0">
                <a:latin typeface="Times New Roman" panose="02020603050405020304" pitchFamily="18" charset="0"/>
                <a:ea typeface="+mn-lt"/>
                <a:cs typeface="Times New Roman" panose="02020603050405020304" pitchFamily="18" charset="0"/>
              </a:rPr>
              <a:t>, V. Singh, and M. Rao, “A Comparative Analysis of Random Forest and Gradient Boosting in Healthcare Predictions,” in Proceedings of the IEEE Conference on Data Science, 2021, pp. 457–468.</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X. Zhang, H. Wang, and Z. Lin, “Gradient Boosting for Predicting Diabetes: A Review of Current Advances,” Mach. Learn. </a:t>
            </a:r>
            <a:r>
              <a:rPr lang="en-US" dirty="0" err="1">
                <a:latin typeface="Times New Roman" panose="02020603050405020304" pitchFamily="18" charset="0"/>
                <a:ea typeface="+mn-lt"/>
                <a:cs typeface="Times New Roman" panose="02020603050405020304" pitchFamily="18" charset="0"/>
              </a:rPr>
              <a:t>Healthc</a:t>
            </a:r>
            <a:r>
              <a:rPr lang="en-US" dirty="0">
                <a:latin typeface="Times New Roman" panose="02020603050405020304" pitchFamily="18" charset="0"/>
                <a:ea typeface="+mn-lt"/>
                <a:cs typeface="Times New Roman" panose="02020603050405020304" pitchFamily="18" charset="0"/>
              </a:rPr>
              <a:t>., vol. 6, no. 1, pp. 89–101, 2022.</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R. Gupta, S. Kumar, and M. Shukla, “Support Vector Machines in Medical Diagnoses: The Case of Diabetes,” Biomed. Eng. Insights, vol. 8, no. 3, pp. 112–121, 2020. </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M. Al-</a:t>
            </a:r>
            <a:r>
              <a:rPr lang="en-US" dirty="0" err="1">
                <a:latin typeface="Times New Roman" panose="02020603050405020304" pitchFamily="18" charset="0"/>
                <a:ea typeface="+mn-lt"/>
                <a:cs typeface="Times New Roman" panose="02020603050405020304" pitchFamily="18" charset="0"/>
              </a:rPr>
              <a:t>Rakhami</a:t>
            </a:r>
            <a:r>
              <a:rPr lang="en-US" dirty="0">
                <a:latin typeface="Times New Roman" panose="02020603050405020304" pitchFamily="18" charset="0"/>
                <a:ea typeface="+mn-lt"/>
                <a:cs typeface="Times New Roman" panose="02020603050405020304" pitchFamily="18" charset="0"/>
              </a:rPr>
              <a:t>, S. Al-Amir, and M. Al-Mohanna, “Deep Learning in Diabetes Prediction: Achieving Accuracy and Scalability,” Appl. </a:t>
            </a:r>
            <a:r>
              <a:rPr lang="en-US" dirty="0" err="1">
                <a:latin typeface="Times New Roman" panose="02020603050405020304" pitchFamily="18" charset="0"/>
                <a:ea typeface="+mn-lt"/>
                <a:cs typeface="Times New Roman" panose="02020603050405020304" pitchFamily="18" charset="0"/>
              </a:rPr>
              <a:t>Artif</a:t>
            </a:r>
            <a:r>
              <a:rPr lang="en-US" dirty="0">
                <a:latin typeface="Times New Roman" panose="02020603050405020304" pitchFamily="18" charset="0"/>
                <a:ea typeface="+mn-lt"/>
                <a:cs typeface="Times New Roman" panose="02020603050405020304" pitchFamily="18" charset="0"/>
              </a:rPr>
              <a:t>. Intell., vol. 35, no. 4, pp. 178– 192, 2021. </a:t>
            </a:r>
            <a:endParaRPr lang="en-US" dirty="0">
              <a:latin typeface="Times New Roman" panose="02020603050405020304" pitchFamily="18" charset="0"/>
              <a:cs typeface="Times New Roman" panose="02020603050405020304" pitchFamily="18" charset="0"/>
            </a:endParaRPr>
          </a:p>
          <a:p>
            <a:pPr marL="342900" indent="-342900" algn="just">
              <a:buChar char="•"/>
            </a:pPr>
            <a:r>
              <a:rPr lang="en-US" dirty="0">
                <a:latin typeface="Times New Roman" panose="02020603050405020304" pitchFamily="18" charset="0"/>
                <a:ea typeface="+mn-lt"/>
                <a:cs typeface="Times New Roman" panose="02020603050405020304" pitchFamily="18" charset="0"/>
              </a:rPr>
              <a:t>N. Mishra, A. Verma, and K. Choudhary, “Addressing Privacy Challenges in Healthcare Machine Learning Models,” J. Med. Inform. </a:t>
            </a:r>
            <a:r>
              <a:rPr lang="en-US" dirty="0" err="1">
                <a:latin typeface="Times New Roman" panose="02020603050405020304" pitchFamily="18" charset="0"/>
                <a:ea typeface="+mn-lt"/>
                <a:cs typeface="Times New Roman" panose="02020603050405020304" pitchFamily="18" charset="0"/>
              </a:rPr>
              <a:t>Secur</a:t>
            </a:r>
            <a:r>
              <a:rPr lang="en-US" dirty="0">
                <a:latin typeface="Times New Roman" panose="02020603050405020304" pitchFamily="18" charset="0"/>
                <a:ea typeface="+mn-lt"/>
                <a:cs typeface="Times New Roman" panose="02020603050405020304" pitchFamily="18" charset="0"/>
              </a:rPr>
              <a:t>., vol. 9, no. 1, pp. 34–49, 2022</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550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12D7-4F42-35E5-FA56-FA9C2BAABF1F}"/>
              </a:ext>
            </a:extLst>
          </p:cNvPr>
          <p:cNvSpPr>
            <a:spLocks noGrp="1"/>
          </p:cNvSpPr>
          <p:nvPr>
            <p:ph type="title"/>
          </p:nvPr>
        </p:nvSpPr>
        <p:spPr>
          <a:xfrm>
            <a:off x="482600" y="978408"/>
            <a:ext cx="11008283" cy="4889682"/>
          </a:xfrm>
        </p:spPr>
        <p:txBody>
          <a:bodyPr/>
          <a:lstStyle/>
          <a:p>
            <a:pPr algn="ctr"/>
            <a:r>
              <a:rPr lang="en-US"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305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D1169-C9BD-38BF-93B3-3553F9BD103F}"/>
              </a:ext>
            </a:extLst>
          </p:cNvPr>
          <p:cNvSpPr>
            <a:spLocks noGrp="1"/>
          </p:cNvSpPr>
          <p:nvPr>
            <p:ph type="title"/>
          </p:nvPr>
        </p:nvSpPr>
        <p:spPr>
          <a:xfrm>
            <a:off x="482601" y="976160"/>
            <a:ext cx="11143886" cy="1493871"/>
          </a:xfrm>
        </p:spPr>
        <p:txBody>
          <a:bodyPr>
            <a:normAutofit/>
          </a:bodyPr>
          <a:lstStyle/>
          <a:p>
            <a:pPr algn="ctr">
              <a:lnSpc>
                <a:spcPct val="90000"/>
              </a:lnSpc>
            </a:pPr>
            <a:r>
              <a:rPr lang="en-US" sz="5000" dirty="0">
                <a:latin typeface="Times New Roman" panose="02020603050405020304" pitchFamily="18" charset="0"/>
                <a:cs typeface="Times New Roman" panose="02020603050405020304" pitchFamily="18" charset="0"/>
              </a:rPr>
              <a:t>Key Challenges and Objectives</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805A5949-54F1-90BA-765B-F112ECEE42AB}"/>
              </a:ext>
            </a:extLst>
          </p:cNvPr>
          <p:cNvSpPr>
            <a:spLocks noGrp="1"/>
          </p:cNvSpPr>
          <p:nvPr>
            <p:ph idx="1"/>
          </p:nvPr>
        </p:nvSpPr>
        <p:spPr>
          <a:xfrm>
            <a:off x="482600" y="3408254"/>
            <a:ext cx="8411119" cy="2470031"/>
          </a:xfrm>
        </p:spPr>
        <p:txBody>
          <a:bodyPr vert="horz" lIns="91440" tIns="45720" rIns="91440" bIns="45720" rtlCol="0" anchor="t">
            <a:normAutofit/>
          </a:bodyPr>
          <a:lstStyle/>
          <a:p>
            <a:pPr marL="342900" indent="-342900" algn="just">
              <a:buChar char="•"/>
            </a:pPr>
            <a:r>
              <a:rPr lang="en-US" sz="2000" dirty="0">
                <a:latin typeface="Times New Roman" panose="02020603050405020304" pitchFamily="18" charset="0"/>
                <a:ea typeface="+mn-lt"/>
                <a:cs typeface="Times New Roman" panose="02020603050405020304" pitchFamily="18" charset="0"/>
              </a:rPr>
              <a:t>The dataset we used suffers from class imbalance, where non-diabetic cases far outnumber diabetic patients, leading to biased predictions favoring the majority class.</a:t>
            </a:r>
          </a:p>
          <a:p>
            <a:pPr marL="285750" indent="-285750" algn="just">
              <a:buFont typeface="Arial,Sans-Serif" panose="020B0604020202020204" pitchFamily="34" charset="0"/>
              <a:buChar char="•"/>
            </a:pPr>
            <a:r>
              <a:rPr lang="en-US" sz="2000" dirty="0">
                <a:latin typeface="Times New Roman" panose="02020603050405020304" pitchFamily="18" charset="0"/>
                <a:cs typeface="Times New Roman" panose="02020603050405020304" pitchFamily="18" charset="0"/>
              </a:rPr>
              <a:t>The dataset includes features such as Age, BMI, Blood Glucose Levels, and HbA1c, with the goal of developing a model that accurately identifies diabetic patients while remaining clinically useful.</a:t>
            </a:r>
          </a:p>
          <a:p>
            <a:pPr marL="342900" indent="-342900">
              <a:buFont typeface="Arial,Sans-Serif" panose="020B0604020202020204" pitchFamily="34" charset="0"/>
              <a:buChar char="•"/>
            </a:pPr>
            <a:endParaRPr lang="en-US" sz="2000" dirty="0"/>
          </a:p>
          <a:p>
            <a:pPr marL="342900" indent="-342900">
              <a:buChar char="•"/>
            </a:pPr>
            <a:endParaRPr lang="en-US" sz="2000"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40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2B84F-444F-B106-3DC1-340D4AB00E85}"/>
              </a:ext>
            </a:extLst>
          </p:cNvPr>
          <p:cNvSpPr>
            <a:spLocks noGrp="1"/>
          </p:cNvSpPr>
          <p:nvPr>
            <p:ph type="title"/>
          </p:nvPr>
        </p:nvSpPr>
        <p:spPr>
          <a:xfrm>
            <a:off x="482601" y="976152"/>
            <a:ext cx="5613399" cy="5024920"/>
          </a:xfrm>
        </p:spPr>
        <p:txBody>
          <a:bodyPr anchor="ctr">
            <a:normAutofit/>
          </a:bodyPr>
          <a:lstStyle/>
          <a:p>
            <a:pPr algn="ctr"/>
            <a:r>
              <a:rPr lang="en-US" dirty="0">
                <a:latin typeface="Times New Roman" panose="02020603050405020304" pitchFamily="18" charset="0"/>
                <a:cs typeface="Times New Roman" panose="02020603050405020304" pitchFamily="18" charset="0"/>
              </a:rPr>
              <a:t>Literature Review</a:t>
            </a:r>
          </a:p>
        </p:txBody>
      </p:sp>
      <p:cxnSp>
        <p:nvCxnSpPr>
          <p:cNvPr id="23" name="Straight Connector 22">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8" name="Content Placeholder 2">
            <a:extLst>
              <a:ext uri="{FF2B5EF4-FFF2-40B4-BE49-F238E27FC236}">
                <a16:creationId xmlns:a16="http://schemas.microsoft.com/office/drawing/2014/main" id="{46EED64D-DF3D-760B-9DE9-C6A05728EFA1}"/>
              </a:ext>
            </a:extLst>
          </p:cNvPr>
          <p:cNvSpPr>
            <a:spLocks noGrp="1"/>
          </p:cNvSpPr>
          <p:nvPr>
            <p:ph idx="1"/>
          </p:nvPr>
        </p:nvSpPr>
        <p:spPr>
          <a:xfrm>
            <a:off x="6997624" y="702989"/>
            <a:ext cx="4713758" cy="5729420"/>
          </a:xfrm>
        </p:spPr>
        <p:txBody>
          <a:bodyPr vert="horz" lIns="91440" tIns="45720" rIns="91440" bIns="45720" rtlCol="0" anchor="ctr">
            <a:normAutofit lnSpcReduction="10000"/>
          </a:bodyPr>
          <a:lstStyle/>
          <a:p>
            <a:pPr marL="285750" indent="-285750" algn="just">
              <a:lnSpc>
                <a:spcPct val="90000"/>
              </a:lnSpc>
              <a:buFont typeface="Arial"/>
              <a:buChar char="•"/>
            </a:pPr>
            <a:r>
              <a:rPr lang="en-US" sz="1600" b="1" dirty="0">
                <a:latin typeface="Times New Roman" panose="02020603050405020304" pitchFamily="18" charset="0"/>
                <a:ea typeface="+mn-lt"/>
                <a:cs typeface="Times New Roman" panose="02020603050405020304" pitchFamily="18" charset="0"/>
              </a:rPr>
              <a:t>Machine Learning in Healthcare:</a:t>
            </a:r>
            <a:endParaRPr lang="en-US" sz="1600" dirty="0">
              <a:latin typeface="Times New Roman" panose="02020603050405020304" pitchFamily="18" charset="0"/>
              <a:cs typeface="Times New Roman" panose="02020603050405020304" pitchFamily="18" charset="0"/>
            </a:endParaRPr>
          </a:p>
          <a:p>
            <a:pPr algn="just">
              <a:lnSpc>
                <a:spcPct val="90000"/>
              </a:lnSpc>
            </a:pPr>
            <a:r>
              <a:rPr lang="en-US" sz="1600" dirty="0">
                <a:latin typeface="Times New Roman" panose="02020603050405020304" pitchFamily="18" charset="0"/>
                <a:ea typeface="+mn-lt"/>
                <a:cs typeface="Times New Roman" panose="02020603050405020304" pitchFamily="18" charset="0"/>
              </a:rPr>
              <a:t>Machine learning models are increasingly used in healthcare for predicting conditions like diabetes due to their ability to uncover complex patterns in medical data.</a:t>
            </a:r>
            <a:endParaRPr lang="en-US" sz="1600" dirty="0">
              <a:latin typeface="Times New Roman" panose="02020603050405020304" pitchFamily="18" charset="0"/>
              <a:cs typeface="Times New Roman" panose="02020603050405020304" pitchFamily="18" charset="0"/>
            </a:endParaRPr>
          </a:p>
          <a:p>
            <a:pPr marL="285750" indent="-285750" algn="just">
              <a:lnSpc>
                <a:spcPct val="90000"/>
              </a:lnSpc>
              <a:buFont typeface="Arial"/>
              <a:buChar char="•"/>
            </a:pPr>
            <a:r>
              <a:rPr lang="en-US" sz="1600" b="1" dirty="0">
                <a:latin typeface="Times New Roman" panose="02020603050405020304" pitchFamily="18" charset="0"/>
                <a:ea typeface="+mn-lt"/>
                <a:cs typeface="Times New Roman" panose="02020603050405020304" pitchFamily="18" charset="0"/>
              </a:rPr>
              <a:t>Logistic Regression:</a:t>
            </a:r>
            <a:endParaRPr lang="en-US" sz="1600" dirty="0">
              <a:latin typeface="Times New Roman" panose="02020603050405020304" pitchFamily="18" charset="0"/>
              <a:cs typeface="Times New Roman" panose="02020603050405020304" pitchFamily="18" charset="0"/>
            </a:endParaRPr>
          </a:p>
          <a:p>
            <a:pPr algn="just">
              <a:lnSpc>
                <a:spcPct val="90000"/>
              </a:lnSpc>
            </a:pPr>
            <a:r>
              <a:rPr lang="en-US" sz="1600" dirty="0">
                <a:latin typeface="Times New Roman" panose="02020603050405020304" pitchFamily="18" charset="0"/>
                <a:ea typeface="+mn-lt"/>
                <a:cs typeface="Times New Roman" panose="02020603050405020304" pitchFamily="18" charset="0"/>
              </a:rPr>
              <a:t>A simple, interpretable model, but limited in handling non-linear relationships and complex data patterns in diabetes prediction.</a:t>
            </a:r>
            <a:endParaRPr lang="en-US" sz="1600" dirty="0">
              <a:latin typeface="Times New Roman" panose="02020603050405020304" pitchFamily="18" charset="0"/>
              <a:cs typeface="Times New Roman" panose="02020603050405020304" pitchFamily="18" charset="0"/>
            </a:endParaRPr>
          </a:p>
          <a:p>
            <a:pPr marL="285750" indent="-285750" algn="just">
              <a:lnSpc>
                <a:spcPct val="90000"/>
              </a:lnSpc>
              <a:buFont typeface="Arial"/>
              <a:buChar char="•"/>
            </a:pPr>
            <a:r>
              <a:rPr lang="en-US" sz="1600" b="1" dirty="0">
                <a:latin typeface="Times New Roman" panose="02020603050405020304" pitchFamily="18" charset="0"/>
                <a:ea typeface="+mn-lt"/>
                <a:cs typeface="Times New Roman" panose="02020603050405020304" pitchFamily="18" charset="0"/>
              </a:rPr>
              <a:t>Decision Trees:</a:t>
            </a:r>
            <a:endParaRPr lang="en-US" sz="1600" dirty="0">
              <a:latin typeface="Times New Roman" panose="02020603050405020304" pitchFamily="18" charset="0"/>
              <a:cs typeface="Times New Roman" panose="02020603050405020304" pitchFamily="18" charset="0"/>
            </a:endParaRPr>
          </a:p>
          <a:p>
            <a:pPr algn="just">
              <a:lnSpc>
                <a:spcPct val="90000"/>
              </a:lnSpc>
            </a:pPr>
            <a:r>
              <a:rPr lang="en-US" sz="1600" dirty="0">
                <a:latin typeface="Times New Roman" panose="02020603050405020304" pitchFamily="18" charset="0"/>
                <a:ea typeface="+mn-lt"/>
                <a:cs typeface="Times New Roman" panose="02020603050405020304" pitchFamily="18" charset="0"/>
              </a:rPr>
              <a:t>Offer interpretability  but can overfit unless pruned or used with ensemble methods, making them less effective for large datasets.</a:t>
            </a:r>
            <a:endParaRPr lang="en-US" sz="1600" dirty="0">
              <a:latin typeface="Times New Roman" panose="02020603050405020304" pitchFamily="18" charset="0"/>
              <a:cs typeface="Times New Roman" panose="02020603050405020304" pitchFamily="18" charset="0"/>
            </a:endParaRPr>
          </a:p>
          <a:p>
            <a:pPr marL="285750" indent="-285750" algn="just">
              <a:lnSpc>
                <a:spcPct val="90000"/>
              </a:lnSpc>
              <a:buFont typeface="Arial"/>
              <a:buChar char="•"/>
            </a:pPr>
            <a:r>
              <a:rPr lang="en-US" sz="1600" b="1" dirty="0">
                <a:latin typeface="Times New Roman" panose="02020603050405020304" pitchFamily="18" charset="0"/>
                <a:ea typeface="+mn-lt"/>
                <a:cs typeface="Times New Roman" panose="02020603050405020304" pitchFamily="18" charset="0"/>
              </a:rPr>
              <a:t>Ensemble Models (Random Forest, </a:t>
            </a:r>
            <a:r>
              <a:rPr lang="en-US" sz="1600" b="1" dirty="0" err="1">
                <a:latin typeface="Times New Roman" panose="02020603050405020304" pitchFamily="18" charset="0"/>
                <a:ea typeface="+mn-lt"/>
                <a:cs typeface="Times New Roman" panose="02020603050405020304" pitchFamily="18" charset="0"/>
              </a:rPr>
              <a:t>XGBoost</a:t>
            </a:r>
            <a:r>
              <a:rPr lang="en-US" sz="1600" b="1" dirty="0">
                <a:latin typeface="Times New Roman" panose="02020603050405020304" pitchFamily="18" charset="0"/>
                <a:ea typeface="+mn-lt"/>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90000"/>
              </a:lnSpc>
            </a:pPr>
            <a:r>
              <a:rPr lang="en-US" sz="1600" dirty="0">
                <a:latin typeface="Times New Roman" panose="02020603050405020304" pitchFamily="18" charset="0"/>
                <a:ea typeface="+mn-lt"/>
                <a:cs typeface="Times New Roman" panose="02020603050405020304" pitchFamily="18" charset="0"/>
              </a:rPr>
              <a:t>Combine multiple decision trees to reduce overfitting and improve accuracy, especially for imbalanced datasets like diabetes prediction.</a:t>
            </a:r>
            <a:endParaRPr lang="en-US" sz="1600" dirty="0">
              <a:latin typeface="Times New Roman" panose="02020603050405020304" pitchFamily="18" charset="0"/>
              <a:cs typeface="Times New Roman" panose="02020603050405020304" pitchFamily="18" charset="0"/>
            </a:endParaRPr>
          </a:p>
          <a:p>
            <a:pPr marL="285750" indent="-285750" algn="just">
              <a:lnSpc>
                <a:spcPct val="90000"/>
              </a:lnSpc>
              <a:buFont typeface="Arial"/>
              <a:buChar char="•"/>
            </a:pPr>
            <a:r>
              <a:rPr lang="en-US" sz="1600" b="1" dirty="0">
                <a:latin typeface="Times New Roman" panose="02020603050405020304" pitchFamily="18" charset="0"/>
                <a:ea typeface="+mn-lt"/>
                <a:cs typeface="Times New Roman" panose="02020603050405020304" pitchFamily="18" charset="0"/>
              </a:rPr>
              <a:t>Gradient Boosting Methods (</a:t>
            </a:r>
            <a:r>
              <a:rPr lang="en-US" sz="1600" b="1" dirty="0" err="1">
                <a:latin typeface="Times New Roman" panose="02020603050405020304" pitchFamily="18" charset="0"/>
                <a:ea typeface="+mn-lt"/>
                <a:cs typeface="Times New Roman" panose="02020603050405020304" pitchFamily="18" charset="0"/>
              </a:rPr>
              <a:t>LightGBM</a:t>
            </a:r>
            <a:r>
              <a:rPr lang="en-US" sz="1600" b="1" dirty="0">
                <a:latin typeface="Times New Roman" panose="02020603050405020304" pitchFamily="18" charset="0"/>
                <a:ea typeface="+mn-lt"/>
                <a:cs typeface="Times New Roman" panose="02020603050405020304" pitchFamily="18" charset="0"/>
              </a:rPr>
              <a:t>, </a:t>
            </a:r>
            <a:r>
              <a:rPr lang="en-US" sz="1600" b="1" dirty="0" err="1">
                <a:latin typeface="Times New Roman" panose="02020603050405020304" pitchFamily="18" charset="0"/>
                <a:ea typeface="+mn-lt"/>
                <a:cs typeface="Times New Roman" panose="02020603050405020304" pitchFamily="18" charset="0"/>
              </a:rPr>
              <a:t>CatBoost</a:t>
            </a:r>
            <a:r>
              <a:rPr lang="en-US" sz="1600" b="1" dirty="0">
                <a:latin typeface="Times New Roman" panose="02020603050405020304" pitchFamily="18" charset="0"/>
                <a:ea typeface="+mn-lt"/>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90000"/>
              </a:lnSpc>
            </a:pPr>
            <a:r>
              <a:rPr lang="en-US" sz="1600" dirty="0">
                <a:latin typeface="Times New Roman" panose="02020603050405020304" pitchFamily="18" charset="0"/>
                <a:ea typeface="+mn-lt"/>
                <a:cs typeface="Times New Roman" panose="02020603050405020304" pitchFamily="18" charset="0"/>
              </a:rPr>
              <a:t>Known for efficiency and speed with large datasets, these models are well-suited for handling imbalanced data and achieving high prediction accuracy.</a:t>
            </a:r>
            <a:endParaRPr lang="en-US" sz="1600" dirty="0">
              <a:latin typeface="Times New Roman" panose="02020603050405020304" pitchFamily="18" charset="0"/>
              <a:cs typeface="Times New Roman" panose="02020603050405020304" pitchFamily="18" charset="0"/>
            </a:endParaRPr>
          </a:p>
          <a:p>
            <a:pPr>
              <a:lnSpc>
                <a:spcPct val="90000"/>
              </a:lnSpc>
            </a:pPr>
            <a:endParaRPr lang="en-US" sz="1300" dirty="0"/>
          </a:p>
        </p:txBody>
      </p:sp>
      <p:cxnSp>
        <p:nvCxnSpPr>
          <p:cNvPr id="25" name="Straight Connector 24">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064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FDA687-345C-A689-69FB-F9203FA783D6}"/>
              </a:ext>
            </a:extLst>
          </p:cNvPr>
          <p:cNvSpPr>
            <a:spLocks noGrp="1"/>
          </p:cNvSpPr>
          <p:nvPr>
            <p:ph type="title"/>
          </p:nvPr>
        </p:nvSpPr>
        <p:spPr>
          <a:xfrm>
            <a:off x="482601" y="976152"/>
            <a:ext cx="5613399" cy="1772513"/>
          </a:xfrm>
        </p:spPr>
        <p:txBody>
          <a:bodyPr anchor="ctr">
            <a:normAutofit fontScale="90000"/>
          </a:bodyPr>
          <a:lstStyle/>
          <a:p>
            <a:pPr algn="ctr">
              <a:lnSpc>
                <a:spcPct val="90000"/>
              </a:lnSpc>
            </a:pPr>
            <a:r>
              <a:rPr lang="en-US" sz="4800" dirty="0">
                <a:latin typeface="Times New Roman" panose="02020603050405020304" pitchFamily="18" charset="0"/>
                <a:cs typeface="Times New Roman" panose="02020603050405020304" pitchFamily="18" charset="0"/>
              </a:rPr>
              <a:t>Methodology: Dataset and Data Preprocessing</a:t>
            </a:r>
          </a:p>
        </p:txBody>
      </p:sp>
      <p:cxnSp>
        <p:nvCxnSpPr>
          <p:cNvPr id="23" name="Straight Connector 22">
            <a:extLst>
              <a:ext uri="{FF2B5EF4-FFF2-40B4-BE49-F238E27FC236}">
                <a16:creationId xmlns:a16="http://schemas.microsoft.com/office/drawing/2014/main" id="{F00AD4F8-E8E5-4783-B7A9-DBB6EF2611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2" name="Content Placeholder 2">
            <a:extLst>
              <a:ext uri="{FF2B5EF4-FFF2-40B4-BE49-F238E27FC236}">
                <a16:creationId xmlns:a16="http://schemas.microsoft.com/office/drawing/2014/main" id="{7AEB7AF6-B51B-1638-0212-02887B5D6537}"/>
              </a:ext>
            </a:extLst>
          </p:cNvPr>
          <p:cNvSpPr>
            <a:spLocks noGrp="1"/>
          </p:cNvSpPr>
          <p:nvPr>
            <p:ph idx="1"/>
          </p:nvPr>
        </p:nvSpPr>
        <p:spPr>
          <a:xfrm>
            <a:off x="6324144" y="874650"/>
            <a:ext cx="5114069" cy="1874026"/>
          </a:xfrm>
        </p:spPr>
        <p:txBody>
          <a:bodyPr vert="horz" lIns="91440" tIns="45720" rIns="91440" bIns="45720" rtlCol="0" anchor="ctr">
            <a:normAutofit fontScale="92500"/>
          </a:bodyPr>
          <a:lstStyle/>
          <a:p>
            <a:pPr marL="342900" indent="-342900" algn="just">
              <a:lnSpc>
                <a:spcPct val="90000"/>
              </a:lnSpc>
              <a:buChar char="•"/>
            </a:pPr>
            <a:r>
              <a:rPr lang="en-US" sz="2000" dirty="0">
                <a:latin typeface="Times New Roman" panose="02020603050405020304" pitchFamily="18" charset="0"/>
                <a:ea typeface="+mn-lt"/>
                <a:cs typeface="Times New Roman" panose="02020603050405020304" pitchFamily="18" charset="0"/>
              </a:rPr>
              <a:t>The dataset for this project was sourced from Kaggle and contains features like </a:t>
            </a:r>
            <a:r>
              <a:rPr lang="en-US" sz="2000" b="1" dirty="0">
                <a:latin typeface="Times New Roman" panose="02020603050405020304" pitchFamily="18" charset="0"/>
                <a:ea typeface="+mn-lt"/>
                <a:cs typeface="Times New Roman" panose="02020603050405020304" pitchFamily="18" charset="0"/>
              </a:rPr>
              <a:t>Age</a:t>
            </a:r>
            <a:r>
              <a:rPr lang="en-US" sz="2000" dirty="0">
                <a:latin typeface="Times New Roman" panose="02020603050405020304" pitchFamily="18" charset="0"/>
                <a:ea typeface="+mn-lt"/>
                <a:cs typeface="Times New Roman" panose="02020603050405020304" pitchFamily="18" charset="0"/>
              </a:rPr>
              <a:t>, </a:t>
            </a:r>
            <a:r>
              <a:rPr lang="en-US" sz="2000" b="1" dirty="0">
                <a:latin typeface="Times New Roman" panose="02020603050405020304" pitchFamily="18" charset="0"/>
                <a:ea typeface="+mn-lt"/>
                <a:cs typeface="Times New Roman" panose="02020603050405020304" pitchFamily="18" charset="0"/>
              </a:rPr>
              <a:t>Gender</a:t>
            </a:r>
            <a:r>
              <a:rPr lang="en-US" sz="2000" dirty="0">
                <a:latin typeface="Times New Roman" panose="02020603050405020304" pitchFamily="18" charset="0"/>
                <a:ea typeface="+mn-lt"/>
                <a:cs typeface="Times New Roman" panose="02020603050405020304" pitchFamily="18" charset="0"/>
              </a:rPr>
              <a:t>, </a:t>
            </a:r>
            <a:r>
              <a:rPr lang="en-US" sz="2000" b="1" dirty="0">
                <a:latin typeface="Times New Roman" panose="02020603050405020304" pitchFamily="18" charset="0"/>
                <a:ea typeface="+mn-lt"/>
                <a:cs typeface="Times New Roman" panose="02020603050405020304" pitchFamily="18" charset="0"/>
              </a:rPr>
              <a:t>BMI</a:t>
            </a:r>
            <a:r>
              <a:rPr lang="en-US" sz="2000" dirty="0">
                <a:latin typeface="Times New Roman" panose="02020603050405020304" pitchFamily="18" charset="0"/>
                <a:ea typeface="+mn-lt"/>
                <a:cs typeface="Times New Roman" panose="02020603050405020304" pitchFamily="18" charset="0"/>
              </a:rPr>
              <a:t>, </a:t>
            </a:r>
            <a:r>
              <a:rPr lang="en-US" sz="2000" b="1" dirty="0">
                <a:latin typeface="Times New Roman" panose="02020603050405020304" pitchFamily="18" charset="0"/>
                <a:ea typeface="+mn-lt"/>
                <a:cs typeface="Times New Roman" panose="02020603050405020304" pitchFamily="18" charset="0"/>
              </a:rPr>
              <a:t>Hypertension</a:t>
            </a:r>
            <a:r>
              <a:rPr lang="en-US" sz="2000" dirty="0">
                <a:latin typeface="Times New Roman" panose="02020603050405020304" pitchFamily="18" charset="0"/>
                <a:ea typeface="+mn-lt"/>
                <a:cs typeface="Times New Roman" panose="02020603050405020304" pitchFamily="18" charset="0"/>
              </a:rPr>
              <a:t>, and </a:t>
            </a:r>
            <a:r>
              <a:rPr lang="en-US" sz="2000" b="1" dirty="0">
                <a:latin typeface="Times New Roman" panose="02020603050405020304" pitchFamily="18" charset="0"/>
                <a:ea typeface="+mn-lt"/>
                <a:cs typeface="Times New Roman" panose="02020603050405020304" pitchFamily="18" charset="0"/>
              </a:rPr>
              <a:t>Blood Glucose Levels</a:t>
            </a:r>
            <a:r>
              <a:rPr lang="en-US" sz="2000" dirty="0">
                <a:latin typeface="Times New Roman" panose="02020603050405020304" pitchFamily="18" charset="0"/>
                <a:ea typeface="+mn-lt"/>
                <a:cs typeface="Times New Roman" panose="02020603050405020304" pitchFamily="18" charset="0"/>
              </a:rPr>
              <a:t>, which are known to influence diabetes risk.</a:t>
            </a:r>
            <a:endParaRPr lang="en-US" sz="2000" dirty="0">
              <a:latin typeface="Times New Roman" panose="02020603050405020304" pitchFamily="18" charset="0"/>
              <a:cs typeface="Times New Roman" panose="02020603050405020304" pitchFamily="18" charset="0"/>
            </a:endParaRPr>
          </a:p>
          <a:p>
            <a:pPr marL="342900" indent="-342900" algn="just">
              <a:lnSpc>
                <a:spcPct val="90000"/>
              </a:lnSpc>
              <a:buChar char="•"/>
            </a:pPr>
            <a:r>
              <a:rPr lang="en-US" sz="2000" dirty="0">
                <a:latin typeface="Times New Roman" panose="02020603050405020304" pitchFamily="18" charset="0"/>
                <a:cs typeface="Times New Roman" panose="02020603050405020304" pitchFamily="18" charset="0"/>
              </a:rPr>
              <a:t>Cleaned the data by removing missing values</a:t>
            </a:r>
          </a:p>
          <a:p>
            <a:pPr marL="342900" indent="-342900">
              <a:lnSpc>
                <a:spcPct val="90000"/>
              </a:lnSpc>
              <a:buChar char="•"/>
            </a:pPr>
            <a:endParaRPr lang="en-US" sz="1700" dirty="0"/>
          </a:p>
        </p:txBody>
      </p:sp>
      <p:cxnSp>
        <p:nvCxnSpPr>
          <p:cNvPr id="25" name="Straight Connector 24">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97A49A0E-7CD5-2604-3884-47FE6347A24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81803" y="3456106"/>
            <a:ext cx="11147071" cy="2396619"/>
          </a:xfrm>
          <a:prstGeom prst="rect">
            <a:avLst/>
          </a:prstGeom>
        </p:spPr>
      </p:pic>
      <p:cxnSp>
        <p:nvCxnSpPr>
          <p:cNvPr id="27" name="Straight Connector 26">
            <a:extLst>
              <a:ext uri="{FF2B5EF4-FFF2-40B4-BE49-F238E27FC236}">
                <a16:creationId xmlns:a16="http://schemas.microsoft.com/office/drawing/2014/main" id="{30B47AB4-2CE5-448F-8623-C07F28D2C9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056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508C7-73B3-03CD-1400-E7A140E00B9C}"/>
              </a:ext>
            </a:extLst>
          </p:cNvPr>
          <p:cNvSpPr>
            <a:spLocks noGrp="1"/>
          </p:cNvSpPr>
          <p:nvPr>
            <p:ph idx="1"/>
          </p:nvPr>
        </p:nvSpPr>
        <p:spPr>
          <a:xfrm>
            <a:off x="842504" y="1403558"/>
            <a:ext cx="10506991" cy="4456155"/>
          </a:xfrm>
        </p:spPr>
        <p:txBody>
          <a:bodyPr vert="horz" lIns="91440" tIns="45720" rIns="91440" bIns="45720" rtlCol="0" anchor="t">
            <a:normAutofit fontScale="92500" lnSpcReduction="20000"/>
          </a:bodyPr>
          <a:lstStyle/>
          <a:p>
            <a:pPr marL="342900" indent="-342900" algn="just">
              <a:lnSpc>
                <a:spcPct val="150000"/>
              </a:lnSpc>
              <a:buChar char="•"/>
            </a:pPr>
            <a:endParaRPr lang="en-US" sz="1600" dirty="0">
              <a:latin typeface="Times New Roman" panose="02020603050405020304" pitchFamily="18" charset="0"/>
              <a:ea typeface="+mn-lt"/>
              <a:cs typeface="Times New Roman" panose="02020603050405020304" pitchFamily="18" charset="0"/>
            </a:endParaRPr>
          </a:p>
          <a:p>
            <a:pPr marL="342900" indent="-342900" algn="just">
              <a:lnSpc>
                <a:spcPct val="150000"/>
              </a:lnSpc>
              <a:buFont typeface="Arial,Sans-Serif" panose="020B0604020202020204" pitchFamily="34" charset="0"/>
              <a:buChar char="•"/>
            </a:pPr>
            <a:r>
              <a:rPr lang="en-US" b="1" dirty="0">
                <a:latin typeface="Times New Roman" panose="02020603050405020304" pitchFamily="18" charset="0"/>
                <a:ea typeface="+mn-lt"/>
                <a:cs typeface="Times New Roman" panose="02020603050405020304" pitchFamily="18" charset="0"/>
              </a:rPr>
              <a:t>Categorical variables</a:t>
            </a:r>
            <a:r>
              <a:rPr lang="en-US" dirty="0">
                <a:latin typeface="Times New Roman" panose="02020603050405020304" pitchFamily="18" charset="0"/>
                <a:ea typeface="+mn-lt"/>
                <a:cs typeface="Times New Roman" panose="02020603050405020304" pitchFamily="18" charset="0"/>
              </a:rPr>
              <a:t> such as </a:t>
            </a:r>
            <a:r>
              <a:rPr lang="en-US" b="1" dirty="0">
                <a:latin typeface="Times New Roman" panose="02020603050405020304" pitchFamily="18" charset="0"/>
                <a:ea typeface="+mn-lt"/>
                <a:cs typeface="Times New Roman" panose="02020603050405020304" pitchFamily="18" charset="0"/>
              </a:rPr>
              <a:t>Gender</a:t>
            </a:r>
            <a:r>
              <a:rPr lang="en-US" dirty="0">
                <a:latin typeface="Times New Roman" panose="02020603050405020304" pitchFamily="18" charset="0"/>
                <a:ea typeface="+mn-lt"/>
                <a:cs typeface="Times New Roman" panose="02020603050405020304" pitchFamily="18" charset="0"/>
              </a:rPr>
              <a:t> and </a:t>
            </a:r>
            <a:r>
              <a:rPr lang="en-US" b="1" dirty="0">
                <a:latin typeface="Times New Roman" panose="02020603050405020304" pitchFamily="18" charset="0"/>
                <a:ea typeface="+mn-lt"/>
                <a:cs typeface="Times New Roman" panose="02020603050405020304" pitchFamily="18" charset="0"/>
              </a:rPr>
              <a:t>Smoking History</a:t>
            </a:r>
            <a:r>
              <a:rPr lang="en-US" dirty="0">
                <a:latin typeface="Times New Roman" panose="02020603050405020304" pitchFamily="18" charset="0"/>
                <a:ea typeface="+mn-lt"/>
                <a:cs typeface="Times New Roman" panose="02020603050405020304" pitchFamily="18" charset="0"/>
              </a:rPr>
              <a:t> were encoded using </a:t>
            </a:r>
            <a:r>
              <a:rPr lang="en-US" b="1" dirty="0">
                <a:latin typeface="Times New Roman" panose="02020603050405020304" pitchFamily="18" charset="0"/>
                <a:ea typeface="+mn-lt"/>
                <a:cs typeface="Times New Roman" panose="02020603050405020304" pitchFamily="18" charset="0"/>
              </a:rPr>
              <a:t>one-hot encoding</a:t>
            </a:r>
            <a:r>
              <a:rPr lang="en-US" dirty="0">
                <a:latin typeface="Times New Roman" panose="02020603050405020304" pitchFamily="18" charset="0"/>
                <a:ea typeface="+mn-lt"/>
                <a:cs typeface="Times New Roman" panose="02020603050405020304" pitchFamily="18" charset="0"/>
              </a:rPr>
              <a:t> to ensure they could be used by machine learning algorithms.</a:t>
            </a:r>
          </a:p>
          <a:p>
            <a:pPr marL="342900" indent="-342900" algn="just">
              <a:lnSpc>
                <a:spcPct val="150000"/>
              </a:lnSpc>
              <a:buChar char="•"/>
            </a:pPr>
            <a:r>
              <a:rPr lang="en-US" dirty="0">
                <a:latin typeface="Times New Roman" panose="02020603050405020304" pitchFamily="18" charset="0"/>
                <a:ea typeface="+mn-lt"/>
                <a:cs typeface="Times New Roman" panose="02020603050405020304" pitchFamily="18" charset="0"/>
              </a:rPr>
              <a:t>Continuous variables such as </a:t>
            </a:r>
            <a:r>
              <a:rPr lang="en-US" b="1" dirty="0">
                <a:latin typeface="Times New Roman" panose="02020603050405020304" pitchFamily="18" charset="0"/>
                <a:ea typeface="+mn-lt"/>
                <a:cs typeface="Times New Roman" panose="02020603050405020304" pitchFamily="18" charset="0"/>
              </a:rPr>
              <a:t>BMI</a:t>
            </a:r>
            <a:r>
              <a:rPr lang="en-US" dirty="0">
                <a:latin typeface="Times New Roman" panose="02020603050405020304" pitchFamily="18" charset="0"/>
                <a:ea typeface="+mn-lt"/>
                <a:cs typeface="Times New Roman" panose="02020603050405020304" pitchFamily="18" charset="0"/>
              </a:rPr>
              <a:t> and </a:t>
            </a:r>
            <a:r>
              <a:rPr lang="en-US" b="1" dirty="0">
                <a:latin typeface="Times New Roman" panose="02020603050405020304" pitchFamily="18" charset="0"/>
                <a:ea typeface="+mn-lt"/>
                <a:cs typeface="Times New Roman" panose="02020603050405020304" pitchFamily="18" charset="0"/>
              </a:rPr>
              <a:t>Blood Glucose Levels</a:t>
            </a:r>
            <a:r>
              <a:rPr lang="en-US" dirty="0">
                <a:latin typeface="Times New Roman" panose="02020603050405020304" pitchFamily="18" charset="0"/>
                <a:ea typeface="+mn-lt"/>
                <a:cs typeface="Times New Roman" panose="02020603050405020304" pitchFamily="18" charset="0"/>
              </a:rPr>
              <a:t> were </a:t>
            </a:r>
            <a:r>
              <a:rPr lang="en-US" b="1" dirty="0">
                <a:latin typeface="Times New Roman" panose="02020603050405020304" pitchFamily="18" charset="0"/>
                <a:ea typeface="+mn-lt"/>
                <a:cs typeface="Times New Roman" panose="02020603050405020304" pitchFamily="18" charset="0"/>
              </a:rPr>
              <a:t>standardized</a:t>
            </a:r>
            <a:r>
              <a:rPr lang="en-US" dirty="0">
                <a:latin typeface="Times New Roman" panose="02020603050405020304" pitchFamily="18" charset="0"/>
                <a:ea typeface="+mn-lt"/>
                <a:cs typeface="Times New Roman" panose="02020603050405020304" pitchFamily="18" charset="0"/>
              </a:rPr>
              <a:t> to have a mean of 0 and a standard deviation of 1, ensuring that all features were on the same scale.</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Char char="•"/>
            </a:pPr>
            <a:r>
              <a:rPr lang="en-US" dirty="0">
                <a:latin typeface="Times New Roman" panose="02020603050405020304" pitchFamily="18" charset="0"/>
                <a:ea typeface="+mn-lt"/>
                <a:cs typeface="Times New Roman" panose="02020603050405020304" pitchFamily="18" charset="0"/>
              </a:rPr>
              <a:t>Given the class imbalance in the dataset, we selected </a:t>
            </a:r>
            <a:r>
              <a:rPr lang="en-US" b="1" dirty="0">
                <a:latin typeface="Times New Roman" panose="02020603050405020304" pitchFamily="18" charset="0"/>
                <a:ea typeface="+mn-lt"/>
                <a:cs typeface="Times New Roman" panose="02020603050405020304" pitchFamily="18" charset="0"/>
              </a:rPr>
              <a:t>ensemble methods</a:t>
            </a:r>
            <a:r>
              <a:rPr lang="en-US" dirty="0">
                <a:latin typeface="Times New Roman" panose="02020603050405020304" pitchFamily="18" charset="0"/>
                <a:ea typeface="+mn-lt"/>
                <a:cs typeface="Times New Roman" panose="02020603050405020304" pitchFamily="18" charset="0"/>
              </a:rPr>
              <a:t> like </a:t>
            </a:r>
            <a:r>
              <a:rPr lang="en-US" b="1" dirty="0">
                <a:latin typeface="Times New Roman" panose="02020603050405020304" pitchFamily="18" charset="0"/>
                <a:ea typeface="+mn-lt"/>
                <a:cs typeface="Times New Roman" panose="02020603050405020304" pitchFamily="18" charset="0"/>
              </a:rPr>
              <a:t>Random Forest</a:t>
            </a:r>
            <a:r>
              <a:rPr lang="en-US" dirty="0">
                <a:latin typeface="Times New Roman" panose="02020603050405020304" pitchFamily="18" charset="0"/>
                <a:ea typeface="+mn-lt"/>
                <a:cs typeface="Times New Roman" panose="02020603050405020304" pitchFamily="18" charset="0"/>
              </a:rPr>
              <a:t>, </a:t>
            </a:r>
            <a:r>
              <a:rPr lang="en-US" b="1" dirty="0" err="1">
                <a:latin typeface="Times New Roman" panose="02020603050405020304" pitchFamily="18" charset="0"/>
                <a:ea typeface="+mn-lt"/>
                <a:cs typeface="Times New Roman" panose="02020603050405020304" pitchFamily="18" charset="0"/>
              </a:rPr>
              <a:t>XGBoost</a:t>
            </a:r>
            <a:r>
              <a:rPr lang="en-US" dirty="0">
                <a:latin typeface="Times New Roman" panose="02020603050405020304" pitchFamily="18" charset="0"/>
                <a:ea typeface="+mn-lt"/>
                <a:cs typeface="Times New Roman" panose="02020603050405020304" pitchFamily="18" charset="0"/>
              </a:rPr>
              <a:t>, </a:t>
            </a:r>
            <a:r>
              <a:rPr lang="en-US" b="1" dirty="0" err="1">
                <a:latin typeface="Times New Roman" panose="02020603050405020304" pitchFamily="18" charset="0"/>
                <a:ea typeface="+mn-lt"/>
                <a:cs typeface="Times New Roman" panose="02020603050405020304" pitchFamily="18" charset="0"/>
              </a:rPr>
              <a:t>LightGBM</a:t>
            </a:r>
            <a:r>
              <a:rPr lang="en-US" dirty="0">
                <a:latin typeface="Times New Roman" panose="02020603050405020304" pitchFamily="18" charset="0"/>
                <a:ea typeface="+mn-lt"/>
                <a:cs typeface="Times New Roman" panose="02020603050405020304" pitchFamily="18" charset="0"/>
              </a:rPr>
              <a:t>, and </a:t>
            </a:r>
            <a:r>
              <a:rPr lang="en-US" b="1" dirty="0" err="1">
                <a:latin typeface="Times New Roman" panose="02020603050405020304" pitchFamily="18" charset="0"/>
                <a:ea typeface="+mn-lt"/>
                <a:cs typeface="Times New Roman" panose="02020603050405020304" pitchFamily="18" charset="0"/>
              </a:rPr>
              <a:t>CatBoost</a:t>
            </a:r>
            <a:r>
              <a:rPr lang="en-US" dirty="0">
                <a:latin typeface="Times New Roman" panose="02020603050405020304" pitchFamily="18" charset="0"/>
                <a:ea typeface="+mn-lt"/>
                <a:cs typeface="Times New Roman" panose="02020603050405020304" pitchFamily="18" charset="0"/>
              </a:rPr>
              <a:t> for training, as these models are particularly well-suited to handling imbalanced data.</a:t>
            </a:r>
          </a:p>
        </p:txBody>
      </p:sp>
    </p:spTree>
    <p:extLst>
      <p:ext uri="{BB962C8B-B14F-4D97-AF65-F5344CB8AC3E}">
        <p14:creationId xmlns:p14="http://schemas.microsoft.com/office/powerpoint/2010/main" val="394417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67DFB-11CD-B6F8-A1C1-7BD192C10217}"/>
              </a:ext>
            </a:extLst>
          </p:cNvPr>
          <p:cNvSpPr>
            <a:spLocks noGrp="1"/>
          </p:cNvSpPr>
          <p:nvPr>
            <p:ph type="title"/>
          </p:nvPr>
        </p:nvSpPr>
        <p:spPr>
          <a:xfrm>
            <a:off x="678955" y="976152"/>
            <a:ext cx="3555211" cy="5024920"/>
          </a:xfrm>
        </p:spPr>
        <p:txBody>
          <a:bodyPr anchor="ctr">
            <a:normAutofit/>
          </a:bodyPr>
          <a:lstStyle/>
          <a:p>
            <a:pPr algn="ctr">
              <a:lnSpc>
                <a:spcPct val="90000"/>
              </a:lnSpc>
            </a:pPr>
            <a:r>
              <a:rPr lang="en-US" sz="4000" dirty="0">
                <a:latin typeface="Times New Roman" panose="02020603050405020304" pitchFamily="18" charset="0"/>
                <a:cs typeface="Times New Roman" panose="02020603050405020304" pitchFamily="18" charset="0"/>
              </a:rPr>
              <a:t>Methodology: Model Implementation</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3A6835F6-3D39-27C1-6E01-B50F0D1DFA20}"/>
              </a:ext>
            </a:extLst>
          </p:cNvPr>
          <p:cNvGraphicFramePr>
            <a:graphicFrameLocks noGrp="1"/>
          </p:cNvGraphicFramePr>
          <p:nvPr>
            <p:ph idx="1"/>
            <p:extLst>
              <p:ext uri="{D42A27DB-BD31-4B8C-83A1-F6EECF244321}">
                <p14:modId xmlns:p14="http://schemas.microsoft.com/office/powerpoint/2010/main" val="2988108621"/>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01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ABA2-C5E7-8422-8566-78E9A1B0AD1C}"/>
              </a:ext>
            </a:extLst>
          </p:cNvPr>
          <p:cNvSpPr>
            <a:spLocks noGrp="1"/>
          </p:cNvSpPr>
          <p:nvPr>
            <p:ph type="title"/>
          </p:nvPr>
        </p:nvSpPr>
        <p:spPr>
          <a:xfrm>
            <a:off x="482599" y="978409"/>
            <a:ext cx="11116365" cy="2157984"/>
          </a:xfrm>
        </p:spPr>
        <p:txBody>
          <a:bodyPr/>
          <a:lstStyle/>
          <a:p>
            <a:pPr algn="ctr"/>
            <a:r>
              <a:rPr lang="en-US" dirty="0">
                <a:latin typeface="Times New Roman" panose="02020603050405020304" pitchFamily="18" charset="0"/>
                <a:cs typeface="Times New Roman" panose="02020603050405020304" pitchFamily="18" charset="0"/>
              </a:rPr>
              <a:t>Methodology:  Evaluation Metrics</a:t>
            </a:r>
          </a:p>
        </p:txBody>
      </p:sp>
      <p:sp>
        <p:nvSpPr>
          <p:cNvPr id="3" name="Content Placeholder 2">
            <a:extLst>
              <a:ext uri="{FF2B5EF4-FFF2-40B4-BE49-F238E27FC236}">
                <a16:creationId xmlns:a16="http://schemas.microsoft.com/office/drawing/2014/main" id="{491F4A3D-F493-C89F-C2AD-947D084EDDAF}"/>
              </a:ext>
            </a:extLst>
          </p:cNvPr>
          <p:cNvSpPr>
            <a:spLocks noGrp="1"/>
          </p:cNvSpPr>
          <p:nvPr>
            <p:ph idx="1"/>
          </p:nvPr>
        </p:nvSpPr>
        <p:spPr>
          <a:xfrm>
            <a:off x="482600" y="3306870"/>
            <a:ext cx="11026913" cy="2572721"/>
          </a:xfrm>
        </p:spPr>
        <p:txBody>
          <a:bodyPr vert="horz" lIns="91440" tIns="45720" rIns="91440" bIns="45720" rtlCol="0" anchor="t">
            <a:normAutofit/>
          </a:bodyPr>
          <a:lstStyle/>
          <a:p>
            <a:pPr marL="342900" indent="-342900" algn="just">
              <a:buChar char="•"/>
            </a:pPr>
            <a:r>
              <a:rPr lang="en-US" sz="2200" dirty="0">
                <a:latin typeface="Times New Roman" panose="02020603050405020304" pitchFamily="18" charset="0"/>
                <a:ea typeface="+mn-lt"/>
                <a:cs typeface="Times New Roman" panose="02020603050405020304" pitchFamily="18" charset="0"/>
              </a:rPr>
              <a:t>To assess the performance of the models, we used several key metrics that are especially important when working with imbalanced datasets such as Precision, Recall, F1-score, ROC-AUC, Cross-validation accuracy and Cross-validation Std.</a:t>
            </a:r>
          </a:p>
          <a:p>
            <a:pPr marL="342900" indent="-342900" algn="just">
              <a:buChar char="•"/>
            </a:pPr>
            <a:r>
              <a:rPr lang="en-US" sz="2200" b="1" dirty="0">
                <a:latin typeface="Times New Roman" panose="02020603050405020304" pitchFamily="18" charset="0"/>
                <a:ea typeface="+mn-lt"/>
                <a:cs typeface="Times New Roman" panose="02020603050405020304" pitchFamily="18" charset="0"/>
              </a:rPr>
              <a:t>Precision</a:t>
            </a:r>
            <a:r>
              <a:rPr lang="en-US" sz="2200" dirty="0">
                <a:latin typeface="Times New Roman" panose="02020603050405020304" pitchFamily="18" charset="0"/>
                <a:ea typeface="+mn-lt"/>
                <a:cs typeface="Times New Roman" panose="02020603050405020304" pitchFamily="18" charset="0"/>
              </a:rPr>
              <a:t> measures the proportion of true positive predictions among all positive predictions made by the model, indicating how accurate the model is in identifying diabetic patients</a:t>
            </a:r>
            <a:endParaRPr lang="en-US" sz="2200" dirty="0">
              <a:latin typeface="Times New Roman" panose="02020603050405020304" pitchFamily="18" charset="0"/>
              <a:cs typeface="Times New Roman" panose="02020603050405020304" pitchFamily="18" charset="0"/>
            </a:endParaRPr>
          </a:p>
          <a:p>
            <a:pPr marL="342900" indent="-342900">
              <a:buChar char="•"/>
            </a:pPr>
            <a:endParaRPr lang="en-US" dirty="0"/>
          </a:p>
          <a:p>
            <a:pPr marL="342900" indent="-342900">
              <a:buChar char="•"/>
            </a:pPr>
            <a:endParaRPr lang="en-US" dirty="0"/>
          </a:p>
        </p:txBody>
      </p:sp>
    </p:spTree>
    <p:extLst>
      <p:ext uri="{BB962C8B-B14F-4D97-AF65-F5344CB8AC3E}">
        <p14:creationId xmlns:p14="http://schemas.microsoft.com/office/powerpoint/2010/main" val="220002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B2A4C-4EFD-E863-4C4F-C43D7E95CF0A}"/>
              </a:ext>
            </a:extLst>
          </p:cNvPr>
          <p:cNvSpPr>
            <a:spLocks noGrp="1"/>
          </p:cNvSpPr>
          <p:nvPr>
            <p:ph idx="1"/>
          </p:nvPr>
        </p:nvSpPr>
        <p:spPr>
          <a:xfrm>
            <a:off x="482600" y="718946"/>
            <a:ext cx="11215757" cy="5160645"/>
          </a:xfrm>
        </p:spPr>
        <p:txBody>
          <a:bodyPr vert="horz" lIns="91440" tIns="45720" rIns="91440" bIns="45720" rtlCol="0" anchor="t">
            <a:normAutofit/>
          </a:bodyPr>
          <a:lstStyle/>
          <a:p>
            <a:pPr marL="342900" indent="-342900" algn="just">
              <a:buChar char="•"/>
            </a:pPr>
            <a:r>
              <a:rPr lang="en-US" sz="2200" b="1" dirty="0">
                <a:ea typeface="+mn-lt"/>
                <a:cs typeface="+mn-lt"/>
              </a:rPr>
              <a:t>Recall</a:t>
            </a:r>
            <a:r>
              <a:rPr lang="en-US" sz="2200" dirty="0">
                <a:ea typeface="+mn-lt"/>
                <a:cs typeface="+mn-lt"/>
              </a:rPr>
              <a:t> (or sensitivity) is another critical metric, as it measures the proportion of actual positive cases that are correctly identified, ensuring that diabetic patients are not missed by the model</a:t>
            </a:r>
          </a:p>
          <a:p>
            <a:pPr marL="342900" indent="-342900" algn="just">
              <a:buChar char="•"/>
            </a:pPr>
            <a:r>
              <a:rPr lang="en-US" sz="2200" dirty="0">
                <a:ea typeface="+mn-lt"/>
                <a:cs typeface="+mn-lt"/>
              </a:rPr>
              <a:t>The </a:t>
            </a:r>
            <a:r>
              <a:rPr lang="en-US" sz="2200" b="1" dirty="0">
                <a:ea typeface="+mn-lt"/>
                <a:cs typeface="+mn-lt"/>
              </a:rPr>
              <a:t>F1-score</a:t>
            </a:r>
            <a:r>
              <a:rPr lang="en-US" sz="2200" dirty="0">
                <a:ea typeface="+mn-lt"/>
                <a:cs typeface="+mn-lt"/>
              </a:rPr>
              <a:t> is the harmonic mean of precision and recall, providing a balanced view of performance.</a:t>
            </a:r>
          </a:p>
          <a:p>
            <a:pPr marL="342900" indent="-342900" algn="just">
              <a:buChar char="•"/>
            </a:pPr>
            <a:r>
              <a:rPr lang="en-US" sz="2200" b="1" dirty="0">
                <a:ea typeface="+mn-lt"/>
                <a:cs typeface="+mn-lt"/>
              </a:rPr>
              <a:t>ROC-AUC</a:t>
            </a:r>
            <a:r>
              <a:rPr lang="en-US" sz="2200" dirty="0">
                <a:ea typeface="+mn-lt"/>
                <a:cs typeface="+mn-lt"/>
              </a:rPr>
              <a:t> measures how well the model distinguishes between the positive and negative classes across different thresholds.</a:t>
            </a:r>
          </a:p>
        </p:txBody>
      </p:sp>
    </p:spTree>
    <p:extLst>
      <p:ext uri="{BB962C8B-B14F-4D97-AF65-F5344CB8AC3E}">
        <p14:creationId xmlns:p14="http://schemas.microsoft.com/office/powerpoint/2010/main" val="1142667059"/>
      </p:ext>
    </p:extLst>
  </p:cSld>
  <p:clrMapOvr>
    <a:masterClrMapping/>
  </p:clrMapOvr>
</p:sld>
</file>

<file path=ppt/theme/theme1.xml><?xml version="1.0" encoding="utf-8"?>
<a:theme xmlns:a="http://schemas.openxmlformats.org/drawingml/2006/main" name="LevelVTI">
  <a:themeElements>
    <a:clrScheme name="AnalogousFromLightSeedLeftStep">
      <a:dk1>
        <a:srgbClr val="000000"/>
      </a:dk1>
      <a:lt1>
        <a:srgbClr val="FFFFFF"/>
      </a:lt1>
      <a:dk2>
        <a:srgbClr val="243241"/>
      </a:dk2>
      <a:lt2>
        <a:srgbClr val="E8E8E2"/>
      </a:lt2>
      <a:accent1>
        <a:srgbClr val="6E75EE"/>
      </a:accent1>
      <a:accent2>
        <a:srgbClr val="4E98EB"/>
      </a:accent2>
      <a:accent3>
        <a:srgbClr val="2DB4C4"/>
      </a:accent3>
      <a:accent4>
        <a:srgbClr val="35B78F"/>
      </a:accent4>
      <a:accent5>
        <a:srgbClr val="30BB56"/>
      </a:accent5>
      <a:accent6>
        <a:srgbClr val="45BC32"/>
      </a:accent6>
      <a:hlink>
        <a:srgbClr val="888552"/>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1539</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Arial,Sans-Serif</vt:lpstr>
      <vt:lpstr>Seaford</vt:lpstr>
      <vt:lpstr>Times New Roman</vt:lpstr>
      <vt:lpstr>LevelVTI</vt:lpstr>
      <vt:lpstr>Analysis and Evaluation of Machine Learning Models for Diabetes Risk Prediction</vt:lpstr>
      <vt:lpstr>Introduction</vt:lpstr>
      <vt:lpstr>Key Challenges and Objectives</vt:lpstr>
      <vt:lpstr>Literature Review</vt:lpstr>
      <vt:lpstr>Methodology: Dataset and Data Preprocessing</vt:lpstr>
      <vt:lpstr>PowerPoint Presentation</vt:lpstr>
      <vt:lpstr>Methodology: Model Implementation</vt:lpstr>
      <vt:lpstr>Methodology:  Evaluation Metrics</vt:lpstr>
      <vt:lpstr>PowerPoint Presentation</vt:lpstr>
      <vt:lpstr>Proposed Framework</vt:lpstr>
      <vt:lpstr> Results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Evaluation of Machine Learning Models for Diabetes Risk Prediction</dc:title>
  <dc:creator/>
  <cp:lastModifiedBy>siddhartha phuyal</cp:lastModifiedBy>
  <cp:revision>270</cp:revision>
  <dcterms:created xsi:type="dcterms:W3CDTF">2024-12-02T20:24:02Z</dcterms:created>
  <dcterms:modified xsi:type="dcterms:W3CDTF">2024-12-04T16:00:03Z</dcterms:modified>
</cp:coreProperties>
</file>