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roxima Nova"/>
      <p:regular r:id="rId18"/>
      <p:bold r:id="rId19"/>
      <p:italic r:id="rId20"/>
      <p:boldItalic r:id="rId21"/>
    </p:embeddedFont>
    <p:embeddedFont>
      <p:font typeface="Alfa Slab One"/>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11" Type="http://schemas.openxmlformats.org/officeDocument/2006/relationships/slide" Target="slides/slide6.xml"/><Relationship Id="rId22" Type="http://schemas.openxmlformats.org/officeDocument/2006/relationships/font" Target="fonts/AlfaSlabOne-regular.fntdata"/><Relationship Id="rId10" Type="http://schemas.openxmlformats.org/officeDocument/2006/relationships/slide" Target="slides/slide5.xml"/><Relationship Id="rId21" Type="http://schemas.openxmlformats.org/officeDocument/2006/relationships/font" Target="fonts/ProximaNova-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bold.fntdata"/><Relationship Id="rId6" Type="http://schemas.openxmlformats.org/officeDocument/2006/relationships/slide" Target="slides/slide1.xml"/><Relationship Id="rId18" Type="http://schemas.openxmlformats.org/officeDocument/2006/relationships/font" Target="fonts/ProximaNova-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d07aed29a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d07aed29a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5df06579f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5df06579f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5df06579f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5df06579f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595821217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595821217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5958212170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5958212170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5958212170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5958212170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5958212170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5958212170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5958212170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5958212170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f37e081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f37e081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f37e0813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ff37e0813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5df06579f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5df06579f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454250" y="1744338"/>
            <a:ext cx="8520600" cy="1081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Image to Code/Compiler</a:t>
            </a:r>
            <a:endParaRPr/>
          </a:p>
        </p:txBody>
      </p:sp>
      <p:sp>
        <p:nvSpPr>
          <p:cNvPr id="57" name="Google Shape;57;p13"/>
          <p:cNvSpPr txBox="1"/>
          <p:nvPr>
            <p:ph idx="1" type="subTitle"/>
          </p:nvPr>
        </p:nvSpPr>
        <p:spPr>
          <a:xfrm>
            <a:off x="1862550" y="3285225"/>
            <a:ext cx="5418900" cy="9630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688"/>
              <a:buNone/>
            </a:pPr>
            <a:r>
              <a:rPr lang="en" sz="1800"/>
              <a:t>Team- KillDBug</a:t>
            </a:r>
            <a:endParaRPr sz="1800"/>
          </a:p>
          <a:p>
            <a:pPr indent="0" lvl="0" marL="0" rtl="0" algn="ctr">
              <a:lnSpc>
                <a:spcPct val="80000"/>
              </a:lnSpc>
              <a:spcBef>
                <a:spcPts val="0"/>
              </a:spcBef>
              <a:spcAft>
                <a:spcPts val="0"/>
              </a:spcAft>
              <a:buSzPts val="688"/>
              <a:buNone/>
            </a:pPr>
            <a:r>
              <a:rPr lang="en" sz="1800"/>
              <a:t>Siddhartha Bajpai</a:t>
            </a:r>
            <a:endParaRPr sz="1800"/>
          </a:p>
          <a:p>
            <a:pPr indent="0" lvl="0" marL="0" rtl="0" algn="ctr">
              <a:lnSpc>
                <a:spcPct val="80000"/>
              </a:lnSpc>
              <a:spcBef>
                <a:spcPts val="0"/>
              </a:spcBef>
              <a:spcAft>
                <a:spcPts val="0"/>
              </a:spcAft>
              <a:buSzPts val="688"/>
              <a:buNone/>
            </a:pPr>
            <a:r>
              <a:rPr lang="en" sz="1800"/>
              <a:t>Himadri Nath</a:t>
            </a:r>
            <a:endParaRPr sz="1800"/>
          </a:p>
        </p:txBody>
      </p:sp>
      <p:pic>
        <p:nvPicPr>
          <p:cNvPr id="58" name="Google Shape;58;p13"/>
          <p:cNvPicPr preferRelativeResize="0"/>
          <p:nvPr/>
        </p:nvPicPr>
        <p:blipFill>
          <a:blip r:embed="rId3">
            <a:alphaModFix/>
          </a:blip>
          <a:stretch>
            <a:fillRect/>
          </a:stretch>
        </p:blipFill>
        <p:spPr>
          <a:xfrm>
            <a:off x="3432500" y="396825"/>
            <a:ext cx="2279000" cy="1305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have we achieved till now</a:t>
            </a:r>
            <a:endParaRPr/>
          </a:p>
        </p:txBody>
      </p:sp>
      <p:sp>
        <p:nvSpPr>
          <p:cNvPr id="170" name="Google Shape;17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Till now in the second day of the hackathon we were able to create an api </a:t>
            </a:r>
            <a:r>
              <a:rPr lang="en"/>
              <a:t>which can receive the language and the piece of code along the inputs and give the out put of the given code just by calling the api.</a:t>
            </a:r>
            <a:endParaRPr/>
          </a:p>
          <a:p>
            <a:pPr indent="0" lvl="0" marL="0" rtl="0" algn="l">
              <a:spcBef>
                <a:spcPts val="1200"/>
              </a:spcBef>
              <a:spcAft>
                <a:spcPts val="0"/>
              </a:spcAft>
              <a:buNone/>
            </a:pPr>
            <a:r>
              <a:rPr lang="en"/>
              <a:t>					For the demo and the working of the api we have also create the frontend of the api with react for the compilation of the programs. Later we thought of creating it an application which can read/scan the piece of code from the image and then easily throw out the output of the code scanned.</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3"/>
          <p:cNvSpPr txBox="1"/>
          <p:nvPr>
            <p:ph type="title"/>
          </p:nvPr>
        </p:nvSpPr>
        <p:spPr>
          <a:xfrm>
            <a:off x="252000" y="405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Android Application</a:t>
            </a:r>
            <a:endParaRPr/>
          </a:p>
        </p:txBody>
      </p:sp>
      <p:sp>
        <p:nvSpPr>
          <p:cNvPr id="176" name="Google Shape;176;p23"/>
          <p:cNvSpPr txBox="1"/>
          <p:nvPr>
            <p:ph idx="1" type="body"/>
          </p:nvPr>
        </p:nvSpPr>
        <p:spPr>
          <a:xfrm>
            <a:off x="311700" y="1152475"/>
            <a:ext cx="4325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the whole compiler was built and was working fully </a:t>
            </a:r>
            <a:r>
              <a:rPr lang="en"/>
              <a:t>functional as an api it can be used to work in an android application. The idea is that if we can scan these code we can run our codes on the run by simply writing them on the papers and scanning them.</a:t>
            </a:r>
            <a:endParaRPr/>
          </a:p>
          <a:p>
            <a:pPr indent="0" lvl="0" marL="0" rtl="0" algn="l">
              <a:spcBef>
                <a:spcPts val="1200"/>
              </a:spcBef>
              <a:spcAft>
                <a:spcPts val="1200"/>
              </a:spcAft>
              <a:buNone/>
            </a:pPr>
            <a:r>
              <a:rPr lang="en"/>
              <a:t>	</a:t>
            </a:r>
            <a:endParaRPr/>
          </a:p>
        </p:txBody>
      </p:sp>
      <p:pic>
        <p:nvPicPr>
          <p:cNvPr id="177" name="Google Shape;177;p23"/>
          <p:cNvPicPr preferRelativeResize="0"/>
          <p:nvPr/>
        </p:nvPicPr>
        <p:blipFill>
          <a:blip r:embed="rId3">
            <a:alphaModFix/>
          </a:blip>
          <a:stretch>
            <a:fillRect/>
          </a:stretch>
        </p:blipFill>
        <p:spPr>
          <a:xfrm>
            <a:off x="5140200" y="1152475"/>
            <a:ext cx="2943225" cy="2657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4"/>
          <p:cNvSpPr txBox="1"/>
          <p:nvPr>
            <p:ph type="title"/>
          </p:nvPr>
        </p:nvSpPr>
        <p:spPr>
          <a:xfrm>
            <a:off x="311700" y="428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Scopes</a:t>
            </a:r>
            <a:endParaRPr/>
          </a:p>
        </p:txBody>
      </p:sp>
      <p:sp>
        <p:nvSpPr>
          <p:cNvPr id="183" name="Google Shape;18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architecture can be highly distributed and modified and the workers (in slide 7) can be more distributed as individual machine services</a:t>
            </a:r>
            <a:endParaRPr/>
          </a:p>
          <a:p>
            <a:pPr indent="-342900" lvl="0" marL="457200" rtl="0" algn="l">
              <a:spcBef>
                <a:spcPts val="0"/>
              </a:spcBef>
              <a:spcAft>
                <a:spcPts val="0"/>
              </a:spcAft>
              <a:buSzPts val="1800"/>
              <a:buChar char="●"/>
            </a:pPr>
            <a:r>
              <a:rPr lang="en"/>
              <a:t>Rate limiting (over the server side)</a:t>
            </a:r>
            <a:endParaRPr/>
          </a:p>
          <a:p>
            <a:pPr indent="-342900" lvl="0" marL="457200" rtl="0" algn="l">
              <a:spcBef>
                <a:spcPts val="0"/>
              </a:spcBef>
              <a:spcAft>
                <a:spcPts val="0"/>
              </a:spcAft>
              <a:buSzPts val="1800"/>
              <a:buChar char="●"/>
            </a:pPr>
            <a:r>
              <a:rPr lang="en"/>
              <a:t>Security of end points of the api</a:t>
            </a:r>
            <a:endParaRPr/>
          </a:p>
          <a:p>
            <a:pPr indent="-342900" lvl="0" marL="457200" rtl="0" algn="l">
              <a:spcBef>
                <a:spcPts val="0"/>
              </a:spcBef>
              <a:spcAft>
                <a:spcPts val="0"/>
              </a:spcAft>
              <a:buSzPts val="1800"/>
              <a:buChar char="●"/>
            </a:pPr>
            <a:r>
              <a:rPr lang="en"/>
              <a:t>Expansion of this tool as a rest api as a service.</a:t>
            </a:r>
            <a:endParaRPr/>
          </a:p>
          <a:p>
            <a:pPr indent="-342900" lvl="0" marL="457200" rtl="0" algn="l">
              <a:spcBef>
                <a:spcPts val="0"/>
              </a:spcBef>
              <a:spcAft>
                <a:spcPts val="0"/>
              </a:spcAft>
              <a:buSzPts val="1800"/>
              <a:buChar char="●"/>
            </a:pPr>
            <a:r>
              <a:rPr lang="en"/>
              <a:t>The machine specs can be improved to increase the overall performance.</a:t>
            </a:r>
            <a:endParaRPr/>
          </a:p>
          <a:p>
            <a:pPr indent="-342900" lvl="0" marL="457200" rtl="0" algn="l">
              <a:spcBef>
                <a:spcPts val="0"/>
              </a:spcBef>
              <a:spcAft>
                <a:spcPts val="0"/>
              </a:spcAft>
              <a:buSzPts val="1800"/>
              <a:buChar char="●"/>
            </a:pPr>
            <a:r>
              <a:rPr lang="en"/>
              <a:t>The image to text conversion can also be improved  and converted into an android </a:t>
            </a:r>
            <a:r>
              <a:rPr lang="en"/>
              <a:t>application working and fully functional.</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Tools/Technologies Used	</a:t>
            </a:r>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1.MERN stack</a:t>
            </a:r>
            <a:endParaRPr/>
          </a:p>
          <a:p>
            <a:pPr indent="0" lvl="0" marL="0" rtl="0" algn="l">
              <a:spcBef>
                <a:spcPts val="1200"/>
              </a:spcBef>
              <a:spcAft>
                <a:spcPts val="0"/>
              </a:spcAft>
              <a:buNone/>
            </a:pPr>
            <a:r>
              <a:rPr lang="en"/>
              <a:t>2.Docker(running code in them)</a:t>
            </a:r>
            <a:endParaRPr/>
          </a:p>
          <a:p>
            <a:pPr indent="0" lvl="0" marL="0" rtl="0" algn="l">
              <a:spcBef>
                <a:spcPts val="1200"/>
              </a:spcBef>
              <a:spcAft>
                <a:spcPts val="0"/>
              </a:spcAft>
              <a:buNone/>
            </a:pPr>
            <a:r>
              <a:rPr lang="en"/>
              <a:t>3.Zeromq(async message queuing library)</a:t>
            </a:r>
            <a:endParaRPr/>
          </a:p>
          <a:p>
            <a:pPr indent="0" lvl="0" marL="0" rtl="0" algn="l">
              <a:spcBef>
                <a:spcPts val="1200"/>
              </a:spcBef>
              <a:spcAft>
                <a:spcPts val="0"/>
              </a:spcAft>
              <a:buNone/>
            </a:pPr>
            <a:r>
              <a:rPr lang="en"/>
              <a:t>4.Azure (for </a:t>
            </a:r>
            <a:r>
              <a:rPr lang="en"/>
              <a:t>deployment</a:t>
            </a:r>
            <a:r>
              <a:rPr lang="en"/>
              <a:t>)</a:t>
            </a:r>
            <a:endParaRPr/>
          </a:p>
          <a:p>
            <a:pPr indent="0" lvl="0" marL="0" rtl="0" algn="l">
              <a:spcBef>
                <a:spcPts val="1200"/>
              </a:spcBef>
              <a:spcAft>
                <a:spcPts val="0"/>
              </a:spcAft>
              <a:buNone/>
            </a:pPr>
            <a:r>
              <a:rPr lang="en"/>
              <a:t>5.Postman (for api testing)</a:t>
            </a:r>
            <a:endParaRPr/>
          </a:p>
          <a:p>
            <a:pPr indent="0" lvl="0" marL="0" rtl="0" algn="l">
              <a:spcBef>
                <a:spcPts val="1200"/>
              </a:spcBef>
              <a:spcAft>
                <a:spcPts val="0"/>
              </a:spcAft>
              <a:buNone/>
            </a:pPr>
            <a:r>
              <a:rPr lang="en"/>
              <a:t>6.Android Studio (Android App)</a:t>
            </a:r>
            <a:endParaRPr/>
          </a:p>
          <a:p>
            <a:pPr indent="0" lvl="0" marL="0" rtl="0" algn="l">
              <a:spcBef>
                <a:spcPts val="1200"/>
              </a:spcBef>
              <a:spcAft>
                <a:spcPts val="1200"/>
              </a:spcAft>
              <a:buNone/>
            </a:pPr>
            <a:r>
              <a:t/>
            </a:r>
            <a:endParaRPr/>
          </a:p>
        </p:txBody>
      </p:sp>
      <p:pic>
        <p:nvPicPr>
          <p:cNvPr id="65" name="Google Shape;65;p14"/>
          <p:cNvPicPr preferRelativeResize="0"/>
          <p:nvPr/>
        </p:nvPicPr>
        <p:blipFill>
          <a:blip r:embed="rId3">
            <a:alphaModFix/>
          </a:blip>
          <a:stretch>
            <a:fillRect/>
          </a:stretch>
        </p:blipFill>
        <p:spPr>
          <a:xfrm rot="8">
            <a:off x="7017835" y="129722"/>
            <a:ext cx="1967731" cy="1903954"/>
          </a:xfrm>
          <a:prstGeom prst="rect">
            <a:avLst/>
          </a:prstGeom>
          <a:noFill/>
          <a:ln>
            <a:noFill/>
          </a:ln>
        </p:spPr>
      </p:pic>
      <p:pic>
        <p:nvPicPr>
          <p:cNvPr id="66" name="Google Shape;66;p14"/>
          <p:cNvPicPr preferRelativeResize="0"/>
          <p:nvPr/>
        </p:nvPicPr>
        <p:blipFill>
          <a:blip r:embed="rId4">
            <a:alphaModFix/>
          </a:blip>
          <a:stretch>
            <a:fillRect/>
          </a:stretch>
        </p:blipFill>
        <p:spPr>
          <a:xfrm rot="-5">
            <a:off x="3923617" y="3899256"/>
            <a:ext cx="2319715" cy="1029908"/>
          </a:xfrm>
          <a:prstGeom prst="rect">
            <a:avLst/>
          </a:prstGeom>
          <a:noFill/>
          <a:ln>
            <a:noFill/>
          </a:ln>
        </p:spPr>
      </p:pic>
      <p:pic>
        <p:nvPicPr>
          <p:cNvPr id="67" name="Google Shape;67;p14"/>
          <p:cNvPicPr preferRelativeResize="0"/>
          <p:nvPr/>
        </p:nvPicPr>
        <p:blipFill>
          <a:blip r:embed="rId5">
            <a:alphaModFix/>
          </a:blip>
          <a:stretch>
            <a:fillRect/>
          </a:stretch>
        </p:blipFill>
        <p:spPr>
          <a:xfrm rot="-6">
            <a:off x="5249708" y="2231610"/>
            <a:ext cx="3634082" cy="139425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95675" y="4001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We Approached the problem</a:t>
            </a:r>
            <a:endParaRPr/>
          </a:p>
        </p:txBody>
      </p:sp>
      <p:sp>
        <p:nvSpPr>
          <p:cNvPr id="73" name="Google Shape;73;p15"/>
          <p:cNvSpPr txBox="1"/>
          <p:nvPr>
            <p:ph idx="1" type="body"/>
          </p:nvPr>
        </p:nvSpPr>
        <p:spPr>
          <a:xfrm>
            <a:off x="263000" y="863550"/>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We knew about exec system call that it can be used to run the cli commands through the language of our choice. So in brief I knew how to run the codes on the server. But this might not be that performant and would create some security issues to the server. </a:t>
            </a:r>
            <a:endParaRPr/>
          </a:p>
          <a:p>
            <a:pPr indent="0" lvl="0" marL="0" rtl="0" algn="l">
              <a:spcBef>
                <a:spcPts val="1200"/>
              </a:spcBef>
              <a:spcAft>
                <a:spcPts val="1200"/>
              </a:spcAft>
              <a:buNone/>
            </a:pPr>
            <a:r>
              <a:rPr lang="en"/>
              <a:t>		We then moved to docker. We ran these codes inside the docker containers , captured the output into a file and read it from server to send the results back to the user. Also after deeply studying the network calls happening over LeetCode.com  We figured out that  We can optimise the process further  for higher concurrent users by splitting the requests over multiple servers through async message queuing </a:t>
            </a:r>
            <a:r>
              <a:rPr lang="en"/>
              <a:t>using</a:t>
            </a:r>
            <a:r>
              <a:rPr lang="en"/>
              <a:t> zeromq.</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56385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Compilation service diagram</a:t>
            </a:r>
            <a:endParaRPr/>
          </a:p>
        </p:txBody>
      </p:sp>
      <p:grpSp>
        <p:nvGrpSpPr>
          <p:cNvPr id="79" name="Google Shape;79;p16"/>
          <p:cNvGrpSpPr/>
          <p:nvPr/>
        </p:nvGrpSpPr>
        <p:grpSpPr>
          <a:xfrm>
            <a:off x="243525" y="676775"/>
            <a:ext cx="8309650" cy="4598475"/>
            <a:chOff x="243525" y="676775"/>
            <a:chExt cx="8309650" cy="4598475"/>
          </a:xfrm>
        </p:grpSpPr>
        <p:sp>
          <p:nvSpPr>
            <p:cNvPr id="80" name="Google Shape;80;p16"/>
            <p:cNvSpPr/>
            <p:nvPr/>
          </p:nvSpPr>
          <p:spPr>
            <a:xfrm>
              <a:off x="253275" y="1948300"/>
              <a:ext cx="574800" cy="535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REQ</a:t>
              </a:r>
              <a:endParaRPr/>
            </a:p>
            <a:p>
              <a:pPr indent="0" lvl="0" marL="0" rtl="0" algn="l">
                <a:spcBef>
                  <a:spcPts val="0"/>
                </a:spcBef>
                <a:spcAft>
                  <a:spcPts val="0"/>
                </a:spcAft>
                <a:buNone/>
              </a:pPr>
              <a:r>
                <a:t/>
              </a:r>
              <a:endParaRPr/>
            </a:p>
          </p:txBody>
        </p:sp>
        <p:sp>
          <p:nvSpPr>
            <p:cNvPr id="81" name="Google Shape;81;p16"/>
            <p:cNvSpPr txBox="1"/>
            <p:nvPr/>
          </p:nvSpPr>
          <p:spPr>
            <a:xfrm>
              <a:off x="243525" y="2542525"/>
              <a:ext cx="6333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Proxima Nova"/>
                  <a:ea typeface="Proxima Nova"/>
                  <a:cs typeface="Proxima Nova"/>
                  <a:sym typeface="Proxima Nova"/>
                </a:rPr>
                <a:t>CODE AND INPUT</a:t>
              </a:r>
              <a:endParaRPr sz="900">
                <a:latin typeface="Proxima Nova"/>
                <a:ea typeface="Proxima Nova"/>
                <a:cs typeface="Proxima Nova"/>
                <a:sym typeface="Proxima Nova"/>
              </a:endParaRPr>
            </a:p>
          </p:txBody>
        </p:sp>
        <p:cxnSp>
          <p:nvCxnSpPr>
            <p:cNvPr id="82" name="Google Shape;82;p16"/>
            <p:cNvCxnSpPr>
              <a:stCxn id="80" idx="3"/>
            </p:cNvCxnSpPr>
            <p:nvPr/>
          </p:nvCxnSpPr>
          <p:spPr>
            <a:xfrm flipH="1" rot="10800000">
              <a:off x="828075" y="1334500"/>
              <a:ext cx="642900" cy="881400"/>
            </a:xfrm>
            <a:prstGeom prst="straightConnector1">
              <a:avLst/>
            </a:prstGeom>
            <a:noFill/>
            <a:ln cap="flat" cmpd="sng" w="9525">
              <a:solidFill>
                <a:schemeClr val="dk2"/>
              </a:solidFill>
              <a:prstDash val="solid"/>
              <a:round/>
              <a:headEnd len="med" w="med" type="none"/>
              <a:tailEnd len="med" w="med" type="triangle"/>
            </a:ln>
          </p:spPr>
        </p:cxnSp>
        <p:cxnSp>
          <p:nvCxnSpPr>
            <p:cNvPr id="83" name="Google Shape;83;p16"/>
            <p:cNvCxnSpPr>
              <a:stCxn id="80" idx="3"/>
            </p:cNvCxnSpPr>
            <p:nvPr/>
          </p:nvCxnSpPr>
          <p:spPr>
            <a:xfrm>
              <a:off x="828075" y="2215900"/>
              <a:ext cx="409200" cy="404700"/>
            </a:xfrm>
            <a:prstGeom prst="straightConnector1">
              <a:avLst/>
            </a:prstGeom>
            <a:noFill/>
            <a:ln cap="flat" cmpd="sng" w="9525">
              <a:solidFill>
                <a:schemeClr val="dk2"/>
              </a:solidFill>
              <a:prstDash val="solid"/>
              <a:round/>
              <a:headEnd len="med" w="med" type="none"/>
              <a:tailEnd len="med" w="med" type="triangle"/>
            </a:ln>
          </p:spPr>
        </p:cxnSp>
        <p:sp>
          <p:nvSpPr>
            <p:cNvPr id="84" name="Google Shape;84;p16"/>
            <p:cNvSpPr/>
            <p:nvPr/>
          </p:nvSpPr>
          <p:spPr>
            <a:xfrm>
              <a:off x="1470975" y="964400"/>
              <a:ext cx="574800" cy="6819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a:t>INPUT.TXT</a:t>
              </a:r>
              <a:endParaRPr sz="600"/>
            </a:p>
          </p:txBody>
        </p:sp>
        <p:sp>
          <p:nvSpPr>
            <p:cNvPr id="85" name="Google Shape;85;p16"/>
            <p:cNvSpPr/>
            <p:nvPr/>
          </p:nvSpPr>
          <p:spPr>
            <a:xfrm>
              <a:off x="1237275" y="2457925"/>
              <a:ext cx="574800" cy="7695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CODE.PY</a:t>
              </a:r>
              <a:endParaRPr sz="100"/>
            </a:p>
          </p:txBody>
        </p:sp>
        <p:sp>
          <p:nvSpPr>
            <p:cNvPr id="86" name="Google Shape;86;p16"/>
            <p:cNvSpPr/>
            <p:nvPr/>
          </p:nvSpPr>
          <p:spPr>
            <a:xfrm>
              <a:off x="3506900" y="4032975"/>
              <a:ext cx="735300" cy="8085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JAVA</a:t>
              </a:r>
              <a:endParaRPr/>
            </a:p>
          </p:txBody>
        </p:sp>
        <p:sp>
          <p:nvSpPr>
            <p:cNvPr id="87" name="Google Shape;87;p16"/>
            <p:cNvSpPr/>
            <p:nvPr/>
          </p:nvSpPr>
          <p:spPr>
            <a:xfrm>
              <a:off x="2359150" y="4032975"/>
              <a:ext cx="735300" cy="8085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CPP</a:t>
              </a:r>
              <a:endParaRPr/>
            </a:p>
          </p:txBody>
        </p:sp>
        <p:sp>
          <p:nvSpPr>
            <p:cNvPr id="88" name="Google Shape;88;p16"/>
            <p:cNvSpPr/>
            <p:nvPr/>
          </p:nvSpPr>
          <p:spPr>
            <a:xfrm>
              <a:off x="4654650" y="4032975"/>
              <a:ext cx="735300" cy="8085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PYTHON</a:t>
              </a:r>
              <a:endParaRPr/>
            </a:p>
          </p:txBody>
        </p:sp>
        <p:sp>
          <p:nvSpPr>
            <p:cNvPr id="89" name="Google Shape;89;p16"/>
            <p:cNvSpPr/>
            <p:nvPr/>
          </p:nvSpPr>
          <p:spPr>
            <a:xfrm>
              <a:off x="1753475" y="3692025"/>
              <a:ext cx="4071900" cy="1295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txBox="1"/>
            <p:nvPr/>
          </p:nvSpPr>
          <p:spPr>
            <a:xfrm>
              <a:off x="2790875" y="4875050"/>
              <a:ext cx="199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 DOCKER IMAGES</a:t>
              </a:r>
              <a:endParaRPr>
                <a:latin typeface="Proxima Nova"/>
                <a:ea typeface="Proxima Nova"/>
                <a:cs typeface="Proxima Nova"/>
                <a:sym typeface="Proxima Nova"/>
              </a:endParaRPr>
            </a:p>
          </p:txBody>
        </p:sp>
        <p:sp>
          <p:nvSpPr>
            <p:cNvPr id="91" name="Google Shape;91;p16"/>
            <p:cNvSpPr/>
            <p:nvPr/>
          </p:nvSpPr>
          <p:spPr>
            <a:xfrm>
              <a:off x="3409500" y="3019900"/>
              <a:ext cx="642900" cy="8085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txBox="1"/>
            <p:nvPr/>
          </p:nvSpPr>
          <p:spPr>
            <a:xfrm rot="3742641">
              <a:off x="1137082" y="3682099"/>
              <a:ext cx="901334" cy="338552"/>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LANGUA</a:t>
              </a:r>
              <a:r>
                <a:rPr lang="en" sz="1000">
                  <a:latin typeface="Proxima Nova"/>
                  <a:ea typeface="Proxima Nova"/>
                  <a:cs typeface="Proxima Nova"/>
                  <a:sym typeface="Proxima Nova"/>
                </a:rPr>
                <a:t>GE</a:t>
              </a:r>
              <a:endParaRPr sz="1000">
                <a:latin typeface="Proxima Nova"/>
                <a:ea typeface="Proxima Nova"/>
                <a:cs typeface="Proxima Nova"/>
                <a:sym typeface="Proxima Nova"/>
              </a:endParaRPr>
            </a:p>
          </p:txBody>
        </p:sp>
        <p:sp>
          <p:nvSpPr>
            <p:cNvPr id="93" name="Google Shape;93;p16"/>
            <p:cNvSpPr/>
            <p:nvPr/>
          </p:nvSpPr>
          <p:spPr>
            <a:xfrm>
              <a:off x="3091250" y="964400"/>
              <a:ext cx="1566600" cy="1928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CONTAINER SPUN-UP</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900"/>
                <a:t>THE CODE IS RUN ON CUSTOM MADE LIGHTWEIGHT IMAGES</a:t>
              </a:r>
              <a:endParaRPr sz="900"/>
            </a:p>
            <a:p>
              <a:pPr indent="0" lvl="0" marL="0" rtl="0" algn="l">
                <a:spcBef>
                  <a:spcPts val="0"/>
                </a:spcBef>
                <a:spcAft>
                  <a:spcPts val="0"/>
                </a:spcAft>
                <a:buNone/>
              </a:pPr>
              <a:r>
                <a:rPr lang="en" sz="900"/>
                <a:t>WHICH READ BOTH INPUT AND CODE FILES AND SAVES IT TO LOG.TXT</a:t>
              </a:r>
              <a:endParaRPr sz="900"/>
            </a:p>
          </p:txBody>
        </p:sp>
        <p:cxnSp>
          <p:nvCxnSpPr>
            <p:cNvPr id="94" name="Google Shape;94;p16"/>
            <p:cNvCxnSpPr>
              <a:stCxn id="84" idx="3"/>
            </p:cNvCxnSpPr>
            <p:nvPr/>
          </p:nvCxnSpPr>
          <p:spPr>
            <a:xfrm>
              <a:off x="1973925" y="1305350"/>
              <a:ext cx="1133700" cy="24900"/>
            </a:xfrm>
            <a:prstGeom prst="straightConnector1">
              <a:avLst/>
            </a:prstGeom>
            <a:noFill/>
            <a:ln cap="flat" cmpd="sng" w="9525">
              <a:solidFill>
                <a:schemeClr val="dk2"/>
              </a:solidFill>
              <a:prstDash val="solid"/>
              <a:round/>
              <a:headEnd len="med" w="med" type="none"/>
              <a:tailEnd len="med" w="med" type="triangle"/>
            </a:ln>
          </p:spPr>
        </p:cxnSp>
        <p:cxnSp>
          <p:nvCxnSpPr>
            <p:cNvPr id="95" name="Google Shape;95;p16"/>
            <p:cNvCxnSpPr>
              <a:stCxn id="85" idx="3"/>
            </p:cNvCxnSpPr>
            <p:nvPr/>
          </p:nvCxnSpPr>
          <p:spPr>
            <a:xfrm flipH="1" rot="10800000">
              <a:off x="1740225" y="2567575"/>
              <a:ext cx="1367400" cy="275100"/>
            </a:xfrm>
            <a:prstGeom prst="straightConnector1">
              <a:avLst/>
            </a:prstGeom>
            <a:noFill/>
            <a:ln cap="flat" cmpd="sng" w="9525">
              <a:solidFill>
                <a:schemeClr val="dk2"/>
              </a:solidFill>
              <a:prstDash val="solid"/>
              <a:round/>
              <a:headEnd len="med" w="med" type="none"/>
              <a:tailEnd len="med" w="med" type="triangle"/>
            </a:ln>
          </p:spPr>
        </p:cxnSp>
        <p:sp>
          <p:nvSpPr>
            <p:cNvPr id="96" name="Google Shape;96;p16"/>
            <p:cNvSpPr txBox="1"/>
            <p:nvPr/>
          </p:nvSpPr>
          <p:spPr>
            <a:xfrm>
              <a:off x="2209563" y="977075"/>
              <a:ext cx="717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FILE COPIED</a:t>
              </a:r>
              <a:endParaRPr sz="800">
                <a:latin typeface="Proxima Nova"/>
                <a:ea typeface="Proxima Nova"/>
                <a:cs typeface="Proxima Nova"/>
                <a:sym typeface="Proxima Nova"/>
              </a:endParaRPr>
            </a:p>
          </p:txBody>
        </p:sp>
        <p:sp>
          <p:nvSpPr>
            <p:cNvPr id="97" name="Google Shape;97;p16"/>
            <p:cNvSpPr txBox="1"/>
            <p:nvPr/>
          </p:nvSpPr>
          <p:spPr>
            <a:xfrm rot="-653240">
              <a:off x="2092762" y="2215951"/>
              <a:ext cx="717922" cy="431093"/>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FILE COPIED</a:t>
              </a:r>
              <a:endParaRPr sz="800">
                <a:latin typeface="Proxima Nova"/>
                <a:ea typeface="Proxima Nova"/>
                <a:cs typeface="Proxima Nova"/>
                <a:sym typeface="Proxima Nova"/>
              </a:endParaRPr>
            </a:p>
          </p:txBody>
        </p:sp>
        <p:cxnSp>
          <p:nvCxnSpPr>
            <p:cNvPr id="98" name="Google Shape;98;p16"/>
            <p:cNvCxnSpPr>
              <a:endCxn id="99" idx="1"/>
            </p:cNvCxnSpPr>
            <p:nvPr/>
          </p:nvCxnSpPr>
          <p:spPr>
            <a:xfrm flipH="1" rot="10800000">
              <a:off x="4657825" y="1613150"/>
              <a:ext cx="797400" cy="315600"/>
            </a:xfrm>
            <a:prstGeom prst="straightConnector1">
              <a:avLst/>
            </a:prstGeom>
            <a:noFill/>
            <a:ln cap="flat" cmpd="sng" w="9525">
              <a:solidFill>
                <a:schemeClr val="dk2"/>
              </a:solidFill>
              <a:prstDash val="solid"/>
              <a:round/>
              <a:headEnd len="med" w="med" type="none"/>
              <a:tailEnd len="med" w="med" type="triangle"/>
            </a:ln>
          </p:spPr>
        </p:cxnSp>
        <p:sp>
          <p:nvSpPr>
            <p:cNvPr id="99" name="Google Shape;99;p16"/>
            <p:cNvSpPr txBox="1"/>
            <p:nvPr/>
          </p:nvSpPr>
          <p:spPr>
            <a:xfrm>
              <a:off x="5455225" y="1305350"/>
              <a:ext cx="2493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The log.txt is read on the host server</a:t>
              </a:r>
              <a:endParaRPr>
                <a:latin typeface="Proxima Nova"/>
                <a:ea typeface="Proxima Nova"/>
                <a:cs typeface="Proxima Nova"/>
                <a:sym typeface="Proxima Nova"/>
              </a:endParaRPr>
            </a:p>
          </p:txBody>
        </p:sp>
        <p:cxnSp>
          <p:nvCxnSpPr>
            <p:cNvPr id="100" name="Google Shape;100;p16"/>
            <p:cNvCxnSpPr>
              <a:stCxn id="99" idx="3"/>
            </p:cNvCxnSpPr>
            <p:nvPr/>
          </p:nvCxnSpPr>
          <p:spPr>
            <a:xfrm>
              <a:off x="7949125" y="1613150"/>
              <a:ext cx="19500" cy="710700"/>
            </a:xfrm>
            <a:prstGeom prst="straightConnector1">
              <a:avLst/>
            </a:prstGeom>
            <a:noFill/>
            <a:ln cap="flat" cmpd="sng" w="9525">
              <a:solidFill>
                <a:schemeClr val="dk2"/>
              </a:solidFill>
              <a:prstDash val="solid"/>
              <a:round/>
              <a:headEnd len="med" w="med" type="none"/>
              <a:tailEnd len="med" w="med" type="triangle"/>
            </a:ln>
          </p:spPr>
        </p:cxnSp>
        <p:sp>
          <p:nvSpPr>
            <p:cNvPr id="101" name="Google Shape;101;p16"/>
            <p:cNvSpPr/>
            <p:nvPr/>
          </p:nvSpPr>
          <p:spPr>
            <a:xfrm>
              <a:off x="7364575" y="2306875"/>
              <a:ext cx="1188600" cy="1071600"/>
            </a:xfrm>
            <a:prstGeom prst="noSmoking">
              <a:avLst>
                <a:gd fmla="val 1875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The container is then stopped and killed </a:t>
              </a:r>
              <a:endParaRPr sz="1100"/>
            </a:p>
          </p:txBody>
        </p:sp>
        <p:sp>
          <p:nvSpPr>
            <p:cNvPr id="102" name="Google Shape;102;p16"/>
            <p:cNvSpPr/>
            <p:nvPr/>
          </p:nvSpPr>
          <p:spPr>
            <a:xfrm>
              <a:off x="5250650" y="1076975"/>
              <a:ext cx="2698500" cy="76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6"/>
            <p:cNvSpPr txBox="1"/>
            <p:nvPr/>
          </p:nvSpPr>
          <p:spPr>
            <a:xfrm rot="2703959">
              <a:off x="873222" y="2302542"/>
              <a:ext cx="552604" cy="308016"/>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Created</a:t>
              </a:r>
              <a:endParaRPr sz="800">
                <a:latin typeface="Proxima Nova"/>
                <a:ea typeface="Proxima Nova"/>
                <a:cs typeface="Proxima Nova"/>
                <a:sym typeface="Proxima Nova"/>
              </a:endParaRPr>
            </a:p>
          </p:txBody>
        </p:sp>
        <p:sp>
          <p:nvSpPr>
            <p:cNvPr id="104" name="Google Shape;104;p16"/>
            <p:cNvSpPr txBox="1"/>
            <p:nvPr/>
          </p:nvSpPr>
          <p:spPr>
            <a:xfrm rot="-3618291">
              <a:off x="680154" y="1464351"/>
              <a:ext cx="1243275" cy="369351"/>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Proxima Nova"/>
                  <a:ea typeface="Proxima Nova"/>
                  <a:cs typeface="Proxima Nova"/>
                  <a:sym typeface="Proxima Nova"/>
                </a:rPr>
                <a:t>Created</a:t>
              </a:r>
              <a:endParaRPr sz="1200">
                <a:latin typeface="Proxima Nova"/>
                <a:ea typeface="Proxima Nova"/>
                <a:cs typeface="Proxima Nova"/>
                <a:sym typeface="Proxima Nova"/>
              </a:endParaRPr>
            </a:p>
          </p:txBody>
        </p:sp>
        <p:sp>
          <p:nvSpPr>
            <p:cNvPr id="105" name="Google Shape;105;p16"/>
            <p:cNvSpPr txBox="1"/>
            <p:nvPr/>
          </p:nvSpPr>
          <p:spPr>
            <a:xfrm>
              <a:off x="496875" y="1613150"/>
              <a:ext cx="12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106" name="Google Shape;106;p16"/>
            <p:cNvSpPr txBox="1"/>
            <p:nvPr/>
          </p:nvSpPr>
          <p:spPr>
            <a:xfrm>
              <a:off x="1180575" y="1175450"/>
              <a:ext cx="12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107" name="Google Shape;107;p16"/>
            <p:cNvSpPr txBox="1"/>
            <p:nvPr/>
          </p:nvSpPr>
          <p:spPr>
            <a:xfrm>
              <a:off x="1039275" y="2152050"/>
              <a:ext cx="40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108" name="Google Shape;108;p16"/>
            <p:cNvSpPr txBox="1"/>
            <p:nvPr/>
          </p:nvSpPr>
          <p:spPr>
            <a:xfrm>
              <a:off x="3667650" y="3262938"/>
              <a:ext cx="12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5</a:t>
              </a:r>
              <a:endParaRPr>
                <a:latin typeface="Proxima Nova"/>
                <a:ea typeface="Proxima Nova"/>
                <a:cs typeface="Proxima Nova"/>
                <a:sym typeface="Proxima Nova"/>
              </a:endParaRPr>
            </a:p>
          </p:txBody>
        </p:sp>
        <p:sp>
          <p:nvSpPr>
            <p:cNvPr id="109" name="Google Shape;109;p16"/>
            <p:cNvSpPr txBox="1"/>
            <p:nvPr/>
          </p:nvSpPr>
          <p:spPr>
            <a:xfrm>
              <a:off x="2367450" y="720175"/>
              <a:ext cx="12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6</a:t>
              </a:r>
              <a:endParaRPr>
                <a:latin typeface="Proxima Nova"/>
                <a:ea typeface="Proxima Nova"/>
                <a:cs typeface="Proxima Nova"/>
                <a:sym typeface="Proxima Nova"/>
              </a:endParaRPr>
            </a:p>
          </p:txBody>
        </p:sp>
        <p:sp>
          <p:nvSpPr>
            <p:cNvPr id="110" name="Google Shape;110;p16"/>
            <p:cNvSpPr txBox="1"/>
            <p:nvPr/>
          </p:nvSpPr>
          <p:spPr>
            <a:xfrm>
              <a:off x="2596575" y="2218138"/>
              <a:ext cx="33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7</a:t>
              </a:r>
              <a:endParaRPr>
                <a:latin typeface="Proxima Nova"/>
                <a:ea typeface="Proxima Nova"/>
                <a:cs typeface="Proxima Nova"/>
                <a:sym typeface="Proxima Nova"/>
              </a:endParaRPr>
            </a:p>
          </p:txBody>
        </p:sp>
        <p:sp>
          <p:nvSpPr>
            <p:cNvPr id="111" name="Google Shape;111;p16"/>
            <p:cNvSpPr txBox="1"/>
            <p:nvPr/>
          </p:nvSpPr>
          <p:spPr>
            <a:xfrm>
              <a:off x="5389950" y="676775"/>
              <a:ext cx="12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8</a:t>
              </a:r>
              <a:endParaRPr>
                <a:latin typeface="Proxima Nova"/>
                <a:ea typeface="Proxima Nova"/>
                <a:cs typeface="Proxima Nova"/>
                <a:sym typeface="Proxima Nova"/>
              </a:endParaRPr>
            </a:p>
          </p:txBody>
        </p:sp>
        <p:sp>
          <p:nvSpPr>
            <p:cNvPr id="112" name="Google Shape;112;p16"/>
            <p:cNvSpPr txBox="1"/>
            <p:nvPr/>
          </p:nvSpPr>
          <p:spPr>
            <a:xfrm>
              <a:off x="8252550" y="2083300"/>
              <a:ext cx="12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9</a:t>
              </a:r>
              <a:endParaRPr>
                <a:latin typeface="Proxima Nova"/>
                <a:ea typeface="Proxima Nova"/>
                <a:cs typeface="Proxima Nova"/>
                <a:sym typeface="Proxima Nova"/>
              </a:endParaRPr>
            </a:p>
          </p:txBody>
        </p:sp>
        <p:sp>
          <p:nvSpPr>
            <p:cNvPr id="113" name="Google Shape;113;p16"/>
            <p:cNvSpPr txBox="1"/>
            <p:nvPr/>
          </p:nvSpPr>
          <p:spPr>
            <a:xfrm>
              <a:off x="1321875" y="3651275"/>
              <a:ext cx="12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p:txBody>
        </p:sp>
        <p:pic>
          <p:nvPicPr>
            <p:cNvPr id="114" name="Google Shape;114;p16"/>
            <p:cNvPicPr preferRelativeResize="0"/>
            <p:nvPr/>
          </p:nvPicPr>
          <p:blipFill>
            <a:blip r:embed="rId3">
              <a:alphaModFix/>
            </a:blip>
            <a:stretch>
              <a:fillRect/>
            </a:stretch>
          </p:blipFill>
          <p:spPr>
            <a:xfrm>
              <a:off x="1812075" y="3755000"/>
              <a:ext cx="3957675" cy="1071600"/>
            </a:xfrm>
            <a:prstGeom prst="rect">
              <a:avLst/>
            </a:prstGeom>
            <a:noFill/>
            <a:ln>
              <a:noFill/>
            </a:ln>
          </p:spPr>
        </p:pic>
        <p:cxnSp>
          <p:nvCxnSpPr>
            <p:cNvPr id="115" name="Google Shape;115;p16"/>
            <p:cNvCxnSpPr>
              <a:stCxn id="80" idx="3"/>
            </p:cNvCxnSpPr>
            <p:nvPr/>
          </p:nvCxnSpPr>
          <p:spPr>
            <a:xfrm>
              <a:off x="828075" y="2215900"/>
              <a:ext cx="1295700" cy="2245800"/>
            </a:xfrm>
            <a:prstGeom prst="straightConnector1">
              <a:avLst/>
            </a:prstGeom>
            <a:noFill/>
            <a:ln cap="flat" cmpd="sng" w="9525">
              <a:solidFill>
                <a:schemeClr val="dk2"/>
              </a:solidFill>
              <a:prstDash val="solid"/>
              <a:round/>
              <a:headEnd len="med" w="med" type="none"/>
              <a:tailEnd len="med" w="med" type="triangle"/>
            </a:ln>
          </p:spPr>
        </p:cxn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Compilation Service Diagram Details</a:t>
            </a:r>
            <a:endParaRPr/>
          </a:p>
        </p:txBody>
      </p:sp>
      <p:sp>
        <p:nvSpPr>
          <p:cNvPr id="121" name="Google Shape;12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According to request the input file and code files are generated</a:t>
            </a:r>
            <a:endParaRPr/>
          </a:p>
          <a:p>
            <a:pPr indent="-342900" lvl="0" marL="457200" rtl="0" algn="l">
              <a:spcBef>
                <a:spcPts val="0"/>
              </a:spcBef>
              <a:spcAft>
                <a:spcPts val="0"/>
              </a:spcAft>
              <a:buSzPts val="1800"/>
              <a:buAutoNum type="arabicPeriod"/>
            </a:pPr>
            <a:r>
              <a:rPr lang="en"/>
              <a:t>According to the language given by the user, the custom made docker container is spun up with a unique id assigned.</a:t>
            </a:r>
            <a:endParaRPr/>
          </a:p>
          <a:p>
            <a:pPr indent="-342900" lvl="0" marL="457200" rtl="0" algn="l">
              <a:spcBef>
                <a:spcPts val="0"/>
              </a:spcBef>
              <a:spcAft>
                <a:spcPts val="0"/>
              </a:spcAft>
              <a:buSzPts val="1800"/>
              <a:buAutoNum type="arabicPeriod"/>
            </a:pPr>
            <a:r>
              <a:rPr lang="en"/>
              <a:t>The filenames are concatenated with containers uid to copy them to that particular container</a:t>
            </a:r>
            <a:r>
              <a:rPr lang="en" sz="1400"/>
              <a:t>(Example uid:123 , files File123.cpp, Input123.txt,container: 123)</a:t>
            </a:r>
            <a:endParaRPr sz="1400"/>
          </a:p>
          <a:p>
            <a:pPr indent="-342900" lvl="0" marL="457200" rtl="0" algn="l">
              <a:spcBef>
                <a:spcPts val="0"/>
              </a:spcBef>
              <a:spcAft>
                <a:spcPts val="0"/>
              </a:spcAft>
              <a:buSzPts val="1800"/>
              <a:buAutoNum type="arabicPeriod"/>
            </a:pPr>
            <a:r>
              <a:rPr lang="en"/>
              <a:t>Then when the files are ready they are compiled inside the container and the output is stored on a log.txt file.</a:t>
            </a:r>
            <a:endParaRPr/>
          </a:p>
          <a:p>
            <a:pPr indent="-342900" lvl="0" marL="457200" rtl="0" algn="l">
              <a:spcBef>
                <a:spcPts val="0"/>
              </a:spcBef>
              <a:spcAft>
                <a:spcPts val="0"/>
              </a:spcAft>
              <a:buSzPts val="1800"/>
              <a:buAutoNum type="arabicPeriod"/>
            </a:pPr>
            <a:r>
              <a:rPr lang="en"/>
              <a:t>Now this log.txt is read(tailed) on to server and the read data is sent for response</a:t>
            </a:r>
            <a:endParaRPr/>
          </a:p>
          <a:p>
            <a:pPr indent="-342900" lvl="0" marL="457200" rtl="0" algn="l">
              <a:spcBef>
                <a:spcPts val="0"/>
              </a:spcBef>
              <a:spcAft>
                <a:spcPts val="0"/>
              </a:spcAft>
              <a:buSzPts val="1800"/>
              <a:buAutoNum type="arabicPeriod"/>
            </a:pPr>
            <a:r>
              <a:rPr lang="en"/>
              <a:t>The docker containers are then stopped and killed.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Scalability</a:t>
            </a:r>
            <a:endParaRPr/>
          </a:p>
        </p:txBody>
      </p:sp>
      <p:sp>
        <p:nvSpPr>
          <p:cNvPr id="127" name="Google Shape;12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 was done with the basic prototyping of the app and it worked  fine. Now scalability was the next target. While analysing the coding platforms Like Leetcode in their network tab, I found out that they are once registering their code on the server and keep on hitting the server till they get any response.</a:t>
            </a:r>
            <a:endParaRPr/>
          </a:p>
          <a:p>
            <a:pPr indent="0" lvl="0" marL="0" rtl="0" algn="l">
              <a:spcBef>
                <a:spcPts val="1200"/>
              </a:spcBef>
              <a:spcAft>
                <a:spcPts val="1200"/>
              </a:spcAft>
              <a:buNone/>
            </a:pPr>
            <a:r>
              <a:rPr lang="en"/>
              <a:t>                                               This pushed me to look into any async message queue distribution service. I  used a library zeromq for that purpose and distributed the inputs over different worker servers. The efficiency might not be seen at lower concurrencies but at higher ones it works efficient whereas older approach bottlenecks.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Scalable architecture(zeromq)</a:t>
            </a:r>
            <a:endParaRPr/>
          </a:p>
        </p:txBody>
      </p:sp>
      <p:pic>
        <p:nvPicPr>
          <p:cNvPr id="133" name="Google Shape;133;p19"/>
          <p:cNvPicPr preferRelativeResize="0"/>
          <p:nvPr/>
        </p:nvPicPr>
        <p:blipFill rotWithShape="1">
          <a:blip r:embed="rId3">
            <a:alphaModFix/>
          </a:blip>
          <a:srcRect b="3269" l="0" r="0" t="-3269"/>
          <a:stretch/>
        </p:blipFill>
        <p:spPr>
          <a:xfrm>
            <a:off x="698050" y="1381563"/>
            <a:ext cx="3326175" cy="2380375"/>
          </a:xfrm>
          <a:prstGeom prst="rect">
            <a:avLst/>
          </a:prstGeom>
          <a:noFill/>
          <a:ln>
            <a:noFill/>
          </a:ln>
        </p:spPr>
      </p:pic>
      <p:sp>
        <p:nvSpPr>
          <p:cNvPr id="134" name="Google Shape;134;p19"/>
          <p:cNvSpPr/>
          <p:nvPr/>
        </p:nvSpPr>
        <p:spPr>
          <a:xfrm>
            <a:off x="1357200" y="779350"/>
            <a:ext cx="1740600" cy="64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a:t>
            </a:r>
            <a:r>
              <a:rPr lang="en"/>
              <a:t>erver receives the code and input files</a:t>
            </a:r>
            <a:endParaRPr/>
          </a:p>
        </p:txBody>
      </p:sp>
      <p:sp>
        <p:nvSpPr>
          <p:cNvPr id="135" name="Google Shape;135;p19"/>
          <p:cNvSpPr/>
          <p:nvPr/>
        </p:nvSpPr>
        <p:spPr>
          <a:xfrm>
            <a:off x="962675" y="3761925"/>
            <a:ext cx="761700" cy="92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Worker </a:t>
            </a:r>
            <a:endParaRPr sz="1100"/>
          </a:p>
          <a:p>
            <a:pPr indent="0" lvl="0" marL="0" rtl="0" algn="l">
              <a:spcBef>
                <a:spcPts val="0"/>
              </a:spcBef>
              <a:spcAft>
                <a:spcPts val="0"/>
              </a:spcAft>
              <a:buNone/>
            </a:pPr>
            <a:r>
              <a:rPr lang="en" sz="1100"/>
              <a:t>With compilation services</a:t>
            </a:r>
            <a:endParaRPr sz="1100"/>
          </a:p>
        </p:txBody>
      </p:sp>
      <p:sp>
        <p:nvSpPr>
          <p:cNvPr id="136" name="Google Shape;136;p19"/>
          <p:cNvSpPr/>
          <p:nvPr/>
        </p:nvSpPr>
        <p:spPr>
          <a:xfrm>
            <a:off x="1913875" y="3761925"/>
            <a:ext cx="761700" cy="92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Worker </a:t>
            </a:r>
            <a:endParaRPr sz="1100"/>
          </a:p>
          <a:p>
            <a:pPr indent="0" lvl="0" marL="0" rtl="0" algn="l">
              <a:spcBef>
                <a:spcPts val="0"/>
              </a:spcBef>
              <a:spcAft>
                <a:spcPts val="0"/>
              </a:spcAft>
              <a:buNone/>
            </a:pPr>
            <a:r>
              <a:rPr lang="en" sz="1100"/>
              <a:t>With compilation services</a:t>
            </a:r>
            <a:endParaRPr sz="1100"/>
          </a:p>
        </p:txBody>
      </p:sp>
      <p:sp>
        <p:nvSpPr>
          <p:cNvPr id="137" name="Google Shape;137;p19"/>
          <p:cNvSpPr/>
          <p:nvPr/>
        </p:nvSpPr>
        <p:spPr>
          <a:xfrm>
            <a:off x="2904050" y="3761925"/>
            <a:ext cx="761700" cy="92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Worker </a:t>
            </a:r>
            <a:endParaRPr sz="1100"/>
          </a:p>
          <a:p>
            <a:pPr indent="0" lvl="0" marL="0" rtl="0" algn="l">
              <a:spcBef>
                <a:spcPts val="0"/>
              </a:spcBef>
              <a:spcAft>
                <a:spcPts val="0"/>
              </a:spcAft>
              <a:buNone/>
            </a:pPr>
            <a:r>
              <a:rPr lang="en" sz="1100"/>
              <a:t>With compilation services</a:t>
            </a:r>
            <a:endParaRPr sz="1100"/>
          </a:p>
        </p:txBody>
      </p:sp>
      <p:cxnSp>
        <p:nvCxnSpPr>
          <p:cNvPr id="138" name="Google Shape;138;p19"/>
          <p:cNvCxnSpPr>
            <a:stCxn id="135" idx="2"/>
          </p:cNvCxnSpPr>
          <p:nvPr/>
        </p:nvCxnSpPr>
        <p:spPr>
          <a:xfrm>
            <a:off x="1343525" y="4687425"/>
            <a:ext cx="0" cy="222300"/>
          </a:xfrm>
          <a:prstGeom prst="straightConnector1">
            <a:avLst/>
          </a:prstGeom>
          <a:noFill/>
          <a:ln cap="flat" cmpd="sng" w="9525">
            <a:solidFill>
              <a:schemeClr val="dk2"/>
            </a:solidFill>
            <a:prstDash val="solid"/>
            <a:round/>
            <a:headEnd len="med" w="med" type="none"/>
            <a:tailEnd len="med" w="med" type="none"/>
          </a:ln>
        </p:spPr>
      </p:cxnSp>
      <p:cxnSp>
        <p:nvCxnSpPr>
          <p:cNvPr id="139" name="Google Shape;139;p19"/>
          <p:cNvCxnSpPr>
            <a:stCxn id="136" idx="2"/>
          </p:cNvCxnSpPr>
          <p:nvPr/>
        </p:nvCxnSpPr>
        <p:spPr>
          <a:xfrm>
            <a:off x="2294725" y="4687425"/>
            <a:ext cx="0" cy="261300"/>
          </a:xfrm>
          <a:prstGeom prst="straightConnector1">
            <a:avLst/>
          </a:prstGeom>
          <a:noFill/>
          <a:ln cap="flat" cmpd="sng" w="9525">
            <a:solidFill>
              <a:schemeClr val="dk2"/>
            </a:solidFill>
            <a:prstDash val="solid"/>
            <a:round/>
            <a:headEnd len="med" w="med" type="none"/>
            <a:tailEnd len="med" w="med" type="none"/>
          </a:ln>
        </p:spPr>
      </p:cxnSp>
      <p:cxnSp>
        <p:nvCxnSpPr>
          <p:cNvPr id="140" name="Google Shape;140;p19"/>
          <p:cNvCxnSpPr/>
          <p:nvPr/>
        </p:nvCxnSpPr>
        <p:spPr>
          <a:xfrm>
            <a:off x="3284900" y="4667925"/>
            <a:ext cx="0" cy="261300"/>
          </a:xfrm>
          <a:prstGeom prst="straightConnector1">
            <a:avLst/>
          </a:prstGeom>
          <a:noFill/>
          <a:ln cap="flat" cmpd="sng" w="9525">
            <a:solidFill>
              <a:schemeClr val="dk2"/>
            </a:solidFill>
            <a:prstDash val="solid"/>
            <a:round/>
            <a:headEnd len="med" w="med" type="none"/>
            <a:tailEnd len="med" w="med" type="none"/>
          </a:ln>
        </p:spPr>
      </p:cxnSp>
      <p:cxnSp>
        <p:nvCxnSpPr>
          <p:cNvPr id="141" name="Google Shape;141;p19"/>
          <p:cNvCxnSpPr/>
          <p:nvPr/>
        </p:nvCxnSpPr>
        <p:spPr>
          <a:xfrm>
            <a:off x="1315100" y="4948675"/>
            <a:ext cx="5299500" cy="29100"/>
          </a:xfrm>
          <a:prstGeom prst="straightConnector1">
            <a:avLst/>
          </a:prstGeom>
          <a:noFill/>
          <a:ln cap="flat" cmpd="sng" w="9525">
            <a:solidFill>
              <a:schemeClr val="dk2"/>
            </a:solidFill>
            <a:prstDash val="solid"/>
            <a:round/>
            <a:headEnd len="med" w="med" type="none"/>
            <a:tailEnd len="med" w="med" type="none"/>
          </a:ln>
        </p:spPr>
      </p:cxnSp>
      <p:cxnSp>
        <p:nvCxnSpPr>
          <p:cNvPr id="142" name="Google Shape;142;p19"/>
          <p:cNvCxnSpPr/>
          <p:nvPr/>
        </p:nvCxnSpPr>
        <p:spPr>
          <a:xfrm rot="10800000">
            <a:off x="6614475" y="4520100"/>
            <a:ext cx="0" cy="438300"/>
          </a:xfrm>
          <a:prstGeom prst="straightConnector1">
            <a:avLst/>
          </a:prstGeom>
          <a:noFill/>
          <a:ln cap="flat" cmpd="sng" w="9525">
            <a:solidFill>
              <a:schemeClr val="dk2"/>
            </a:solidFill>
            <a:prstDash val="solid"/>
            <a:round/>
            <a:headEnd len="med" w="med" type="none"/>
            <a:tailEnd len="med" w="med" type="none"/>
          </a:ln>
        </p:spPr>
      </p:cxnSp>
      <p:sp>
        <p:nvSpPr>
          <p:cNvPr id="143" name="Google Shape;143;p19"/>
          <p:cNvSpPr/>
          <p:nvPr/>
        </p:nvSpPr>
        <p:spPr>
          <a:xfrm>
            <a:off x="6059200" y="4042725"/>
            <a:ext cx="1042200" cy="4383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9"/>
          <p:cNvSpPr/>
          <p:nvPr/>
        </p:nvSpPr>
        <p:spPr>
          <a:xfrm>
            <a:off x="6059200" y="3661725"/>
            <a:ext cx="1042200" cy="4383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9"/>
          <p:cNvSpPr/>
          <p:nvPr/>
        </p:nvSpPr>
        <p:spPr>
          <a:xfrm>
            <a:off x="6059200" y="3280725"/>
            <a:ext cx="1042200" cy="4383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9"/>
          <p:cNvSpPr txBox="1"/>
          <p:nvPr/>
        </p:nvSpPr>
        <p:spPr>
          <a:xfrm>
            <a:off x="6760575" y="4549275"/>
            <a:ext cx="1558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mongoDb Database</a:t>
            </a:r>
            <a:endParaRPr>
              <a:latin typeface="Proxima Nova"/>
              <a:ea typeface="Proxima Nova"/>
              <a:cs typeface="Proxima Nova"/>
              <a:sym typeface="Proxima Nova"/>
            </a:endParaRPr>
          </a:p>
        </p:txBody>
      </p:sp>
      <p:sp>
        <p:nvSpPr>
          <p:cNvPr id="147" name="Google Shape;147;p19"/>
          <p:cNvSpPr/>
          <p:nvPr/>
        </p:nvSpPr>
        <p:spPr>
          <a:xfrm>
            <a:off x="5430825" y="779350"/>
            <a:ext cx="2172300" cy="779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/Check endpoint keeps hitting the database to check whether their code is compiled or not till now</a:t>
            </a:r>
            <a:endParaRPr/>
          </a:p>
        </p:txBody>
      </p:sp>
      <p:cxnSp>
        <p:nvCxnSpPr>
          <p:cNvPr id="148" name="Google Shape;148;p19"/>
          <p:cNvCxnSpPr>
            <a:stCxn id="147" idx="2"/>
            <a:endCxn id="145" idx="1"/>
          </p:cNvCxnSpPr>
          <p:nvPr/>
        </p:nvCxnSpPr>
        <p:spPr>
          <a:xfrm>
            <a:off x="6516975" y="1558750"/>
            <a:ext cx="63300" cy="1722000"/>
          </a:xfrm>
          <a:prstGeom prst="straightConnector1">
            <a:avLst/>
          </a:prstGeom>
          <a:noFill/>
          <a:ln cap="flat" cmpd="sng" w="9525">
            <a:solidFill>
              <a:schemeClr val="dk2"/>
            </a:solidFill>
            <a:prstDash val="solid"/>
            <a:round/>
            <a:headEnd len="med" w="med" type="none"/>
            <a:tailEnd len="med" w="med" type="triangle"/>
          </a:ln>
        </p:spPr>
      </p:cxnSp>
      <p:cxnSp>
        <p:nvCxnSpPr>
          <p:cNvPr id="149" name="Google Shape;149;p19"/>
          <p:cNvCxnSpPr/>
          <p:nvPr/>
        </p:nvCxnSpPr>
        <p:spPr>
          <a:xfrm flipH="1" rot="10800000">
            <a:off x="7603125" y="1149550"/>
            <a:ext cx="384900" cy="19500"/>
          </a:xfrm>
          <a:prstGeom prst="straightConnector1">
            <a:avLst/>
          </a:prstGeom>
          <a:noFill/>
          <a:ln cap="flat" cmpd="sng" w="9525">
            <a:solidFill>
              <a:schemeClr val="dk2"/>
            </a:solidFill>
            <a:prstDash val="solid"/>
            <a:round/>
            <a:headEnd len="med" w="med" type="none"/>
            <a:tailEnd len="med" w="med" type="triangle"/>
          </a:ln>
        </p:spPr>
      </p:cxnSp>
      <p:sp>
        <p:nvSpPr>
          <p:cNvPr id="150" name="Google Shape;150;p19"/>
          <p:cNvSpPr txBox="1"/>
          <p:nvPr/>
        </p:nvSpPr>
        <p:spPr>
          <a:xfrm>
            <a:off x="7988025" y="900700"/>
            <a:ext cx="10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output</a:t>
            </a:r>
            <a:endParaRPr>
              <a:latin typeface="Proxima Nova"/>
              <a:ea typeface="Proxima Nova"/>
              <a:cs typeface="Proxima Nova"/>
              <a:sym typeface="Proxima Nova"/>
            </a:endParaRPr>
          </a:p>
        </p:txBody>
      </p:sp>
      <p:sp>
        <p:nvSpPr>
          <p:cNvPr id="151" name="Google Shape;151;p19"/>
          <p:cNvSpPr txBox="1"/>
          <p:nvPr/>
        </p:nvSpPr>
        <p:spPr>
          <a:xfrm>
            <a:off x="3539375" y="4655425"/>
            <a:ext cx="283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Stores the outputs on database</a:t>
            </a:r>
            <a:endParaRPr>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0"/>
          <p:cNvSpPr txBox="1"/>
          <p:nvPr>
            <p:ph type="title"/>
          </p:nvPr>
        </p:nvSpPr>
        <p:spPr>
          <a:xfrm>
            <a:off x="3975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Scalable architecture</a:t>
            </a:r>
            <a:endParaRPr/>
          </a:p>
        </p:txBody>
      </p:sp>
      <p:sp>
        <p:nvSpPr>
          <p:cNvPr id="157" name="Google Shape;157;p20"/>
          <p:cNvSpPr txBox="1"/>
          <p:nvPr>
            <p:ph idx="1" type="body"/>
          </p:nvPr>
        </p:nvSpPr>
        <p:spPr>
          <a:xfrm>
            <a:off x="0" y="497825"/>
            <a:ext cx="9088800" cy="4463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 </a:t>
            </a:r>
            <a:r>
              <a:rPr lang="en"/>
              <a:t>architecture</a:t>
            </a:r>
            <a:r>
              <a:rPr lang="en"/>
              <a:t> designed is like a master-slave relation where server distributes the calls to each of the worker servers equally.here all the workers are on same machine but they can be individual machines too. Thus it will help a lot in scaling up the app increasing the concurrency of the whole api.</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Pm2 list of all the servers running on the System</a:t>
            </a:r>
            <a:endParaRPr/>
          </a:p>
          <a:p>
            <a:pPr indent="0" lvl="0" marL="0" rtl="0" algn="l">
              <a:spcBef>
                <a:spcPts val="1200"/>
              </a:spcBef>
              <a:spcAft>
                <a:spcPts val="0"/>
              </a:spcAft>
              <a:buNone/>
            </a:pPr>
            <a:r>
              <a:rPr lang="en"/>
              <a:t>These workers after compiling the code store the output on the database. For this whole distribution ZEROMQ library helped.</a:t>
            </a:r>
            <a:endParaRPr/>
          </a:p>
          <a:p>
            <a:pPr indent="0" lvl="0" marL="0" rtl="0" algn="l">
              <a:spcBef>
                <a:spcPts val="1200"/>
              </a:spcBef>
              <a:spcAft>
                <a:spcPts val="1200"/>
              </a:spcAft>
              <a:buNone/>
            </a:pPr>
            <a:r>
              <a:t/>
            </a:r>
            <a:endParaRPr/>
          </a:p>
        </p:txBody>
      </p:sp>
      <p:pic>
        <p:nvPicPr>
          <p:cNvPr id="158" name="Google Shape;158;p20"/>
          <p:cNvPicPr preferRelativeResize="0"/>
          <p:nvPr/>
        </p:nvPicPr>
        <p:blipFill>
          <a:blip r:embed="rId3">
            <a:alphaModFix/>
          </a:blip>
          <a:stretch>
            <a:fillRect/>
          </a:stretch>
        </p:blipFill>
        <p:spPr>
          <a:xfrm>
            <a:off x="404325" y="1656050"/>
            <a:ext cx="8248650" cy="1699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1"/>
          <p:cNvSpPr txBox="1"/>
          <p:nvPr>
            <p:ph type="title"/>
          </p:nvPr>
        </p:nvSpPr>
        <p:spPr>
          <a:xfrm>
            <a:off x="311700" y="42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Extra Features</a:t>
            </a:r>
            <a:endParaRPr/>
          </a:p>
        </p:txBody>
      </p:sp>
      <p:sp>
        <p:nvSpPr>
          <p:cNvPr id="164" name="Google Shape;16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Rate Limiting (it is just implemented on the client side only)</a:t>
            </a:r>
            <a:endParaRPr/>
          </a:p>
          <a:p>
            <a:pPr indent="-342900" lvl="0" marL="457200" rtl="0" algn="l">
              <a:spcBef>
                <a:spcPts val="0"/>
              </a:spcBef>
              <a:spcAft>
                <a:spcPts val="0"/>
              </a:spcAft>
              <a:buSzPts val="1800"/>
              <a:buChar char="●"/>
            </a:pPr>
            <a:r>
              <a:rPr lang="en"/>
              <a:t>Prevention from infinite loops which can degrade the server performance ,implemented using promise race.</a:t>
            </a:r>
            <a:endParaRPr/>
          </a:p>
          <a:p>
            <a:pPr indent="-342900" lvl="0" marL="457200" rtl="0" algn="l">
              <a:spcBef>
                <a:spcPts val="0"/>
              </a:spcBef>
              <a:spcAft>
                <a:spcPts val="0"/>
              </a:spcAft>
              <a:buSzPts val="1800"/>
              <a:buChar char="●"/>
            </a:pPr>
            <a:r>
              <a:rPr lang="en"/>
              <a:t>Good responsive designed frontend , suitable for all ratios of screens , even phones</a:t>
            </a:r>
            <a:endParaRPr/>
          </a:p>
          <a:p>
            <a:pPr indent="-342900" lvl="0" marL="457200" rtl="0" algn="l">
              <a:spcBef>
                <a:spcPts val="0"/>
              </a:spcBef>
              <a:spcAft>
                <a:spcPts val="0"/>
              </a:spcAft>
              <a:buSzPts val="1800"/>
              <a:buChar char="●"/>
            </a:pPr>
            <a:r>
              <a:rPr lang="en"/>
              <a:t>Highly Efficient , Takes around 2-4 sec to compile and run your codes even though running on bare minimum specs Virtual Machine</a:t>
            </a:r>
            <a:endParaRPr/>
          </a:p>
          <a:p>
            <a:pPr indent="-342900" lvl="0" marL="457200" rtl="0" algn="l">
              <a:spcBef>
                <a:spcPts val="0"/>
              </a:spcBef>
              <a:spcAft>
                <a:spcPts val="0"/>
              </a:spcAft>
              <a:buSzPts val="1800"/>
              <a:buChar char="●"/>
            </a:pPr>
            <a:r>
              <a:rPr lang="en"/>
              <a:t>Highly Scalable , the asynchronous message distribution </a:t>
            </a:r>
            <a:r>
              <a:rPr lang="en"/>
              <a:t>helps maintaining a lot of concurrency and scalability of the platform.</a:t>
            </a:r>
            <a:endParaRPr/>
          </a:p>
          <a:p>
            <a:pPr indent="-342900" lvl="0" marL="457200" rtl="0" algn="l">
              <a:spcBef>
                <a:spcPts val="0"/>
              </a:spcBef>
              <a:spcAft>
                <a:spcPts val="0"/>
              </a:spcAft>
              <a:buSzPts val="1800"/>
              <a:buChar char="●"/>
            </a:pPr>
            <a:r>
              <a:rPr lang="en"/>
              <a:t>Supports 3 of the most Prominent languages i.e, C++, Java and Python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