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C187E-1E37-4E5B-BE6D-CF0CC10105D6}" v="864" dt="2024-02-19T15:44:3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80B5E-02E1-4AD0-A405-F0A0D8EEBD6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189420-EF2A-48C1-9330-59286234B2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Multi-Sig wallets are contracts which should have more </a:t>
          </a:r>
          <a:r>
            <a:rPr lang="en-US" dirty="0">
              <a:latin typeface="Calibri Light" panose="020F0302020204030204"/>
            </a:rPr>
            <a:t>secured</a:t>
          </a:r>
          <a:r>
            <a:rPr lang="en-US" dirty="0"/>
            <a:t> features</a:t>
          </a:r>
        </a:p>
      </dgm:t>
    </dgm:pt>
    <dgm:pt modelId="{F221D313-7852-482A-B6C2-EAE22E72E790}" type="parTrans" cxnId="{8E66693B-5B07-4FF0-A358-D15D650CA833}">
      <dgm:prSet/>
      <dgm:spPr/>
      <dgm:t>
        <a:bodyPr/>
        <a:lstStyle/>
        <a:p>
          <a:endParaRPr lang="en-US"/>
        </a:p>
      </dgm:t>
    </dgm:pt>
    <dgm:pt modelId="{118A2D55-977F-44AC-A2CE-4E74F592B783}" type="sibTrans" cxnId="{8E66693B-5B07-4FF0-A358-D15D650CA833}">
      <dgm:prSet/>
      <dgm:spPr/>
      <dgm:t>
        <a:bodyPr/>
        <a:lstStyle/>
        <a:p>
          <a:endParaRPr lang="en-US"/>
        </a:p>
      </dgm:t>
    </dgm:pt>
    <dgm:pt modelId="{93DF7CFF-C126-4662-8006-B2E6702DB3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Zero or minimum loopholes for malicious actors/owners</a:t>
          </a:r>
        </a:p>
      </dgm:t>
    </dgm:pt>
    <dgm:pt modelId="{5F1184E5-16BB-466C-A3D2-72BA15EA886C}" type="parTrans" cxnId="{D063838B-EC9C-47FA-90C9-4CDF31535100}">
      <dgm:prSet/>
      <dgm:spPr/>
      <dgm:t>
        <a:bodyPr/>
        <a:lstStyle/>
        <a:p>
          <a:endParaRPr lang="en-US"/>
        </a:p>
      </dgm:t>
    </dgm:pt>
    <dgm:pt modelId="{AEAC6FC7-AAD9-4494-A29A-B0D540868A80}" type="sibTrans" cxnId="{D063838B-EC9C-47FA-90C9-4CDF31535100}">
      <dgm:prSet/>
      <dgm:spPr/>
      <dgm:t>
        <a:bodyPr/>
        <a:lstStyle/>
        <a:p>
          <a:endParaRPr lang="en-US"/>
        </a:p>
      </dgm:t>
    </dgm:pt>
    <dgm:pt modelId="{F4BAA9B2-980C-4C0F-ABDE-99D31AEF63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Examples of taking advantages: </a:t>
          </a:r>
        </a:p>
      </dgm:t>
    </dgm:pt>
    <dgm:pt modelId="{A3CC8D6B-F273-4C9B-A70E-7F19D442FC2E}" type="parTrans" cxnId="{FB5C3050-84B8-43A1-9517-4DC213EB5AFB}">
      <dgm:prSet/>
      <dgm:spPr/>
      <dgm:t>
        <a:bodyPr/>
        <a:lstStyle/>
        <a:p>
          <a:endParaRPr lang="en-US"/>
        </a:p>
      </dgm:t>
    </dgm:pt>
    <dgm:pt modelId="{F12E11A0-7E04-4F8F-8317-78FB1AF1A381}" type="sibTrans" cxnId="{FB5C3050-84B8-43A1-9517-4DC213EB5AFB}">
      <dgm:prSet/>
      <dgm:spPr/>
      <dgm:t>
        <a:bodyPr/>
        <a:lstStyle/>
        <a:p>
          <a:endParaRPr lang="en-US"/>
        </a:p>
      </dgm:t>
    </dgm:pt>
    <dgm:pt modelId="{D00EB9F0-8155-40DD-BDBA-3EE464730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deployer/owner deploys the contract with required confirmation(s) as only "1" (i.e., himself) and submit a transaction</a:t>
          </a:r>
        </a:p>
      </dgm:t>
    </dgm:pt>
    <dgm:pt modelId="{D707B0AC-171C-4D51-8B59-26630F9AD78E}" type="parTrans" cxnId="{3597F90E-F841-44C8-A67E-878DD9A81873}">
      <dgm:prSet/>
      <dgm:spPr/>
      <dgm:t>
        <a:bodyPr/>
        <a:lstStyle/>
        <a:p>
          <a:endParaRPr lang="en-US"/>
        </a:p>
      </dgm:t>
    </dgm:pt>
    <dgm:pt modelId="{601AF4E8-AAAF-4A06-ACB4-BDB8A25706C0}" type="sibTrans" cxnId="{3597F90E-F841-44C8-A67E-878DD9A81873}">
      <dgm:prSet/>
      <dgm:spPr/>
      <dgm:t>
        <a:bodyPr/>
        <a:lstStyle/>
        <a:p>
          <a:endParaRPr lang="en-US"/>
        </a:p>
      </dgm:t>
    </dgm:pt>
    <dgm:pt modelId="{1F0AF18B-365E-43BD-9CA8-5771392E40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use cases in a multiple required confirmations (e.g. 2), the same owner can double confirm a transaction</a:t>
          </a:r>
        </a:p>
      </dgm:t>
    </dgm:pt>
    <dgm:pt modelId="{7E063538-2002-450C-87C5-536FEBF0BE76}" type="parTrans" cxnId="{553EAE85-1157-4DC3-9C4E-D2379477FB92}">
      <dgm:prSet/>
      <dgm:spPr/>
      <dgm:t>
        <a:bodyPr/>
        <a:lstStyle/>
        <a:p>
          <a:endParaRPr lang="en-US"/>
        </a:p>
      </dgm:t>
    </dgm:pt>
    <dgm:pt modelId="{7DA491FC-CDD0-4123-9CF2-0060ED4E30C7}" type="sibTrans" cxnId="{553EAE85-1157-4DC3-9C4E-D2379477FB92}">
      <dgm:prSet/>
      <dgm:spPr/>
      <dgm:t>
        <a:bodyPr/>
        <a:lstStyle/>
        <a:p>
          <a:endParaRPr lang="en-US"/>
        </a:p>
      </dgm:t>
    </dgm:pt>
    <dgm:pt modelId="{8B6617AD-7554-4829-BEB9-A5F923AF316B}" type="pres">
      <dgm:prSet presAssocID="{3E580B5E-02E1-4AD0-A405-F0A0D8EEBD63}" presName="root" presStyleCnt="0">
        <dgm:presLayoutVars>
          <dgm:dir/>
          <dgm:resizeHandles val="exact"/>
        </dgm:presLayoutVars>
      </dgm:prSet>
      <dgm:spPr/>
    </dgm:pt>
    <dgm:pt modelId="{A6D71EDA-4317-419B-831C-B90F397E879E}" type="pres">
      <dgm:prSet presAssocID="{09189420-EF2A-48C1-9330-59286234B21D}" presName="compNode" presStyleCnt="0"/>
      <dgm:spPr/>
    </dgm:pt>
    <dgm:pt modelId="{9228B2E9-893C-4D69-BA14-0FE0AE46E71E}" type="pres">
      <dgm:prSet presAssocID="{09189420-EF2A-48C1-9330-59286234B2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64024122-2547-4CBB-9733-95A48A0E8FF1}" type="pres">
      <dgm:prSet presAssocID="{09189420-EF2A-48C1-9330-59286234B21D}" presName="iconSpace" presStyleCnt="0"/>
      <dgm:spPr/>
    </dgm:pt>
    <dgm:pt modelId="{6161A7B0-23C3-4AEC-914C-BC20362BD313}" type="pres">
      <dgm:prSet presAssocID="{09189420-EF2A-48C1-9330-59286234B21D}" presName="parTx" presStyleLbl="revTx" presStyleIdx="0" presStyleCnt="6">
        <dgm:presLayoutVars>
          <dgm:chMax val="0"/>
          <dgm:chPref val="0"/>
        </dgm:presLayoutVars>
      </dgm:prSet>
      <dgm:spPr/>
    </dgm:pt>
    <dgm:pt modelId="{CC87F308-3C87-4BFF-BC73-6B7E5184EB4C}" type="pres">
      <dgm:prSet presAssocID="{09189420-EF2A-48C1-9330-59286234B21D}" presName="txSpace" presStyleCnt="0"/>
      <dgm:spPr/>
    </dgm:pt>
    <dgm:pt modelId="{9E7FCBF8-FA41-4828-A7DF-34889EDB55E2}" type="pres">
      <dgm:prSet presAssocID="{09189420-EF2A-48C1-9330-59286234B21D}" presName="desTx" presStyleLbl="revTx" presStyleIdx="1" presStyleCnt="6">
        <dgm:presLayoutVars/>
      </dgm:prSet>
      <dgm:spPr/>
    </dgm:pt>
    <dgm:pt modelId="{9FA5F34E-9807-431A-AABC-BE8368DE07C8}" type="pres">
      <dgm:prSet presAssocID="{118A2D55-977F-44AC-A2CE-4E74F592B783}" presName="sibTrans" presStyleCnt="0"/>
      <dgm:spPr/>
    </dgm:pt>
    <dgm:pt modelId="{9C1F6DD4-5802-426E-A2C4-8D0C0FCC77B1}" type="pres">
      <dgm:prSet presAssocID="{93DF7CFF-C126-4662-8006-B2E6702DB31A}" presName="compNode" presStyleCnt="0"/>
      <dgm:spPr/>
    </dgm:pt>
    <dgm:pt modelId="{5B63614C-D178-4DFA-8C1A-45B5DDB5F5F3}" type="pres">
      <dgm:prSet presAssocID="{93DF7CFF-C126-4662-8006-B2E6702DB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4066A85-FE58-4CBB-A2D5-3ED878557243}" type="pres">
      <dgm:prSet presAssocID="{93DF7CFF-C126-4662-8006-B2E6702DB31A}" presName="iconSpace" presStyleCnt="0"/>
      <dgm:spPr/>
    </dgm:pt>
    <dgm:pt modelId="{FAE1C499-2B1F-4E80-8D2B-6B6B3DC509F7}" type="pres">
      <dgm:prSet presAssocID="{93DF7CFF-C126-4662-8006-B2E6702DB31A}" presName="parTx" presStyleLbl="revTx" presStyleIdx="2" presStyleCnt="6">
        <dgm:presLayoutVars>
          <dgm:chMax val="0"/>
          <dgm:chPref val="0"/>
        </dgm:presLayoutVars>
      </dgm:prSet>
      <dgm:spPr/>
    </dgm:pt>
    <dgm:pt modelId="{8E22B9FC-FEC5-4567-AC1F-8166383A107F}" type="pres">
      <dgm:prSet presAssocID="{93DF7CFF-C126-4662-8006-B2E6702DB31A}" presName="txSpace" presStyleCnt="0"/>
      <dgm:spPr/>
    </dgm:pt>
    <dgm:pt modelId="{1A284953-53E2-4655-9CAA-2B3FFC2EB47E}" type="pres">
      <dgm:prSet presAssocID="{93DF7CFF-C126-4662-8006-B2E6702DB31A}" presName="desTx" presStyleLbl="revTx" presStyleIdx="3" presStyleCnt="6">
        <dgm:presLayoutVars/>
      </dgm:prSet>
      <dgm:spPr/>
    </dgm:pt>
    <dgm:pt modelId="{9A37FF2D-781B-4722-BBB5-52E582467823}" type="pres">
      <dgm:prSet presAssocID="{AEAC6FC7-AAD9-4494-A29A-B0D540868A80}" presName="sibTrans" presStyleCnt="0"/>
      <dgm:spPr/>
    </dgm:pt>
    <dgm:pt modelId="{A40DEC53-9BE5-42B8-BE5F-EE6DC6F4AB3B}" type="pres">
      <dgm:prSet presAssocID="{F4BAA9B2-980C-4C0F-ABDE-99D31AEF637A}" presName="compNode" presStyleCnt="0"/>
      <dgm:spPr/>
    </dgm:pt>
    <dgm:pt modelId="{FC7BB1A8-7C58-4DAA-B7AC-4DEDE10219B8}" type="pres">
      <dgm:prSet presAssocID="{F4BAA9B2-980C-4C0F-ABDE-99D31AEF6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020B661B-6632-47C2-B35B-EDA7BB204390}" type="pres">
      <dgm:prSet presAssocID="{F4BAA9B2-980C-4C0F-ABDE-99D31AEF637A}" presName="iconSpace" presStyleCnt="0"/>
      <dgm:spPr/>
    </dgm:pt>
    <dgm:pt modelId="{F4371F4B-4243-45D5-8BC4-8FA285E53216}" type="pres">
      <dgm:prSet presAssocID="{F4BAA9B2-980C-4C0F-ABDE-99D31AEF637A}" presName="parTx" presStyleLbl="revTx" presStyleIdx="4" presStyleCnt="6">
        <dgm:presLayoutVars>
          <dgm:chMax val="0"/>
          <dgm:chPref val="0"/>
        </dgm:presLayoutVars>
      </dgm:prSet>
      <dgm:spPr/>
    </dgm:pt>
    <dgm:pt modelId="{DA5F6EF3-F5BB-4B8F-975E-53E26EA31A1D}" type="pres">
      <dgm:prSet presAssocID="{F4BAA9B2-980C-4C0F-ABDE-99D31AEF637A}" presName="txSpace" presStyleCnt="0"/>
      <dgm:spPr/>
    </dgm:pt>
    <dgm:pt modelId="{77869E4F-23ED-4805-A88A-6EFB1558CFBB}" type="pres">
      <dgm:prSet presAssocID="{F4BAA9B2-980C-4C0F-ABDE-99D31AEF637A}" presName="desTx" presStyleLbl="revTx" presStyleIdx="5" presStyleCnt="6">
        <dgm:presLayoutVars/>
      </dgm:prSet>
      <dgm:spPr/>
    </dgm:pt>
  </dgm:ptLst>
  <dgm:cxnLst>
    <dgm:cxn modelId="{3597F90E-F841-44C8-A67E-878DD9A81873}" srcId="{F4BAA9B2-980C-4C0F-ABDE-99D31AEF637A}" destId="{D00EB9F0-8155-40DD-BDBA-3EE46473050B}" srcOrd="0" destOrd="0" parTransId="{D707B0AC-171C-4D51-8B59-26630F9AD78E}" sibTransId="{601AF4E8-AAAF-4A06-ACB4-BDB8A25706C0}"/>
    <dgm:cxn modelId="{8E66693B-5B07-4FF0-A358-D15D650CA833}" srcId="{3E580B5E-02E1-4AD0-A405-F0A0D8EEBD63}" destId="{09189420-EF2A-48C1-9330-59286234B21D}" srcOrd="0" destOrd="0" parTransId="{F221D313-7852-482A-B6C2-EAE22E72E790}" sibTransId="{118A2D55-977F-44AC-A2CE-4E74F592B783}"/>
    <dgm:cxn modelId="{FB5C3050-84B8-43A1-9517-4DC213EB5AFB}" srcId="{3E580B5E-02E1-4AD0-A405-F0A0D8EEBD63}" destId="{F4BAA9B2-980C-4C0F-ABDE-99D31AEF637A}" srcOrd="2" destOrd="0" parTransId="{A3CC8D6B-F273-4C9B-A70E-7F19D442FC2E}" sibTransId="{F12E11A0-7E04-4F8F-8317-78FB1AF1A381}"/>
    <dgm:cxn modelId="{553EAE85-1157-4DC3-9C4E-D2379477FB92}" srcId="{F4BAA9B2-980C-4C0F-ABDE-99D31AEF637A}" destId="{1F0AF18B-365E-43BD-9CA8-5771392E408D}" srcOrd="1" destOrd="0" parTransId="{7E063538-2002-450C-87C5-536FEBF0BE76}" sibTransId="{7DA491FC-CDD0-4123-9CF2-0060ED4E30C7}"/>
    <dgm:cxn modelId="{D063838B-EC9C-47FA-90C9-4CDF31535100}" srcId="{3E580B5E-02E1-4AD0-A405-F0A0D8EEBD63}" destId="{93DF7CFF-C126-4662-8006-B2E6702DB31A}" srcOrd="1" destOrd="0" parTransId="{5F1184E5-16BB-466C-A3D2-72BA15EA886C}" sibTransId="{AEAC6FC7-AAD9-4494-A29A-B0D540868A80}"/>
    <dgm:cxn modelId="{5389E599-2A39-480B-91B4-2DD691EDDD19}" type="presOf" srcId="{F4BAA9B2-980C-4C0F-ABDE-99D31AEF637A}" destId="{F4371F4B-4243-45D5-8BC4-8FA285E53216}" srcOrd="0" destOrd="0" presId="urn:microsoft.com/office/officeart/2018/2/layout/IconLabelDescriptionList"/>
    <dgm:cxn modelId="{167E44B5-BCBE-404A-B317-E497DFE5FD75}" type="presOf" srcId="{09189420-EF2A-48C1-9330-59286234B21D}" destId="{6161A7B0-23C3-4AEC-914C-BC20362BD313}" srcOrd="0" destOrd="0" presId="urn:microsoft.com/office/officeart/2018/2/layout/IconLabelDescriptionList"/>
    <dgm:cxn modelId="{46BE6FC4-94A1-4083-A2B6-ABF4A52100CA}" type="presOf" srcId="{3E580B5E-02E1-4AD0-A405-F0A0D8EEBD63}" destId="{8B6617AD-7554-4829-BEB9-A5F923AF316B}" srcOrd="0" destOrd="0" presId="urn:microsoft.com/office/officeart/2018/2/layout/IconLabelDescriptionList"/>
    <dgm:cxn modelId="{30D057C5-640D-48ED-8DB2-084780901DE4}" type="presOf" srcId="{D00EB9F0-8155-40DD-BDBA-3EE46473050B}" destId="{77869E4F-23ED-4805-A88A-6EFB1558CFBB}" srcOrd="0" destOrd="0" presId="urn:microsoft.com/office/officeart/2018/2/layout/IconLabelDescriptionList"/>
    <dgm:cxn modelId="{FA4422D5-38CB-4F88-B2D0-20A3BDE96181}" type="presOf" srcId="{93DF7CFF-C126-4662-8006-B2E6702DB31A}" destId="{FAE1C499-2B1F-4E80-8D2B-6B6B3DC509F7}" srcOrd="0" destOrd="0" presId="urn:microsoft.com/office/officeart/2018/2/layout/IconLabelDescriptionList"/>
    <dgm:cxn modelId="{839539F2-B443-492C-BC50-6EF740C5E36F}" type="presOf" srcId="{1F0AF18B-365E-43BD-9CA8-5771392E408D}" destId="{77869E4F-23ED-4805-A88A-6EFB1558CFBB}" srcOrd="0" destOrd="1" presId="urn:microsoft.com/office/officeart/2018/2/layout/IconLabelDescriptionList"/>
    <dgm:cxn modelId="{FE29E432-03EE-426E-B9EF-C098CD41C3C6}" type="presParOf" srcId="{8B6617AD-7554-4829-BEB9-A5F923AF316B}" destId="{A6D71EDA-4317-419B-831C-B90F397E879E}" srcOrd="0" destOrd="0" presId="urn:microsoft.com/office/officeart/2018/2/layout/IconLabelDescriptionList"/>
    <dgm:cxn modelId="{C2C68DA9-4300-4EFC-BBF9-D317E1036404}" type="presParOf" srcId="{A6D71EDA-4317-419B-831C-B90F397E879E}" destId="{9228B2E9-893C-4D69-BA14-0FE0AE46E71E}" srcOrd="0" destOrd="0" presId="urn:microsoft.com/office/officeart/2018/2/layout/IconLabelDescriptionList"/>
    <dgm:cxn modelId="{2121134D-02C7-4551-86D0-8C79017D82BC}" type="presParOf" srcId="{A6D71EDA-4317-419B-831C-B90F397E879E}" destId="{64024122-2547-4CBB-9733-95A48A0E8FF1}" srcOrd="1" destOrd="0" presId="urn:microsoft.com/office/officeart/2018/2/layout/IconLabelDescriptionList"/>
    <dgm:cxn modelId="{6A1AE4D8-B1B9-445A-BC3B-FFAA33D38B49}" type="presParOf" srcId="{A6D71EDA-4317-419B-831C-B90F397E879E}" destId="{6161A7B0-23C3-4AEC-914C-BC20362BD313}" srcOrd="2" destOrd="0" presId="urn:microsoft.com/office/officeart/2018/2/layout/IconLabelDescriptionList"/>
    <dgm:cxn modelId="{9F8A82C0-B2B2-4E52-9557-8910DF1C000E}" type="presParOf" srcId="{A6D71EDA-4317-419B-831C-B90F397E879E}" destId="{CC87F308-3C87-4BFF-BC73-6B7E5184EB4C}" srcOrd="3" destOrd="0" presId="urn:microsoft.com/office/officeart/2018/2/layout/IconLabelDescriptionList"/>
    <dgm:cxn modelId="{63C6E524-C125-4A31-B6D1-D2C8B2BDE72D}" type="presParOf" srcId="{A6D71EDA-4317-419B-831C-B90F397E879E}" destId="{9E7FCBF8-FA41-4828-A7DF-34889EDB55E2}" srcOrd="4" destOrd="0" presId="urn:microsoft.com/office/officeart/2018/2/layout/IconLabelDescriptionList"/>
    <dgm:cxn modelId="{32844C6F-C909-4B4D-9599-796B3AF10111}" type="presParOf" srcId="{8B6617AD-7554-4829-BEB9-A5F923AF316B}" destId="{9FA5F34E-9807-431A-AABC-BE8368DE07C8}" srcOrd="1" destOrd="0" presId="urn:microsoft.com/office/officeart/2018/2/layout/IconLabelDescriptionList"/>
    <dgm:cxn modelId="{11FD95C0-B983-4618-BA60-5E432F736AA8}" type="presParOf" srcId="{8B6617AD-7554-4829-BEB9-A5F923AF316B}" destId="{9C1F6DD4-5802-426E-A2C4-8D0C0FCC77B1}" srcOrd="2" destOrd="0" presId="urn:microsoft.com/office/officeart/2018/2/layout/IconLabelDescriptionList"/>
    <dgm:cxn modelId="{4F228C47-14D6-41FF-A51E-1E6332E893DC}" type="presParOf" srcId="{9C1F6DD4-5802-426E-A2C4-8D0C0FCC77B1}" destId="{5B63614C-D178-4DFA-8C1A-45B5DDB5F5F3}" srcOrd="0" destOrd="0" presId="urn:microsoft.com/office/officeart/2018/2/layout/IconLabelDescriptionList"/>
    <dgm:cxn modelId="{255B5DE1-55F3-44FC-B273-8E3084C41497}" type="presParOf" srcId="{9C1F6DD4-5802-426E-A2C4-8D0C0FCC77B1}" destId="{D4066A85-FE58-4CBB-A2D5-3ED878557243}" srcOrd="1" destOrd="0" presId="urn:microsoft.com/office/officeart/2018/2/layout/IconLabelDescriptionList"/>
    <dgm:cxn modelId="{E0E4D32A-B181-49DC-BF23-7E0357D1E220}" type="presParOf" srcId="{9C1F6DD4-5802-426E-A2C4-8D0C0FCC77B1}" destId="{FAE1C499-2B1F-4E80-8D2B-6B6B3DC509F7}" srcOrd="2" destOrd="0" presId="urn:microsoft.com/office/officeart/2018/2/layout/IconLabelDescriptionList"/>
    <dgm:cxn modelId="{E7BF1B49-698C-4BF0-8A40-CE4548F586C6}" type="presParOf" srcId="{9C1F6DD4-5802-426E-A2C4-8D0C0FCC77B1}" destId="{8E22B9FC-FEC5-4567-AC1F-8166383A107F}" srcOrd="3" destOrd="0" presId="urn:microsoft.com/office/officeart/2018/2/layout/IconLabelDescriptionList"/>
    <dgm:cxn modelId="{32ED309D-05DB-4FC9-8EBB-06A5C9B61048}" type="presParOf" srcId="{9C1F6DD4-5802-426E-A2C4-8D0C0FCC77B1}" destId="{1A284953-53E2-4655-9CAA-2B3FFC2EB47E}" srcOrd="4" destOrd="0" presId="urn:microsoft.com/office/officeart/2018/2/layout/IconLabelDescriptionList"/>
    <dgm:cxn modelId="{3C9B2D06-C9F5-4D01-A047-0339D13CB649}" type="presParOf" srcId="{8B6617AD-7554-4829-BEB9-A5F923AF316B}" destId="{9A37FF2D-781B-4722-BBB5-52E582467823}" srcOrd="3" destOrd="0" presId="urn:microsoft.com/office/officeart/2018/2/layout/IconLabelDescriptionList"/>
    <dgm:cxn modelId="{A6D7A8B3-D783-4875-8B9E-A9E71C39E999}" type="presParOf" srcId="{8B6617AD-7554-4829-BEB9-A5F923AF316B}" destId="{A40DEC53-9BE5-42B8-BE5F-EE6DC6F4AB3B}" srcOrd="4" destOrd="0" presId="urn:microsoft.com/office/officeart/2018/2/layout/IconLabelDescriptionList"/>
    <dgm:cxn modelId="{2D5A1D8C-2C8F-4406-BEDC-D6FA70ECCD2B}" type="presParOf" srcId="{A40DEC53-9BE5-42B8-BE5F-EE6DC6F4AB3B}" destId="{FC7BB1A8-7C58-4DAA-B7AC-4DEDE10219B8}" srcOrd="0" destOrd="0" presId="urn:microsoft.com/office/officeart/2018/2/layout/IconLabelDescriptionList"/>
    <dgm:cxn modelId="{12BB6906-E56A-4602-8558-1AB16989E2F1}" type="presParOf" srcId="{A40DEC53-9BE5-42B8-BE5F-EE6DC6F4AB3B}" destId="{020B661B-6632-47C2-B35B-EDA7BB204390}" srcOrd="1" destOrd="0" presId="urn:microsoft.com/office/officeart/2018/2/layout/IconLabelDescriptionList"/>
    <dgm:cxn modelId="{B2315282-2222-4F74-A949-E8F3558CD3B3}" type="presParOf" srcId="{A40DEC53-9BE5-42B8-BE5F-EE6DC6F4AB3B}" destId="{F4371F4B-4243-45D5-8BC4-8FA285E53216}" srcOrd="2" destOrd="0" presId="urn:microsoft.com/office/officeart/2018/2/layout/IconLabelDescriptionList"/>
    <dgm:cxn modelId="{D58D014D-CAC5-4F1C-A39F-A01518FDEF17}" type="presParOf" srcId="{A40DEC53-9BE5-42B8-BE5F-EE6DC6F4AB3B}" destId="{DA5F6EF3-F5BB-4B8F-975E-53E26EA31A1D}" srcOrd="3" destOrd="0" presId="urn:microsoft.com/office/officeart/2018/2/layout/IconLabelDescriptionList"/>
    <dgm:cxn modelId="{90B64D7D-18DE-459B-A92C-B299A9E13500}" type="presParOf" srcId="{A40DEC53-9BE5-42B8-BE5F-EE6DC6F4AB3B}" destId="{77869E4F-23ED-4805-A88A-6EFB1558CF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8B2E9-893C-4D69-BA14-0FE0AE46E71E}">
      <dsp:nvSpPr>
        <dsp:cNvPr id="0" name=""/>
        <dsp:cNvSpPr/>
      </dsp:nvSpPr>
      <dsp:spPr>
        <a:xfrm>
          <a:off x="393" y="84190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1A7B0-23C3-4AEC-914C-BC20362BD313}">
      <dsp:nvSpPr>
        <dsp:cNvPr id="0" name=""/>
        <dsp:cNvSpPr/>
      </dsp:nvSpPr>
      <dsp:spPr>
        <a:xfrm>
          <a:off x="393" y="205516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Multi-Sig wallets are contracts which should have more </a:t>
          </a:r>
          <a:r>
            <a:rPr lang="en-US" sz="1500" kern="1200" dirty="0">
              <a:latin typeface="Calibri Light" panose="020F0302020204030204"/>
            </a:rPr>
            <a:t>secured</a:t>
          </a:r>
          <a:r>
            <a:rPr lang="en-US" sz="1500" kern="1200" dirty="0"/>
            <a:t> features</a:t>
          </a:r>
        </a:p>
      </dsp:txBody>
      <dsp:txXfrm>
        <a:off x="393" y="2055169"/>
        <a:ext cx="3138750" cy="470812"/>
      </dsp:txXfrm>
    </dsp:sp>
    <dsp:sp modelId="{9E7FCBF8-FA41-4828-A7DF-34889EDB55E2}">
      <dsp:nvSpPr>
        <dsp:cNvPr id="0" name=""/>
        <dsp:cNvSpPr/>
      </dsp:nvSpPr>
      <dsp:spPr>
        <a:xfrm>
          <a:off x="393" y="2579332"/>
          <a:ext cx="313875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3614C-D178-4DFA-8C1A-45B5DDB5F5F3}">
      <dsp:nvSpPr>
        <dsp:cNvPr id="0" name=""/>
        <dsp:cNvSpPr/>
      </dsp:nvSpPr>
      <dsp:spPr>
        <a:xfrm>
          <a:off x="3688425" y="84190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1C499-2B1F-4E80-8D2B-6B6B3DC509F7}">
      <dsp:nvSpPr>
        <dsp:cNvPr id="0" name=""/>
        <dsp:cNvSpPr/>
      </dsp:nvSpPr>
      <dsp:spPr>
        <a:xfrm>
          <a:off x="3688425" y="205516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Zero or minimum loopholes for malicious actors/owners</a:t>
          </a:r>
        </a:p>
      </dsp:txBody>
      <dsp:txXfrm>
        <a:off x="3688425" y="2055169"/>
        <a:ext cx="3138750" cy="470812"/>
      </dsp:txXfrm>
    </dsp:sp>
    <dsp:sp modelId="{1A284953-53E2-4655-9CAA-2B3FFC2EB47E}">
      <dsp:nvSpPr>
        <dsp:cNvPr id="0" name=""/>
        <dsp:cNvSpPr/>
      </dsp:nvSpPr>
      <dsp:spPr>
        <a:xfrm>
          <a:off x="3688425" y="2579332"/>
          <a:ext cx="313875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BB1A8-7C58-4DAA-B7AC-4DEDE10219B8}">
      <dsp:nvSpPr>
        <dsp:cNvPr id="0" name=""/>
        <dsp:cNvSpPr/>
      </dsp:nvSpPr>
      <dsp:spPr>
        <a:xfrm>
          <a:off x="7376456" y="84190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71F4B-4243-45D5-8BC4-8FA285E53216}">
      <dsp:nvSpPr>
        <dsp:cNvPr id="0" name=""/>
        <dsp:cNvSpPr/>
      </dsp:nvSpPr>
      <dsp:spPr>
        <a:xfrm>
          <a:off x="7376456" y="205516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Examples of taking advantages: </a:t>
          </a:r>
        </a:p>
      </dsp:txBody>
      <dsp:txXfrm>
        <a:off x="7376456" y="2055169"/>
        <a:ext cx="3138750" cy="470812"/>
      </dsp:txXfrm>
    </dsp:sp>
    <dsp:sp modelId="{77869E4F-23ED-4805-A88A-6EFB1558CFBB}">
      <dsp:nvSpPr>
        <dsp:cNvPr id="0" name=""/>
        <dsp:cNvSpPr/>
      </dsp:nvSpPr>
      <dsp:spPr>
        <a:xfrm>
          <a:off x="7376456" y="2579332"/>
          <a:ext cx="313875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deployer/owner deploys the contract with required confirmation(s) as only "1" (i.e., himself) and submit a transaction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use cases in a multiple required confirmations (e.g. 2), the same owner can double confirm a transaction</a:t>
          </a:r>
        </a:p>
      </dsp:txBody>
      <dsp:txXfrm>
        <a:off x="7376456" y="2579332"/>
        <a:ext cx="3138750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Alchemy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622" y="8958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Final Project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by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Siddhartha Devineni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Full-Stack Multi-Signature </a:t>
            </a:r>
            <a:r>
              <a:rPr lang="en-US" err="1">
                <a:ea typeface="Calibri"/>
                <a:cs typeface="Calibri"/>
              </a:rPr>
              <a:t>dApp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Alchemy University – Ethereum Developer Bootcamp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4833-D37C-CB6A-CEB3-D49670F7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pic>
        <p:nvPicPr>
          <p:cNvPr id="6" name="Picture 5" descr="Alchemy Launches Infrastructure Platform To Bring Blockchain Mainstream">
            <a:extLst>
              <a:ext uri="{FF2B5EF4-FFF2-40B4-BE49-F238E27FC236}">
                <a16:creationId xmlns:a16="http://schemas.microsoft.com/office/drawing/2014/main" id="{B5043CDB-D167-9346-3C92-F51AA87A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7" y="242158"/>
            <a:ext cx="3810000" cy="1993900"/>
          </a:xfrm>
          <a:prstGeom prst="rect">
            <a:avLst/>
          </a:prstGeom>
        </p:spPr>
      </p:pic>
      <p:pic>
        <p:nvPicPr>
          <p:cNvPr id="8" name="Picture 7" descr="Alchemy University - Where Builders Learn to Build">
            <a:extLst>
              <a:ext uri="{FF2B5EF4-FFF2-40B4-BE49-F238E27FC236}">
                <a16:creationId xmlns:a16="http://schemas.microsoft.com/office/drawing/2014/main" id="{60F78AA1-BFA6-126C-B8D7-BA4EADDE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10" y="5154482"/>
            <a:ext cx="2972488" cy="15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3615-2C3F-D656-22A2-C0046F40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Problem statement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F36C29-74EA-EA8D-DF76-09D19A35F8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C79C4-3D9A-0A61-4F31-ABC9B504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pic>
        <p:nvPicPr>
          <p:cNvPr id="5" name="Picture 4" descr="Alchemy Launches Infrastructure Platform To Bring Blockchain Mainstream">
            <a:extLst>
              <a:ext uri="{FF2B5EF4-FFF2-40B4-BE49-F238E27FC236}">
                <a16:creationId xmlns:a16="http://schemas.microsoft.com/office/drawing/2014/main" id="{39ABCD38-51BB-7402-D75F-08CF77264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190" y="139185"/>
            <a:ext cx="3810000" cy="1993900"/>
          </a:xfrm>
          <a:prstGeom prst="rect">
            <a:avLst/>
          </a:prstGeom>
        </p:spPr>
      </p:pic>
      <p:pic>
        <p:nvPicPr>
          <p:cNvPr id="17" name="Picture 16" descr="Alchemy University - Where Builders Learn to Build">
            <a:extLst>
              <a:ext uri="{FF2B5EF4-FFF2-40B4-BE49-F238E27FC236}">
                <a16:creationId xmlns:a16="http://schemas.microsoft.com/office/drawing/2014/main" id="{AAFD6E68-F4B5-EB8E-E76F-6FFE415C5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86" y="4687672"/>
            <a:ext cx="3604055" cy="18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FCEE-222B-494E-D975-AC5AFD34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B3B0-4402-417D-A8D0-A9DC70FD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base concept is part of the Ethereum Developer Bootcamp curriculum</a:t>
            </a:r>
          </a:p>
          <a:p>
            <a:r>
              <a:rPr lang="en-US" dirty="0">
                <a:ea typeface="Calibri"/>
                <a:cs typeface="Calibri"/>
              </a:rPr>
              <a:t>Minimum required confirmations are 2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The same owner cannot double confirm a transaction, if he tries then it is reverted</a:t>
            </a:r>
          </a:p>
          <a:p>
            <a:r>
              <a:rPr lang="en-US" dirty="0">
                <a:ea typeface="Calibri"/>
                <a:cs typeface="Calibri"/>
              </a:rPr>
              <a:t>Added a modifier </a:t>
            </a:r>
            <a:r>
              <a:rPr lang="en-US" dirty="0" err="1">
                <a:ea typeface="Calibri"/>
                <a:cs typeface="Calibri"/>
              </a:rPr>
              <a:t>onlyOwner</a:t>
            </a:r>
            <a:r>
              <a:rPr lang="en-US" dirty="0">
                <a:ea typeface="Calibri"/>
                <a:cs typeface="Calibri"/>
              </a:rPr>
              <a:t>() for EOAs, a Transfer event so that a UI can subscribe to it and take actions</a:t>
            </a:r>
          </a:p>
          <a:p>
            <a:r>
              <a:rPr lang="en-US" dirty="0">
                <a:ea typeface="Calibri"/>
                <a:cs typeface="Calibri"/>
              </a:rPr>
              <a:t>Added 18 unit tests so far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43AED-4E12-92F1-F4B9-9EDCA61E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pic>
        <p:nvPicPr>
          <p:cNvPr id="6" name="Picture 5" descr="Alchemy Launches Infrastructure Platform To Bring Blockchain Mainstream">
            <a:extLst>
              <a:ext uri="{FF2B5EF4-FFF2-40B4-BE49-F238E27FC236}">
                <a16:creationId xmlns:a16="http://schemas.microsoft.com/office/drawing/2014/main" id="{E2627869-A82B-8D15-B962-FC23172A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90" y="1888"/>
            <a:ext cx="3679568" cy="1925252"/>
          </a:xfrm>
          <a:prstGeom prst="rect">
            <a:avLst/>
          </a:prstGeom>
        </p:spPr>
      </p:pic>
      <p:pic>
        <p:nvPicPr>
          <p:cNvPr id="8" name="Picture 7" descr="Alchemy University - Where Builders Learn to Build">
            <a:extLst>
              <a:ext uri="{FF2B5EF4-FFF2-40B4-BE49-F238E27FC236}">
                <a16:creationId xmlns:a16="http://schemas.microsoft.com/office/drawing/2014/main" id="{3B97DEA6-FAB7-CE62-23F3-596CF4D0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135" y="4715131"/>
            <a:ext cx="3604055" cy="18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EA45-D4D9-9990-BEA6-531C942C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6447-C874-DF39-831C-672CE791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 be able to transfer authentication/ownership of an owner to the other owners in case of an emergency</a:t>
            </a:r>
          </a:p>
          <a:p>
            <a:r>
              <a:rPr lang="en-US" dirty="0">
                <a:ea typeface="Calibri"/>
                <a:cs typeface="Calibri"/>
              </a:rPr>
              <a:t>Add few more unit tests</a:t>
            </a:r>
          </a:p>
          <a:p>
            <a:r>
              <a:rPr lang="en-US" dirty="0">
                <a:ea typeface="Calibri"/>
                <a:cs typeface="Calibri"/>
              </a:rPr>
              <a:t>Make UI more robust (e.g. disabling submit button while confirmation) and more aesthetic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138C-302A-3003-FAE8-4AF6BDE4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Alchemy University</a:t>
            </a:r>
          </a:p>
        </p:txBody>
      </p:sp>
      <p:pic>
        <p:nvPicPr>
          <p:cNvPr id="6" name="Picture 5" descr="Alchemy Launches Infrastructure Platform To Bring Blockchain Mainstream">
            <a:extLst>
              <a:ext uri="{FF2B5EF4-FFF2-40B4-BE49-F238E27FC236}">
                <a16:creationId xmlns:a16="http://schemas.microsoft.com/office/drawing/2014/main" id="{404CC21E-B6F2-CACD-9C67-E46DD1FF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90" y="139185"/>
            <a:ext cx="3274542" cy="1726171"/>
          </a:xfrm>
          <a:prstGeom prst="rect">
            <a:avLst/>
          </a:prstGeom>
        </p:spPr>
      </p:pic>
      <p:pic>
        <p:nvPicPr>
          <p:cNvPr id="8" name="Picture 7" descr="Alchemy University - Where Builders Learn to Build">
            <a:extLst>
              <a:ext uri="{FF2B5EF4-FFF2-40B4-BE49-F238E27FC236}">
                <a16:creationId xmlns:a16="http://schemas.microsoft.com/office/drawing/2014/main" id="{33A6E7F1-90FC-FDB2-545C-1FAD0735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51" y="4371888"/>
            <a:ext cx="3658973" cy="18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Final Project by Siddhartha Devineni</vt:lpstr>
      <vt:lpstr>Problem statement</vt:lpstr>
      <vt:lpstr>Solution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222</cp:revision>
  <dcterms:created xsi:type="dcterms:W3CDTF">2024-02-19T14:53:24Z</dcterms:created>
  <dcterms:modified xsi:type="dcterms:W3CDTF">2024-02-19T15:51:55Z</dcterms:modified>
</cp:coreProperties>
</file>