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bm.com/blog/announcements/granite-models" TargetMode="External"/><Relationship Id="rId2" Type="http://schemas.openxmlformats.org/officeDocument/2006/relationships/hyperlink" Target="https://www.ibm.com/products/watsonx" TargetMode="External"/><Relationship Id="rId1" Type="http://schemas.openxmlformats.org/officeDocument/2006/relationships/slideLayout" Target="../slideLayouts/slideLayout2.xml"/><Relationship Id="rId5" Type="http://schemas.openxmlformats.org/officeDocument/2006/relationships/hyperlink" Target="https://github.com/dair-ai/Prompt-Engineering-Guide" TargetMode="External"/><Relationship Id="rId4" Type="http://schemas.openxmlformats.org/officeDocument/2006/relationships/hyperlink" Target="https://dataplatform.cloud.ibm.co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iddharthagummadi/SkillPilot-IBM-Cloud-Projec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err="1">
                <a:solidFill>
                  <a:schemeClr val="accent1"/>
                </a:solidFill>
                <a:latin typeface="Arial" panose="020B0604020202020204" pitchFamily="34" charset="0"/>
                <a:cs typeface="Arial" panose="020B0604020202020204" pitchFamily="34" charset="0"/>
              </a:rPr>
              <a:t>Skillpilot</a:t>
            </a:r>
            <a:r>
              <a:rPr lang="en-US" b="1" dirty="0">
                <a:solidFill>
                  <a:schemeClr val="accent1"/>
                </a:solidFill>
                <a:latin typeface="Arial" panose="020B0604020202020204" pitchFamily="34" charset="0"/>
                <a:cs typeface="Arial" panose="020B0604020202020204" pitchFamily="34" charset="0"/>
              </a:rPr>
              <a:t> – ai based personalized course advisor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Siddhartha Gummadi - AVN Institute of Engineering and Technology - CSE(AI&amp;ML)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marL="305435" indent="-305435"/>
            <a:r>
              <a:rPr lang="en-IN" sz="2400" dirty="0"/>
              <a:t>IBM </a:t>
            </a:r>
            <a:r>
              <a:rPr lang="en-IN" sz="2400" dirty="0" err="1"/>
              <a:t>watsonx</a:t>
            </a:r>
            <a:r>
              <a:rPr lang="en-IN" sz="2400" dirty="0"/>
              <a:t> Documentation, </a:t>
            </a:r>
            <a:r>
              <a:rPr lang="en-IN" sz="2400" dirty="0">
                <a:hlinkClick r:id="rId2"/>
              </a:rPr>
              <a:t>https://www.ibm.com/products/watsonx</a:t>
            </a:r>
            <a:endParaRPr lang="en-IN" sz="2400" dirty="0"/>
          </a:p>
          <a:p>
            <a:pPr marL="305435" indent="-305435"/>
            <a:r>
              <a:rPr lang="en-IN" sz="2400" dirty="0"/>
              <a:t>IBM Granite Foundation Models, </a:t>
            </a:r>
            <a:r>
              <a:rPr lang="en-IN" sz="2400" dirty="0">
                <a:hlinkClick r:id="rId3"/>
              </a:rPr>
              <a:t>https://www.ibm.com/blog/announcements/granite-models</a:t>
            </a:r>
            <a:endParaRPr lang="en-IN" sz="2400" dirty="0"/>
          </a:p>
          <a:p>
            <a:pPr marL="305435" indent="-305435"/>
            <a:r>
              <a:rPr lang="en-IN" sz="2400" dirty="0"/>
              <a:t>IBM </a:t>
            </a:r>
            <a:r>
              <a:rPr lang="en-IN" sz="2400" dirty="0" err="1"/>
              <a:t>watsonx</a:t>
            </a:r>
            <a:r>
              <a:rPr lang="en-IN" sz="2400" dirty="0"/>
              <a:t> Assistant Agent Lab, </a:t>
            </a:r>
            <a:r>
              <a:rPr lang="en-IN" sz="2400" dirty="0">
                <a:hlinkClick r:id="rId4"/>
              </a:rPr>
              <a:t>https://dataplatform.cloud.ibm.com</a:t>
            </a:r>
            <a:endParaRPr lang="en-IN" sz="2400" dirty="0"/>
          </a:p>
          <a:p>
            <a:pPr marL="305435" indent="-305435"/>
            <a:r>
              <a:rPr lang="en-IN" sz="2400" dirty="0"/>
              <a:t>Prompt Engineering Guide, </a:t>
            </a:r>
            <a:r>
              <a:rPr lang="en-IN" sz="2400" dirty="0">
                <a:hlinkClick r:id="rId5"/>
              </a:rPr>
              <a:t>https://github.com/dair-ai/Prompt-Engineering-Guide</a:t>
            </a:r>
            <a:endParaRPr lang="en-IN" sz="2400" dirty="0"/>
          </a:p>
          <a:p>
            <a:pPr marL="305435" indent="-305435"/>
            <a:r>
              <a:rPr lang="en-IN" sz="2400" dirty="0"/>
              <a:t>Google Search Tool Integration, IBM </a:t>
            </a:r>
            <a:r>
              <a:rPr lang="en-IN" sz="2400" dirty="0" err="1"/>
              <a:t>watsonx</a:t>
            </a:r>
            <a:r>
              <a:rPr lang="en-IN" sz="2400" dirty="0"/>
              <a:t> Agent Tooling</a:t>
            </a:r>
          </a:p>
          <a:p>
            <a:pPr marL="305435" indent="-305435"/>
            <a:r>
              <a:rPr lang="en-IN" sz="2400" dirty="0"/>
              <a:t>Coursera and edX APIs for course discovery concepts</a:t>
            </a:r>
          </a:p>
          <a:p>
            <a:pPr marL="305435" indent="-305435"/>
            <a:r>
              <a:rPr lang="en-IN" sz="2400" dirty="0"/>
              <a:t>Research on AI in Education:</a:t>
            </a:r>
          </a:p>
          <a:p>
            <a:pPr marL="0" indent="0">
              <a:buNone/>
            </a:pPr>
            <a:r>
              <a:rPr lang="en-IN" sz="2400" dirty="0"/>
              <a:t>		Holmes, W., Bialik, M., and Fadel, C. (2019). Artificial Intelligence in Education: 			Promises and Implications for Teaching and Learning.</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B5B1D96C-4D85-1096-26EA-8CB1C0A0F370}"/>
              </a:ext>
            </a:extLst>
          </p:cNvPr>
          <p:cNvPicPr>
            <a:picLocks noChangeAspect="1"/>
          </p:cNvPicPr>
          <p:nvPr/>
        </p:nvPicPr>
        <p:blipFill>
          <a:blip r:embed="rId2"/>
          <a:srcRect l="22742" t="17061" r="22662" b="7565"/>
          <a:stretch>
            <a:fillRect/>
          </a:stretch>
        </p:blipFill>
        <p:spPr>
          <a:xfrm>
            <a:off x="1858297" y="1347019"/>
            <a:ext cx="8465574" cy="5169106"/>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4BC28505-9762-4627-A4BF-A8C9E0A3F349}"/>
              </a:ext>
            </a:extLst>
          </p:cNvPr>
          <p:cNvPicPr>
            <a:picLocks noChangeAspect="1"/>
          </p:cNvPicPr>
          <p:nvPr/>
        </p:nvPicPr>
        <p:blipFill>
          <a:blip r:embed="rId2"/>
          <a:stretch>
            <a:fillRect/>
          </a:stretch>
        </p:blipFill>
        <p:spPr>
          <a:xfrm>
            <a:off x="1623785" y="1232452"/>
            <a:ext cx="8944429" cy="5471652"/>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2002E632-607B-10BC-1F10-A396D438DF39}"/>
              </a:ext>
            </a:extLst>
          </p:cNvPr>
          <p:cNvPicPr>
            <a:picLocks noChangeAspect="1"/>
          </p:cNvPicPr>
          <p:nvPr/>
        </p:nvPicPr>
        <p:blipFill>
          <a:blip r:embed="rId2"/>
          <a:srcRect l="440"/>
          <a:stretch>
            <a:fillRect/>
          </a:stretch>
        </p:blipFill>
        <p:spPr>
          <a:xfrm>
            <a:off x="1780857" y="1336076"/>
            <a:ext cx="8630286" cy="5340028"/>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4301612" y="2882529"/>
            <a:ext cx="3588776" cy="738981"/>
          </a:xfrm>
        </p:spPr>
        <p:txBody>
          <a:bodyPr>
            <a:noAutofit/>
          </a:bodyPr>
          <a:lstStyle/>
          <a:p>
            <a:pPr algn="ctr"/>
            <a:r>
              <a:rPr lang="en-US" sz="45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1997181"/>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t>Students often struggle to identify the right learning path that aligns with their interests and long-term goals due to the overwhelming number of online courses and a lack of personalized guidance.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61335" y="1927123"/>
            <a:ext cx="11613485" cy="4762232"/>
          </a:xfrm>
        </p:spPr>
        <p:txBody>
          <a:bodyPr vert="horz" lIns="91440" tIns="45720" rIns="91440" bIns="45720" rtlCol="0" anchor="ctr">
            <a:noAutofit/>
          </a:bodyPr>
          <a:lstStyle/>
          <a:p>
            <a:pPr marL="0" indent="0">
              <a:buNone/>
            </a:pPr>
            <a:endParaRPr lang="en-IN" sz="1200" b="1" dirty="0">
              <a:latin typeface="Calibri"/>
              <a:cs typeface="Calibri"/>
            </a:endParaRPr>
          </a:p>
          <a:p>
            <a:pPr marL="305435" indent="-305435"/>
            <a:r>
              <a:rPr lang="en-IN" sz="1200" b="1" dirty="0">
                <a:latin typeface="Calibri"/>
                <a:ea typeface="+mn-lt"/>
                <a:cs typeface="+mn-lt"/>
              </a:rPr>
              <a:t>The proposed system, </a:t>
            </a:r>
            <a:r>
              <a:rPr lang="en-IN" sz="1200" b="1" dirty="0" err="1">
                <a:latin typeface="Calibri"/>
                <a:ea typeface="+mn-lt"/>
                <a:cs typeface="+mn-lt"/>
              </a:rPr>
              <a:t>SkillPilot</a:t>
            </a:r>
            <a:r>
              <a:rPr lang="en-IN" sz="1200" b="1" dirty="0">
                <a:latin typeface="Calibri"/>
                <a:ea typeface="+mn-lt"/>
                <a:cs typeface="+mn-lt"/>
              </a:rPr>
              <a:t> , aims to address the challenge of helping students identify the right learning path based on their interest, current skill level and long term career goals. It leverages agentic ai and generative language models to deliver adaptive, personalized course recommendations. The solution consists of the following components:  </a:t>
            </a:r>
            <a:endParaRPr lang="en-IN" sz="1200" b="1" dirty="0">
              <a:latin typeface="Calibri"/>
              <a:cs typeface="Calibri"/>
            </a:endParaRPr>
          </a:p>
          <a:p>
            <a:pPr marL="305435" indent="-305435"/>
            <a:r>
              <a:rPr lang="en-IN" sz="1200" b="1" dirty="0">
                <a:latin typeface="Calibri"/>
                <a:ea typeface="+mn-lt"/>
                <a:cs typeface="+mn-lt"/>
              </a:rPr>
              <a:t>User Input Understanding :</a:t>
            </a:r>
            <a:endParaRPr lang="en-IN" sz="1200" b="1" dirty="0">
              <a:latin typeface="Calibri"/>
              <a:cs typeface="Calibri"/>
            </a:endParaRPr>
          </a:p>
          <a:p>
            <a:pPr marL="629920" lvl="1" indent="-305435"/>
            <a:r>
              <a:rPr lang="en-IN" sz="1200" b="1" dirty="0">
                <a:latin typeface="Calibri"/>
                <a:ea typeface="+mn-lt"/>
                <a:cs typeface="+mn-lt"/>
              </a:rPr>
              <a:t>Engage users in natural conversation to gather input about their interests (e.g., Frontend Development, Cyber Security), existing knowledge and career goals.</a:t>
            </a:r>
          </a:p>
          <a:p>
            <a:pPr marL="629920" lvl="1" indent="-305435"/>
            <a:r>
              <a:rPr lang="en-IN" sz="1200" b="1" dirty="0">
                <a:latin typeface="Calibri"/>
                <a:ea typeface="+mn-lt"/>
                <a:cs typeface="+mn-lt"/>
              </a:rPr>
              <a:t>Use Contextual questioning to guide uncertain users toward clarity in their learning direction.</a:t>
            </a:r>
            <a:endParaRPr lang="en-IN" sz="1200" b="1" dirty="0">
              <a:latin typeface="Calibri"/>
              <a:cs typeface="Calibri"/>
            </a:endParaRPr>
          </a:p>
          <a:p>
            <a:pPr marL="305435" indent="-305435"/>
            <a:r>
              <a:rPr lang="en-IN" sz="1200" b="1" dirty="0">
                <a:latin typeface="Calibri"/>
                <a:ea typeface="+mn-lt"/>
                <a:cs typeface="+mn-lt"/>
              </a:rPr>
              <a:t>Dynamic course recommendation Engine :</a:t>
            </a:r>
            <a:endParaRPr lang="en-IN" sz="1200" b="1" dirty="0">
              <a:latin typeface="Calibri"/>
              <a:cs typeface="Calibri"/>
            </a:endParaRPr>
          </a:p>
          <a:p>
            <a:pPr marL="629920" lvl="1" indent="-305435"/>
            <a:r>
              <a:rPr lang="en-IN" sz="1200" b="1" dirty="0">
                <a:latin typeface="Calibri"/>
                <a:ea typeface="+mn-lt"/>
                <a:cs typeface="+mn-lt"/>
              </a:rPr>
              <a:t>Use IBM’s Granite LLM (via watsonx.ai) to analyse user responses and generate a personalized course roadmap.</a:t>
            </a:r>
          </a:p>
          <a:p>
            <a:pPr marL="629920" lvl="1" indent="-305435"/>
            <a:r>
              <a:rPr lang="en-IN" sz="1200" b="1" dirty="0">
                <a:latin typeface="Calibri"/>
                <a:ea typeface="+mn-lt"/>
                <a:cs typeface="+mn-lt"/>
              </a:rPr>
              <a:t>Recommend foundational to advanced courses progressively, ensuring logical learning flow.</a:t>
            </a:r>
          </a:p>
          <a:p>
            <a:pPr marL="629920" lvl="1" indent="-305435"/>
            <a:r>
              <a:rPr lang="en-IN" sz="1200" b="1" dirty="0">
                <a:latin typeface="Calibri"/>
                <a:cs typeface="Calibri"/>
              </a:rPr>
              <a:t>Integrate Google Search to fetch real-time course options from platforms like Coursera, edX, IBM </a:t>
            </a:r>
            <a:r>
              <a:rPr lang="en-IN" sz="1200" b="1" dirty="0" err="1">
                <a:latin typeface="Calibri"/>
                <a:cs typeface="Calibri"/>
              </a:rPr>
              <a:t>SkillsBuild</a:t>
            </a:r>
            <a:r>
              <a:rPr lang="en-IN" sz="1200" b="1" dirty="0">
                <a:latin typeface="Calibri"/>
                <a:cs typeface="Calibri"/>
              </a:rPr>
              <a:t> etc..</a:t>
            </a:r>
          </a:p>
          <a:p>
            <a:pPr marL="305435" indent="-305435"/>
            <a:r>
              <a:rPr lang="en-IN" sz="1200" b="1" dirty="0">
                <a:latin typeface="Calibri"/>
                <a:ea typeface="+mn-lt"/>
                <a:cs typeface="+mn-lt"/>
              </a:rPr>
              <a:t>Adaptive Roadmap Construction : </a:t>
            </a:r>
            <a:endParaRPr lang="en-IN" sz="1200" b="1" dirty="0">
              <a:latin typeface="Calibri"/>
              <a:cs typeface="Calibri"/>
            </a:endParaRPr>
          </a:p>
          <a:p>
            <a:pPr marL="629920" lvl="1" indent="-305435"/>
            <a:r>
              <a:rPr lang="en-IN" sz="1200" b="1" dirty="0">
                <a:latin typeface="Calibri"/>
                <a:cs typeface="Calibri"/>
              </a:rPr>
              <a:t>The agent suggests learning paths that adapt over time based on the user’s progress and follow up queries.</a:t>
            </a:r>
          </a:p>
          <a:p>
            <a:pPr marL="629920" lvl="1" indent="-305435"/>
            <a:r>
              <a:rPr lang="en-IN" sz="1200" b="1" dirty="0">
                <a:latin typeface="Calibri"/>
                <a:ea typeface="+mn-lt"/>
                <a:cs typeface="+mn-lt"/>
              </a:rPr>
              <a:t> Introduce checkpoints and stage wise guidance (Beginner </a:t>
            </a:r>
            <a:r>
              <a:rPr lang="en-IN" sz="1200" b="1" dirty="0">
                <a:latin typeface="Calibri"/>
                <a:ea typeface="+mn-lt"/>
                <a:cs typeface="+mn-lt"/>
                <a:sym typeface="Wingdings" panose="05000000000000000000" pitchFamily="2" charset="2"/>
              </a:rPr>
              <a:t> Intermediate  Advanced).</a:t>
            </a:r>
            <a:endParaRPr lang="en-IN" sz="1200" b="1" dirty="0">
              <a:latin typeface="Calibri"/>
              <a:cs typeface="Calibri"/>
            </a:endParaRPr>
          </a:p>
          <a:p>
            <a:pPr marL="305435" indent="-305435"/>
            <a:r>
              <a:rPr lang="en-IN" sz="1200" b="1" dirty="0">
                <a:latin typeface="Calibri"/>
                <a:ea typeface="+mn-lt"/>
                <a:cs typeface="+mn-lt"/>
              </a:rPr>
              <a:t>Deployment : </a:t>
            </a:r>
            <a:endParaRPr lang="en-IN" sz="1200" b="1" dirty="0">
              <a:latin typeface="Calibri"/>
              <a:cs typeface="Calibri"/>
            </a:endParaRPr>
          </a:p>
          <a:p>
            <a:pPr marL="629920" lvl="1" indent="-305435"/>
            <a:r>
              <a:rPr lang="en-IN" sz="1200" b="1" dirty="0">
                <a:latin typeface="Calibri"/>
                <a:ea typeface="+mn-lt"/>
                <a:cs typeface="+mn-lt"/>
              </a:rPr>
              <a:t>Developed using IBM </a:t>
            </a:r>
            <a:r>
              <a:rPr lang="en-IN" sz="1200" b="1" dirty="0" err="1">
                <a:latin typeface="Calibri"/>
                <a:ea typeface="+mn-lt"/>
                <a:cs typeface="+mn-lt"/>
              </a:rPr>
              <a:t>watsonx</a:t>
            </a:r>
            <a:r>
              <a:rPr lang="en-IN" sz="1200" b="1" dirty="0">
                <a:latin typeface="Calibri"/>
                <a:ea typeface="+mn-lt"/>
                <a:cs typeface="+mn-lt"/>
              </a:rPr>
              <a:t> Agent Builder on IBM Cloud Lite. </a:t>
            </a:r>
          </a:p>
          <a:p>
            <a:pPr marL="629920" lvl="1" indent="-305435"/>
            <a:r>
              <a:rPr lang="en-IN" sz="1200" b="1" dirty="0">
                <a:latin typeface="Calibri"/>
                <a:ea typeface="+mn-lt"/>
                <a:cs typeface="+mn-lt"/>
              </a:rPr>
              <a:t>Deployed within a secure, testable deployment space.</a:t>
            </a:r>
          </a:p>
          <a:p>
            <a:pPr marL="629920" lvl="1" indent="-305435"/>
            <a:r>
              <a:rPr lang="en-IN" sz="1200" b="1" dirty="0">
                <a:latin typeface="Calibri"/>
                <a:ea typeface="+mn-lt"/>
                <a:cs typeface="+mn-lt"/>
              </a:rPr>
              <a:t>Offers preview functionality through </a:t>
            </a:r>
            <a:r>
              <a:rPr lang="en-IN" sz="1200" b="1" dirty="0" err="1">
                <a:latin typeface="Calibri"/>
                <a:ea typeface="+mn-lt"/>
                <a:cs typeface="+mn-lt"/>
              </a:rPr>
              <a:t>watsonx’s</a:t>
            </a:r>
            <a:r>
              <a:rPr lang="en-IN" sz="1200" b="1" dirty="0">
                <a:latin typeface="Calibri"/>
                <a:ea typeface="+mn-lt"/>
                <a:cs typeface="+mn-lt"/>
              </a:rPr>
              <a:t> built-in chat interface.</a:t>
            </a:r>
          </a:p>
          <a:p>
            <a:pPr marL="305435" indent="-305435"/>
            <a:r>
              <a:rPr lang="en-IN" sz="1200" b="1" dirty="0">
                <a:latin typeface="Calibri"/>
                <a:ea typeface="+mn-lt"/>
                <a:cs typeface="+mn-lt"/>
              </a:rPr>
              <a:t>Evaluation :</a:t>
            </a:r>
            <a:endParaRPr lang="en-IN" sz="1200" b="1" dirty="0">
              <a:latin typeface="Calibri"/>
              <a:cs typeface="Calibri"/>
            </a:endParaRPr>
          </a:p>
          <a:p>
            <a:pPr marL="629920" lvl="1" indent="-305435"/>
            <a:r>
              <a:rPr lang="en-IN" sz="1200" b="1" dirty="0">
                <a:latin typeface="Calibri"/>
                <a:ea typeface="+mn-lt"/>
                <a:cs typeface="+mn-lt"/>
              </a:rPr>
              <a:t>Responses Evaluated based on accuracy , relevance and clarity of learning paths suggested.</a:t>
            </a:r>
          </a:p>
          <a:p>
            <a:pPr marL="629920" lvl="1" indent="-305435"/>
            <a:r>
              <a:rPr lang="en-IN" sz="1200" b="1" dirty="0">
                <a:latin typeface="Calibri"/>
                <a:ea typeface="+mn-lt"/>
                <a:cs typeface="+mn-lt"/>
              </a:rPr>
              <a:t>Iteratively improved through prompt refinement and test user feedback.</a:t>
            </a:r>
            <a:endParaRPr lang="en-IN" sz="1200" b="1" dirty="0">
              <a:latin typeface="Calibri"/>
              <a:cs typeface="Calibri"/>
            </a:endParaRPr>
          </a:p>
          <a:p>
            <a:pPr marL="629920" lvl="1" indent="-305435"/>
            <a:endParaRPr lang="en-IN" sz="1200" b="1" dirty="0">
              <a:latin typeface="Calibri"/>
              <a:cs typeface="Calibri"/>
            </a:endParaRPr>
          </a:p>
          <a:p>
            <a:pPr marL="629920" lvl="1" indent="-305435"/>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12956" y="1302026"/>
            <a:ext cx="11197852" cy="4673324"/>
          </a:xfrm>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a:t>
            </a:r>
            <a:r>
              <a:rPr lang="en-IN" sz="1800" b="1" dirty="0" err="1">
                <a:solidFill>
                  <a:srgbClr val="0F0F0F"/>
                </a:solidFill>
                <a:ea typeface="+mn-lt"/>
                <a:cs typeface="+mn-lt"/>
              </a:rPr>
              <a:t>SkillPilot</a:t>
            </a:r>
            <a:r>
              <a:rPr lang="en-IN" sz="1800" b="1" dirty="0">
                <a:solidFill>
                  <a:srgbClr val="0F0F0F"/>
                </a:solidFill>
                <a:ea typeface="+mn-lt"/>
                <a:cs typeface="+mn-lt"/>
              </a:rPr>
              <a:t> AI Based Personalized Course Advisor.</a:t>
            </a:r>
            <a:endParaRPr lang="en-US" dirty="0"/>
          </a:p>
          <a:p>
            <a:pPr marL="305435" indent="-305435"/>
            <a:r>
              <a:rPr lang="en-IN" sz="1800" b="1" dirty="0">
                <a:solidFill>
                  <a:srgbClr val="0F0F0F"/>
                </a:solidFill>
              </a:rPr>
              <a:t>System requirements</a:t>
            </a:r>
          </a:p>
          <a:p>
            <a:pPr marL="0" indent="0">
              <a:buNone/>
            </a:pPr>
            <a:r>
              <a:rPr lang="en-IN" sz="1800" b="1" dirty="0">
                <a:solidFill>
                  <a:srgbClr val="0F0F0F"/>
                </a:solidFill>
              </a:rPr>
              <a:t>IBM Cloud ( Lite Tier Account )</a:t>
            </a:r>
          </a:p>
          <a:p>
            <a:pPr marL="0" indent="0">
              <a:buNone/>
            </a:pPr>
            <a:r>
              <a:rPr lang="en-IN" sz="1800" b="1" dirty="0">
                <a:solidFill>
                  <a:srgbClr val="0F0F0F"/>
                </a:solidFill>
              </a:rPr>
              <a:t>Access to watsonx.ai and Watson Assistant ( Agent Builder )</a:t>
            </a:r>
          </a:p>
          <a:p>
            <a:pPr marL="0" indent="0">
              <a:buNone/>
            </a:pPr>
            <a:r>
              <a:rPr lang="en-IN" sz="1800" b="1" dirty="0">
                <a:solidFill>
                  <a:srgbClr val="0F0F0F"/>
                </a:solidFill>
              </a:rPr>
              <a:t>Internet connectivity for enabling tool based we search</a:t>
            </a:r>
          </a:p>
          <a:p>
            <a:pPr marL="0" indent="0">
              <a:buNone/>
            </a:pPr>
            <a:r>
              <a:rPr lang="en-IN" sz="1800" b="1" dirty="0">
                <a:solidFill>
                  <a:srgbClr val="0F0F0F"/>
                </a:solidFill>
              </a:rPr>
              <a:t>Deployment space for permissions to preview and interaction</a:t>
            </a:r>
          </a:p>
          <a:p>
            <a:pPr marL="305435" indent="-305435"/>
            <a:r>
              <a:rPr lang="en-IN" sz="1800" b="1" dirty="0">
                <a:solidFill>
                  <a:srgbClr val="0F0F0F"/>
                </a:solidFill>
              </a:rPr>
              <a:t>Library required to build the model</a:t>
            </a:r>
          </a:p>
          <a:p>
            <a:pPr marL="0" indent="0">
              <a:buNone/>
            </a:pPr>
            <a:r>
              <a:rPr lang="en-IN" sz="1800" b="1" dirty="0">
                <a:solidFill>
                  <a:srgbClr val="0F0F0F"/>
                </a:solidFill>
              </a:rPr>
              <a:t>Watson Assistant ( Agent Builder ) – For no code conversational logic</a:t>
            </a:r>
          </a:p>
          <a:p>
            <a:pPr marL="0" indent="0">
              <a:buNone/>
            </a:pPr>
            <a:r>
              <a:rPr lang="en-IN" sz="1800" b="1" dirty="0"/>
              <a:t>Granite-3-3-8b-instruct (IBM LLM) – for intelligent, instruction-following dialog </a:t>
            </a:r>
          </a:p>
          <a:p>
            <a:pPr marL="0" indent="0">
              <a:buNone/>
            </a:pPr>
            <a:r>
              <a:rPr lang="en-IN" sz="1800" b="1" dirty="0">
                <a:solidFill>
                  <a:srgbClr val="0F0F0F"/>
                </a:solidFill>
              </a:rPr>
              <a:t>Google Search Tool – for real – time course suggestions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57316" y="1143962"/>
            <a:ext cx="11877368" cy="5625547"/>
          </a:xfrm>
        </p:spPr>
        <p:txBody>
          <a:bodyPr>
            <a:normAutofit lnSpcReduction="10000"/>
          </a:bodyPr>
          <a:lstStyle/>
          <a:p>
            <a:pPr marL="305435" indent="-305435"/>
            <a:r>
              <a:rPr lang="en-US" sz="1200" b="1" dirty="0"/>
              <a:t>Algorithm Selection </a:t>
            </a:r>
          </a:p>
          <a:p>
            <a:pPr marL="0" indent="0">
              <a:buNone/>
            </a:pPr>
            <a:r>
              <a:rPr lang="en-US" sz="1200" dirty="0" err="1"/>
              <a:t>SkillPilot</a:t>
            </a:r>
            <a:r>
              <a:rPr lang="en-US" sz="1200" dirty="0"/>
              <a:t> uses the Granite-3-3-8b-instruct model, a large language model (LLM) developed by IBM. It is designed for following instructions and understanding natural language. This makes it perfect for engaging user interactions and creating personalized learning paths. The model was chosen because it meets the needs for adaptive, contextual, and multi-turn dialogue in an agentic AI system.</a:t>
            </a:r>
          </a:p>
          <a:p>
            <a:pPr marL="305435" indent="-305435"/>
            <a:r>
              <a:rPr lang="en-US" sz="1200" b="1" dirty="0"/>
              <a:t>Data Input  </a:t>
            </a:r>
          </a:p>
          <a:p>
            <a:pPr marL="0" indent="0">
              <a:buNone/>
            </a:pPr>
            <a:r>
              <a:rPr lang="en-US" sz="1200" dirty="0"/>
              <a:t>Instead of numerical data, </a:t>
            </a:r>
            <a:r>
              <a:rPr lang="en-US" sz="1200" dirty="0" err="1"/>
              <a:t>SkillPilot</a:t>
            </a:r>
            <a:r>
              <a:rPr lang="en-US" sz="1200" dirty="0"/>
              <a:t> processes natural language inputs from users. This includes:  </a:t>
            </a:r>
          </a:p>
          <a:p>
            <a:pPr marL="0" indent="0">
              <a:buNone/>
            </a:pPr>
            <a:r>
              <a:rPr lang="en-US" sz="1200" dirty="0"/>
              <a:t>- Area of interest (for example, “Frontend Development” or “Data Science”)  </a:t>
            </a:r>
          </a:p>
          <a:p>
            <a:pPr marL="0" indent="0">
              <a:buNone/>
            </a:pPr>
            <a:r>
              <a:rPr lang="en-US" sz="1200" dirty="0"/>
              <a:t>- Current skill level (beginner, intermediate, or advanced)  </a:t>
            </a:r>
          </a:p>
          <a:p>
            <a:pPr marL="0" indent="0">
              <a:buNone/>
            </a:pPr>
            <a:r>
              <a:rPr lang="en-US" sz="1200" dirty="0"/>
              <a:t>- Career goals (this is optional)  </a:t>
            </a:r>
          </a:p>
          <a:p>
            <a:pPr marL="0" indent="0">
              <a:buNone/>
            </a:pPr>
            <a:r>
              <a:rPr lang="en-US" sz="1200" dirty="0"/>
              <a:t>- Real-time course suggestions fetched using the Google Search Tool </a:t>
            </a:r>
          </a:p>
          <a:p>
            <a:pPr marL="305435" indent="-305435"/>
            <a:r>
              <a:rPr lang="en-US" sz="1200" b="1" dirty="0"/>
              <a:t>Training Process</a:t>
            </a:r>
          </a:p>
          <a:p>
            <a:pPr marL="0" indent="0">
              <a:buNone/>
            </a:pPr>
            <a:r>
              <a:rPr lang="en-US" sz="1200" dirty="0"/>
              <a:t>Granite models are pre-trained by IBM on large datasets and adjusted for business use. No extra training was done by hand. Instead, prompt engineering and system instructions were refined to direct responses. The prompts mimic expert guidance by organizing learning suggestions in a clear, easy-to-use format.</a:t>
            </a:r>
          </a:p>
          <a:p>
            <a:pPr marL="305435" indent="-305435"/>
            <a:r>
              <a:rPr lang="en-US" sz="1200" b="1" dirty="0"/>
              <a:t>Prediction Process</a:t>
            </a:r>
          </a:p>
          <a:p>
            <a:pPr marL="0" indent="0">
              <a:buNone/>
            </a:pPr>
            <a:r>
              <a:rPr lang="en-US" sz="1200" dirty="0"/>
              <a:t>When a user inputs a query, the agent:</a:t>
            </a:r>
          </a:p>
          <a:p>
            <a:pPr marL="0" indent="0">
              <a:buNone/>
            </a:pPr>
            <a:r>
              <a:rPr lang="en-US" sz="1200" dirty="0"/>
              <a:t>Parses the natural language input.</a:t>
            </a:r>
          </a:p>
          <a:p>
            <a:pPr marL="0" indent="0">
              <a:buNone/>
            </a:pPr>
            <a:r>
              <a:rPr lang="en-US" sz="1200" dirty="0"/>
              <a:t>Uses prompt templates to frame a contextual response.</a:t>
            </a:r>
          </a:p>
          <a:p>
            <a:pPr marL="0" indent="0">
              <a:buNone/>
            </a:pPr>
            <a:r>
              <a:rPr lang="en-US" sz="1200" dirty="0"/>
              <a:t>Queries the Google Search Tool if needed to fetch live course options.</a:t>
            </a:r>
          </a:p>
          <a:p>
            <a:pPr marL="0" indent="0">
              <a:buNone/>
            </a:pPr>
            <a:r>
              <a:rPr lang="en-US" sz="1200" dirty="0"/>
              <a:t>Returns a step-by-step roadmap that includes skills, tools, and certification paths.</a:t>
            </a:r>
          </a:p>
          <a:p>
            <a:pPr marL="0" indent="0">
              <a:buNone/>
            </a:pPr>
            <a:r>
              <a:rPr lang="en-US" sz="1200" dirty="0"/>
              <a:t>The model adjusts the response based on user history within the session, context, and question type. This makes each roadmap uniquely tailored to the learner.</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DF622990-2BE3-3DAF-5BB5-4C098834B4A2}"/>
              </a:ext>
            </a:extLst>
          </p:cNvPr>
          <p:cNvPicPr>
            <a:picLocks noChangeAspect="1"/>
          </p:cNvPicPr>
          <p:nvPr/>
        </p:nvPicPr>
        <p:blipFill>
          <a:blip r:embed="rId2"/>
          <a:srcRect t="10354" b="5977"/>
          <a:stretch>
            <a:fillRect/>
          </a:stretch>
        </p:blipFill>
        <p:spPr>
          <a:xfrm>
            <a:off x="170416" y="1246238"/>
            <a:ext cx="3880474" cy="2182762"/>
          </a:xfrm>
          <a:prstGeom prst="rect">
            <a:avLst/>
          </a:prstGeom>
        </p:spPr>
      </p:pic>
      <p:pic>
        <p:nvPicPr>
          <p:cNvPr id="7" name="Picture 6">
            <a:extLst>
              <a:ext uri="{FF2B5EF4-FFF2-40B4-BE49-F238E27FC236}">
                <a16:creationId xmlns:a16="http://schemas.microsoft.com/office/drawing/2014/main" id="{878F23D8-9AAF-5D5A-29A7-7411890ADDA2}"/>
              </a:ext>
            </a:extLst>
          </p:cNvPr>
          <p:cNvPicPr>
            <a:picLocks noChangeAspect="1"/>
          </p:cNvPicPr>
          <p:nvPr/>
        </p:nvPicPr>
        <p:blipFill>
          <a:blip r:embed="rId3"/>
          <a:srcRect t="10238" b="5807"/>
          <a:stretch>
            <a:fillRect/>
          </a:stretch>
        </p:blipFill>
        <p:spPr>
          <a:xfrm>
            <a:off x="4155763" y="1232452"/>
            <a:ext cx="3880474" cy="2182762"/>
          </a:xfrm>
          <a:prstGeom prst="rect">
            <a:avLst/>
          </a:prstGeom>
        </p:spPr>
      </p:pic>
      <p:pic>
        <p:nvPicPr>
          <p:cNvPr id="9" name="Picture 8">
            <a:extLst>
              <a:ext uri="{FF2B5EF4-FFF2-40B4-BE49-F238E27FC236}">
                <a16:creationId xmlns:a16="http://schemas.microsoft.com/office/drawing/2014/main" id="{2E90E4D0-7361-07FF-A67E-370CAE30A057}"/>
              </a:ext>
            </a:extLst>
          </p:cNvPr>
          <p:cNvPicPr>
            <a:picLocks noChangeAspect="1"/>
          </p:cNvPicPr>
          <p:nvPr/>
        </p:nvPicPr>
        <p:blipFill>
          <a:blip r:embed="rId4"/>
          <a:srcRect t="10238" b="6380"/>
          <a:stretch>
            <a:fillRect/>
          </a:stretch>
        </p:blipFill>
        <p:spPr>
          <a:xfrm>
            <a:off x="8141110" y="1232452"/>
            <a:ext cx="3880474" cy="2182762"/>
          </a:xfrm>
          <a:prstGeom prst="rect">
            <a:avLst/>
          </a:prstGeom>
        </p:spPr>
      </p:pic>
      <p:pic>
        <p:nvPicPr>
          <p:cNvPr id="11" name="Picture 10">
            <a:extLst>
              <a:ext uri="{FF2B5EF4-FFF2-40B4-BE49-F238E27FC236}">
                <a16:creationId xmlns:a16="http://schemas.microsoft.com/office/drawing/2014/main" id="{62D12A17-9758-7317-78DE-39ACA6FADC2D}"/>
              </a:ext>
            </a:extLst>
          </p:cNvPr>
          <p:cNvPicPr>
            <a:picLocks noChangeAspect="1"/>
          </p:cNvPicPr>
          <p:nvPr/>
        </p:nvPicPr>
        <p:blipFill>
          <a:blip r:embed="rId5"/>
          <a:srcRect t="10238" b="6093"/>
          <a:stretch>
            <a:fillRect/>
          </a:stretch>
        </p:blipFill>
        <p:spPr>
          <a:xfrm>
            <a:off x="170416" y="3864928"/>
            <a:ext cx="3880474" cy="2290916"/>
          </a:xfrm>
          <a:prstGeom prst="rect">
            <a:avLst/>
          </a:prstGeom>
        </p:spPr>
      </p:pic>
      <p:pic>
        <p:nvPicPr>
          <p:cNvPr id="13" name="Picture 12">
            <a:extLst>
              <a:ext uri="{FF2B5EF4-FFF2-40B4-BE49-F238E27FC236}">
                <a16:creationId xmlns:a16="http://schemas.microsoft.com/office/drawing/2014/main" id="{AE997047-14EE-E2E2-92F1-CB84D933AC00}"/>
              </a:ext>
            </a:extLst>
          </p:cNvPr>
          <p:cNvPicPr>
            <a:picLocks noChangeAspect="1"/>
          </p:cNvPicPr>
          <p:nvPr/>
        </p:nvPicPr>
        <p:blipFill>
          <a:blip r:embed="rId6"/>
          <a:srcRect t="10238" b="6524"/>
          <a:stretch>
            <a:fillRect/>
          </a:stretch>
        </p:blipFill>
        <p:spPr>
          <a:xfrm>
            <a:off x="4155762" y="3864928"/>
            <a:ext cx="3880475" cy="2290916"/>
          </a:xfrm>
          <a:prstGeom prst="rect">
            <a:avLst/>
          </a:prstGeom>
        </p:spPr>
      </p:pic>
      <p:pic>
        <p:nvPicPr>
          <p:cNvPr id="15" name="Picture 14">
            <a:extLst>
              <a:ext uri="{FF2B5EF4-FFF2-40B4-BE49-F238E27FC236}">
                <a16:creationId xmlns:a16="http://schemas.microsoft.com/office/drawing/2014/main" id="{16F7C732-8468-2ED6-7E2B-3A1B32016171}"/>
              </a:ext>
            </a:extLst>
          </p:cNvPr>
          <p:cNvPicPr>
            <a:picLocks noChangeAspect="1"/>
          </p:cNvPicPr>
          <p:nvPr/>
        </p:nvPicPr>
        <p:blipFill>
          <a:blip r:embed="rId7"/>
          <a:srcRect t="10238" b="6380"/>
          <a:stretch>
            <a:fillRect/>
          </a:stretch>
        </p:blipFill>
        <p:spPr>
          <a:xfrm>
            <a:off x="8141109" y="3864928"/>
            <a:ext cx="3880474" cy="227810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3840245"/>
          </a:xfrm>
        </p:spPr>
        <p:txBody>
          <a:bodyPr>
            <a:normAutofit/>
          </a:bodyPr>
          <a:lstStyle/>
          <a:p>
            <a:pPr marL="305435" indent="-305435"/>
            <a:r>
              <a:rPr lang="en-US" sz="2000" dirty="0">
                <a:solidFill>
                  <a:srgbClr val="0F0F0F"/>
                </a:solidFill>
                <a:ea typeface="+mn-lt"/>
                <a:cs typeface="+mn-lt"/>
              </a:rPr>
              <a:t>The </a:t>
            </a:r>
            <a:r>
              <a:rPr lang="en-US" sz="2000" dirty="0" err="1">
                <a:solidFill>
                  <a:srgbClr val="0F0F0F"/>
                </a:solidFill>
                <a:ea typeface="+mn-lt"/>
                <a:cs typeface="+mn-lt"/>
              </a:rPr>
              <a:t>SkillPilot</a:t>
            </a:r>
            <a:r>
              <a:rPr lang="en-US" sz="2000" dirty="0">
                <a:solidFill>
                  <a:srgbClr val="0F0F0F"/>
                </a:solidFill>
                <a:ea typeface="+mn-lt"/>
                <a:cs typeface="+mn-lt"/>
              </a:rPr>
              <a:t> rollout demonstrated how effective agentic AI can be at providing personalized learning path recommendations. By using IBM </a:t>
            </a:r>
            <a:r>
              <a:rPr lang="en-US" sz="2000" dirty="0" err="1">
                <a:solidFill>
                  <a:srgbClr val="0F0F0F"/>
                </a:solidFill>
                <a:ea typeface="+mn-lt"/>
                <a:cs typeface="+mn-lt"/>
              </a:rPr>
              <a:t>watsonx</a:t>
            </a:r>
            <a:r>
              <a:rPr lang="en-US" sz="2000" dirty="0">
                <a:solidFill>
                  <a:srgbClr val="0F0F0F"/>
                </a:solidFill>
                <a:ea typeface="+mn-lt"/>
                <a:cs typeface="+mn-lt"/>
              </a:rPr>
              <a:t> services and the Granite foundation model, the system engaged users in meaningful conversations. It created dynamic and structured roadmaps based on their interests and goals. </a:t>
            </a:r>
          </a:p>
          <a:p>
            <a:pPr marL="305435" indent="-305435"/>
            <a:r>
              <a:rPr lang="en-US" sz="2000" dirty="0">
                <a:solidFill>
                  <a:srgbClr val="0F0F0F"/>
                </a:solidFill>
                <a:ea typeface="+mn-lt"/>
                <a:cs typeface="+mn-lt"/>
              </a:rPr>
              <a:t>During development, a major challenge was creating effective prompts. This was necessary to ensure the agent could respond to different types of user input. Limitations in memory persistence and tool availability also required flexibility with prompts instead of depending on complex logic. </a:t>
            </a:r>
          </a:p>
          <a:p>
            <a:pPr marL="305435" indent="-305435"/>
            <a:r>
              <a:rPr lang="en-US" sz="2000" dirty="0">
                <a:solidFill>
                  <a:srgbClr val="0F0F0F"/>
                </a:solidFill>
                <a:ea typeface="+mn-lt"/>
                <a:cs typeface="+mn-lt"/>
              </a:rPr>
              <a:t>Despite these challenges, the system performed well by generating relevant suggestions. It showed promise as a helpful learning companion. This solution illustrates how AI can help reduce decision fatigue for learners and improve access to targeted upskilling in digital education.</a:t>
            </a:r>
            <a:endParaRPr lang="en-IN" sz="2000" dirty="0"/>
          </a:p>
        </p:txBody>
      </p:sp>
      <p:sp>
        <p:nvSpPr>
          <p:cNvPr id="3" name="TextBox 2">
            <a:extLst>
              <a:ext uri="{FF2B5EF4-FFF2-40B4-BE49-F238E27FC236}">
                <a16:creationId xmlns:a16="http://schemas.microsoft.com/office/drawing/2014/main" id="{F71C1F0E-0C81-E618-53AB-3475A0D88D89}"/>
              </a:ext>
            </a:extLst>
          </p:cNvPr>
          <p:cNvSpPr txBox="1"/>
          <p:nvPr/>
        </p:nvSpPr>
        <p:spPr>
          <a:xfrm>
            <a:off x="737418" y="5211845"/>
            <a:ext cx="8485239" cy="861774"/>
          </a:xfrm>
          <a:prstGeom prst="rect">
            <a:avLst/>
          </a:prstGeom>
          <a:noFill/>
        </p:spPr>
        <p:txBody>
          <a:bodyPr wrap="square" rtlCol="0">
            <a:spAutoFit/>
          </a:bodyPr>
          <a:lstStyle/>
          <a:p>
            <a:r>
              <a:rPr lang="en-US" sz="3200" b="1" dirty="0">
                <a:solidFill>
                  <a:schemeClr val="accent1"/>
                </a:solidFill>
              </a:rPr>
              <a:t>GitHub Repository Link : </a:t>
            </a:r>
            <a:r>
              <a:rPr lang="en-US" dirty="0">
                <a:hlinkClick r:id="rId2"/>
              </a:rPr>
              <a:t>https://github.com/siddharthagummadi/SkillPilot-IBM-Cloud-Project</a:t>
            </a:r>
            <a:endParaRPr lang="en-US"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305435" indent="-305435"/>
            <a:r>
              <a:rPr lang="en-US" sz="2000" dirty="0">
                <a:ea typeface="+mn-lt"/>
                <a:cs typeface="+mn-lt"/>
              </a:rPr>
              <a:t>Add memory to keep user history and learning progress across sessions. </a:t>
            </a:r>
          </a:p>
          <a:p>
            <a:pPr marL="305435" indent="-305435"/>
            <a:r>
              <a:rPr lang="en-US" sz="2000" dirty="0">
                <a:ea typeface="+mn-lt"/>
                <a:cs typeface="+mn-lt"/>
              </a:rPr>
              <a:t>Integrate real-time course APIs, such as Coursera, edX, and IBM </a:t>
            </a:r>
            <a:r>
              <a:rPr lang="en-US" sz="2000" dirty="0" err="1">
                <a:ea typeface="+mn-lt"/>
                <a:cs typeface="+mn-lt"/>
              </a:rPr>
              <a:t>SkillsBuild</a:t>
            </a:r>
            <a:r>
              <a:rPr lang="en-US" sz="2000" dirty="0">
                <a:ea typeface="+mn-lt"/>
                <a:cs typeface="+mn-lt"/>
              </a:rPr>
              <a:t>, for better recommendations. </a:t>
            </a:r>
          </a:p>
          <a:p>
            <a:pPr marL="305435" indent="-305435"/>
            <a:r>
              <a:rPr lang="en-US" sz="2000" dirty="0">
                <a:ea typeface="+mn-lt"/>
                <a:cs typeface="+mn-lt"/>
              </a:rPr>
              <a:t>Introduce multilingual support to help learners from different backgrounds. </a:t>
            </a:r>
          </a:p>
          <a:p>
            <a:pPr marL="305435" indent="-305435"/>
            <a:r>
              <a:rPr lang="en-US" sz="2000" dirty="0">
                <a:ea typeface="+mn-lt"/>
                <a:cs typeface="+mn-lt"/>
              </a:rPr>
              <a:t>Incorporate voice-based interaction to enhance accessibility. </a:t>
            </a:r>
          </a:p>
          <a:p>
            <a:pPr marL="305435" indent="-305435"/>
            <a:r>
              <a:rPr lang="en-US" sz="2000" dirty="0">
                <a:ea typeface="+mn-lt"/>
                <a:cs typeface="+mn-lt"/>
              </a:rPr>
              <a:t>Use analytics to adjust prompts and boost agent performance. </a:t>
            </a:r>
          </a:p>
          <a:p>
            <a:pPr marL="305435" indent="-305435"/>
            <a:r>
              <a:rPr lang="en-US" sz="2000" dirty="0">
                <a:ea typeface="+mn-lt"/>
                <a:cs typeface="+mn-lt"/>
              </a:rPr>
              <a:t>Expand deployment to schools and learning platforms for broader adoption.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92</TotalTime>
  <Words>1067</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Skillpilot – ai based personalized course advisor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Siddhartha Gummadi</cp:lastModifiedBy>
  <cp:revision>25</cp:revision>
  <dcterms:created xsi:type="dcterms:W3CDTF">2021-05-26T16:50:10Z</dcterms:created>
  <dcterms:modified xsi:type="dcterms:W3CDTF">2025-08-03T18:11:43Z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