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56" r:id="rId5"/>
    <p:sldId id="286" r:id="rId6"/>
    <p:sldId id="277" r:id="rId7"/>
    <p:sldId id="276" r:id="rId8"/>
    <p:sldId id="278" r:id="rId9"/>
    <p:sldId id="279" r:id="rId10"/>
    <p:sldId id="287" r:id="rId11"/>
    <p:sldId id="288" r:id="rId12"/>
    <p:sldId id="280" r:id="rId13"/>
    <p:sldId id="281" r:id="rId14"/>
    <p:sldId id="283"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82" d="100"/>
          <a:sy n="82" d="100"/>
        </p:scale>
        <p:origin x="696" y="5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5/25/2019</a:t>
            </a:fld>
            <a:endParaRPr lang="en-US"/>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5/25/2019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a:p>
        </p:txBody>
      </p:sp>
    </p:spTree>
    <p:extLst>
      <p:ext uri="{BB962C8B-B14F-4D97-AF65-F5344CB8AC3E}">
        <p14:creationId xmlns:p14="http://schemas.microsoft.com/office/powerpoint/2010/main" val="22004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a:p>
        </p:txBody>
      </p:sp>
    </p:spTree>
    <p:extLst>
      <p:ext uri="{BB962C8B-B14F-4D97-AF65-F5344CB8AC3E}">
        <p14:creationId xmlns:p14="http://schemas.microsoft.com/office/powerpoint/2010/main" val="3334346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a:p>
        </p:txBody>
      </p:sp>
    </p:spTree>
    <p:extLst>
      <p:ext uri="{BB962C8B-B14F-4D97-AF65-F5344CB8AC3E}">
        <p14:creationId xmlns:p14="http://schemas.microsoft.com/office/powerpoint/2010/main" val="3728569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a:p>
        </p:txBody>
      </p:sp>
    </p:spTree>
    <p:extLst>
      <p:ext uri="{BB962C8B-B14F-4D97-AF65-F5344CB8AC3E}">
        <p14:creationId xmlns:p14="http://schemas.microsoft.com/office/powerpoint/2010/main" val="1279294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a:p>
        </p:txBody>
      </p:sp>
    </p:spTree>
    <p:extLst>
      <p:ext uri="{BB962C8B-B14F-4D97-AF65-F5344CB8AC3E}">
        <p14:creationId xmlns:p14="http://schemas.microsoft.com/office/powerpoint/2010/main" val="206603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5/25/2019</a:t>
            </a:fld>
            <a:endParaRPr lang="en-US"/>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5/25/2019</a:t>
            </a:fld>
            <a:endParaRPr lang="en-US"/>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5/25/2019</a:t>
            </a:fld>
            <a:endParaRPr lang="en-US"/>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5/25/2019</a:t>
            </a:fld>
            <a:endParaRPr lang="en-US"/>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5/25/2019</a:t>
            </a:fld>
            <a:endParaRPr lang="en-US"/>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5/25/2019</a:t>
            </a:fld>
            <a:endParaRPr lang="en-US"/>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5/25/2019</a:t>
            </a:fld>
            <a:endParaRPr lang="en-US"/>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5/25/2019</a:t>
            </a:fld>
            <a:endParaRPr lang="en-US"/>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5/25/2019</a:t>
            </a:fld>
            <a:endParaRPr lang="en-US"/>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5/25/2019</a:t>
            </a:fld>
            <a:endParaRPr lang="en-US"/>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5/25/2019</a:t>
            </a:fld>
            <a:endParaRPr lang="en-US"/>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5/25/2019</a:t>
            </a:fld>
            <a:endParaRPr lang="en-US"/>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3046988"/>
          </a:xfrm>
        </p:spPr>
        <p:txBody>
          <a:bodyPr lIns="0" tIns="0" rIns="0" bIns="0" anchor="t">
            <a:spAutoFit/>
          </a:bodyPr>
          <a:lstStyle/>
          <a:p>
            <a:r>
              <a:rPr lang="en-US" b="1" dirty="0">
                <a:solidFill>
                  <a:schemeClr val="bg1"/>
                </a:solidFill>
              </a:rPr>
              <a:t>Cereals Data  Analysis</a:t>
            </a:r>
            <a:br>
              <a:rPr lang="en-US" dirty="0">
                <a:solidFill>
                  <a:schemeClr val="bg1"/>
                </a:solidFill>
              </a:rPr>
            </a:br>
            <a:r>
              <a:rPr lang="en-US" dirty="0">
                <a:solidFill>
                  <a:schemeClr val="bg1"/>
                </a:solidFill>
              </a:rPr>
              <a:t>BY</a:t>
            </a:r>
            <a:br>
              <a:rPr lang="en-US" dirty="0">
                <a:solidFill>
                  <a:schemeClr val="bg1"/>
                </a:solidFill>
              </a:rPr>
            </a:br>
            <a:r>
              <a:rPr lang="en-US" sz="4000" dirty="0">
                <a:solidFill>
                  <a:schemeClr val="accent4"/>
                </a:solidFill>
              </a:rPr>
              <a:t>K.V.S.S SIDDHARTHA</a:t>
            </a:r>
            <a:br>
              <a:rPr lang="en-US" sz="4000" dirty="0">
                <a:solidFill>
                  <a:schemeClr val="accent4"/>
                </a:solidFill>
              </a:rPr>
            </a:b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10</a:t>
            </a:fld>
            <a:endParaRPr lang="en-US"/>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Project Analysis</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2636376259"/>
              </p:ext>
            </p:extLst>
          </p:nvPr>
        </p:nvGraphicFramePr>
        <p:xfrm>
          <a:off x="434050" y="1263569"/>
          <a:ext cx="11328390" cy="4031622"/>
        </p:xfrm>
        <a:graphic>
          <a:graphicData uri="http://schemas.openxmlformats.org/drawingml/2006/table">
            <a:tbl>
              <a:tblPr firstRow="1" bandRow="1">
                <a:tableStyleId>{5C22544A-7EE6-4342-B048-85BDC9FD1C3A}</a:tableStyleId>
              </a:tblPr>
              <a:tblGrid>
                <a:gridCol w="1132839">
                  <a:extLst>
                    <a:ext uri="{9D8B030D-6E8A-4147-A177-3AD203B41FA5}">
                      <a16:colId xmlns:a16="http://schemas.microsoft.com/office/drawing/2014/main" val="1064767228"/>
                    </a:ext>
                  </a:extLst>
                </a:gridCol>
                <a:gridCol w="1132839">
                  <a:extLst>
                    <a:ext uri="{9D8B030D-6E8A-4147-A177-3AD203B41FA5}">
                      <a16:colId xmlns:a16="http://schemas.microsoft.com/office/drawing/2014/main" val="2110247153"/>
                    </a:ext>
                  </a:extLst>
                </a:gridCol>
                <a:gridCol w="1132839">
                  <a:extLst>
                    <a:ext uri="{9D8B030D-6E8A-4147-A177-3AD203B41FA5}">
                      <a16:colId xmlns:a16="http://schemas.microsoft.com/office/drawing/2014/main" val="1671774837"/>
                    </a:ext>
                  </a:extLst>
                </a:gridCol>
                <a:gridCol w="1132839">
                  <a:extLst>
                    <a:ext uri="{9D8B030D-6E8A-4147-A177-3AD203B41FA5}">
                      <a16:colId xmlns:a16="http://schemas.microsoft.com/office/drawing/2014/main" val="1042921663"/>
                    </a:ext>
                  </a:extLst>
                </a:gridCol>
                <a:gridCol w="1132839">
                  <a:extLst>
                    <a:ext uri="{9D8B030D-6E8A-4147-A177-3AD203B41FA5}">
                      <a16:colId xmlns:a16="http://schemas.microsoft.com/office/drawing/2014/main" val="1140046485"/>
                    </a:ext>
                  </a:extLst>
                </a:gridCol>
                <a:gridCol w="1132839">
                  <a:extLst>
                    <a:ext uri="{9D8B030D-6E8A-4147-A177-3AD203B41FA5}">
                      <a16:colId xmlns:a16="http://schemas.microsoft.com/office/drawing/2014/main" val="1773304150"/>
                    </a:ext>
                  </a:extLst>
                </a:gridCol>
                <a:gridCol w="1132839">
                  <a:extLst>
                    <a:ext uri="{9D8B030D-6E8A-4147-A177-3AD203B41FA5}">
                      <a16:colId xmlns:a16="http://schemas.microsoft.com/office/drawing/2014/main" val="1528819555"/>
                    </a:ext>
                  </a:extLst>
                </a:gridCol>
                <a:gridCol w="1132839">
                  <a:extLst>
                    <a:ext uri="{9D8B030D-6E8A-4147-A177-3AD203B41FA5}">
                      <a16:colId xmlns:a16="http://schemas.microsoft.com/office/drawing/2014/main" val="3985123976"/>
                    </a:ext>
                  </a:extLst>
                </a:gridCol>
                <a:gridCol w="1132839">
                  <a:extLst>
                    <a:ext uri="{9D8B030D-6E8A-4147-A177-3AD203B41FA5}">
                      <a16:colId xmlns:a16="http://schemas.microsoft.com/office/drawing/2014/main" val="1999644776"/>
                    </a:ext>
                  </a:extLst>
                </a:gridCol>
                <a:gridCol w="1132839">
                  <a:extLst>
                    <a:ext uri="{9D8B030D-6E8A-4147-A177-3AD203B41FA5}">
                      <a16:colId xmlns:a16="http://schemas.microsoft.com/office/drawing/2014/main" val="1607982248"/>
                    </a:ext>
                  </a:extLst>
                </a:gridCol>
              </a:tblGrid>
              <a:tr h="500061">
                <a:tc>
                  <a:txBody>
                    <a:bodyPr/>
                    <a:lstStyle/>
                    <a:p>
                      <a:endParaRPr lang="en-US"/>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1">
                <a:tc>
                  <a:txBody>
                    <a:bodyPr/>
                    <a:lstStyle/>
                    <a:p>
                      <a:pPr algn="ctr"/>
                      <a:endParaRPr lang="en-US" sz="160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1600">
                          <a:solidFill>
                            <a:schemeClr val="tx1"/>
                          </a:solidFill>
                        </a:rPr>
                        <a:t>Carbo</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1">
                <a:tc>
                  <a:txBody>
                    <a:bodyPr/>
                    <a:lstStyle/>
                    <a:p>
                      <a:pPr algn="ctr"/>
                      <a:r>
                        <a:rPr lang="en-US" sz="1600">
                          <a:solidFill>
                            <a:schemeClr val="tx1"/>
                          </a:solidFill>
                        </a:rPr>
                        <a:t>Cold Cereal</a:t>
                      </a: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1">
                <a:tc>
                  <a:txBody>
                    <a:bodyPr/>
                    <a:lstStyle/>
                    <a:p>
                      <a:pPr algn="ctr"/>
                      <a:endParaRPr lang="en-US" sz="160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1">
                <a:tc>
                  <a:txBody>
                    <a:bodyPr/>
                    <a:lstStyle/>
                    <a:p>
                      <a:pPr algn="ctr"/>
                      <a:endParaRPr lang="en-US" sz="160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1600">
                          <a:solidFill>
                            <a:schemeClr val="tx1"/>
                          </a:solidFill>
                        </a:rPr>
                        <a:t>Fat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1">
                <a:tc>
                  <a:txBody>
                    <a:bodyPr/>
                    <a:lstStyle/>
                    <a:p>
                      <a:pPr algn="ctr"/>
                      <a:endParaRPr lang="en-US" sz="160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1600">
                          <a:solidFill>
                            <a:schemeClr val="tx1"/>
                          </a:solidFill>
                        </a:rPr>
                        <a:t>Fiber</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452136">
                <a:tc>
                  <a:txBody>
                    <a:bodyPr/>
                    <a:lstStyle/>
                    <a:p>
                      <a:pPr algn="ctr"/>
                      <a:endParaRPr lang="en-US" sz="160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1">
                <a:tc>
                  <a:txBody>
                    <a:bodyPr/>
                    <a:lstStyle/>
                    <a:p>
                      <a:pPr algn="ctr"/>
                      <a:endParaRPr lang="en-US" sz="160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8" name="Rectangle 147">
            <a:extLst>
              <a:ext uri="{FF2B5EF4-FFF2-40B4-BE49-F238E27FC236}">
                <a16:creationId xmlns:a16="http://schemas.microsoft.com/office/drawing/2014/main" id="{2809A67D-EE6E-45D1-AA73-B11A0B4F2508}"/>
              </a:ext>
            </a:extLst>
          </p:cNvPr>
          <p:cNvSpPr/>
          <p:nvPr/>
        </p:nvSpPr>
        <p:spPr>
          <a:xfrm>
            <a:off x="3276600" y="5752534"/>
            <a:ext cx="8075613" cy="215444"/>
          </a:xfrm>
          <a:prstGeom prst="rect">
            <a:avLst/>
          </a:prstGeom>
        </p:spPr>
        <p:txBody>
          <a:bodyPr wrap="square" lIns="0" tIns="0" rIns="0" bIns="0" anchor="ctr">
            <a:spAutoFit/>
          </a:bodyPr>
          <a:lstStyle/>
          <a:p>
            <a:r>
              <a:rPr lang="en-US" sz="1400"/>
              <a:t>“</a:t>
            </a:r>
            <a:r>
              <a:rPr lang="en-US" sz="1400">
                <a:ea typeface="+mn-lt"/>
                <a:cs typeface="+mn-lt"/>
              </a:rPr>
              <a:t>The total annual yields of cereals globally</a:t>
            </a:r>
            <a:r>
              <a:rPr lang="en-US" sz="1400"/>
              <a:t>”</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60774" y="5644812"/>
            <a:ext cx="2804346" cy="430887"/>
          </a:xfrm>
          <a:prstGeom prst="rect">
            <a:avLst/>
          </a:prstGeom>
        </p:spPr>
        <p:txBody>
          <a:bodyPr wrap="square" lIns="0" tIns="0" rIns="0" bIns="0" anchor="ctr">
            <a:spAutoFit/>
          </a:bodyPr>
          <a:lstStyle/>
          <a:p>
            <a:pPr algn="ctr"/>
            <a:r>
              <a:rPr lang="en-US" sz="2800">
                <a:solidFill>
                  <a:schemeClr val="accent3"/>
                </a:solidFill>
                <a:ea typeface="+mn-lt"/>
                <a:cs typeface="+mn-lt"/>
              </a:rPr>
              <a:t>200 million tons</a:t>
            </a:r>
            <a:endParaRPr lang="en-US">
              <a:solidFill>
                <a:schemeClr val="accent3"/>
              </a:solidFill>
              <a:cs typeface="Segoe UI Light"/>
            </a:endParaRPr>
          </a:p>
        </p:txBody>
      </p:sp>
    </p:spTree>
    <p:extLst>
      <p:ext uri="{BB962C8B-B14F-4D97-AF65-F5344CB8AC3E}">
        <p14:creationId xmlns:p14="http://schemas.microsoft.com/office/powerpoint/2010/main" val="875445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Project Analysis</a:t>
            </a:r>
            <a:br>
              <a:rPr lang="en-US" sz="2800">
                <a:solidFill>
                  <a:schemeClr val="tx1">
                    <a:lumMod val="75000"/>
                    <a:lumOff val="25000"/>
                  </a:schemeClr>
                </a:solidFill>
              </a:rPr>
            </a:br>
            <a:r>
              <a:rPr lang="en-US" sz="2000">
                <a:solidFill>
                  <a:schemeClr val="tx1">
                    <a:lumMod val="75000"/>
                    <a:lumOff val="25000"/>
                  </a:schemeClr>
                </a:solidFill>
              </a:rPr>
              <a:t> </a:t>
            </a: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mj-lt"/>
              </a:rPr>
              <a:t>NEGATIVE</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800219"/>
          </a:xfrm>
          <a:prstGeom prst="rect">
            <a:avLst/>
          </a:prstGeom>
        </p:spPr>
        <p:txBody>
          <a:bodyPr wrap="square" lIns="0" tIns="0" rIns="0" bIns="0" anchor="t">
            <a:spAutoFit/>
          </a:bodyPr>
          <a:lstStyle/>
          <a:p>
            <a:pPr marL="171450" indent="-171450">
              <a:spcBef>
                <a:spcPts val="1200"/>
              </a:spcBef>
              <a:buClr>
                <a:schemeClr val="tx2"/>
              </a:buClr>
              <a:buFont typeface="Segoe UI Light"/>
              <a:buChar char="›"/>
            </a:pPr>
            <a:r>
              <a:rPr lang="en-US" sz="1400" dirty="0">
                <a:cs typeface="Segoe UI Light"/>
              </a:rPr>
              <a:t>Protein and Fiber  values aspect has a clear choice and effect marker on user preferences</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a:endParaRP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77218"/>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a:rPr>
              <a:t>Marketing and complementary offerings for Cold cereals need to be  sales driven and partnership through various entities have to be built upon ,in context of offering best possible  complimentary offerings on the purchase of product  </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430887"/>
          </a:xfrm>
          <a:prstGeom prst="rect">
            <a:avLst/>
          </a:prstGeom>
        </p:spPr>
        <p:txBody>
          <a:bodyPr wrap="square" lIns="0" tIns="0" rIns="0" bIns="0" anchor="t">
            <a:spAutoFit/>
          </a:bodyPr>
          <a:lstStyle/>
          <a:p>
            <a:pPr>
              <a:spcBef>
                <a:spcPts val="1200"/>
              </a:spcBef>
              <a:buClr>
                <a:schemeClr val="tx2"/>
              </a:buClr>
            </a:pPr>
            <a:r>
              <a:rPr lang="en-US" sz="1400" dirty="0">
                <a:solidFill>
                  <a:schemeClr val="tx1">
                    <a:lumMod val="75000"/>
                    <a:lumOff val="25000"/>
                  </a:schemeClr>
                </a:solidFill>
                <a:cs typeface="Segoe UI"/>
              </a:rPr>
              <a:t>Steps to be mandated so that shelf number of a product to be maintained below 3 </a:t>
            </a:r>
            <a:endParaRPr lang="en-US" sz="1400" dirty="0">
              <a:solidFill>
                <a:schemeClr val="tx1">
                  <a:lumMod val="75000"/>
                  <a:lumOff val="25000"/>
                </a:schemeClr>
              </a:solidFill>
              <a:cs typeface="Segoe UI" panose="020B0502040204020203" pitchFamily="34" charset="0"/>
            </a:endParaRP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a:rPr>
              <a:t>Sugar value composition in the products to be lower as possible  to tackle the adverse effects of choices of consumers</a:t>
            </a:r>
            <a:endParaRPr lang="en-US" sz="1400" dirty="0">
              <a:solidFill>
                <a:schemeClr val="tx1">
                  <a:lumMod val="75000"/>
                  <a:lumOff val="25000"/>
                </a:schemeClr>
              </a:solidFill>
              <a:cs typeface="Segoe UI" panose="020B0502040204020203" pitchFamily="34" charset="0"/>
            </a:endParaRPr>
          </a:p>
          <a:p>
            <a:pPr>
              <a:spcBef>
                <a:spcPts val="1200"/>
              </a:spcBef>
              <a:buClr>
                <a:schemeClr val="tx2"/>
              </a:buClr>
            </a:pPr>
            <a:endParaRPr lang="en-US" sz="1400" dirty="0">
              <a:solidFill>
                <a:schemeClr val="tx1">
                  <a:lumMod val="75000"/>
                  <a:lumOff val="25000"/>
                </a:schemeClr>
              </a:solidFill>
              <a:cs typeface="Segoe UI" panose="020B0502040204020203" pitchFamily="34" charset="0"/>
            </a:endParaRP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a:solidFill>
                  <a:schemeClr val="bg1"/>
                </a:solidFill>
              </a:rPr>
              <a:t>Thank You</a:t>
            </a:r>
            <a:endParaRPr lang="en-US" sz="720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67259A-1EF4-49B6-98C1-B7363160E240}"/>
              </a:ext>
            </a:extLst>
          </p:cNvPr>
          <p:cNvSpPr/>
          <p:nvPr/>
        </p:nvSpPr>
        <p:spPr>
          <a:xfrm>
            <a:off x="373223" y="513184"/>
            <a:ext cx="9787813" cy="5632311"/>
          </a:xfrm>
          <a:prstGeom prst="rect">
            <a:avLst/>
          </a:prstGeom>
        </p:spPr>
        <p:txBody>
          <a:bodyPr wrap="square">
            <a:spAutoFit/>
          </a:bodyPr>
          <a:lstStyle/>
          <a:p>
            <a:endParaRPr lang="en-US" dirty="0"/>
          </a:p>
          <a:p>
            <a:r>
              <a:rPr lang="en-US" dirty="0"/>
              <a:t>The given data set consists of the following parameters:</a:t>
            </a:r>
          </a:p>
          <a:p>
            <a:r>
              <a:rPr lang="en-US" dirty="0"/>
              <a:t>• Name: Name of cereal</a:t>
            </a:r>
          </a:p>
          <a:p>
            <a:r>
              <a:rPr lang="en-US" dirty="0"/>
              <a:t>• </a:t>
            </a:r>
            <a:r>
              <a:rPr lang="en-US" dirty="0" err="1"/>
              <a:t>mfr</a:t>
            </a:r>
            <a:r>
              <a:rPr lang="en-US" dirty="0"/>
              <a:t>: Manufacturers</a:t>
            </a:r>
          </a:p>
          <a:p>
            <a:r>
              <a:rPr lang="en-US" dirty="0"/>
              <a:t>• type</a:t>
            </a:r>
          </a:p>
          <a:p>
            <a:r>
              <a:rPr lang="en-US" dirty="0"/>
              <a:t>○ C=Cold</a:t>
            </a:r>
          </a:p>
          <a:p>
            <a:r>
              <a:rPr lang="en-US" dirty="0"/>
              <a:t>○ H=hot</a:t>
            </a:r>
          </a:p>
          <a:p>
            <a:r>
              <a:rPr lang="en-US" dirty="0"/>
              <a:t>• calories</a:t>
            </a:r>
          </a:p>
          <a:p>
            <a:r>
              <a:rPr lang="en-US" dirty="0"/>
              <a:t>• protein</a:t>
            </a:r>
          </a:p>
          <a:p>
            <a:r>
              <a:rPr lang="en-US" dirty="0"/>
              <a:t>• fat</a:t>
            </a:r>
          </a:p>
          <a:p>
            <a:r>
              <a:rPr lang="en-US" dirty="0"/>
              <a:t>• sodium</a:t>
            </a:r>
          </a:p>
          <a:p>
            <a:r>
              <a:rPr lang="en-US" dirty="0"/>
              <a:t>• fiber</a:t>
            </a:r>
          </a:p>
          <a:p>
            <a:r>
              <a:rPr lang="en-US" dirty="0"/>
              <a:t>• carbo</a:t>
            </a:r>
          </a:p>
          <a:p>
            <a:r>
              <a:rPr lang="en-US" dirty="0"/>
              <a:t>• sugars</a:t>
            </a:r>
          </a:p>
          <a:p>
            <a:r>
              <a:rPr lang="en-US" dirty="0"/>
              <a:t>• </a:t>
            </a:r>
            <a:r>
              <a:rPr lang="en-US" dirty="0" err="1"/>
              <a:t>potass</a:t>
            </a:r>
            <a:endParaRPr lang="en-US" dirty="0"/>
          </a:p>
          <a:p>
            <a:r>
              <a:rPr lang="en-US" dirty="0"/>
              <a:t>• vitamins</a:t>
            </a:r>
          </a:p>
          <a:p>
            <a:r>
              <a:rPr lang="en-US" dirty="0"/>
              <a:t>• shelf</a:t>
            </a:r>
          </a:p>
          <a:p>
            <a:r>
              <a:rPr lang="en-US" dirty="0"/>
              <a:t>• weight</a:t>
            </a:r>
          </a:p>
          <a:p>
            <a:r>
              <a:rPr lang="en-US" dirty="0"/>
              <a:t>• cups:</a:t>
            </a:r>
          </a:p>
          <a:p>
            <a:r>
              <a:rPr lang="en-US" dirty="0"/>
              <a:t>• rating:</a:t>
            </a:r>
            <a:endParaRPr lang="en-IN" dirty="0"/>
          </a:p>
        </p:txBody>
      </p:sp>
      <p:pic>
        <p:nvPicPr>
          <p:cNvPr id="6" name="Picture 5">
            <a:extLst>
              <a:ext uri="{FF2B5EF4-FFF2-40B4-BE49-F238E27FC236}">
                <a16:creationId xmlns:a16="http://schemas.microsoft.com/office/drawing/2014/main" id="{2182BC6C-AAC1-4EF4-95A4-ECF381157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2970" y="0"/>
            <a:ext cx="6379029" cy="6858000"/>
          </a:xfrm>
          <a:prstGeom prst="rect">
            <a:avLst/>
          </a:prstGeom>
        </p:spPr>
      </p:pic>
    </p:spTree>
    <p:extLst>
      <p:ext uri="{BB962C8B-B14F-4D97-AF65-F5344CB8AC3E}">
        <p14:creationId xmlns:p14="http://schemas.microsoft.com/office/powerpoint/2010/main" val="3191513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Project Analysis</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954364"/>
          </a:xfrm>
          <a:prstGeom prst="rect">
            <a:avLst/>
          </a:prstGeom>
        </p:spPr>
        <p:txBody>
          <a:bodyPr wrap="square" lIns="0" tIns="0" rIns="0" bIns="0" anchor="t">
            <a:spAutoFit/>
          </a:bodyPr>
          <a:lstStyle/>
          <a:p>
            <a:pPr algn="ctr">
              <a:lnSpc>
                <a:spcPts val="1900"/>
              </a:lnSpc>
            </a:pPr>
            <a:r>
              <a:rPr lang="en-US" sz="1400">
                <a:solidFill>
                  <a:schemeClr val="bg1"/>
                </a:solidFill>
                <a:cs typeface="Segoe UI" panose="020B0502040204020203" pitchFamily="34" charset="0"/>
              </a:rPr>
              <a:t> The global market for Breakfast Products is expected to increase to US$113 billion by 2023.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2903615"/>
          </a:xfrm>
          <a:prstGeom prst="rect">
            <a:avLst/>
          </a:prstGeom>
        </p:spPr>
        <p:txBody>
          <a:bodyPr wrap="square" lIns="0" tIns="0" rIns="0" bIns="0" anchor="t">
            <a:spAutoFit/>
          </a:bodyPr>
          <a:lstStyle/>
          <a:p>
            <a:pPr algn="ctr">
              <a:lnSpc>
                <a:spcPts val="1900"/>
              </a:lnSpc>
            </a:pPr>
            <a:r>
              <a:rPr lang="en-US" sz="1400">
                <a:solidFill>
                  <a:schemeClr val="bg1"/>
                </a:solidFill>
                <a:cs typeface="Segoe UI" panose="020B0502040204020203" pitchFamily="34" charset="0"/>
              </a:rPr>
              <a:t>In global comparison, most revenue is generated in China (US$18,488m in 2019).</a:t>
            </a:r>
          </a:p>
          <a:p>
            <a:pPr algn="ctr">
              <a:lnSpc>
                <a:spcPts val="1900"/>
              </a:lnSpc>
            </a:pPr>
            <a:r>
              <a:rPr lang="en-US" sz="1400">
                <a:solidFill>
                  <a:schemeClr val="bg1"/>
                </a:solidFill>
                <a:cs typeface="Segoe UI" panose="020B0502040204020203" pitchFamily="34" charset="0"/>
              </a:rPr>
              <a:t>In relation to total population figures, per person revenues of US$47.42 are generated in 2019.</a:t>
            </a:r>
          </a:p>
          <a:p>
            <a:pPr algn="ctr">
              <a:lnSpc>
                <a:spcPts val="1900"/>
              </a:lnSpc>
            </a:pPr>
            <a:r>
              <a:rPr lang="en-US" sz="1400">
                <a:solidFill>
                  <a:schemeClr val="bg1"/>
                </a:solidFill>
                <a:cs typeface="Segoe UI" panose="020B0502040204020203" pitchFamily="34" charset="0"/>
              </a:rPr>
              <a:t>The average per capita consumption stands at 6.5 kg in 2019.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a:solidFill>
                  <a:schemeClr val="bg1"/>
                </a:solidFill>
                <a:cs typeface="Segoe UI" panose="020B0502040204020203" pitchFamily="34" charset="0"/>
              </a:rPr>
              <a:t>In global comparison, most revenue is generated in China (US$18,488m in 2019).</a:t>
            </a:r>
          </a:p>
          <a:p>
            <a:pPr algn="ctr">
              <a:lnSpc>
                <a:spcPts val="1900"/>
              </a:lnSpc>
            </a:pPr>
            <a:r>
              <a:rPr lang="en-US" sz="1400">
                <a:solidFill>
                  <a:schemeClr val="bg1"/>
                </a:solidFill>
                <a:cs typeface="Segoe UI" panose="020B0502040204020203" pitchFamily="34" charset="0"/>
              </a:rPr>
              <a:t>In relation to total population figures</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198020"/>
          </a:xfrm>
          <a:prstGeom prst="rect">
            <a:avLst/>
          </a:prstGeom>
        </p:spPr>
        <p:txBody>
          <a:bodyPr wrap="square" lIns="0" tIns="0" rIns="0" bIns="0" anchor="t">
            <a:spAutoFit/>
          </a:bodyPr>
          <a:lstStyle/>
          <a:p>
            <a:pPr algn="ctr">
              <a:lnSpc>
                <a:spcPts val="1900"/>
              </a:lnSpc>
            </a:pPr>
            <a:r>
              <a:rPr lang="en-US" sz="1400">
                <a:solidFill>
                  <a:schemeClr val="bg1"/>
                </a:solidFill>
                <a:cs typeface="Segoe UI" panose="020B0502040204020203" pitchFamily="34" charset="0"/>
              </a:rPr>
              <a:t> Investment forecasting and level of confidence</a:t>
            </a:r>
          </a:p>
          <a:p>
            <a:pPr algn="ctr">
              <a:lnSpc>
                <a:spcPts val="1900"/>
              </a:lnSpc>
            </a:pPr>
            <a:r>
              <a:rPr lang="en-US" sz="1400">
                <a:solidFill>
                  <a:schemeClr val="bg1"/>
                </a:solidFill>
                <a:cs typeface="Segoe UI" panose="020B0502040204020203" pitchFamily="34" charset="0"/>
              </a:rPr>
              <a:t>Have been  on  a positive note </a:t>
            </a:r>
          </a:p>
          <a:p>
            <a:pPr algn="ctr">
              <a:lnSpc>
                <a:spcPts val="1900"/>
              </a:lnSpc>
            </a:pPr>
            <a:r>
              <a:rPr lang="en-US" sz="1400">
                <a:solidFill>
                  <a:schemeClr val="bg1"/>
                </a:solidFill>
                <a:cs typeface="Segoe UI" panose="020B0502040204020203" pitchFamily="34" charset="0"/>
              </a:rPr>
              <a:t>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ea typeface="+mn-lt"/>
                <a:cs typeface="Segoe UI"/>
              </a:rPr>
              <a:t>Yield of crop have been on raise and on </a:t>
            </a:r>
            <a:r>
              <a:rPr lang="en-US" sz="1400">
                <a:solidFill>
                  <a:schemeClr val="bg1"/>
                </a:solidFill>
                <a:ea typeface="+mn-lt"/>
                <a:cs typeface="Segoe UI"/>
              </a:rPr>
              <a:t>par with due demand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pic>
        <p:nvPicPr>
          <p:cNvPr id="12" name="Picture 12" descr="A close up of a logo&#10;&#10;Description generated with very high confidence">
            <a:extLst>
              <a:ext uri="{FF2B5EF4-FFF2-40B4-BE49-F238E27FC236}">
                <a16:creationId xmlns:a16="http://schemas.microsoft.com/office/drawing/2014/main" id="{83B26825-B8C6-4F0C-81B1-DEE73FCDD7EB}"/>
              </a:ext>
            </a:extLst>
          </p:cNvPr>
          <p:cNvPicPr>
            <a:picLocks noChangeAspect="1"/>
          </p:cNvPicPr>
          <p:nvPr/>
        </p:nvPicPr>
        <p:blipFill>
          <a:blip r:embed="rId3"/>
          <a:stretch>
            <a:fillRect/>
          </a:stretch>
        </p:blipFill>
        <p:spPr>
          <a:xfrm>
            <a:off x="3084112" y="3243262"/>
            <a:ext cx="1856892" cy="371475"/>
          </a:xfrm>
          <a:prstGeom prst="rect">
            <a:avLst/>
          </a:prstGeom>
        </p:spPr>
      </p:pic>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Project Analysis</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Features and Labels</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44989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Multiple Linear regression  Analysis </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Sklearn</a:t>
            </a:r>
            <a:endParaRPr lang="en-US" sz="1600"/>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216242" y="1613877"/>
            <a:ext cx="4032034"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Exploratory Data 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Stats Model </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216242" y="5154978"/>
            <a:ext cx="4032033"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Linear regression Analysis </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9971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Project Analysis</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a:solidFill>
                  <a:schemeClr val="bg1"/>
                </a:solidFill>
                <a:cs typeface="Segoe UI Light"/>
              </a:rPr>
              <a:t>Rating of products </a:t>
            </a:r>
            <a:endParaRPr lang="en-US">
              <a:solidFill>
                <a:schemeClr val="bg1"/>
              </a:solidFill>
            </a:endParaRP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4"/>
            <a:ext cx="1371600" cy="492443"/>
          </a:xfrm>
          <a:prstGeom prst="rect">
            <a:avLst/>
          </a:prstGeom>
        </p:spPr>
        <p:txBody>
          <a:bodyPr wrap="square" lIns="0" tIns="0" rIns="0" bIns="0" anchor="ctr">
            <a:spAutoFit/>
          </a:bodyPr>
          <a:lstStyle/>
          <a:p>
            <a:pPr algn="ctr"/>
            <a:endParaRPr lang="en-US" sz="1600">
              <a:solidFill>
                <a:schemeClr val="bg1"/>
              </a:solidFill>
            </a:endParaRPr>
          </a:p>
          <a:p>
            <a:pPr algn="ctr"/>
            <a:r>
              <a:rPr lang="en-US" sz="1600">
                <a:solidFill>
                  <a:schemeClr val="bg1"/>
                </a:solidFill>
              </a:rPr>
              <a:t>  Parameters   </a:t>
            </a:r>
            <a:endParaRPr lang="en-US" sz="1600">
              <a:solidFill>
                <a:schemeClr val="bg1"/>
              </a:solidFill>
              <a:cs typeface="Segoe UI Light"/>
            </a:endParaRP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a:solidFill>
                  <a:schemeClr val="bg1"/>
                </a:solidFill>
                <a:cs typeface="Segoe UI Light"/>
              </a:rPr>
              <a:t>protein</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a:solidFill>
                  <a:schemeClr val="bg1"/>
                </a:solidFill>
                <a:cs typeface="Segoe UI Light"/>
              </a:rPr>
              <a:t>Fiber</a:t>
            </a:r>
            <a:r>
              <a:rPr lang="en-US" sz="1600" dirty="0">
                <a:solidFill>
                  <a:schemeClr val="bg1"/>
                </a:solidFill>
                <a:cs typeface="Segoe UI Light"/>
              </a:rPr>
              <a:t> </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err="1">
                <a:solidFill>
                  <a:schemeClr val="bg1"/>
                </a:solidFill>
                <a:cs typeface="Segoe UI Light"/>
              </a:rPr>
              <a:t>potass</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753377"/>
            <a:ext cx="1348582" cy="223394"/>
          </a:xfrm>
          <a:prstGeom prst="rect">
            <a:avLst/>
          </a:prstGeom>
        </p:spPr>
        <p:txBody>
          <a:bodyPr wrap="square" lIns="0" tIns="0" rIns="0" bIns="0" anchor="ctr">
            <a:spAutoFit/>
          </a:bodyPr>
          <a:lstStyle/>
          <a:p>
            <a:pPr algn="ctr">
              <a:lnSpc>
                <a:spcPts val="1900"/>
              </a:lnSpc>
            </a:pPr>
            <a:r>
              <a:rPr lang="en-US" sz="1400">
                <a:solidFill>
                  <a:schemeClr val="tx1">
                    <a:lumMod val="75000"/>
                    <a:lumOff val="25000"/>
                  </a:schemeClr>
                </a:solidFill>
                <a:cs typeface="Segoe UI"/>
              </a:rPr>
              <a:t>.</a:t>
            </a: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753377"/>
            <a:ext cx="1348582" cy="223394"/>
          </a:xfrm>
          <a:prstGeom prst="rect">
            <a:avLst/>
          </a:prstGeom>
        </p:spPr>
        <p:txBody>
          <a:bodyPr wrap="square" lIns="0" tIns="0" rIns="0" bIns="0" anchor="ctr">
            <a:spAutoFit/>
          </a:bodyPr>
          <a:lstStyle/>
          <a:p>
            <a:pPr algn="ctr">
              <a:lnSpc>
                <a:spcPts val="1900"/>
              </a:lnSpc>
            </a:pPr>
            <a:r>
              <a:rPr lang="en-US" sz="1400">
                <a:solidFill>
                  <a:schemeClr val="tx1">
                    <a:lumMod val="75000"/>
                    <a:lumOff val="25000"/>
                  </a:schemeClr>
                </a:solidFill>
                <a:cs typeface="Segoe UI"/>
              </a:rPr>
              <a:t>L</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789886"/>
            <a:ext cx="1348582" cy="223394"/>
          </a:xfrm>
          <a:prstGeom prst="rect">
            <a:avLst/>
          </a:prstGeom>
        </p:spPr>
        <p:txBody>
          <a:bodyPr wrap="square" lIns="0" tIns="0" rIns="0" bIns="0" anchor="ctr">
            <a:spAutoFit/>
          </a:bodyPr>
          <a:lstStyle/>
          <a:p>
            <a:pPr>
              <a:lnSpc>
                <a:spcPts val="1900"/>
              </a:lnSpc>
            </a:pPr>
            <a:endParaRPr lang="en-US" sz="1400">
              <a:solidFill>
                <a:schemeClr val="tx1">
                  <a:lumMod val="75000"/>
                  <a:lumOff val="25000"/>
                </a:schemeClr>
              </a:solidFill>
              <a:cs typeface="Segoe UI"/>
            </a:endParaRP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610867"/>
            <a:ext cx="1348582" cy="223394"/>
          </a:xfrm>
          <a:prstGeom prst="rect">
            <a:avLst/>
          </a:prstGeom>
        </p:spPr>
        <p:txBody>
          <a:bodyPr wrap="square" lIns="0" tIns="0" rIns="0" bIns="0" anchor="ctr">
            <a:spAutoFit/>
          </a:bodyPr>
          <a:lstStyle/>
          <a:p>
            <a:pPr>
              <a:lnSpc>
                <a:spcPts val="1900"/>
              </a:lnSpc>
            </a:pPr>
            <a:r>
              <a:rPr lang="en-US" sz="1400">
                <a:solidFill>
                  <a:schemeClr val="tx1">
                    <a:lumMod val="75000"/>
                    <a:lumOff val="25000"/>
                  </a:schemeClr>
                </a:solidFill>
                <a:cs typeface="Segoe UI"/>
              </a:rPr>
              <a: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431847"/>
            <a:ext cx="1348582" cy="223394"/>
          </a:xfrm>
          <a:prstGeom prst="rect">
            <a:avLst/>
          </a:prstGeom>
        </p:spPr>
        <p:txBody>
          <a:bodyPr wrap="square" lIns="0" tIns="0" rIns="0" bIns="0" anchor="ctr">
            <a:spAutoFit/>
          </a:bodyPr>
          <a:lstStyle/>
          <a:p>
            <a:pPr>
              <a:lnSpc>
                <a:spcPts val="1900"/>
              </a:lnSpc>
            </a:pPr>
            <a:endParaRPr lang="en-US" sz="1400">
              <a:solidFill>
                <a:schemeClr val="tx1">
                  <a:lumMod val="75000"/>
                  <a:lumOff val="25000"/>
                </a:schemeClr>
              </a:solidFill>
              <a:cs typeface="Segoe UI" panose="020B0502040204020203" pitchFamily="34" charset="0"/>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266700" y="2468356"/>
            <a:ext cx="1348582" cy="223394"/>
          </a:xfrm>
          <a:prstGeom prst="rect">
            <a:avLst/>
          </a:prstGeom>
        </p:spPr>
        <p:txBody>
          <a:bodyPr wrap="square" lIns="0" tIns="0" rIns="0" bIns="0" anchor="ctr">
            <a:spAutoFit/>
          </a:bodyPr>
          <a:lstStyle/>
          <a:p>
            <a:pPr algn="r">
              <a:lnSpc>
                <a:spcPts val="1900"/>
              </a:lnSpc>
            </a:pPr>
            <a:r>
              <a:rPr lang="en-US" sz="1400">
                <a:solidFill>
                  <a:schemeClr val="tx1">
                    <a:lumMod val="75000"/>
                    <a:lumOff val="25000"/>
                  </a:schemeClr>
                </a:solidFill>
                <a:cs typeface="Segoe UI"/>
              </a:rPr>
              <a:t>.</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753379"/>
            <a:ext cx="1348582" cy="223394"/>
          </a:xfrm>
          <a:prstGeom prst="rect">
            <a:avLst/>
          </a:prstGeom>
        </p:spPr>
        <p:txBody>
          <a:bodyPr wrap="square" lIns="0" tIns="0" rIns="0" bIns="0" anchor="ctr">
            <a:spAutoFit/>
          </a:bodyPr>
          <a:lstStyle/>
          <a:p>
            <a:pPr algn="r">
              <a:lnSpc>
                <a:spcPts val="1900"/>
              </a:lnSpc>
            </a:pPr>
            <a:r>
              <a:rPr lang="en-US" sz="1400">
                <a:solidFill>
                  <a:schemeClr val="tx1">
                    <a:lumMod val="75000"/>
                    <a:lumOff val="25000"/>
                  </a:schemeClr>
                </a:solidFill>
                <a:cs typeface="Segoe UI"/>
              </a:rPr>
              <a:t>.</a:t>
            </a:r>
          </a:p>
        </p:txBody>
      </p:sp>
    </p:spTree>
    <p:extLst>
      <p:ext uri="{BB962C8B-B14F-4D97-AF65-F5344CB8AC3E}">
        <p14:creationId xmlns:p14="http://schemas.microsoft.com/office/powerpoint/2010/main" val="84376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Project Analysis</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223394"/>
          </a:xfrm>
          <a:prstGeom prst="rect">
            <a:avLst/>
          </a:prstGeom>
        </p:spPr>
        <p:txBody>
          <a:bodyPr wrap="square" lIns="0" tIns="0" rIns="0" bIns="0" anchor="t">
            <a:spAutoFit/>
          </a:bodyPr>
          <a:lstStyle/>
          <a:p>
            <a:pPr>
              <a:lnSpc>
                <a:spcPts val="1900"/>
              </a:lnSpc>
            </a:pPr>
            <a:r>
              <a:rPr lang="en-US" sz="1400">
                <a:solidFill>
                  <a:schemeClr val="tx1">
                    <a:lumMod val="75000"/>
                    <a:lumOff val="25000"/>
                  </a:schemeClr>
                </a:solidFill>
                <a:cs typeface="Segoe UI"/>
              </a:rPr>
              <a:t>Protein ,fiber and </a:t>
            </a:r>
            <a:r>
              <a:rPr lang="en-US" sz="1400" err="1">
                <a:solidFill>
                  <a:schemeClr val="tx1">
                    <a:lumMod val="75000"/>
                    <a:lumOff val="25000"/>
                  </a:schemeClr>
                </a:solidFill>
                <a:cs typeface="Segoe UI"/>
              </a:rPr>
              <a:t>potass</a:t>
            </a:r>
            <a:r>
              <a:rPr lang="en-US" sz="1400">
                <a:solidFill>
                  <a:schemeClr val="tx1">
                    <a:lumMod val="75000"/>
                    <a:lumOff val="25000"/>
                  </a:schemeClr>
                </a:solidFill>
                <a:cs typeface="Segoe UI"/>
              </a:rPr>
              <a:t> </a:t>
            </a:r>
            <a:endParaRPr lang="en-US" sz="1400">
              <a:solidFill>
                <a:schemeClr val="tx1">
                  <a:lumMod val="75000"/>
                  <a:lumOff val="25000"/>
                </a:schemeClr>
              </a:solidFill>
              <a:cs typeface="Segoe UI" panose="020B0502040204020203" pitchFamily="34" charset="0"/>
            </a:endParaRP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a:solidFill>
                  <a:schemeClr val="accent3">
                    <a:lumMod val="75000"/>
                  </a:schemeClr>
                </a:solidFill>
                <a:cs typeface="Segoe UI"/>
              </a:rPr>
              <a:t>3 </a:t>
            </a:r>
            <a:endParaRPr lang="en-US" sz="3200">
              <a:solidFill>
                <a:schemeClr val="accent3">
                  <a:lumMod val="7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a:solidFill>
                  <a:schemeClr val="accent3">
                    <a:lumMod val="75000"/>
                  </a:schemeClr>
                </a:solidFill>
                <a:latin typeface="+mj-lt"/>
                <a:cs typeface="Segoe UI"/>
              </a:rPr>
              <a:t>positive corelated </a:t>
            </a:r>
            <a:endParaRPr lang="en-US" sz="1400" b="1">
              <a:solidFill>
                <a:schemeClr val="accent3">
                  <a:lumMod val="75000"/>
                </a:schemeClr>
              </a:solidFill>
              <a:latin typeface="+mj-lt"/>
              <a:cs typeface="Segoe UI" panose="020B0502040204020203" pitchFamily="34" charset="0"/>
            </a:endParaRP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223394"/>
          </a:xfrm>
          <a:prstGeom prst="rect">
            <a:avLst/>
          </a:prstGeom>
        </p:spPr>
        <p:txBody>
          <a:bodyPr wrap="square" lIns="0" tIns="0" rIns="0" bIns="0" anchor="t">
            <a:spAutoFit/>
          </a:bodyPr>
          <a:lstStyle/>
          <a:p>
            <a:pPr>
              <a:lnSpc>
                <a:spcPts val="1900"/>
              </a:lnSpc>
            </a:pPr>
            <a:r>
              <a:rPr lang="en-US" sz="1400">
                <a:solidFill>
                  <a:schemeClr val="tx1">
                    <a:lumMod val="75000"/>
                    <a:lumOff val="25000"/>
                  </a:schemeClr>
                </a:solidFill>
                <a:cs typeface="Segoe UI"/>
              </a:rPr>
              <a:t>Calories , sugars  and cups </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a:solidFill>
                  <a:schemeClr val="accent4">
                    <a:lumMod val="75000"/>
                  </a:schemeClr>
                </a:solidFill>
                <a:cs typeface="Segoe UI" panose="020B0502040204020203" pitchFamily="34" charset="0"/>
              </a:rPr>
              <a:t>4</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a:solidFill>
                  <a:schemeClr val="accent4">
                    <a:lumMod val="75000"/>
                  </a:schemeClr>
                </a:solidFill>
                <a:latin typeface="+mj-lt"/>
                <a:cs typeface="Segoe UI"/>
              </a:rPr>
              <a:t>Negative corelated</a:t>
            </a:r>
            <a:endParaRPr lang="en-US" sz="1400" b="1">
              <a:solidFill>
                <a:schemeClr val="accent4">
                  <a:lumMod val="75000"/>
                </a:schemeClr>
              </a:solidFill>
              <a:latin typeface="+mj-lt"/>
              <a:cs typeface="Segoe UI" panose="020B0502040204020203" pitchFamily="34" charset="0"/>
            </a:endParaRP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223394"/>
          </a:xfrm>
          <a:prstGeom prst="rect">
            <a:avLst/>
          </a:prstGeom>
        </p:spPr>
        <p:txBody>
          <a:bodyPr wrap="square" lIns="0" tIns="0" rIns="0" bIns="0" anchor="t">
            <a:spAutoFit/>
          </a:bodyPr>
          <a:lstStyle/>
          <a:p>
            <a:pPr>
              <a:lnSpc>
                <a:spcPts val="1900"/>
              </a:lnSpc>
            </a:pPr>
            <a:r>
              <a:rPr lang="en-US" sz="1400">
                <a:solidFill>
                  <a:schemeClr val="tx1">
                    <a:lumMod val="75000"/>
                    <a:lumOff val="25000"/>
                  </a:schemeClr>
                </a:solidFill>
                <a:cs typeface="Segoe UI"/>
              </a:rPr>
              <a:t>Shelf and carbon</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a:solidFill>
                  <a:schemeClr val="tx1">
                    <a:lumMod val="75000"/>
                    <a:lumOff val="25000"/>
                  </a:schemeClr>
                </a:solidFill>
                <a:cs typeface="Segoe UI"/>
              </a:rPr>
              <a:t>2</a:t>
            </a:r>
            <a:endParaRPr lang="en-US" sz="3200">
              <a:solidFill>
                <a:schemeClr val="tx1">
                  <a:lumMod val="75000"/>
                  <a:lumOff val="25000"/>
                </a:schemeClr>
              </a:solidFill>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a:solidFill>
                  <a:schemeClr val="tx1">
                    <a:lumMod val="75000"/>
                    <a:lumOff val="25000"/>
                  </a:schemeClr>
                </a:solidFill>
                <a:latin typeface="+mj-lt"/>
                <a:cs typeface="Segoe UI"/>
              </a:rPr>
              <a:t>Moderately corelated</a:t>
            </a:r>
            <a:endParaRPr lang="en-US" sz="1400" b="1">
              <a:solidFill>
                <a:schemeClr val="tx1">
                  <a:lumMod val="75000"/>
                  <a:lumOff val="25000"/>
                </a:schemeClr>
              </a:solidFill>
              <a:latin typeface="+mj-lt"/>
              <a:cs typeface="Segoe UI" panose="020B0502040204020203" pitchFamily="34" charset="0"/>
            </a:endParaRPr>
          </a:p>
        </p:txBody>
      </p:sp>
      <p:pic>
        <p:nvPicPr>
          <p:cNvPr id="2" name="Picture 2" descr="A screenshot of a cell phone&#10;&#10;Description generated with very high confidence">
            <a:extLst>
              <a:ext uri="{FF2B5EF4-FFF2-40B4-BE49-F238E27FC236}">
                <a16:creationId xmlns:a16="http://schemas.microsoft.com/office/drawing/2014/main" id="{E66531F0-936F-4653-9E62-428A3516C9CA}"/>
              </a:ext>
            </a:extLst>
          </p:cNvPr>
          <p:cNvPicPr>
            <a:picLocks noChangeAspect="1"/>
          </p:cNvPicPr>
          <p:nvPr/>
        </p:nvPicPr>
        <p:blipFill>
          <a:blip r:embed="rId4"/>
          <a:stretch>
            <a:fillRect/>
          </a:stretch>
        </p:blipFill>
        <p:spPr>
          <a:xfrm>
            <a:off x="27008" y="988873"/>
            <a:ext cx="12166921" cy="3520227"/>
          </a:xfrm>
          <a:prstGeom prst="rect">
            <a:avLst/>
          </a:prstGeom>
        </p:spPr>
      </p:pic>
    </p:spTree>
    <p:extLst>
      <p:ext uri="{BB962C8B-B14F-4D97-AF65-F5344CB8AC3E}">
        <p14:creationId xmlns:p14="http://schemas.microsoft.com/office/powerpoint/2010/main" val="121214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423FAF-BAC1-4A2F-8829-7546A9A576DF}"/>
              </a:ext>
            </a:extLst>
          </p:cNvPr>
          <p:cNvPicPr>
            <a:picLocks noChangeAspect="1"/>
          </p:cNvPicPr>
          <p:nvPr/>
        </p:nvPicPr>
        <p:blipFill>
          <a:blip r:embed="rId3"/>
          <a:stretch>
            <a:fillRect/>
          </a:stretch>
        </p:blipFill>
        <p:spPr>
          <a:xfrm>
            <a:off x="2006081" y="1707502"/>
            <a:ext cx="7343191" cy="3284376"/>
          </a:xfrm>
          <a:prstGeom prst="rect">
            <a:avLst/>
          </a:prstGeom>
        </p:spPr>
      </p:pic>
    </p:spTree>
    <p:extLst>
      <p:ext uri="{BB962C8B-B14F-4D97-AF65-F5344CB8AC3E}">
        <p14:creationId xmlns:p14="http://schemas.microsoft.com/office/powerpoint/2010/main" val="1444169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7AECB2-D4C5-4439-848B-7266EFE84942}"/>
              </a:ext>
            </a:extLst>
          </p:cNvPr>
          <p:cNvPicPr>
            <a:picLocks noChangeAspect="1"/>
          </p:cNvPicPr>
          <p:nvPr/>
        </p:nvPicPr>
        <p:blipFill>
          <a:blip r:embed="rId2"/>
          <a:stretch>
            <a:fillRect/>
          </a:stretch>
        </p:blipFill>
        <p:spPr>
          <a:xfrm>
            <a:off x="1810138" y="998375"/>
            <a:ext cx="8640147" cy="4721289"/>
          </a:xfrm>
          <a:prstGeom prst="rect">
            <a:avLst/>
          </a:prstGeom>
        </p:spPr>
      </p:pic>
    </p:spTree>
    <p:extLst>
      <p:ext uri="{BB962C8B-B14F-4D97-AF65-F5344CB8AC3E}">
        <p14:creationId xmlns:p14="http://schemas.microsoft.com/office/powerpoint/2010/main" val="2116608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Project Analysis</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467051"/>
          </a:xfrm>
          <a:prstGeom prst="rect">
            <a:avLst/>
          </a:prstGeom>
        </p:spPr>
        <p:txBody>
          <a:bodyPr wrap="square" lIns="0" tIns="0" rIns="0" bIns="0" anchor="t">
            <a:spAutoFit/>
          </a:bodyPr>
          <a:lstStyle/>
          <a:p>
            <a:pPr algn="r">
              <a:lnSpc>
                <a:spcPts val="1900"/>
              </a:lnSpc>
            </a:pPr>
            <a:r>
              <a:rPr lang="en-US" sz="1400">
                <a:solidFill>
                  <a:schemeClr val="tx1">
                    <a:lumMod val="75000"/>
                    <a:lumOff val="25000"/>
                  </a:schemeClr>
                </a:solidFill>
                <a:cs typeface="Segoe UI"/>
              </a:rPr>
              <a:t>Which product among these are preferable and health friendly</a:t>
            </a:r>
            <a:endParaRPr lang="en-US" sz="1400">
              <a:solidFill>
                <a:schemeClr val="tx1">
                  <a:lumMod val="75000"/>
                  <a:lumOff val="25000"/>
                </a:schemeClr>
              </a:solidFill>
              <a:cs typeface="Segoe UI" panose="020B0502040204020203" pitchFamily="34" charset="0"/>
            </a:endParaRP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467051"/>
          </a:xfrm>
          <a:prstGeom prst="rect">
            <a:avLst/>
          </a:prstGeom>
        </p:spPr>
        <p:txBody>
          <a:bodyPr wrap="square" lIns="0" tIns="0" rIns="0" bIns="0" anchor="t">
            <a:spAutoFit/>
          </a:bodyPr>
          <a:lstStyle/>
          <a:p>
            <a:pPr algn="ctr">
              <a:lnSpc>
                <a:spcPts val="1900"/>
              </a:lnSpc>
            </a:pPr>
            <a:r>
              <a:rPr lang="en-US" sz="1400">
                <a:solidFill>
                  <a:schemeClr val="tx1">
                    <a:lumMod val="75000"/>
                    <a:lumOff val="25000"/>
                  </a:schemeClr>
                </a:solidFill>
                <a:cs typeface="Segoe UI"/>
              </a:rPr>
              <a:t>How to make the customer choose our product </a:t>
            </a:r>
            <a:endParaRPr lang="en-US" sz="1400">
              <a:solidFill>
                <a:schemeClr val="tx1">
                  <a:lumMod val="75000"/>
                  <a:lumOff val="25000"/>
                </a:schemeClr>
              </a:solidFill>
              <a:cs typeface="Segoe UI" panose="020B0502040204020203" pitchFamily="34" charset="0"/>
            </a:endParaRP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467051"/>
          </a:xfrm>
          <a:prstGeom prst="rect">
            <a:avLst/>
          </a:prstGeom>
        </p:spPr>
        <p:txBody>
          <a:bodyPr wrap="square" lIns="0" tIns="0" rIns="0" bIns="0" anchor="t">
            <a:spAutoFit/>
          </a:bodyPr>
          <a:lstStyle/>
          <a:p>
            <a:pPr>
              <a:lnSpc>
                <a:spcPts val="1900"/>
              </a:lnSpc>
            </a:pPr>
            <a:r>
              <a:rPr lang="en-US" sz="1400">
                <a:solidFill>
                  <a:schemeClr val="tx1">
                    <a:lumMod val="75000"/>
                    <a:lumOff val="25000"/>
                  </a:schemeClr>
                </a:solidFill>
                <a:cs typeface="Segoe UI"/>
              </a:rPr>
              <a:t>what makes the customer choose the product </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a:rPr>
              <a:t>How to overcome the competitive pricing and increase the sales of the product.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223394"/>
          </a:xfrm>
          <a:prstGeom prst="rect">
            <a:avLst/>
          </a:prstGeom>
        </p:spPr>
        <p:txBody>
          <a:bodyPr wrap="square" lIns="0" tIns="0" rIns="0" bIns="0" anchor="t">
            <a:spAutoFit/>
          </a:bodyPr>
          <a:lstStyle/>
          <a:p>
            <a:pPr algn="ctr">
              <a:lnSpc>
                <a:spcPts val="1900"/>
              </a:lnSpc>
            </a:pPr>
            <a:r>
              <a:rPr lang="en-US" sz="1400">
                <a:solidFill>
                  <a:schemeClr val="tx1">
                    <a:lumMod val="75000"/>
                    <a:lumOff val="25000"/>
                  </a:schemeClr>
                </a:solidFill>
                <a:cs typeface="Segoe UI"/>
              </a:rPr>
              <a:t>Best marketing strategy </a:t>
            </a:r>
            <a:endParaRPr lang="en-US" sz="1400">
              <a:solidFill>
                <a:schemeClr val="tx1">
                  <a:lumMod val="75000"/>
                  <a:lumOff val="25000"/>
                </a:schemeClr>
              </a:solidFill>
              <a:cs typeface="Segoe UI" panose="020B0502040204020203" pitchFamily="34" charset="0"/>
            </a:endParaRP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223394"/>
          </a:xfrm>
          <a:prstGeom prst="rect">
            <a:avLst/>
          </a:prstGeom>
        </p:spPr>
        <p:txBody>
          <a:bodyPr wrap="square" lIns="0" tIns="0" rIns="0" bIns="0" anchor="t">
            <a:spAutoFit/>
          </a:bodyPr>
          <a:lstStyle/>
          <a:p>
            <a:pPr>
              <a:lnSpc>
                <a:spcPts val="1900"/>
              </a:lnSpc>
            </a:pPr>
            <a:endParaRPr lang="en-US" sz="1400">
              <a:solidFill>
                <a:schemeClr val="tx1">
                  <a:lumMod val="75000"/>
                  <a:lumOff val="25000"/>
                </a:schemeClr>
              </a:solidFill>
              <a:cs typeface="Segoe UI"/>
            </a:endParaRP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7579892"/>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399</Words>
  <Application>Microsoft Office PowerPoint</Application>
  <PresentationFormat>Widescreen</PresentationFormat>
  <Paragraphs>112</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Segoe UI Light</vt:lpstr>
      <vt:lpstr>Office Theme</vt:lpstr>
      <vt:lpstr>Cereals Data  Analysis BY K.V.S.S SIDDHARTHA </vt:lpstr>
      <vt:lpstr>PowerPoint Presentation</vt:lpstr>
      <vt:lpstr>Project analysis slide 3</vt:lpstr>
      <vt:lpstr>Project analysis slide 2</vt:lpstr>
      <vt:lpstr>Project analysis slide 4</vt:lpstr>
      <vt:lpstr>Project analysis slide 5</vt:lpstr>
      <vt:lpstr>PowerPoint Presentation</vt:lpstr>
      <vt:lpstr>PowerPoint Presentation</vt:lpstr>
      <vt:lpstr>Project analysis slide 6</vt:lpstr>
      <vt:lpstr>Project analysis slide 7</vt:lpstr>
      <vt:lpstr>Project analysis slide 8</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Cereals Data  Analysis Presentation</dc:title>
  <dc:creator/>
  <cp:lastModifiedBy/>
  <cp:revision>118</cp:revision>
  <dcterms:created xsi:type="dcterms:W3CDTF">2019-05-24T05:37:08Z</dcterms:created>
  <dcterms:modified xsi:type="dcterms:W3CDTF">2019-05-25T14:45:07Z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