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523" r:id="rId1"/>
    <p:sldMasterId id="2147484559" r:id="rId2"/>
  </p:sldMasterIdLst>
  <p:notesMasterIdLst>
    <p:notesMasterId r:id="rId22"/>
  </p:notesMasterIdLst>
  <p:sldIdLst>
    <p:sldId id="256" r:id="rId3"/>
    <p:sldId id="278" r:id="rId4"/>
    <p:sldId id="282" r:id="rId5"/>
    <p:sldId id="279" r:id="rId6"/>
    <p:sldId id="257" r:id="rId7"/>
    <p:sldId id="284" r:id="rId8"/>
    <p:sldId id="263" r:id="rId9"/>
    <p:sldId id="264" r:id="rId10"/>
    <p:sldId id="285" r:id="rId11"/>
    <p:sldId id="281" r:id="rId12"/>
    <p:sldId id="286" r:id="rId13"/>
    <p:sldId id="287" r:id="rId14"/>
    <p:sldId id="288" r:id="rId15"/>
    <p:sldId id="289" r:id="rId16"/>
    <p:sldId id="290" r:id="rId17"/>
    <p:sldId id="291" r:id="rId18"/>
    <p:sldId id="292" r:id="rId19"/>
    <p:sldId id="293" r:id="rId20"/>
    <p:sldId id="276" r:id="rId21"/>
  </p:sldIdLst>
  <p:sldSz cx="9144000" cy="6858000" type="screen4x3"/>
  <p:notesSz cx="6858000" cy="9144000"/>
  <p:embeddedFontLst>
    <p:embeddedFont>
      <p:font typeface="Calibri" panose="020F0502020204030204" pitchFamily="34" charset="0"/>
      <p:regular r:id="rId23"/>
      <p:bold r:id="rId24"/>
      <p:italic r:id="rId25"/>
      <p:boldItalic r:id="rId26"/>
    </p:embeddedFont>
    <p:embeddedFont>
      <p:font typeface="Century Gothic" panose="020B0502020202020204" pitchFamily="34" charset="0"/>
      <p:regular r:id="rId27"/>
      <p:bold r:id="rId28"/>
      <p:italic r:id="rId29"/>
      <p:boldItalic r:id="rId30"/>
    </p:embeddedFont>
    <p:embeddedFont>
      <p:font typeface="Wingdings 3" panose="05040102010807070707" pitchFamily="18" charset="2"/>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8" roundtripDataSignature="AMtx7mggfUf98I70vopMWC0KBz9/tTGd5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3FC9"/>
    <a:srgbClr val="D5339B"/>
    <a:srgbClr val="402551"/>
    <a:srgbClr val="412652"/>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1D4594A-E2ED-4FB6-80B2-0AFCA033BC10}">
  <a:tblStyle styleId="{F1D4594A-E2ED-4FB6-80B2-0AFCA033BC10}"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3369" autoAdjust="0"/>
  </p:normalViewPr>
  <p:slideViewPr>
    <p:cSldViewPr snapToGrid="0">
      <p:cViewPr varScale="1">
        <p:scale>
          <a:sx n="79" d="100"/>
          <a:sy n="79" d="100"/>
        </p:scale>
        <p:origin x="1594" y="82"/>
      </p:cViewPr>
      <p:guideLst>
        <p:guide orient="horz" pos="2160"/>
        <p:guide pos="2880"/>
      </p:guideLst>
    </p:cSldViewPr>
  </p:slideViewPr>
  <p:outlineViewPr>
    <p:cViewPr>
      <p:scale>
        <a:sx n="33" d="100"/>
        <a:sy n="33" d="100"/>
      </p:scale>
      <p:origin x="0" y="9426"/>
    </p:cViewPr>
  </p:outlineViewPr>
  <p:notesTextViewPr>
    <p:cViewPr>
      <p:scale>
        <a:sx n="1" d="1"/>
        <a:sy n="1" d="1"/>
      </p:scale>
      <p:origin x="0" y="0"/>
    </p:cViewPr>
  </p:notesTextViewPr>
  <p:sorterViewPr>
    <p:cViewPr varScale="1">
      <p:scale>
        <a:sx n="1" d="1"/>
        <a:sy n="1" d="1"/>
      </p:scale>
      <p:origin x="0" y="1002"/>
    </p:cViewPr>
  </p:sorterViewPr>
  <p:notesViewPr>
    <p:cSldViewPr snapToGrid="0">
      <p:cViewPr varScale="1">
        <p:scale>
          <a:sx n="52" d="100"/>
          <a:sy n="52" d="100"/>
        </p:scale>
        <p:origin x="-2844"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4.fntdata"/><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3.fntdata"/><Relationship Id="rId38"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7.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2.fntdata"/><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0600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spcAft>
                  <a:spcPts val="0"/>
                </a:spcAft>
                <a:buNone/>
              </a:pPr>
              <a:t>19</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endParaRPr lang="en-US"/>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en-US"/>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509451052"/>
      </p:ext>
    </p:extLst>
  </p:cSld>
  <p:clrMapOvr>
    <a:masterClrMapping/>
  </p:clrMapOvr>
  <mc:AlternateContent xmlns:mc="http://schemas.openxmlformats.org/markup-compatibility/2006" xmlns:p14="http://schemas.microsoft.com/office/powerpoint/2010/main">
    <mc:Choice Requires="p14">
      <p:transition spd="med" p14:dur="700" advTm="7794">
        <p:fade/>
      </p:transition>
    </mc:Choice>
    <mc:Fallback xmlns="">
      <p:transition spd="med" advTm="7794">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942802610"/>
      </p:ext>
    </p:extLst>
  </p:cSld>
  <p:clrMapOvr>
    <a:masterClrMapping/>
  </p:clrMapOvr>
  <mc:AlternateContent xmlns:mc="http://schemas.openxmlformats.org/markup-compatibility/2006" xmlns:p14="http://schemas.microsoft.com/office/powerpoint/2010/main">
    <mc:Choice Requires="p14">
      <p:transition spd="med" p14:dur="700" advTm="7794">
        <p:fade/>
      </p:transition>
    </mc:Choice>
    <mc:Fallback xmlns="">
      <p:transition spd="med" advTm="7794">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684081159"/>
      </p:ext>
    </p:extLst>
  </p:cSld>
  <p:clrMapOvr>
    <a:masterClrMapping/>
  </p:clrMapOvr>
  <mc:AlternateContent xmlns:mc="http://schemas.openxmlformats.org/markup-compatibility/2006" xmlns:p14="http://schemas.microsoft.com/office/powerpoint/2010/main">
    <mc:Choice Requires="p14">
      <p:transition spd="med" p14:dur="700" advTm="7794">
        <p:fade/>
      </p:transition>
    </mc:Choice>
    <mc:Fallback xmlns="">
      <p:transition spd="med" advTm="7794">
        <p:fade/>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4246498502"/>
      </p:ext>
    </p:extLst>
  </p:cSld>
  <p:clrMapOvr>
    <a:masterClrMapping/>
  </p:clrMapOvr>
  <mc:AlternateContent xmlns:mc="http://schemas.openxmlformats.org/markup-compatibility/2006" xmlns:p14="http://schemas.microsoft.com/office/powerpoint/2010/main">
    <mc:Choice Requires="p14">
      <p:transition spd="med" p14:dur="700" advTm="7794">
        <p:fade/>
      </p:transition>
    </mc:Choice>
    <mc:Fallback xmlns="">
      <p:transition spd="med" advTm="7794">
        <p:fade/>
      </p:transition>
    </mc:Fallback>
  </mc:AlternateContent>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086394221"/>
      </p:ext>
    </p:extLst>
  </p:cSld>
  <p:clrMapOvr>
    <a:masterClrMapping/>
  </p:clrMapOvr>
  <mc:AlternateContent xmlns:mc="http://schemas.openxmlformats.org/markup-compatibility/2006" xmlns:p14="http://schemas.microsoft.com/office/powerpoint/2010/main">
    <mc:Choice Requires="p14">
      <p:transition spd="med" p14:dur="700" advTm="7794">
        <p:fade/>
      </p:transition>
    </mc:Choice>
    <mc:Fallback xmlns="">
      <p:transition spd="med" advTm="7794">
        <p:fade/>
      </p:transition>
    </mc:Fallback>
  </mc:AlternateContent>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304222181"/>
      </p:ext>
    </p:extLst>
  </p:cSld>
  <p:clrMapOvr>
    <a:masterClrMapping/>
  </p:clrMapOvr>
  <mc:AlternateContent xmlns:mc="http://schemas.openxmlformats.org/markup-compatibility/2006" xmlns:p14="http://schemas.microsoft.com/office/powerpoint/2010/main">
    <mc:Choice Requires="p14">
      <p:transition spd="med" p14:dur="700" advTm="7794">
        <p:fade/>
      </p:transition>
    </mc:Choice>
    <mc:Fallback xmlns="">
      <p:transition spd="med" advTm="7794">
        <p:fade/>
      </p:transition>
    </mc:Fallback>
  </mc:AlternateContent>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457883105"/>
      </p:ext>
    </p:extLst>
  </p:cSld>
  <p:clrMapOvr>
    <a:masterClrMapping/>
  </p:clrMapOvr>
  <mc:AlternateContent xmlns:mc="http://schemas.openxmlformats.org/markup-compatibility/2006" xmlns:p14="http://schemas.microsoft.com/office/powerpoint/2010/main">
    <mc:Choice Requires="p14">
      <p:transition spd="med" p14:dur="700" advTm="7794">
        <p:fade/>
      </p:transition>
    </mc:Choice>
    <mc:Fallback xmlns="">
      <p:transition spd="med" advTm="7794">
        <p:fade/>
      </p:transition>
    </mc:Fallback>
  </mc:AlternateContent>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621301" y="6387910"/>
            <a:ext cx="990599" cy="228659"/>
          </a:xfrm>
        </p:spPr>
        <p:txBody>
          <a:bodyPr/>
          <a:lstStyle/>
          <a:p>
            <a:endParaRPr lang="en-US"/>
          </a:p>
        </p:txBody>
      </p:sp>
      <p:sp>
        <p:nvSpPr>
          <p:cNvPr id="5" name="Footer Placeholder 4"/>
          <p:cNvSpPr>
            <a:spLocks noGrp="1"/>
          </p:cNvSpPr>
          <p:nvPr>
            <p:ph type="ftr" sz="quarter" idx="11"/>
          </p:nvPr>
        </p:nvSpPr>
        <p:spPr>
          <a:xfrm>
            <a:off x="516133" y="6387910"/>
            <a:ext cx="3859795" cy="228660"/>
          </a:xfrm>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727229083"/>
      </p:ext>
    </p:extLst>
  </p:cSld>
  <p:clrMapOvr>
    <a:masterClrMapping/>
  </p:clrMapOvr>
  <mc:AlternateContent xmlns:mc="http://schemas.openxmlformats.org/markup-compatibility/2006" xmlns:p14="http://schemas.microsoft.com/office/powerpoint/2010/main">
    <mc:Choice Requires="p14">
      <p:transition spd="med" p14:dur="700" advTm="7794">
        <p:fade/>
      </p:transition>
    </mc:Choice>
    <mc:Fallback xmlns="">
      <p:transition spd="med" advTm="7794">
        <p:fade/>
      </p:transition>
    </mc:Fallback>
  </mc:AlternateContent>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538546" y="6365498"/>
            <a:ext cx="3859795" cy="228660"/>
          </a:xfrm>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843315184"/>
      </p:ext>
    </p:extLst>
  </p:cSld>
  <p:clrMapOvr>
    <a:masterClrMapping/>
  </p:clrMapOvr>
  <mc:AlternateContent xmlns:mc="http://schemas.openxmlformats.org/markup-compatibility/2006" xmlns:p14="http://schemas.microsoft.com/office/powerpoint/2010/main">
    <mc:Choice Requires="p14">
      <p:transition spd="med" p14:dur="700" advTm="7794">
        <p:fade/>
      </p:transition>
    </mc:Choice>
    <mc:Fallback xmlns="">
      <p:transition spd="med" advTm="7794">
        <p:fade/>
      </p:transition>
    </mc:Fallback>
  </mc:AlternateContent>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endParaRPr lang="en-US"/>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en-US"/>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3038415464"/>
      </p:ext>
    </p:extLst>
  </p:cSld>
  <p:clrMapOvr>
    <a:masterClrMapping/>
  </p:clrMapOvr>
  <mc:AlternateContent xmlns:mc="http://schemas.openxmlformats.org/markup-compatibility/2006" xmlns:p14="http://schemas.microsoft.com/office/powerpoint/2010/main">
    <mc:Choice Requires="p14">
      <p:transition spd="med" p14:dur="700" advTm="7794">
        <p:fade/>
      </p:transition>
    </mc:Choice>
    <mc:Fallback xmlns="">
      <p:transition spd="med" advTm="7794">
        <p:fade/>
      </p:transition>
    </mc:Fallback>
  </mc:AlternateContent>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841707022"/>
      </p:ext>
    </p:extLst>
  </p:cSld>
  <p:clrMapOvr>
    <a:masterClrMapping/>
  </p:clrMapOvr>
  <mc:AlternateContent xmlns:mc="http://schemas.openxmlformats.org/markup-compatibility/2006" xmlns:p14="http://schemas.microsoft.com/office/powerpoint/2010/main">
    <mc:Choice Requires="p14">
      <p:transition spd="med" p14:dur="700" advTm="7794">
        <p:fade/>
      </p:transition>
    </mc:Choice>
    <mc:Fallback xmlns="">
      <p:transition spd="med" advTm="7794">
        <p:fade/>
      </p:transition>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566837479"/>
      </p:ext>
    </p:extLst>
  </p:cSld>
  <p:clrMapOvr>
    <a:masterClrMapping/>
  </p:clrMapOvr>
  <mc:AlternateContent xmlns:mc="http://schemas.openxmlformats.org/markup-compatibility/2006" xmlns:p14="http://schemas.microsoft.com/office/powerpoint/2010/main">
    <mc:Choice Requires="p14">
      <p:transition spd="med" p14:dur="700" advTm="7794">
        <p:fade/>
      </p:transition>
    </mc:Choice>
    <mc:Fallback xmlns="">
      <p:transition spd="med" advTm="7794">
        <p:fade/>
      </p:transition>
    </mc:Fallback>
  </mc:AlternateContent>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115630508"/>
      </p:ext>
    </p:extLst>
  </p:cSld>
  <p:clrMapOvr>
    <a:masterClrMapping/>
  </p:clrMapOvr>
  <mc:AlternateContent xmlns:mc="http://schemas.openxmlformats.org/markup-compatibility/2006" xmlns:p14="http://schemas.microsoft.com/office/powerpoint/2010/main">
    <mc:Choice Requires="p14">
      <p:transition spd="med" p14:dur="700" advTm="7794">
        <p:fade/>
      </p:transition>
    </mc:Choice>
    <mc:Fallback xmlns="">
      <p:transition spd="med" advTm="7794">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586106160"/>
      </p:ext>
    </p:extLst>
  </p:cSld>
  <p:clrMapOvr>
    <a:masterClrMapping/>
  </p:clrMapOvr>
  <mc:AlternateContent xmlns:mc="http://schemas.openxmlformats.org/markup-compatibility/2006" xmlns:p14="http://schemas.microsoft.com/office/powerpoint/2010/main">
    <mc:Choice Requires="p14">
      <p:transition spd="med" p14:dur="700" advTm="7794">
        <p:fade/>
      </p:transition>
    </mc:Choice>
    <mc:Fallback xmlns="">
      <p:transition spd="med" advTm="7794">
        <p:fade/>
      </p:transition>
    </mc:Fallback>
  </mc:AlternateContent>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330755416"/>
      </p:ext>
    </p:extLst>
  </p:cSld>
  <p:clrMapOvr>
    <a:masterClrMapping/>
  </p:clrMapOvr>
  <mc:AlternateContent xmlns:mc="http://schemas.openxmlformats.org/markup-compatibility/2006" xmlns:p14="http://schemas.microsoft.com/office/powerpoint/2010/main">
    <mc:Choice Requires="p14">
      <p:transition spd="med" p14:dur="700" advTm="7794">
        <p:fade/>
      </p:transition>
    </mc:Choice>
    <mc:Fallback xmlns="">
      <p:transition spd="med" advTm="7794">
        <p:fade/>
      </p:transition>
    </mc:Fallback>
  </mc:AlternateContent>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3847148417"/>
      </p:ext>
    </p:extLst>
  </p:cSld>
  <p:clrMapOvr>
    <a:masterClrMapping/>
  </p:clrMapOvr>
  <mc:AlternateContent xmlns:mc="http://schemas.openxmlformats.org/markup-compatibility/2006" xmlns:p14="http://schemas.microsoft.com/office/powerpoint/2010/main">
    <mc:Choice Requires="p14">
      <p:transition spd="med" p14:dur="700" advTm="7794">
        <p:fade/>
      </p:transition>
    </mc:Choice>
    <mc:Fallback xmlns="">
      <p:transition spd="med" advTm="7794">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681299983"/>
      </p:ext>
    </p:extLst>
  </p:cSld>
  <p:clrMapOvr>
    <a:masterClrMapping/>
  </p:clrMapOvr>
  <mc:AlternateContent xmlns:mc="http://schemas.openxmlformats.org/markup-compatibility/2006" xmlns:p14="http://schemas.microsoft.com/office/powerpoint/2010/main">
    <mc:Choice Requires="p14">
      <p:transition spd="med" p14:dur="700" advTm="7794">
        <p:fade/>
      </p:transition>
    </mc:Choice>
    <mc:Fallback xmlns="">
      <p:transition spd="med" advTm="7794">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314666598"/>
      </p:ext>
    </p:extLst>
  </p:cSld>
  <p:clrMapOvr>
    <a:masterClrMapping/>
  </p:clrMapOvr>
  <mc:AlternateContent xmlns:mc="http://schemas.openxmlformats.org/markup-compatibility/2006" xmlns:p14="http://schemas.microsoft.com/office/powerpoint/2010/main">
    <mc:Choice Requires="p14">
      <p:transition spd="med" p14:dur="700" advTm="7794">
        <p:fade/>
      </p:transition>
    </mc:Choice>
    <mc:Fallback xmlns="">
      <p:transition spd="med" advTm="7794">
        <p:fade/>
      </p:transition>
    </mc:Fallback>
  </mc:AlternateContent>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002288042"/>
      </p:ext>
    </p:extLst>
  </p:cSld>
  <p:clrMapOvr>
    <a:masterClrMapping/>
  </p:clrMapOvr>
  <mc:AlternateContent xmlns:mc="http://schemas.openxmlformats.org/markup-compatibility/2006" xmlns:p14="http://schemas.microsoft.com/office/powerpoint/2010/main">
    <mc:Choice Requires="p14">
      <p:transition spd="med" p14:dur="700" advTm="7794">
        <p:fade/>
      </p:transition>
    </mc:Choice>
    <mc:Fallback xmlns="">
      <p:transition spd="med" advTm="7794">
        <p:fade/>
      </p:transition>
    </mc:Fallback>
  </mc:AlternateContent>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3413676908"/>
      </p:ext>
    </p:extLst>
  </p:cSld>
  <p:clrMapOvr>
    <a:masterClrMapping/>
  </p:clrMapOvr>
  <mc:AlternateContent xmlns:mc="http://schemas.openxmlformats.org/markup-compatibility/2006" xmlns:p14="http://schemas.microsoft.com/office/powerpoint/2010/main">
    <mc:Choice Requires="p14">
      <p:transition spd="med" p14:dur="700" advTm="7794">
        <p:fade/>
      </p:transition>
    </mc:Choice>
    <mc:Fallback xmlns="">
      <p:transition spd="med" advTm="7794">
        <p:fade/>
      </p:transition>
    </mc:Fallback>
  </mc:AlternateContent>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458124699"/>
      </p:ext>
    </p:extLst>
  </p:cSld>
  <p:clrMapOvr>
    <a:masterClrMapping/>
  </p:clrMapOvr>
  <mc:AlternateContent xmlns:mc="http://schemas.openxmlformats.org/markup-compatibility/2006" xmlns:p14="http://schemas.microsoft.com/office/powerpoint/2010/main">
    <mc:Choice Requires="p14">
      <p:transition spd="med" p14:dur="700" advTm="7794">
        <p:fade/>
      </p:transition>
    </mc:Choice>
    <mc:Fallback xmlns="">
      <p:transition spd="med" advTm="7794">
        <p:fade/>
      </p:transition>
    </mc:Fallback>
  </mc:AlternateContent>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577008125"/>
      </p:ext>
    </p:extLst>
  </p:cSld>
  <p:clrMapOvr>
    <a:masterClrMapping/>
  </p:clrMapOvr>
  <mc:AlternateContent xmlns:mc="http://schemas.openxmlformats.org/markup-compatibility/2006" xmlns:p14="http://schemas.microsoft.com/office/powerpoint/2010/main">
    <mc:Choice Requires="p14">
      <p:transition spd="med" p14:dur="700" advTm="7794">
        <p:fade/>
      </p:transition>
    </mc:Choice>
    <mc:Fallback xmlns="">
      <p:transition spd="med" advTm="7794">
        <p:fade/>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626106007"/>
      </p:ext>
    </p:extLst>
  </p:cSld>
  <p:clrMapOvr>
    <a:masterClrMapping/>
  </p:clrMapOvr>
  <mc:AlternateContent xmlns:mc="http://schemas.openxmlformats.org/markup-compatibility/2006" xmlns:p14="http://schemas.microsoft.com/office/powerpoint/2010/main">
    <mc:Choice Requires="p14">
      <p:transition spd="med" p14:dur="700" advTm="7794">
        <p:fade/>
      </p:transition>
    </mc:Choice>
    <mc:Fallback xmlns="">
      <p:transition spd="med" advTm="7794">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3517636503"/>
      </p:ext>
    </p:extLst>
  </p:cSld>
  <p:clrMapOvr>
    <a:masterClrMapping/>
  </p:clrMapOvr>
  <mc:AlternateContent xmlns:mc="http://schemas.openxmlformats.org/markup-compatibility/2006" xmlns:p14="http://schemas.microsoft.com/office/powerpoint/2010/main">
    <mc:Choice Requires="p14">
      <p:transition spd="med" p14:dur="700" advTm="7794">
        <p:fade/>
      </p:transition>
    </mc:Choice>
    <mc:Fallback xmlns="">
      <p:transition spd="med" advTm="7794">
        <p:fade/>
      </p:transition>
    </mc:Fallback>
  </mc:AlternateContent>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3615300302"/>
      </p:ext>
    </p:extLst>
  </p:cSld>
  <p:clrMapOvr>
    <a:masterClrMapping/>
  </p:clrMapOvr>
  <mc:AlternateContent xmlns:mc="http://schemas.openxmlformats.org/markup-compatibility/2006" xmlns:p14="http://schemas.microsoft.com/office/powerpoint/2010/main">
    <mc:Choice Requires="p14">
      <p:transition spd="med" p14:dur="700" advTm="7794">
        <p:fade/>
      </p:transition>
    </mc:Choice>
    <mc:Fallback xmlns="">
      <p:transition spd="med" advTm="7794">
        <p:fade/>
      </p:transition>
    </mc:Fallback>
  </mc:AlternateContent>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764265239"/>
      </p:ext>
    </p:extLst>
  </p:cSld>
  <p:clrMapOvr>
    <a:masterClrMapping/>
  </p:clrMapOvr>
  <mc:AlternateContent xmlns:mc="http://schemas.openxmlformats.org/markup-compatibility/2006" xmlns:p14="http://schemas.microsoft.com/office/powerpoint/2010/main">
    <mc:Choice Requires="p14">
      <p:transition spd="med" p14:dur="700" advTm="7794">
        <p:fade/>
      </p:transition>
    </mc:Choice>
    <mc:Fallback xmlns="">
      <p:transition spd="med" advTm="7794">
        <p:fade/>
      </p:transition>
    </mc:Fallback>
  </mc:AlternateContent>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621301" y="6387910"/>
            <a:ext cx="990599" cy="228659"/>
          </a:xfrm>
        </p:spPr>
        <p:txBody>
          <a:bodyPr/>
          <a:lstStyle/>
          <a:p>
            <a:endParaRPr lang="en-US"/>
          </a:p>
        </p:txBody>
      </p:sp>
      <p:sp>
        <p:nvSpPr>
          <p:cNvPr id="5" name="Footer Placeholder 4"/>
          <p:cNvSpPr>
            <a:spLocks noGrp="1"/>
          </p:cNvSpPr>
          <p:nvPr>
            <p:ph type="ftr" sz="quarter" idx="11"/>
          </p:nvPr>
        </p:nvSpPr>
        <p:spPr>
          <a:xfrm>
            <a:off x="516133" y="6387910"/>
            <a:ext cx="3859795" cy="228660"/>
          </a:xfrm>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79647427"/>
      </p:ext>
    </p:extLst>
  </p:cSld>
  <p:clrMapOvr>
    <a:masterClrMapping/>
  </p:clrMapOvr>
  <mc:AlternateContent xmlns:mc="http://schemas.openxmlformats.org/markup-compatibility/2006" xmlns:p14="http://schemas.microsoft.com/office/powerpoint/2010/main">
    <mc:Choice Requires="p14">
      <p:transition spd="med" p14:dur="700" advTm="7794">
        <p:fade/>
      </p:transition>
    </mc:Choice>
    <mc:Fallback xmlns="">
      <p:transition spd="med" advTm="7794">
        <p:fade/>
      </p:transition>
    </mc:Fallback>
  </mc:AlternateContent>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538546" y="6365498"/>
            <a:ext cx="3859795" cy="228660"/>
          </a:xfrm>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194183218"/>
      </p:ext>
    </p:extLst>
  </p:cSld>
  <p:clrMapOvr>
    <a:masterClrMapping/>
  </p:clrMapOvr>
  <mc:AlternateContent xmlns:mc="http://schemas.openxmlformats.org/markup-compatibility/2006" xmlns:p14="http://schemas.microsoft.com/office/powerpoint/2010/main">
    <mc:Choice Requires="p14">
      <p:transition spd="med" p14:dur="700" advTm="7794">
        <p:fade/>
      </p:transition>
    </mc:Choice>
    <mc:Fallback xmlns="">
      <p:transition spd="med" advTm="7794">
        <p:fade/>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026373995"/>
      </p:ext>
    </p:extLst>
  </p:cSld>
  <p:clrMapOvr>
    <a:masterClrMapping/>
  </p:clrMapOvr>
  <mc:AlternateContent xmlns:mc="http://schemas.openxmlformats.org/markup-compatibility/2006" xmlns:p14="http://schemas.microsoft.com/office/powerpoint/2010/main">
    <mc:Choice Requires="p14">
      <p:transition spd="med" p14:dur="700" advTm="7794">
        <p:fade/>
      </p:transition>
    </mc:Choice>
    <mc:Fallback xmlns="">
      <p:transition spd="med" advTm="7794">
        <p:fade/>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727671891"/>
      </p:ext>
    </p:extLst>
  </p:cSld>
  <p:clrMapOvr>
    <a:masterClrMapping/>
  </p:clrMapOvr>
  <mc:AlternateContent xmlns:mc="http://schemas.openxmlformats.org/markup-compatibility/2006" xmlns:p14="http://schemas.microsoft.com/office/powerpoint/2010/main">
    <mc:Choice Requires="p14">
      <p:transition spd="med" p14:dur="700" advTm="7794">
        <p:fade/>
      </p:transition>
    </mc:Choice>
    <mc:Fallback xmlns="">
      <p:transition spd="med" advTm="7794">
        <p:fade/>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691144109"/>
      </p:ext>
    </p:extLst>
  </p:cSld>
  <p:clrMapOvr>
    <a:masterClrMapping/>
  </p:clrMapOvr>
  <mc:AlternateContent xmlns:mc="http://schemas.openxmlformats.org/markup-compatibility/2006" xmlns:p14="http://schemas.microsoft.com/office/powerpoint/2010/main">
    <mc:Choice Requires="p14">
      <p:transition spd="med" p14:dur="700" advTm="7794">
        <p:fade/>
      </p:transition>
    </mc:Choice>
    <mc:Fallback xmlns="">
      <p:transition spd="med" advTm="7794">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609647454"/>
      </p:ext>
    </p:extLst>
  </p:cSld>
  <p:clrMapOvr>
    <a:masterClrMapping/>
  </p:clrMapOvr>
  <mc:AlternateContent xmlns:mc="http://schemas.openxmlformats.org/markup-compatibility/2006" xmlns:p14="http://schemas.microsoft.com/office/powerpoint/2010/main">
    <mc:Choice Requires="p14">
      <p:transition spd="med" p14:dur="700" advTm="7794">
        <p:fade/>
      </p:transition>
    </mc:Choice>
    <mc:Fallback xmlns="">
      <p:transition spd="med" advTm="7794">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844356914"/>
      </p:ext>
    </p:extLst>
  </p:cSld>
  <p:clrMapOvr>
    <a:masterClrMapping/>
  </p:clrMapOvr>
  <mc:AlternateContent xmlns:mc="http://schemas.openxmlformats.org/markup-compatibility/2006" xmlns:p14="http://schemas.microsoft.com/office/powerpoint/2010/main">
    <mc:Choice Requires="p14">
      <p:transition spd="med" p14:dur="700" advTm="7794">
        <p:fade/>
      </p:transition>
    </mc:Choice>
    <mc:Fallback xmlns="">
      <p:transition spd="med" advTm="7794">
        <p:fade/>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532838813"/>
      </p:ext>
    </p:extLst>
  </p:cSld>
  <p:clrMapOvr>
    <a:masterClrMapping/>
  </p:clrMapOvr>
  <mc:AlternateContent xmlns:mc="http://schemas.openxmlformats.org/markup-compatibility/2006" xmlns:p14="http://schemas.microsoft.com/office/powerpoint/2010/main">
    <mc:Choice Requires="p14">
      <p:transition spd="med" p14:dur="700" advTm="7794">
        <p:fade/>
      </p:transition>
    </mc:Choice>
    <mc:Fallback xmlns="">
      <p:transition spd="med" advTm="7794">
        <p:fade/>
      </p:transition>
    </mc:Fallback>
  </mc:AlternateContent>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jpe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endParaRPr lang="en-US"/>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n-US"/>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268811037"/>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527" r:id="rId4"/>
    <p:sldLayoutId id="2147484528" r:id="rId5"/>
    <p:sldLayoutId id="2147484529" r:id="rId6"/>
    <p:sldLayoutId id="2147484530" r:id="rId7"/>
    <p:sldLayoutId id="2147484531" r:id="rId8"/>
    <p:sldLayoutId id="2147484532" r:id="rId9"/>
    <p:sldLayoutId id="2147484533" r:id="rId10"/>
    <p:sldLayoutId id="2147484534" r:id="rId11"/>
    <p:sldLayoutId id="2147484535" r:id="rId12"/>
    <p:sldLayoutId id="2147484536" r:id="rId13"/>
    <p:sldLayoutId id="2147484537" r:id="rId14"/>
    <p:sldLayoutId id="2147484538" r:id="rId15"/>
    <p:sldLayoutId id="2147484539" r:id="rId16"/>
    <p:sldLayoutId id="2147484540" r:id="rId17"/>
  </p:sldLayoutIdLst>
  <mc:AlternateContent xmlns:mc="http://schemas.openxmlformats.org/markup-compatibility/2006" xmlns:p14="http://schemas.microsoft.com/office/powerpoint/2010/main">
    <mc:Choice Requires="p14">
      <p:transition spd="med" p14:dur="700" advTm="7794">
        <p:fade/>
      </p:transition>
    </mc:Choice>
    <mc:Fallback xmlns="">
      <p:transition spd="med" advTm="7794">
        <p:fade/>
      </p:transition>
    </mc:Fallback>
  </mc:AlternateContent>
  <p:hf sldNum="0" hdr="0" ftr="0" dt="0"/>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endParaRPr lang="en-US"/>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n-US"/>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446796677"/>
      </p:ext>
    </p:extLst>
  </p:cSld>
  <p:clrMap bg1="lt1" tx1="dk1" bg2="lt2" tx2="dk2" accent1="accent1" accent2="accent2" accent3="accent3" accent4="accent4" accent5="accent5" accent6="accent6" hlink="hlink" folHlink="folHlink"/>
  <p:sldLayoutIdLst>
    <p:sldLayoutId id="2147484560" r:id="rId1"/>
    <p:sldLayoutId id="2147484561" r:id="rId2"/>
    <p:sldLayoutId id="2147484562" r:id="rId3"/>
    <p:sldLayoutId id="2147484563" r:id="rId4"/>
    <p:sldLayoutId id="2147484564" r:id="rId5"/>
    <p:sldLayoutId id="2147484565" r:id="rId6"/>
    <p:sldLayoutId id="2147484566" r:id="rId7"/>
    <p:sldLayoutId id="2147484567" r:id="rId8"/>
    <p:sldLayoutId id="2147484568" r:id="rId9"/>
    <p:sldLayoutId id="2147484569" r:id="rId10"/>
    <p:sldLayoutId id="2147484570" r:id="rId11"/>
    <p:sldLayoutId id="2147484571" r:id="rId12"/>
    <p:sldLayoutId id="2147484572" r:id="rId13"/>
    <p:sldLayoutId id="2147484573" r:id="rId14"/>
    <p:sldLayoutId id="2147484574" r:id="rId15"/>
    <p:sldLayoutId id="2147484575" r:id="rId16"/>
    <p:sldLayoutId id="2147484576" r:id="rId17"/>
  </p:sldLayoutIdLst>
  <mc:AlternateContent xmlns:mc="http://schemas.openxmlformats.org/markup-compatibility/2006" xmlns:p14="http://schemas.microsoft.com/office/powerpoint/2010/main">
    <mc:Choice Requires="p14">
      <p:transition spd="med" p14:dur="700" advTm="7794">
        <p:fade/>
      </p:transition>
    </mc:Choice>
    <mc:Fallback xmlns="">
      <p:transition spd="med" advTm="7794">
        <p:fade/>
      </p:transition>
    </mc:Fallback>
  </mc:AlternateContent>
  <p:hf sldNum="0" hdr="0" ftr="0" dt="0"/>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9" name="Google Shape;89;p1"/>
          <p:cNvSpPr txBox="1">
            <a:spLocks noGrp="1"/>
          </p:cNvSpPr>
          <p:nvPr>
            <p:ph idx="1"/>
          </p:nvPr>
        </p:nvSpPr>
        <p:spPr>
          <a:xfrm>
            <a:off x="980649" y="173802"/>
            <a:ext cx="7435621" cy="1849551"/>
          </a:xfrm>
          <a:prstGeom prst="rect">
            <a:avLst/>
          </a:prstGeom>
          <a:noFill/>
          <a:ln>
            <a:noFill/>
          </a:ln>
        </p:spPr>
        <p:txBody>
          <a:bodyPr spcFirstLastPara="1" wrap="square" lIns="91425" tIns="45700" rIns="91425" bIns="45700" anchor="t" anchorCtr="0">
            <a:normAutofit fontScale="85000" lnSpcReduction="20000"/>
          </a:bodyPr>
          <a:lstStyle/>
          <a:p>
            <a:pPr marL="0" lvl="0" indent="0" algn="ctr" rtl="0">
              <a:spcBef>
                <a:spcPts val="0"/>
              </a:spcBef>
              <a:spcAft>
                <a:spcPts val="0"/>
              </a:spcAft>
              <a:buClr>
                <a:srgbClr val="1E0E01"/>
              </a:buClr>
              <a:buSzPts val="3200"/>
              <a:buNone/>
            </a:pPr>
            <a:r>
              <a:rPr lang="en-US" sz="2400" b="1" dirty="0">
                <a:solidFill>
                  <a:srgbClr val="1E0E01"/>
                </a:solidFill>
                <a:latin typeface="Times New Roman" panose="02020603050405020304" pitchFamily="18" charset="0"/>
                <a:ea typeface="Bookman Old Style"/>
                <a:cs typeface="Times New Roman" panose="02020603050405020304" pitchFamily="18" charset="0"/>
                <a:sym typeface="Bookman Old Style"/>
              </a:rPr>
              <a:t> </a:t>
            </a:r>
            <a:endParaRPr sz="2400" dirty="0">
              <a:latin typeface="Times New Roman" panose="02020603050405020304" pitchFamily="18" charset="0"/>
              <a:cs typeface="Times New Roman" panose="02020603050405020304" pitchFamily="18" charset="0"/>
            </a:endParaRPr>
          </a:p>
          <a:p>
            <a:pPr marL="0" lvl="0" indent="0" algn="ctr" rtl="0">
              <a:spcBef>
                <a:spcPts val="640"/>
              </a:spcBef>
              <a:spcAft>
                <a:spcPts val="0"/>
              </a:spcAft>
              <a:buClr>
                <a:schemeClr val="dk1"/>
              </a:buClr>
              <a:buSzPts val="3200"/>
              <a:buNone/>
            </a:pPr>
            <a:endParaRPr lang="en-IN" sz="4000" dirty="0">
              <a:solidFill>
                <a:srgbClr val="FFFF00"/>
              </a:solidFill>
              <a:latin typeface="Times New Roman" panose="02020603050405020304" pitchFamily="18" charset="0"/>
              <a:cs typeface="Times New Roman" panose="02020603050405020304" pitchFamily="18" charset="0"/>
            </a:endParaRPr>
          </a:p>
          <a:p>
            <a:pPr marL="0" lvl="0" indent="0" algn="ctr" rtl="0">
              <a:spcBef>
                <a:spcPts val="640"/>
              </a:spcBef>
              <a:spcAft>
                <a:spcPts val="0"/>
              </a:spcAft>
              <a:buClr>
                <a:schemeClr val="dk1"/>
              </a:buClr>
              <a:buSzPts val="3200"/>
              <a:buNone/>
            </a:pPr>
            <a:r>
              <a:rPr lang="en-GB" sz="4000" b="1" dirty="0">
                <a:solidFill>
                  <a:srgbClr val="FFFF00"/>
                </a:solidFill>
                <a:latin typeface="Times New Roman" panose="02020603050405020304" pitchFamily="18" charset="0"/>
                <a:cs typeface="Times New Roman" panose="02020603050405020304" pitchFamily="18" charset="0"/>
              </a:rPr>
              <a:t>Detecting Phishing Websites using Machine Learning</a:t>
            </a:r>
            <a:endParaRPr lang="en-IN" sz="4000" b="1" dirty="0">
              <a:solidFill>
                <a:srgbClr val="FFFF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4A413CB-3011-1D3C-91A6-7AB5C8081307}"/>
              </a:ext>
            </a:extLst>
          </p:cNvPr>
          <p:cNvSpPr txBox="1"/>
          <p:nvPr/>
        </p:nvSpPr>
        <p:spPr>
          <a:xfrm>
            <a:off x="4033520" y="4135121"/>
            <a:ext cx="4464030" cy="2477601"/>
          </a:xfrm>
          <a:prstGeom prst="rect">
            <a:avLst/>
          </a:prstGeom>
          <a:noFill/>
        </p:spPr>
        <p:txBody>
          <a:bodyPr wrap="square" rtlCol="0">
            <a:spAutoFit/>
          </a:bodyPr>
          <a:lstStyle/>
          <a:p>
            <a:pPr algn="ctr"/>
            <a:r>
              <a:rPr lang="en-IN" sz="2400" u="sng" dirty="0">
                <a:latin typeface="Times New Roman" panose="02020603050405020304" pitchFamily="18" charset="0"/>
                <a:cs typeface="Times New Roman" panose="02020603050405020304" pitchFamily="18" charset="0"/>
              </a:rPr>
              <a:t>Presented By:</a:t>
            </a:r>
          </a:p>
          <a:p>
            <a:pPr algn="ctr"/>
            <a:r>
              <a:rPr lang="en-IN" sz="2400" dirty="0">
                <a:latin typeface="Times New Roman" panose="02020603050405020304" pitchFamily="18" charset="0"/>
                <a:cs typeface="Times New Roman" panose="02020603050405020304" pitchFamily="18" charset="0"/>
              </a:rPr>
              <a:t>Siddharthan S</a:t>
            </a:r>
            <a:r>
              <a:rPr lang="en-IN" sz="2000" dirty="0">
                <a:latin typeface="Times New Roman" panose="02020603050405020304" pitchFamily="18" charset="0"/>
                <a:cs typeface="Times New Roman" panose="02020603050405020304" pitchFamily="18" charset="0"/>
              </a:rPr>
              <a:t>, </a:t>
            </a:r>
          </a:p>
          <a:p>
            <a:pPr algn="ctr"/>
            <a:r>
              <a:rPr lang="en-IN" sz="2100" dirty="0">
                <a:latin typeface="Times New Roman" panose="02020603050405020304" pitchFamily="18" charset="0"/>
                <a:cs typeface="Times New Roman" panose="02020603050405020304" pitchFamily="18" charset="0"/>
              </a:rPr>
              <a:t>Bachelor of Computer Applications, </a:t>
            </a:r>
          </a:p>
          <a:p>
            <a:pPr algn="ctr"/>
            <a:r>
              <a:rPr lang="en-IN" sz="2100" dirty="0">
                <a:latin typeface="Times New Roman" panose="02020603050405020304" pitchFamily="18" charset="0"/>
                <a:cs typeface="Times New Roman" panose="02020603050405020304" pitchFamily="18" charset="0"/>
              </a:rPr>
              <a:t>Sastra University, </a:t>
            </a:r>
          </a:p>
          <a:p>
            <a:pPr algn="ctr"/>
            <a:r>
              <a:rPr lang="en-IN" sz="2100" dirty="0">
                <a:latin typeface="Times New Roman" panose="02020603050405020304" pitchFamily="18" charset="0"/>
                <a:cs typeface="Times New Roman" panose="02020603050405020304" pitchFamily="18" charset="0"/>
              </a:rPr>
              <a:t>Thanjavur</a:t>
            </a:r>
          </a:p>
          <a:p>
            <a:pPr algn="ctr"/>
            <a:endParaRPr lang="en-IN" sz="2000" dirty="0">
              <a:latin typeface="Times New Roman" panose="02020603050405020304" pitchFamily="18" charset="0"/>
              <a:cs typeface="Times New Roman" panose="02020603050405020304" pitchFamily="18" charset="0"/>
            </a:endParaRPr>
          </a:p>
          <a:p>
            <a:pPr algn="ctr"/>
            <a:endParaRPr lang="en-IN" sz="24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C70C42AD-0C16-4E7B-1DA8-FA7C6B7E7585}"/>
              </a:ext>
            </a:extLst>
          </p:cNvPr>
          <p:cNvSpPr txBox="1"/>
          <p:nvPr/>
        </p:nvSpPr>
        <p:spPr>
          <a:xfrm>
            <a:off x="902828" y="3506821"/>
            <a:ext cx="3307404" cy="830997"/>
          </a:xfrm>
          <a:prstGeom prst="rect">
            <a:avLst/>
          </a:prstGeom>
          <a:solidFill>
            <a:schemeClr val="bg1"/>
          </a:solidFill>
        </p:spPr>
        <p:txBody>
          <a:bodyPr wrap="square" rtlCol="0">
            <a:spAutoFit/>
          </a:bodyPr>
          <a:lstStyle/>
          <a:p>
            <a:r>
              <a:rPr lang="en-US" sz="2400" u="sng" dirty="0">
                <a:latin typeface="Times New Roman" panose="02020603050405020304" pitchFamily="18" charset="0"/>
                <a:cs typeface="Times New Roman" panose="02020603050405020304" pitchFamily="18" charset="0"/>
              </a:rPr>
              <a:t>Guided By:</a:t>
            </a:r>
          </a:p>
          <a:p>
            <a:r>
              <a:rPr lang="en-US" sz="2400" dirty="0">
                <a:latin typeface="Times New Roman" panose="02020603050405020304" pitchFamily="18" charset="0"/>
                <a:cs typeface="Times New Roman" panose="02020603050405020304" pitchFamily="18" charset="0"/>
              </a:rPr>
              <a:t>Prof. L. Gowri</a:t>
            </a:r>
          </a:p>
        </p:txBody>
      </p:sp>
    </p:spTree>
  </p:cSld>
  <p:clrMapOvr>
    <a:masterClrMapping/>
  </p:clrMapOvr>
  <mc:AlternateContent xmlns:mc="http://schemas.openxmlformats.org/markup-compatibility/2006" xmlns:p14="http://schemas.microsoft.com/office/powerpoint/2010/main">
    <mc:Choice Requires="p14">
      <p:transition spd="med" p14:dur="700" advTm="7794">
        <p:fade/>
      </p:transition>
    </mc:Choice>
    <mc:Fallback xmlns="">
      <p:transition spd="med" advTm="7794">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1098B612-76C8-E086-048D-DE47AF3C0221}"/>
              </a:ext>
            </a:extLst>
          </p:cNvPr>
          <p:cNvGrpSpPr/>
          <p:nvPr/>
        </p:nvGrpSpPr>
        <p:grpSpPr>
          <a:xfrm>
            <a:off x="943583" y="2333685"/>
            <a:ext cx="7665395" cy="4524315"/>
            <a:chOff x="1031132" y="2256817"/>
            <a:chExt cx="7665395" cy="4524315"/>
          </a:xfrm>
        </p:grpSpPr>
        <p:grpSp>
          <p:nvGrpSpPr>
            <p:cNvPr id="23" name="Group 22">
              <a:extLst>
                <a:ext uri="{FF2B5EF4-FFF2-40B4-BE49-F238E27FC236}">
                  <a16:creationId xmlns:a16="http://schemas.microsoft.com/office/drawing/2014/main" id="{01CC2DB1-943C-AA03-EA8F-B573A7349130}"/>
                </a:ext>
              </a:extLst>
            </p:cNvPr>
            <p:cNvGrpSpPr/>
            <p:nvPr/>
          </p:nvGrpSpPr>
          <p:grpSpPr>
            <a:xfrm>
              <a:off x="1031132" y="2256817"/>
              <a:ext cx="2665378" cy="4309936"/>
              <a:chOff x="1040860" y="1830447"/>
              <a:chExt cx="2665378" cy="4640593"/>
            </a:xfrm>
          </p:grpSpPr>
          <p:sp>
            <p:nvSpPr>
              <p:cNvPr id="6" name="Rectangle 5">
                <a:extLst>
                  <a:ext uri="{FF2B5EF4-FFF2-40B4-BE49-F238E27FC236}">
                    <a16:creationId xmlns:a16="http://schemas.microsoft.com/office/drawing/2014/main" id="{37DA13B2-D4F2-8B51-9EF7-255ECDBB1E56}"/>
                  </a:ext>
                </a:extLst>
              </p:cNvPr>
              <p:cNvSpPr/>
              <p:nvPr/>
            </p:nvSpPr>
            <p:spPr>
              <a:xfrm>
                <a:off x="1040860" y="1830447"/>
                <a:ext cx="2665378" cy="5232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INPUT</a:t>
                </a:r>
              </a:p>
            </p:txBody>
          </p:sp>
          <p:sp>
            <p:nvSpPr>
              <p:cNvPr id="7" name="Rectangle 6">
                <a:extLst>
                  <a:ext uri="{FF2B5EF4-FFF2-40B4-BE49-F238E27FC236}">
                    <a16:creationId xmlns:a16="http://schemas.microsoft.com/office/drawing/2014/main" id="{036FD126-831B-C560-8661-1DBE7287B0D8}"/>
                  </a:ext>
                </a:extLst>
              </p:cNvPr>
              <p:cNvSpPr/>
              <p:nvPr/>
            </p:nvSpPr>
            <p:spPr>
              <a:xfrm>
                <a:off x="1040860" y="2712101"/>
                <a:ext cx="2665378" cy="535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PREPROCESSING</a:t>
                </a:r>
              </a:p>
            </p:txBody>
          </p:sp>
          <p:sp>
            <p:nvSpPr>
              <p:cNvPr id="9" name="Rectangle 8">
                <a:extLst>
                  <a:ext uri="{FF2B5EF4-FFF2-40B4-BE49-F238E27FC236}">
                    <a16:creationId xmlns:a16="http://schemas.microsoft.com/office/drawing/2014/main" id="{D4D35303-1C10-8BBD-33B2-829865EB18C3}"/>
                  </a:ext>
                </a:extLst>
              </p:cNvPr>
              <p:cNvSpPr/>
              <p:nvPr/>
            </p:nvSpPr>
            <p:spPr>
              <a:xfrm>
                <a:off x="1040860" y="3601682"/>
                <a:ext cx="2665378" cy="486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FEATURE EXTRACTION</a:t>
                </a:r>
              </a:p>
            </p:txBody>
          </p:sp>
          <p:sp>
            <p:nvSpPr>
              <p:cNvPr id="10" name="Rectangle 9">
                <a:extLst>
                  <a:ext uri="{FF2B5EF4-FFF2-40B4-BE49-F238E27FC236}">
                    <a16:creationId xmlns:a16="http://schemas.microsoft.com/office/drawing/2014/main" id="{DBDC5331-69F3-70D3-4944-260AE7E8E6BD}"/>
                  </a:ext>
                </a:extLst>
              </p:cNvPr>
              <p:cNvSpPr/>
              <p:nvPr/>
            </p:nvSpPr>
            <p:spPr>
              <a:xfrm>
                <a:off x="1040860" y="4442626"/>
                <a:ext cx="2665378" cy="535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(PHISHING DETECTOR) DETECTION/CLASSIFICATION</a:t>
                </a:r>
              </a:p>
            </p:txBody>
          </p:sp>
          <p:sp>
            <p:nvSpPr>
              <p:cNvPr id="13" name="Rectangle 12">
                <a:extLst>
                  <a:ext uri="{FF2B5EF4-FFF2-40B4-BE49-F238E27FC236}">
                    <a16:creationId xmlns:a16="http://schemas.microsoft.com/office/drawing/2014/main" id="{3A74E125-9024-4828-B3C0-151E3F32899E}"/>
                  </a:ext>
                </a:extLst>
              </p:cNvPr>
              <p:cNvSpPr/>
              <p:nvPr/>
            </p:nvSpPr>
            <p:spPr>
              <a:xfrm>
                <a:off x="1512720" y="5615005"/>
                <a:ext cx="1712068" cy="856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(OUTPUT) PHISHING WEBSITE DETECTION</a:t>
                </a:r>
              </a:p>
            </p:txBody>
          </p:sp>
          <p:cxnSp>
            <p:nvCxnSpPr>
              <p:cNvPr id="15" name="Straight Arrow Connector 14">
                <a:extLst>
                  <a:ext uri="{FF2B5EF4-FFF2-40B4-BE49-F238E27FC236}">
                    <a16:creationId xmlns:a16="http://schemas.microsoft.com/office/drawing/2014/main" id="{B4367263-20C9-CD08-2AEC-19F115C0E6F5}"/>
                  </a:ext>
                </a:extLst>
              </p:cNvPr>
              <p:cNvCxnSpPr>
                <a:cxnSpLocks/>
                <a:stCxn id="6" idx="2"/>
                <a:endCxn id="7" idx="0"/>
              </p:cNvCxnSpPr>
              <p:nvPr/>
            </p:nvCxnSpPr>
            <p:spPr>
              <a:xfrm>
                <a:off x="2373549" y="2353668"/>
                <a:ext cx="0" cy="358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7F9A2F7-03B0-869E-0452-45F15D6E1877}"/>
                  </a:ext>
                </a:extLst>
              </p:cNvPr>
              <p:cNvCxnSpPr>
                <a:cxnSpLocks/>
                <a:stCxn id="7" idx="2"/>
                <a:endCxn id="9" idx="0"/>
              </p:cNvCxnSpPr>
              <p:nvPr/>
            </p:nvCxnSpPr>
            <p:spPr>
              <a:xfrm>
                <a:off x="2373549" y="3247122"/>
                <a:ext cx="0" cy="3545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312B91D-C181-6901-83BE-252A8725E966}"/>
                  </a:ext>
                </a:extLst>
              </p:cNvPr>
              <p:cNvCxnSpPr>
                <a:stCxn id="9" idx="2"/>
                <a:endCxn id="10" idx="0"/>
              </p:cNvCxnSpPr>
              <p:nvPr/>
            </p:nvCxnSpPr>
            <p:spPr>
              <a:xfrm>
                <a:off x="2373549" y="4088066"/>
                <a:ext cx="0" cy="3545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5F2E42B-EE51-7458-BB83-0F9979D58074}"/>
                  </a:ext>
                </a:extLst>
              </p:cNvPr>
              <p:cNvCxnSpPr>
                <a:cxnSpLocks/>
                <a:stCxn id="10" idx="2"/>
                <a:endCxn id="13" idx="0"/>
              </p:cNvCxnSpPr>
              <p:nvPr/>
            </p:nvCxnSpPr>
            <p:spPr>
              <a:xfrm flipH="1">
                <a:off x="2368754" y="4977647"/>
                <a:ext cx="4795" cy="6373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5" name="TextBox 24">
              <a:extLst>
                <a:ext uri="{FF2B5EF4-FFF2-40B4-BE49-F238E27FC236}">
                  <a16:creationId xmlns:a16="http://schemas.microsoft.com/office/drawing/2014/main" id="{7EA8F263-B46C-620D-440E-FE36A8AE9547}"/>
                </a:ext>
              </a:extLst>
            </p:cNvPr>
            <p:cNvSpPr txBox="1"/>
            <p:nvPr/>
          </p:nvSpPr>
          <p:spPr>
            <a:xfrm>
              <a:off x="3861880" y="2256817"/>
              <a:ext cx="4834647" cy="4524315"/>
            </a:xfrm>
            <a:prstGeom prst="rect">
              <a:avLst/>
            </a:prstGeom>
            <a:noFill/>
          </p:spPr>
          <p:txBody>
            <a:bodyPr wrap="square" rtlCol="0">
              <a:spAutoFit/>
            </a:bodyPr>
            <a:lstStyle/>
            <a:p>
              <a:pPr algn="l"/>
              <a:r>
                <a:rPr lang="en-US" b="1" i="0" u="sng" dirty="0">
                  <a:effectLst/>
                  <a:latin typeface="Times New Roman" panose="02020603050405020304" pitchFamily="18" charset="0"/>
                  <a:cs typeface="Times New Roman" panose="02020603050405020304" pitchFamily="18" charset="0"/>
                </a:rPr>
                <a:t>Input</a:t>
              </a:r>
              <a:r>
                <a:rPr lang="en-US" b="0" i="0" dirty="0">
                  <a:effectLst/>
                  <a:latin typeface="Times New Roman" panose="02020603050405020304" pitchFamily="18" charset="0"/>
                  <a:cs typeface="Times New Roman" panose="02020603050405020304" pitchFamily="18" charset="0"/>
                </a:rPr>
                <a:t>: Users enter URLs to check for phishing.</a:t>
              </a:r>
            </a:p>
            <a:p>
              <a:pPr algn="l"/>
              <a:endParaRPr lang="en-US" b="0" i="0" dirty="0">
                <a:effectLst/>
                <a:latin typeface="Times New Roman" panose="02020603050405020304" pitchFamily="18" charset="0"/>
                <a:cs typeface="Times New Roman" panose="02020603050405020304" pitchFamily="18" charset="0"/>
              </a:endParaRPr>
            </a:p>
            <a:p>
              <a:pPr algn="l"/>
              <a:r>
                <a:rPr lang="en-US" b="1" i="0" u="sng" dirty="0">
                  <a:effectLst/>
                  <a:latin typeface="Times New Roman" panose="02020603050405020304" pitchFamily="18" charset="0"/>
                  <a:cs typeface="Times New Roman" panose="02020603050405020304" pitchFamily="18" charset="0"/>
                </a:rPr>
                <a:t>Data Preprocessing</a:t>
              </a:r>
              <a:r>
                <a:rPr lang="en-US" b="0" i="0" dirty="0">
                  <a:effectLst/>
                  <a:latin typeface="Times New Roman" panose="02020603050405020304" pitchFamily="18" charset="0"/>
                  <a:cs typeface="Times New Roman" panose="02020603050405020304" pitchFamily="18" charset="0"/>
                </a:rPr>
                <a:t>: Clean and remove irrelevant data from user input.</a:t>
              </a:r>
            </a:p>
            <a:p>
              <a:pPr algn="l"/>
              <a:endParaRPr lang="en-US" b="0" i="0" dirty="0">
                <a:effectLst/>
                <a:latin typeface="Times New Roman" panose="02020603050405020304" pitchFamily="18" charset="0"/>
                <a:cs typeface="Times New Roman" panose="02020603050405020304" pitchFamily="18" charset="0"/>
              </a:endParaRPr>
            </a:p>
            <a:p>
              <a:pPr algn="l"/>
              <a:r>
                <a:rPr lang="en-US" b="1" i="0" u="sng" dirty="0">
                  <a:effectLst/>
                  <a:latin typeface="Times New Roman" panose="02020603050405020304" pitchFamily="18" charset="0"/>
                  <a:cs typeface="Times New Roman" panose="02020603050405020304" pitchFamily="18" charset="0"/>
                </a:rPr>
                <a:t>Feature Extraction</a:t>
              </a:r>
              <a:r>
                <a:rPr lang="en-US" b="0" i="0" dirty="0">
                  <a:effectLst/>
                  <a:latin typeface="Times New Roman" panose="02020603050405020304" pitchFamily="18" charset="0"/>
                  <a:cs typeface="Times New Roman" panose="02020603050405020304" pitchFamily="18" charset="0"/>
                </a:rPr>
                <a:t>: Extract relevant URL features like domain, IP, and SSL.</a:t>
              </a:r>
            </a:p>
            <a:p>
              <a:pPr algn="l"/>
              <a:endParaRPr lang="en-US" b="0" i="0" dirty="0">
                <a:effectLst/>
                <a:latin typeface="Times New Roman" panose="02020603050405020304" pitchFamily="18" charset="0"/>
                <a:cs typeface="Times New Roman" panose="02020603050405020304" pitchFamily="18" charset="0"/>
              </a:endParaRPr>
            </a:p>
            <a:p>
              <a:pPr algn="l"/>
              <a:r>
                <a:rPr lang="en-US" b="1" i="0" u="sng" dirty="0">
                  <a:effectLst/>
                  <a:latin typeface="Times New Roman" panose="02020603050405020304" pitchFamily="18" charset="0"/>
                  <a:cs typeface="Times New Roman" panose="02020603050405020304" pitchFamily="18" charset="0"/>
                </a:rPr>
                <a:t>Phishing Detector</a:t>
              </a:r>
              <a:r>
                <a:rPr lang="en-US" b="0" i="0" dirty="0">
                  <a:effectLst/>
                  <a:latin typeface="Times New Roman" panose="02020603050405020304" pitchFamily="18" charset="0"/>
                  <a:cs typeface="Times New Roman" panose="02020603050405020304" pitchFamily="18" charset="0"/>
                </a:rPr>
                <a:t>: Check the URL using features to detect phishing, using algorithms like decision trees and deep </a:t>
              </a:r>
              <a:r>
                <a:rPr lang="en-US" b="0" i="0" dirty="0" err="1">
                  <a:effectLst/>
                  <a:latin typeface="Times New Roman" panose="02020603050405020304" pitchFamily="18" charset="0"/>
                  <a:cs typeface="Times New Roman" panose="02020603050405020304" pitchFamily="18" charset="0"/>
                </a:rPr>
                <a:t>learning.</a:t>
              </a:r>
              <a:r>
                <a:rPr lang="en-US" dirty="0" err="1">
                  <a:latin typeface="Times New Roman" panose="02020603050405020304" pitchFamily="18" charset="0"/>
                  <a:cs typeface="Times New Roman" panose="02020603050405020304" pitchFamily="18" charset="0"/>
                </a:rPr>
                <a:t>It</a:t>
              </a:r>
              <a:r>
                <a:rPr lang="en-US" dirty="0">
                  <a:latin typeface="Times New Roman" panose="02020603050405020304" pitchFamily="18" charset="0"/>
                  <a:cs typeface="Times New Roman" panose="02020603050405020304" pitchFamily="18" charset="0"/>
                </a:rPr>
                <a:t> d</a:t>
              </a:r>
              <a:r>
                <a:rPr lang="en-US" b="0" i="0" dirty="0">
                  <a:effectLst/>
                  <a:latin typeface="Times New Roman" panose="02020603050405020304" pitchFamily="18" charset="0"/>
                  <a:cs typeface="Times New Roman" panose="02020603050405020304" pitchFamily="18" charset="0"/>
                </a:rPr>
                <a:t>etermine if a website is phishing based on the model's output.</a:t>
              </a:r>
              <a:endParaRPr lang="en-US" b="1" u="sng" dirty="0">
                <a:latin typeface="Times New Roman" panose="02020603050405020304" pitchFamily="18" charset="0"/>
                <a:cs typeface="Times New Roman" panose="02020603050405020304" pitchFamily="18" charset="0"/>
              </a:endParaRPr>
            </a:p>
            <a:p>
              <a:pPr algn="l"/>
              <a:endParaRPr lang="en-US" b="1" i="0" u="sng" dirty="0">
                <a:effectLst/>
                <a:latin typeface="Times New Roman" panose="02020603050405020304" pitchFamily="18" charset="0"/>
                <a:cs typeface="Times New Roman" panose="02020603050405020304" pitchFamily="18" charset="0"/>
              </a:endParaRPr>
            </a:p>
            <a:p>
              <a:pPr algn="l"/>
              <a:r>
                <a:rPr lang="en-US" b="1" i="0" u="sng" dirty="0">
                  <a:effectLst/>
                  <a:latin typeface="Times New Roman" panose="02020603050405020304" pitchFamily="18" charset="0"/>
                  <a:cs typeface="Times New Roman" panose="02020603050405020304" pitchFamily="18" charset="0"/>
                </a:rPr>
                <a:t>Output</a:t>
              </a:r>
              <a:r>
                <a:rPr lang="en-US" b="0" i="0" dirty="0">
                  <a:effectLst/>
                  <a:latin typeface="Times New Roman" panose="02020603050405020304" pitchFamily="18" charset="0"/>
                  <a:cs typeface="Times New Roman" panose="02020603050405020304" pitchFamily="18" charset="0"/>
                </a:rPr>
                <a:t>: Provide users with the final indication of whether the website is phishing or not.</a:t>
              </a:r>
            </a:p>
            <a:p>
              <a:endParaRPr lang="en-US" dirty="0">
                <a:latin typeface="Times New Roman" panose="02020603050405020304" pitchFamily="18" charset="0"/>
                <a:cs typeface="Times New Roman" panose="02020603050405020304" pitchFamily="18" charset="0"/>
              </a:endParaRPr>
            </a:p>
          </p:txBody>
        </p:sp>
      </p:grpSp>
      <p:sp>
        <p:nvSpPr>
          <p:cNvPr id="32" name="TextBox 31">
            <a:extLst>
              <a:ext uri="{FF2B5EF4-FFF2-40B4-BE49-F238E27FC236}">
                <a16:creationId xmlns:a16="http://schemas.microsoft.com/office/drawing/2014/main" id="{E3C4F54C-05F9-B671-D930-CA2EE8497724}"/>
              </a:ext>
            </a:extLst>
          </p:cNvPr>
          <p:cNvSpPr txBox="1"/>
          <p:nvPr/>
        </p:nvSpPr>
        <p:spPr>
          <a:xfrm>
            <a:off x="2271477" y="915064"/>
            <a:ext cx="4769639" cy="1077218"/>
          </a:xfrm>
          <a:prstGeom prst="rect">
            <a:avLst/>
          </a:prstGeom>
          <a:noFill/>
        </p:spPr>
        <p:txBody>
          <a:bodyPr wrap="none" rtlCol="0">
            <a:spAutoFit/>
          </a:bodyPr>
          <a:lstStyle/>
          <a:p>
            <a:r>
              <a:rPr lang="en-US" sz="3200" b="1" dirty="0">
                <a:solidFill>
                  <a:srgbClr val="FFFF00"/>
                </a:solidFill>
                <a:latin typeface="Times New Roman" panose="02020603050405020304" pitchFamily="18" charset="0"/>
                <a:cs typeface="Times New Roman" panose="02020603050405020304" pitchFamily="18" charset="0"/>
              </a:rPr>
              <a:t>DATA FLOW DIAGRAM</a:t>
            </a:r>
          </a:p>
          <a:p>
            <a:endParaRPr lang="en-US" sz="3200" dirty="0"/>
          </a:p>
        </p:txBody>
      </p:sp>
    </p:spTree>
    <p:extLst>
      <p:ext uri="{BB962C8B-B14F-4D97-AF65-F5344CB8AC3E}">
        <p14:creationId xmlns:p14="http://schemas.microsoft.com/office/powerpoint/2010/main" val="4039774062"/>
      </p:ext>
    </p:extLst>
  </p:cSld>
  <p:clrMapOvr>
    <a:masterClrMapping/>
  </p:clrMapOvr>
  <mc:AlternateContent xmlns:mc="http://schemas.openxmlformats.org/markup-compatibility/2006" xmlns:p14="http://schemas.microsoft.com/office/powerpoint/2010/main">
    <mc:Choice Requires="p14">
      <p:transition spd="med" p14:dur="700" advTm="7794">
        <p:fade/>
      </p:transition>
    </mc:Choice>
    <mc:Fallback xmlns="">
      <p:transition spd="med" advTm="7794">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B880A4-2D9D-7322-27C2-0B478D824925}"/>
              </a:ext>
            </a:extLst>
          </p:cNvPr>
          <p:cNvSpPr txBox="1"/>
          <p:nvPr/>
        </p:nvSpPr>
        <p:spPr>
          <a:xfrm>
            <a:off x="379379" y="2178995"/>
            <a:ext cx="8365787" cy="4154984"/>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Below mentioned are the steps involved in the completion of this project: </a:t>
            </a:r>
          </a:p>
          <a:p>
            <a:r>
              <a:rPr lang="en-US" sz="2200" dirty="0">
                <a:latin typeface="Times New Roman" panose="02020603050405020304" pitchFamily="18" charset="0"/>
                <a:cs typeface="Times New Roman" panose="02020603050405020304" pitchFamily="18" charset="0"/>
              </a:rPr>
              <a:t>• Collect dataset containing phishing and legitimate websites from the open source platforms. </a:t>
            </a:r>
          </a:p>
          <a:p>
            <a:r>
              <a:rPr lang="en-US" sz="2200" dirty="0">
                <a:latin typeface="Times New Roman" panose="02020603050405020304" pitchFamily="18" charset="0"/>
                <a:cs typeface="Times New Roman" panose="02020603050405020304" pitchFamily="18" charset="0"/>
              </a:rPr>
              <a:t>• Write a code to extract the required features from the URL database. </a:t>
            </a:r>
          </a:p>
          <a:p>
            <a:r>
              <a:rPr lang="en-US" sz="2200" dirty="0">
                <a:latin typeface="Times New Roman" panose="02020603050405020304" pitchFamily="18" charset="0"/>
                <a:cs typeface="Times New Roman" panose="02020603050405020304" pitchFamily="18" charset="0"/>
              </a:rPr>
              <a:t>• Analyze and preprocess the dataset by using EDA techniques. </a:t>
            </a:r>
          </a:p>
          <a:p>
            <a:r>
              <a:rPr lang="en-US" sz="2200" dirty="0">
                <a:latin typeface="Times New Roman" panose="02020603050405020304" pitchFamily="18" charset="0"/>
                <a:cs typeface="Times New Roman" panose="02020603050405020304" pitchFamily="18" charset="0"/>
              </a:rPr>
              <a:t>• Divide the dataset into training and testing sets. </a:t>
            </a:r>
          </a:p>
          <a:p>
            <a:r>
              <a:rPr lang="en-US" sz="2200" dirty="0">
                <a:latin typeface="Times New Roman" panose="02020603050405020304" pitchFamily="18" charset="0"/>
                <a:cs typeface="Times New Roman" panose="02020603050405020304" pitchFamily="18" charset="0"/>
              </a:rPr>
              <a:t>• Run selected machine learning and deep neural network algorithms like SVM, Random Forest, Autoencoder on the dataset. • Write a code for displaying the evaluation result considering accuracy metrics. </a:t>
            </a:r>
          </a:p>
          <a:p>
            <a:r>
              <a:rPr lang="en-US" sz="2200" dirty="0">
                <a:latin typeface="Times New Roman" panose="02020603050405020304" pitchFamily="18" charset="0"/>
                <a:cs typeface="Times New Roman" panose="02020603050405020304" pitchFamily="18" charset="0"/>
              </a:rPr>
              <a:t>• Compare the obtained results for trained models and specify which is better.</a:t>
            </a:r>
          </a:p>
        </p:txBody>
      </p:sp>
      <p:sp>
        <p:nvSpPr>
          <p:cNvPr id="3" name="TextBox 2">
            <a:extLst>
              <a:ext uri="{FF2B5EF4-FFF2-40B4-BE49-F238E27FC236}">
                <a16:creationId xmlns:a16="http://schemas.microsoft.com/office/drawing/2014/main" id="{425F7F98-50E4-1488-177B-C754ECA4A32F}"/>
              </a:ext>
            </a:extLst>
          </p:cNvPr>
          <p:cNvSpPr txBox="1"/>
          <p:nvPr/>
        </p:nvSpPr>
        <p:spPr>
          <a:xfrm>
            <a:off x="2247089" y="894945"/>
            <a:ext cx="4231532" cy="584775"/>
          </a:xfrm>
          <a:prstGeom prst="rect">
            <a:avLst/>
          </a:prstGeom>
          <a:noFill/>
        </p:spPr>
        <p:txBody>
          <a:bodyPr wrap="square" rtlCol="0">
            <a:spAutoFit/>
          </a:bodyPr>
          <a:lstStyle/>
          <a:p>
            <a:pPr algn="ctr"/>
            <a:r>
              <a:rPr lang="en-US" sz="3200" b="1" dirty="0">
                <a:solidFill>
                  <a:srgbClr val="FFFF00"/>
                </a:solidFill>
                <a:latin typeface="Times New Roman" panose="02020603050405020304" pitchFamily="18" charset="0"/>
                <a:cs typeface="Times New Roman" panose="02020603050405020304" pitchFamily="18" charset="0"/>
              </a:rPr>
              <a:t>APPROACH</a:t>
            </a:r>
          </a:p>
        </p:txBody>
      </p:sp>
    </p:spTree>
    <p:extLst>
      <p:ext uri="{BB962C8B-B14F-4D97-AF65-F5344CB8AC3E}">
        <p14:creationId xmlns:p14="http://schemas.microsoft.com/office/powerpoint/2010/main" val="3302846509"/>
      </p:ext>
    </p:extLst>
  </p:cSld>
  <p:clrMapOvr>
    <a:masterClrMapping/>
  </p:clrMapOvr>
  <mc:AlternateContent xmlns:mc="http://schemas.openxmlformats.org/markup-compatibility/2006" xmlns:p14="http://schemas.microsoft.com/office/powerpoint/2010/main">
    <mc:Choice Requires="p14">
      <p:transition spd="med" p14:dur="700" advTm="7794">
        <p:fade/>
      </p:transition>
    </mc:Choice>
    <mc:Fallback xmlns="">
      <p:transition spd="med" advTm="7794">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033B87-445F-3875-D03F-A113BD2C2E82}"/>
              </a:ext>
            </a:extLst>
          </p:cNvPr>
          <p:cNvSpPr txBox="1"/>
          <p:nvPr/>
        </p:nvSpPr>
        <p:spPr>
          <a:xfrm>
            <a:off x="428018" y="2587557"/>
            <a:ext cx="8103140" cy="2800767"/>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 Legitimate URLs are collected from the dataset provided by University of New Brunswick, https://www.unb.ca/cic/datasets/url-2016.html. </a:t>
            </a:r>
          </a:p>
          <a:p>
            <a:r>
              <a:rPr lang="en-US" sz="2200" dirty="0">
                <a:latin typeface="Times New Roman" panose="02020603050405020304" pitchFamily="18" charset="0"/>
                <a:cs typeface="Times New Roman" panose="02020603050405020304" pitchFamily="18" charset="0"/>
              </a:rPr>
              <a:t>• From the collection, 5000 URLs are randomly picked. </a:t>
            </a:r>
          </a:p>
          <a:p>
            <a:r>
              <a:rPr lang="en-US" sz="2200" dirty="0">
                <a:latin typeface="Times New Roman" panose="02020603050405020304" pitchFamily="18" charset="0"/>
                <a:cs typeface="Times New Roman" panose="02020603050405020304" pitchFamily="18" charset="0"/>
              </a:rPr>
              <a:t>• Phishing URLs are collected from opensource service called </a:t>
            </a:r>
            <a:r>
              <a:rPr lang="en-US" sz="2200" dirty="0" err="1">
                <a:latin typeface="Times New Roman" panose="02020603050405020304" pitchFamily="18" charset="0"/>
                <a:cs typeface="Times New Roman" panose="02020603050405020304" pitchFamily="18" charset="0"/>
              </a:rPr>
              <a:t>PhishTank</a:t>
            </a:r>
            <a:r>
              <a:rPr lang="en-US" sz="2200" dirty="0">
                <a:latin typeface="Times New Roman" panose="02020603050405020304" pitchFamily="18" charset="0"/>
                <a:cs typeface="Times New Roman" panose="02020603050405020304" pitchFamily="18" charset="0"/>
              </a:rPr>
              <a:t> . This service provide a set of phishing URLs in multiple formats like csv, </a:t>
            </a:r>
            <a:r>
              <a:rPr lang="en-US" sz="2200" dirty="0" err="1">
                <a:latin typeface="Times New Roman" panose="02020603050405020304" pitchFamily="18" charset="0"/>
                <a:cs typeface="Times New Roman" panose="02020603050405020304" pitchFamily="18" charset="0"/>
              </a:rPr>
              <a:t>json</a:t>
            </a:r>
            <a:r>
              <a:rPr lang="en-US" sz="2200" dirty="0">
                <a:latin typeface="Times New Roman" panose="02020603050405020304" pitchFamily="18" charset="0"/>
                <a:cs typeface="Times New Roman" panose="02020603050405020304" pitchFamily="18" charset="0"/>
              </a:rPr>
              <a:t> etc. that gets updated hourly. </a:t>
            </a:r>
          </a:p>
          <a:p>
            <a:r>
              <a:rPr lang="en-US" sz="2200" dirty="0">
                <a:latin typeface="Times New Roman" panose="02020603050405020304" pitchFamily="18" charset="0"/>
                <a:cs typeface="Times New Roman" panose="02020603050405020304" pitchFamily="18" charset="0"/>
              </a:rPr>
              <a:t>• Form the obtained collection, 5000 URLs are randomly picked.</a:t>
            </a:r>
          </a:p>
        </p:txBody>
      </p:sp>
      <p:sp>
        <p:nvSpPr>
          <p:cNvPr id="3" name="TextBox 2">
            <a:extLst>
              <a:ext uri="{FF2B5EF4-FFF2-40B4-BE49-F238E27FC236}">
                <a16:creationId xmlns:a16="http://schemas.microsoft.com/office/drawing/2014/main" id="{3ED4F0A8-B7D0-5F74-A7AA-2E0472250526}"/>
              </a:ext>
            </a:extLst>
          </p:cNvPr>
          <p:cNvSpPr txBox="1"/>
          <p:nvPr/>
        </p:nvSpPr>
        <p:spPr>
          <a:xfrm>
            <a:off x="1254868" y="1001949"/>
            <a:ext cx="6546715" cy="584775"/>
          </a:xfrm>
          <a:prstGeom prst="rect">
            <a:avLst/>
          </a:prstGeom>
          <a:noFill/>
        </p:spPr>
        <p:txBody>
          <a:bodyPr wrap="square" rtlCol="0">
            <a:spAutoFit/>
          </a:bodyPr>
          <a:lstStyle/>
          <a:p>
            <a:pPr algn="ctr"/>
            <a:r>
              <a:rPr lang="en-US" sz="3200" b="1" dirty="0">
                <a:solidFill>
                  <a:srgbClr val="FFFF00"/>
                </a:solidFill>
                <a:latin typeface="Times New Roman" panose="02020603050405020304" pitchFamily="18" charset="0"/>
                <a:cs typeface="Times New Roman" panose="02020603050405020304" pitchFamily="18" charset="0"/>
              </a:rPr>
              <a:t>DATA COLLECTION</a:t>
            </a:r>
          </a:p>
        </p:txBody>
      </p:sp>
    </p:spTree>
    <p:extLst>
      <p:ext uri="{BB962C8B-B14F-4D97-AF65-F5344CB8AC3E}">
        <p14:creationId xmlns:p14="http://schemas.microsoft.com/office/powerpoint/2010/main" val="3966150392"/>
      </p:ext>
    </p:extLst>
  </p:cSld>
  <p:clrMapOvr>
    <a:masterClrMapping/>
  </p:clrMapOvr>
  <mc:AlternateContent xmlns:mc="http://schemas.openxmlformats.org/markup-compatibility/2006" xmlns:p14="http://schemas.microsoft.com/office/powerpoint/2010/main">
    <mc:Choice Requires="p14">
      <p:transition spd="med" p14:dur="700" advTm="7794">
        <p:fade/>
      </p:transition>
    </mc:Choice>
    <mc:Fallback xmlns="">
      <p:transition spd="med" advTm="7794">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FFD36C-1D1F-ED97-7440-B71A31E7BF55}"/>
              </a:ext>
            </a:extLst>
          </p:cNvPr>
          <p:cNvSpPr txBox="1"/>
          <p:nvPr/>
        </p:nvSpPr>
        <p:spPr>
          <a:xfrm>
            <a:off x="564204" y="2247089"/>
            <a:ext cx="8200417" cy="3816429"/>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 The following category of features are selected: </a:t>
            </a:r>
          </a:p>
          <a:p>
            <a:r>
              <a:rPr lang="en-US" sz="2200" dirty="0">
                <a:latin typeface="Times New Roman" panose="02020603050405020304" pitchFamily="18" charset="0"/>
                <a:cs typeface="Times New Roman" panose="02020603050405020304" pitchFamily="18" charset="0"/>
              </a:rPr>
              <a:t>	• Address Bar based Features </a:t>
            </a:r>
          </a:p>
          <a:p>
            <a:r>
              <a:rPr lang="en-US" sz="2200" dirty="0">
                <a:latin typeface="Times New Roman" panose="02020603050405020304" pitchFamily="18" charset="0"/>
                <a:cs typeface="Times New Roman" panose="02020603050405020304" pitchFamily="18" charset="0"/>
              </a:rPr>
              <a:t>	• Domain based Features </a:t>
            </a:r>
          </a:p>
          <a:p>
            <a:r>
              <a:rPr lang="en-US" sz="2200" dirty="0">
                <a:latin typeface="Times New Roman" panose="02020603050405020304" pitchFamily="18" charset="0"/>
                <a:cs typeface="Times New Roman" panose="02020603050405020304" pitchFamily="18" charset="0"/>
              </a:rPr>
              <a:t>	• HTML &amp; </a:t>
            </a:r>
            <a:r>
              <a:rPr lang="en-US" sz="2200" dirty="0" err="1">
                <a:latin typeface="Times New Roman" panose="02020603050405020304" pitchFamily="18" charset="0"/>
                <a:cs typeface="Times New Roman" panose="02020603050405020304" pitchFamily="18" charset="0"/>
              </a:rPr>
              <a:t>Javascript</a:t>
            </a:r>
            <a:r>
              <a:rPr lang="en-US" sz="2200" dirty="0">
                <a:latin typeface="Times New Roman" panose="02020603050405020304" pitchFamily="18" charset="0"/>
                <a:cs typeface="Times New Roman" panose="02020603050405020304" pitchFamily="18" charset="0"/>
              </a:rPr>
              <a:t> based Feature</a:t>
            </a:r>
          </a:p>
          <a:p>
            <a:r>
              <a:rPr lang="en-US" sz="2200" dirty="0">
                <a:latin typeface="Times New Roman" panose="02020603050405020304" pitchFamily="18" charset="0"/>
                <a:cs typeface="Times New Roman" panose="02020603050405020304" pitchFamily="18" charset="0"/>
              </a:rPr>
              <a:t> </a:t>
            </a:r>
          </a:p>
          <a:p>
            <a:r>
              <a:rPr lang="en-US" sz="2200" dirty="0">
                <a:latin typeface="Times New Roman" panose="02020603050405020304" pitchFamily="18" charset="0"/>
                <a:cs typeface="Times New Roman" panose="02020603050405020304" pitchFamily="18" charset="0"/>
              </a:rPr>
              <a:t>• Address Bar based Features considered are: </a:t>
            </a:r>
          </a:p>
          <a:p>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Domian</a:t>
            </a:r>
            <a:r>
              <a:rPr lang="en-US" sz="2200" dirty="0">
                <a:latin typeface="Times New Roman" panose="02020603050405020304" pitchFamily="18" charset="0"/>
                <a:cs typeface="Times New Roman" panose="02020603050405020304" pitchFamily="18" charset="0"/>
              </a:rPr>
              <a:t> of URL 	• Redirection ‘//’ in URL </a:t>
            </a:r>
          </a:p>
          <a:p>
            <a:r>
              <a:rPr lang="en-US" sz="2200" dirty="0">
                <a:latin typeface="Times New Roman" panose="02020603050405020304" pitchFamily="18" charset="0"/>
                <a:cs typeface="Times New Roman" panose="02020603050405020304" pitchFamily="18" charset="0"/>
              </a:rPr>
              <a:t>	• IP Address in URL 	• ‘http/</a:t>
            </a:r>
            <a:r>
              <a:rPr lang="en-US" sz="2200" dirty="0" err="1">
                <a:latin typeface="Times New Roman" panose="02020603050405020304" pitchFamily="18" charset="0"/>
                <a:cs typeface="Times New Roman" panose="02020603050405020304" pitchFamily="18" charset="0"/>
              </a:rPr>
              <a:t>https’</a:t>
            </a:r>
            <a:r>
              <a:rPr lang="en-US" sz="2200" dirty="0">
                <a:latin typeface="Times New Roman" panose="02020603050405020304" pitchFamily="18" charset="0"/>
                <a:cs typeface="Times New Roman" panose="02020603050405020304" pitchFamily="18" charset="0"/>
              </a:rPr>
              <a:t> in Domain name </a:t>
            </a:r>
          </a:p>
          <a:p>
            <a:r>
              <a:rPr lang="en-US" sz="2200" dirty="0">
                <a:latin typeface="Times New Roman" panose="02020603050405020304" pitchFamily="18" charset="0"/>
                <a:cs typeface="Times New Roman" panose="02020603050405020304" pitchFamily="18" charset="0"/>
              </a:rPr>
              <a:t>	• ‘@’ Symbol in URL 	• Using URL Shortening Service </a:t>
            </a:r>
          </a:p>
          <a:p>
            <a:r>
              <a:rPr lang="en-US" sz="2200" dirty="0">
                <a:latin typeface="Times New Roman" panose="02020603050405020304" pitchFamily="18" charset="0"/>
                <a:cs typeface="Times New Roman" panose="02020603050405020304" pitchFamily="18" charset="0"/>
              </a:rPr>
              <a:t>	• Length of URL 	• Prefix or Suffix "-" in Domain </a:t>
            </a:r>
          </a:p>
          <a:p>
            <a:r>
              <a:rPr lang="en-US" sz="2200" dirty="0">
                <a:latin typeface="Times New Roman" panose="02020603050405020304" pitchFamily="18" charset="0"/>
                <a:cs typeface="Times New Roman" panose="02020603050405020304" pitchFamily="18" charset="0"/>
              </a:rPr>
              <a:t>	• Depth of URL</a:t>
            </a:r>
          </a:p>
        </p:txBody>
      </p:sp>
      <p:sp>
        <p:nvSpPr>
          <p:cNvPr id="3" name="TextBox 2">
            <a:extLst>
              <a:ext uri="{FF2B5EF4-FFF2-40B4-BE49-F238E27FC236}">
                <a16:creationId xmlns:a16="http://schemas.microsoft.com/office/drawing/2014/main" id="{8130B56D-D403-F5FB-0732-A2EB2DAB7C4A}"/>
              </a:ext>
            </a:extLst>
          </p:cNvPr>
          <p:cNvSpPr txBox="1"/>
          <p:nvPr/>
        </p:nvSpPr>
        <p:spPr>
          <a:xfrm>
            <a:off x="1853119" y="856034"/>
            <a:ext cx="5437762" cy="584775"/>
          </a:xfrm>
          <a:prstGeom prst="rect">
            <a:avLst/>
          </a:prstGeom>
          <a:noFill/>
        </p:spPr>
        <p:txBody>
          <a:bodyPr wrap="square" rtlCol="0">
            <a:spAutoFit/>
          </a:bodyPr>
          <a:lstStyle/>
          <a:p>
            <a:pPr algn="ctr"/>
            <a:r>
              <a:rPr lang="en-US" sz="3200" b="1" dirty="0">
                <a:solidFill>
                  <a:srgbClr val="FFFF00"/>
                </a:solidFill>
                <a:latin typeface="Times New Roman" panose="02020603050405020304" pitchFamily="18" charset="0"/>
                <a:cs typeface="Times New Roman" panose="02020603050405020304" pitchFamily="18" charset="0"/>
              </a:rPr>
              <a:t>FEATURE SELECTION</a:t>
            </a:r>
          </a:p>
        </p:txBody>
      </p:sp>
    </p:spTree>
    <p:extLst>
      <p:ext uri="{BB962C8B-B14F-4D97-AF65-F5344CB8AC3E}">
        <p14:creationId xmlns:p14="http://schemas.microsoft.com/office/powerpoint/2010/main" val="4115373833"/>
      </p:ext>
    </p:extLst>
  </p:cSld>
  <p:clrMapOvr>
    <a:masterClrMapping/>
  </p:clrMapOvr>
  <mc:AlternateContent xmlns:mc="http://schemas.openxmlformats.org/markup-compatibility/2006" xmlns:p14="http://schemas.microsoft.com/office/powerpoint/2010/main">
    <mc:Choice Requires="p14">
      <p:transition spd="med" p14:dur="700" advTm="7794">
        <p:fade/>
      </p:transition>
    </mc:Choice>
    <mc:Fallback xmlns="">
      <p:transition spd="med" advTm="7794">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B53224-04CF-864E-D80D-3B226BA3077E}"/>
              </a:ext>
            </a:extLst>
          </p:cNvPr>
          <p:cNvSpPr txBox="1"/>
          <p:nvPr/>
        </p:nvSpPr>
        <p:spPr>
          <a:xfrm>
            <a:off x="1303507" y="894945"/>
            <a:ext cx="6400800" cy="584775"/>
          </a:xfrm>
          <a:prstGeom prst="rect">
            <a:avLst/>
          </a:prstGeom>
          <a:noFill/>
        </p:spPr>
        <p:txBody>
          <a:bodyPr wrap="square" rtlCol="0">
            <a:spAutoFit/>
          </a:bodyPr>
          <a:lstStyle/>
          <a:p>
            <a:r>
              <a:rPr lang="en-US" sz="3200" b="1" dirty="0">
                <a:solidFill>
                  <a:srgbClr val="FFFF00"/>
                </a:solidFill>
                <a:latin typeface="Times New Roman" panose="02020603050405020304" pitchFamily="18" charset="0"/>
                <a:cs typeface="Times New Roman" panose="02020603050405020304" pitchFamily="18" charset="0"/>
              </a:rPr>
              <a:t>FEATURE SELECTION (CONT.)</a:t>
            </a:r>
          </a:p>
        </p:txBody>
      </p:sp>
      <p:sp>
        <p:nvSpPr>
          <p:cNvPr id="3" name="TextBox 2">
            <a:extLst>
              <a:ext uri="{FF2B5EF4-FFF2-40B4-BE49-F238E27FC236}">
                <a16:creationId xmlns:a16="http://schemas.microsoft.com/office/drawing/2014/main" id="{23C41854-2938-FBE4-00CA-5C0A7C22DF2D}"/>
              </a:ext>
            </a:extLst>
          </p:cNvPr>
          <p:cNvSpPr txBox="1"/>
          <p:nvPr/>
        </p:nvSpPr>
        <p:spPr>
          <a:xfrm>
            <a:off x="583660" y="2315183"/>
            <a:ext cx="7986408" cy="3816429"/>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 Domain based Features considered are: </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 DNS Record 			• Age of Domain </a:t>
            </a:r>
          </a:p>
          <a:p>
            <a:r>
              <a:rPr lang="en-US" sz="2200" dirty="0">
                <a:latin typeface="Times New Roman" panose="02020603050405020304" pitchFamily="18" charset="0"/>
                <a:cs typeface="Times New Roman" panose="02020603050405020304" pitchFamily="18" charset="0"/>
              </a:rPr>
              <a:t>	• Website Traffic 		• End Period of Domain</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HTML and JavaScript based Features considered are: </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Iframe</a:t>
            </a:r>
            <a:r>
              <a:rPr lang="en-US" sz="2200" dirty="0">
                <a:latin typeface="Times New Roman" panose="02020603050405020304" pitchFamily="18" charset="0"/>
                <a:cs typeface="Times New Roman" panose="02020603050405020304" pitchFamily="18" charset="0"/>
              </a:rPr>
              <a:t> Redirection 		• Disabling Right Click </a:t>
            </a:r>
          </a:p>
          <a:p>
            <a:r>
              <a:rPr lang="en-US" sz="2200" dirty="0">
                <a:latin typeface="Times New Roman" panose="02020603050405020304" pitchFamily="18" charset="0"/>
                <a:cs typeface="Times New Roman" panose="02020603050405020304" pitchFamily="18" charset="0"/>
              </a:rPr>
              <a:t>	• Status Bar Customization 	• Website Forwarding</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All together 17 features are extracted from the dataset. </a:t>
            </a:r>
          </a:p>
        </p:txBody>
      </p:sp>
    </p:spTree>
    <p:extLst>
      <p:ext uri="{BB962C8B-B14F-4D97-AF65-F5344CB8AC3E}">
        <p14:creationId xmlns:p14="http://schemas.microsoft.com/office/powerpoint/2010/main" val="3703225030"/>
      </p:ext>
    </p:extLst>
  </p:cSld>
  <p:clrMapOvr>
    <a:masterClrMapping/>
  </p:clrMapOvr>
  <mc:AlternateContent xmlns:mc="http://schemas.openxmlformats.org/markup-compatibility/2006" xmlns:p14="http://schemas.microsoft.com/office/powerpoint/2010/main">
    <mc:Choice Requires="p14">
      <p:transition spd="med" p14:dur="700" advTm="7794">
        <p:fade/>
      </p:transition>
    </mc:Choice>
    <mc:Fallback xmlns="">
      <p:transition spd="med" advTm="7794">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3F9381-2695-9C4C-60ED-A4F14AF105AC}"/>
              </a:ext>
            </a:extLst>
          </p:cNvPr>
          <p:cNvSpPr txBox="1"/>
          <p:nvPr/>
        </p:nvSpPr>
        <p:spPr>
          <a:xfrm>
            <a:off x="1395919" y="943583"/>
            <a:ext cx="6352161" cy="584775"/>
          </a:xfrm>
          <a:prstGeom prst="rect">
            <a:avLst/>
          </a:prstGeom>
          <a:noFill/>
        </p:spPr>
        <p:txBody>
          <a:bodyPr wrap="square" rtlCol="0">
            <a:spAutoFit/>
          </a:bodyPr>
          <a:lstStyle/>
          <a:p>
            <a:pPr algn="ctr"/>
            <a:r>
              <a:rPr lang="en-US" sz="3200" b="1" dirty="0">
                <a:solidFill>
                  <a:srgbClr val="FFFF00"/>
                </a:solidFill>
                <a:latin typeface="Times New Roman" panose="02020603050405020304" pitchFamily="18" charset="0"/>
                <a:cs typeface="Times New Roman" panose="02020603050405020304" pitchFamily="18" charset="0"/>
              </a:rPr>
              <a:t>FEATURES DISTRIBUTION</a:t>
            </a:r>
          </a:p>
        </p:txBody>
      </p:sp>
      <p:pic>
        <p:nvPicPr>
          <p:cNvPr id="4" name="Picture 3">
            <a:extLst>
              <a:ext uri="{FF2B5EF4-FFF2-40B4-BE49-F238E27FC236}">
                <a16:creationId xmlns:a16="http://schemas.microsoft.com/office/drawing/2014/main" id="{6DEF4FBF-FD80-8105-21B6-0BA31DAF1E30}"/>
              </a:ext>
            </a:extLst>
          </p:cNvPr>
          <p:cNvPicPr>
            <a:picLocks noChangeAspect="1"/>
          </p:cNvPicPr>
          <p:nvPr/>
        </p:nvPicPr>
        <p:blipFill>
          <a:blip r:embed="rId2"/>
          <a:stretch>
            <a:fillRect/>
          </a:stretch>
        </p:blipFill>
        <p:spPr>
          <a:xfrm>
            <a:off x="505838" y="2266544"/>
            <a:ext cx="7918315" cy="4591455"/>
          </a:xfrm>
          <a:prstGeom prst="rect">
            <a:avLst/>
          </a:prstGeom>
        </p:spPr>
      </p:pic>
    </p:spTree>
    <p:extLst>
      <p:ext uri="{BB962C8B-B14F-4D97-AF65-F5344CB8AC3E}">
        <p14:creationId xmlns:p14="http://schemas.microsoft.com/office/powerpoint/2010/main" val="2107188645"/>
      </p:ext>
    </p:extLst>
  </p:cSld>
  <p:clrMapOvr>
    <a:masterClrMapping/>
  </p:clrMapOvr>
  <mc:AlternateContent xmlns:mc="http://schemas.openxmlformats.org/markup-compatibility/2006" xmlns:p14="http://schemas.microsoft.com/office/powerpoint/2010/main">
    <mc:Choice Requires="p14">
      <p:transition spd="med" p14:dur="700" advTm="7794">
        <p:fade/>
      </p:transition>
    </mc:Choice>
    <mc:Fallback xmlns="">
      <p:transition spd="med" advTm="7794">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EF9EC9-B0B2-8508-665A-1097629C4FFA}"/>
              </a:ext>
            </a:extLst>
          </p:cNvPr>
          <p:cNvSpPr txBox="1"/>
          <p:nvPr/>
        </p:nvSpPr>
        <p:spPr>
          <a:xfrm>
            <a:off x="1035995" y="1021404"/>
            <a:ext cx="7072009" cy="584775"/>
          </a:xfrm>
          <a:prstGeom prst="rect">
            <a:avLst/>
          </a:prstGeom>
          <a:noFill/>
        </p:spPr>
        <p:txBody>
          <a:bodyPr wrap="square" rtlCol="0">
            <a:spAutoFit/>
          </a:bodyPr>
          <a:lstStyle/>
          <a:p>
            <a:pPr algn="ctr"/>
            <a:r>
              <a:rPr lang="en-US" sz="3200" b="1" dirty="0">
                <a:solidFill>
                  <a:srgbClr val="FFFF00"/>
                </a:solidFill>
                <a:latin typeface="Times New Roman" panose="02020603050405020304" pitchFamily="18" charset="0"/>
                <a:cs typeface="Times New Roman" panose="02020603050405020304" pitchFamily="18" charset="0"/>
              </a:rPr>
              <a:t>MACHINE LEARNING MODELS </a:t>
            </a:r>
          </a:p>
        </p:txBody>
      </p:sp>
      <p:sp>
        <p:nvSpPr>
          <p:cNvPr id="3" name="TextBox 2">
            <a:extLst>
              <a:ext uri="{FF2B5EF4-FFF2-40B4-BE49-F238E27FC236}">
                <a16:creationId xmlns:a16="http://schemas.microsoft.com/office/drawing/2014/main" id="{9A19BDC4-7484-963A-3D7E-E679B026D83B}"/>
              </a:ext>
            </a:extLst>
          </p:cNvPr>
          <p:cNvSpPr txBox="1"/>
          <p:nvPr/>
        </p:nvSpPr>
        <p:spPr>
          <a:xfrm>
            <a:off x="573932" y="2373549"/>
            <a:ext cx="8005864" cy="3816429"/>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 This is a supervised machine learning task. There are two major types of supervised machine learning problems, called classification and regression. </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This data set comes under classification problem, as the input URL is classified as phishing (1) or legitimate (0). The machine learning models (classification) considered to train the dataset in this notebook are: </a:t>
            </a:r>
          </a:p>
          <a:p>
            <a:r>
              <a:rPr lang="en-US" sz="2200" dirty="0">
                <a:latin typeface="Times New Roman" panose="02020603050405020304" pitchFamily="18" charset="0"/>
                <a:cs typeface="Times New Roman" panose="02020603050405020304" pitchFamily="18" charset="0"/>
              </a:rPr>
              <a:t>	• Decision Tree 			• Random Forest </a:t>
            </a:r>
          </a:p>
          <a:p>
            <a:r>
              <a:rPr lang="en-US" sz="2200" dirty="0">
                <a:latin typeface="Times New Roman" panose="02020603050405020304" pitchFamily="18" charset="0"/>
                <a:cs typeface="Times New Roman" panose="02020603050405020304" pitchFamily="18" charset="0"/>
              </a:rPr>
              <a:t>	• Multilayer </a:t>
            </a:r>
            <a:r>
              <a:rPr lang="en-US" sz="2200" dirty="0" err="1">
                <a:latin typeface="Times New Roman" panose="02020603050405020304" pitchFamily="18" charset="0"/>
                <a:cs typeface="Times New Roman" panose="02020603050405020304" pitchFamily="18" charset="0"/>
              </a:rPr>
              <a:t>Perceptrons</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XGBoost</a:t>
            </a:r>
            <a:r>
              <a:rPr lang="en-US" sz="2200" dirty="0">
                <a:latin typeface="Times New Roman" panose="02020603050405020304" pitchFamily="18" charset="0"/>
                <a:cs typeface="Times New Roman" panose="02020603050405020304" pitchFamily="18" charset="0"/>
              </a:rPr>
              <a:t> </a:t>
            </a:r>
          </a:p>
          <a:p>
            <a:r>
              <a:rPr lang="en-US" sz="2200" dirty="0">
                <a:latin typeface="Times New Roman" panose="02020603050405020304" pitchFamily="18" charset="0"/>
                <a:cs typeface="Times New Roman" panose="02020603050405020304" pitchFamily="18" charset="0"/>
              </a:rPr>
              <a:t>	• Autoencoder Neural Network 	• Support Vector Machines</a:t>
            </a:r>
          </a:p>
        </p:txBody>
      </p:sp>
    </p:spTree>
    <p:extLst>
      <p:ext uri="{BB962C8B-B14F-4D97-AF65-F5344CB8AC3E}">
        <p14:creationId xmlns:p14="http://schemas.microsoft.com/office/powerpoint/2010/main" val="657419666"/>
      </p:ext>
    </p:extLst>
  </p:cSld>
  <p:clrMapOvr>
    <a:masterClrMapping/>
  </p:clrMapOvr>
  <mc:AlternateContent xmlns:mc="http://schemas.openxmlformats.org/markup-compatibility/2006" xmlns:p14="http://schemas.microsoft.com/office/powerpoint/2010/main">
    <mc:Choice Requires="p14">
      <p:transition spd="med" p14:dur="700" advTm="7794">
        <p:fade/>
      </p:transition>
    </mc:Choice>
    <mc:Fallback xmlns="">
      <p:transition spd="med" advTm="7794">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E32017-A025-619B-8200-1251A5E3192A}"/>
              </a:ext>
            </a:extLst>
          </p:cNvPr>
          <p:cNvSpPr txBox="1"/>
          <p:nvPr/>
        </p:nvSpPr>
        <p:spPr>
          <a:xfrm>
            <a:off x="1721796" y="963038"/>
            <a:ext cx="5476672" cy="584775"/>
          </a:xfrm>
          <a:prstGeom prst="rect">
            <a:avLst/>
          </a:prstGeom>
          <a:noFill/>
        </p:spPr>
        <p:txBody>
          <a:bodyPr wrap="square" rtlCol="0">
            <a:spAutoFit/>
          </a:bodyPr>
          <a:lstStyle/>
          <a:p>
            <a:pPr algn="ctr"/>
            <a:r>
              <a:rPr lang="en-US" sz="3200" b="1" dirty="0">
                <a:solidFill>
                  <a:srgbClr val="FFFF00"/>
                </a:solidFill>
                <a:latin typeface="Times New Roman" panose="02020603050405020304" pitchFamily="18" charset="0"/>
                <a:cs typeface="Times New Roman" panose="02020603050405020304" pitchFamily="18" charset="0"/>
              </a:rPr>
              <a:t>MODEL EVALUATION</a:t>
            </a:r>
          </a:p>
        </p:txBody>
      </p:sp>
      <p:sp>
        <p:nvSpPr>
          <p:cNvPr id="3" name="TextBox 2">
            <a:extLst>
              <a:ext uri="{FF2B5EF4-FFF2-40B4-BE49-F238E27FC236}">
                <a16:creationId xmlns:a16="http://schemas.microsoft.com/office/drawing/2014/main" id="{ECAD75C9-15C6-DEC9-7084-BB84EC68798C}"/>
              </a:ext>
            </a:extLst>
          </p:cNvPr>
          <p:cNvSpPr txBox="1"/>
          <p:nvPr/>
        </p:nvSpPr>
        <p:spPr>
          <a:xfrm>
            <a:off x="544749" y="2373549"/>
            <a:ext cx="8093413" cy="1107996"/>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 The models are evaluated, and the considered metric is accuracy. </a:t>
            </a:r>
          </a:p>
          <a:p>
            <a:r>
              <a:rPr lang="en-US" sz="2200" dirty="0">
                <a:latin typeface="Times New Roman" panose="02020603050405020304" pitchFamily="18" charset="0"/>
                <a:cs typeface="Times New Roman" panose="02020603050405020304" pitchFamily="18" charset="0"/>
              </a:rPr>
              <a:t>• Below Figure shows the training and test dataset accuracy by the respective models:</a:t>
            </a:r>
          </a:p>
        </p:txBody>
      </p:sp>
      <p:sp>
        <p:nvSpPr>
          <p:cNvPr id="4" name="TextBox 3">
            <a:extLst>
              <a:ext uri="{FF2B5EF4-FFF2-40B4-BE49-F238E27FC236}">
                <a16:creationId xmlns:a16="http://schemas.microsoft.com/office/drawing/2014/main" id="{5B65ADD3-1B06-2B14-557C-2255D19C9EC1}"/>
              </a:ext>
            </a:extLst>
          </p:cNvPr>
          <p:cNvSpPr txBox="1"/>
          <p:nvPr/>
        </p:nvSpPr>
        <p:spPr>
          <a:xfrm>
            <a:off x="787940" y="5680953"/>
            <a:ext cx="7752945" cy="769441"/>
          </a:xfrm>
          <a:prstGeom prst="rect">
            <a:avLst/>
          </a:prstGeom>
          <a:noFill/>
        </p:spPr>
        <p:txBody>
          <a:bodyPr wrap="square" rtlCol="0">
            <a:spAutoFit/>
          </a:bodyPr>
          <a:lstStyle/>
          <a:p>
            <a:r>
              <a:rPr lang="en-US" sz="2200">
                <a:latin typeface="Times New Roman" panose="02020603050405020304" pitchFamily="18" charset="0"/>
                <a:cs typeface="Times New Roman" panose="02020603050405020304" pitchFamily="18" charset="0"/>
              </a:rPr>
              <a:t>• For the above it is clear that the XGBoost model gives better performance. The model is saved for further usage.</a:t>
            </a:r>
            <a:endParaRPr lang="en-US" sz="2200"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A3218BD7-D29C-68B4-64E3-1EAA245DB825}"/>
              </a:ext>
            </a:extLst>
          </p:cNvPr>
          <p:cNvGraphicFramePr>
            <a:graphicFrameLocks noGrp="1"/>
          </p:cNvGraphicFramePr>
          <p:nvPr>
            <p:extLst>
              <p:ext uri="{D42A27DB-BD31-4B8C-83A1-F6EECF244321}">
                <p14:modId xmlns:p14="http://schemas.microsoft.com/office/powerpoint/2010/main" val="2293680245"/>
              </p:ext>
            </p:extLst>
          </p:nvPr>
        </p:nvGraphicFramePr>
        <p:xfrm>
          <a:off x="787940" y="3481545"/>
          <a:ext cx="6980368" cy="2047452"/>
        </p:xfrm>
        <a:graphic>
          <a:graphicData uri="http://schemas.openxmlformats.org/drawingml/2006/table">
            <a:tbl>
              <a:tblPr/>
              <a:tblGrid>
                <a:gridCol w="1678609">
                  <a:extLst>
                    <a:ext uri="{9D8B030D-6E8A-4147-A177-3AD203B41FA5}">
                      <a16:colId xmlns:a16="http://schemas.microsoft.com/office/drawing/2014/main" val="2073916621"/>
                    </a:ext>
                  </a:extLst>
                </a:gridCol>
                <a:gridCol w="1840614">
                  <a:extLst>
                    <a:ext uri="{9D8B030D-6E8A-4147-A177-3AD203B41FA5}">
                      <a16:colId xmlns:a16="http://schemas.microsoft.com/office/drawing/2014/main" val="1155746431"/>
                    </a:ext>
                  </a:extLst>
                </a:gridCol>
                <a:gridCol w="1678609">
                  <a:extLst>
                    <a:ext uri="{9D8B030D-6E8A-4147-A177-3AD203B41FA5}">
                      <a16:colId xmlns:a16="http://schemas.microsoft.com/office/drawing/2014/main" val="1711507148"/>
                    </a:ext>
                  </a:extLst>
                </a:gridCol>
                <a:gridCol w="1782536">
                  <a:extLst>
                    <a:ext uri="{9D8B030D-6E8A-4147-A177-3AD203B41FA5}">
                      <a16:colId xmlns:a16="http://schemas.microsoft.com/office/drawing/2014/main" val="1487260330"/>
                    </a:ext>
                  </a:extLst>
                </a:gridCol>
              </a:tblGrid>
              <a:tr h="316724">
                <a:tc>
                  <a:txBody>
                    <a:bodyPr/>
                    <a:lstStyle/>
                    <a:p>
                      <a:pPr algn="r" fontAlgn="ctr"/>
                      <a:endParaRPr lang="en-US" sz="1200"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200" b="1" dirty="0">
                          <a:effectLst/>
                        </a:rPr>
                        <a:t>ML Model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200" b="1" dirty="0">
                          <a:effectLst/>
                        </a:rPr>
                        <a:t>Train Accuracy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200" b="1" dirty="0">
                          <a:effectLst/>
                        </a:rPr>
                        <a:t>Test Accuracy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91177655"/>
                  </a:ext>
                </a:extLst>
              </a:tr>
              <a:tr h="180985">
                <a:tc>
                  <a:txBody>
                    <a:bodyPr/>
                    <a:lstStyle/>
                    <a:p>
                      <a:pPr algn="r" fontAlgn="ctr"/>
                      <a:r>
                        <a:rPr lang="en-US" sz="1200" b="1" dirty="0">
                          <a:effectLst/>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sz="1200">
                          <a:effectLst/>
                        </a:rPr>
                        <a:t>XGBoost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sz="1200">
                          <a:effectLst/>
                        </a:rPr>
                        <a:t>0.866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sz="1200">
                          <a:effectLst/>
                        </a:rPr>
                        <a:t>0.864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215258785"/>
                  </a:ext>
                </a:extLst>
              </a:tr>
              <a:tr h="316724">
                <a:tc>
                  <a:txBody>
                    <a:bodyPr/>
                    <a:lstStyle/>
                    <a:p>
                      <a:pPr algn="r" fontAlgn="ctr"/>
                      <a:r>
                        <a:rPr lang="en-US" sz="1200" b="1">
                          <a:effectLst/>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200" dirty="0">
                          <a:effectLst/>
                        </a:rPr>
                        <a:t>Multilayer </a:t>
                      </a:r>
                      <a:r>
                        <a:rPr lang="en-US" sz="1200">
                          <a:effectLst/>
                        </a:rPr>
                        <a:t>Perceptrons</a:t>
                      </a:r>
                      <a:endParaRPr lang="en-US" sz="12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200">
                          <a:effectLst/>
                        </a:rPr>
                        <a:t>0.858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200">
                          <a:effectLst/>
                        </a:rPr>
                        <a:t>0.863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527995551"/>
                  </a:ext>
                </a:extLst>
              </a:tr>
              <a:tr h="316724">
                <a:tc>
                  <a:txBody>
                    <a:bodyPr/>
                    <a:lstStyle/>
                    <a:p>
                      <a:pPr algn="r" fontAlgn="ctr"/>
                      <a:r>
                        <a:rPr lang="en-US" sz="1200" b="1">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sz="1200">
                          <a:effectLst/>
                        </a:rPr>
                        <a:t>Random Forest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sz="1200">
                          <a:effectLst/>
                        </a:rPr>
                        <a:t>0.814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sz="1200">
                          <a:effectLst/>
                        </a:rPr>
                        <a:t>0.834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1990587038"/>
                  </a:ext>
                </a:extLst>
              </a:tr>
              <a:tr h="180985">
                <a:tc>
                  <a:txBody>
                    <a:bodyPr/>
                    <a:lstStyle/>
                    <a:p>
                      <a:pPr algn="r" fontAlgn="ctr"/>
                      <a:r>
                        <a:rPr lang="en-US" sz="1200" b="1">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200" dirty="0">
                          <a:effectLst/>
                        </a:rPr>
                        <a:t>Decision Tree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200">
                          <a:effectLst/>
                        </a:rPr>
                        <a:t>0.810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200">
                          <a:effectLst/>
                        </a:rPr>
                        <a:t>0.826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443618653"/>
                  </a:ext>
                </a:extLst>
              </a:tr>
              <a:tr h="180985">
                <a:tc>
                  <a:txBody>
                    <a:bodyPr/>
                    <a:lstStyle/>
                    <a:p>
                      <a:pPr algn="r" fontAlgn="ctr"/>
                      <a:r>
                        <a:rPr lang="en-US" sz="1200" b="1">
                          <a:effectLst/>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sz="1200">
                          <a:effectLst/>
                        </a:rPr>
                        <a:t>AutoEncoder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sz="1200">
                          <a:effectLst/>
                        </a:rPr>
                        <a:t>0.819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sz="1200">
                          <a:effectLst/>
                        </a:rPr>
                        <a:t>0.818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1178112637"/>
                  </a:ext>
                </a:extLst>
              </a:tr>
              <a:tr h="180985">
                <a:tc>
                  <a:txBody>
                    <a:bodyPr/>
                    <a:lstStyle/>
                    <a:p>
                      <a:pPr algn="r" fontAlgn="ctr"/>
                      <a:r>
                        <a:rPr lang="en-US" sz="1200" b="1">
                          <a:effectLst/>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200">
                          <a:effectLst/>
                        </a:rPr>
                        <a:t>SVM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200">
                          <a:effectLst/>
                        </a:rPr>
                        <a:t>0.798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200" dirty="0">
                          <a:effectLst/>
                        </a:rPr>
                        <a:t>0.818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167160516"/>
                  </a:ext>
                </a:extLst>
              </a:tr>
            </a:tbl>
          </a:graphicData>
        </a:graphic>
      </p:graphicFrame>
    </p:spTree>
    <p:extLst>
      <p:ext uri="{BB962C8B-B14F-4D97-AF65-F5344CB8AC3E}">
        <p14:creationId xmlns:p14="http://schemas.microsoft.com/office/powerpoint/2010/main" val="1693568757"/>
      </p:ext>
    </p:extLst>
  </p:cSld>
  <p:clrMapOvr>
    <a:masterClrMapping/>
  </p:clrMapOvr>
  <mc:AlternateContent xmlns:mc="http://schemas.openxmlformats.org/markup-compatibility/2006" xmlns:p14="http://schemas.microsoft.com/office/powerpoint/2010/main">
    <mc:Choice Requires="p14">
      <p:transition spd="med" p14:dur="700" advTm="7794">
        <p:fade/>
      </p:transition>
    </mc:Choice>
    <mc:Fallback xmlns="">
      <p:transition spd="med" advTm="7794">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408DD7-ED60-7001-BF10-1E9AD2FBD223}"/>
              </a:ext>
            </a:extLst>
          </p:cNvPr>
          <p:cNvSpPr txBox="1"/>
          <p:nvPr/>
        </p:nvSpPr>
        <p:spPr>
          <a:xfrm>
            <a:off x="1352145" y="1001949"/>
            <a:ext cx="6001966" cy="584775"/>
          </a:xfrm>
          <a:prstGeom prst="rect">
            <a:avLst/>
          </a:prstGeom>
          <a:noFill/>
        </p:spPr>
        <p:txBody>
          <a:bodyPr wrap="square" rtlCol="0">
            <a:spAutoFit/>
          </a:bodyPr>
          <a:lstStyle/>
          <a:p>
            <a:pPr algn="ctr"/>
            <a:r>
              <a:rPr lang="en-US" sz="3200" b="1" dirty="0">
                <a:solidFill>
                  <a:srgbClr val="FFFF00"/>
                </a:solidFill>
                <a:latin typeface="Times New Roman" panose="02020603050405020304" pitchFamily="18" charset="0"/>
                <a:cs typeface="Times New Roman" panose="02020603050405020304" pitchFamily="18" charset="0"/>
              </a:rPr>
              <a:t>NEXT STEPS</a:t>
            </a:r>
          </a:p>
        </p:txBody>
      </p:sp>
      <p:sp>
        <p:nvSpPr>
          <p:cNvPr id="3" name="TextBox 2">
            <a:extLst>
              <a:ext uri="{FF2B5EF4-FFF2-40B4-BE49-F238E27FC236}">
                <a16:creationId xmlns:a16="http://schemas.microsoft.com/office/drawing/2014/main" id="{53B8ED4E-854D-978A-5AD2-8D61E2573EED}"/>
              </a:ext>
            </a:extLst>
          </p:cNvPr>
          <p:cNvSpPr txBox="1"/>
          <p:nvPr/>
        </p:nvSpPr>
        <p:spPr>
          <a:xfrm>
            <a:off x="515566" y="2519464"/>
            <a:ext cx="8112868" cy="3477875"/>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 Working on this project is very knowledgeable and worth the effort. </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Through this project, one can know a lot about the phishing websites and how they are differentiated from legitimate ones. </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This project can be taken further by creating a browser extensions of developing a GUI. </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These should classify the inputted URL to legitimate or phishing with the use of the saved model.</a:t>
            </a:r>
          </a:p>
        </p:txBody>
      </p:sp>
    </p:spTree>
    <p:extLst>
      <p:ext uri="{BB962C8B-B14F-4D97-AF65-F5344CB8AC3E}">
        <p14:creationId xmlns:p14="http://schemas.microsoft.com/office/powerpoint/2010/main" val="1799838548"/>
      </p:ext>
    </p:extLst>
  </p:cSld>
  <p:clrMapOvr>
    <a:masterClrMapping/>
  </p:clrMapOvr>
  <mc:AlternateContent xmlns:mc="http://schemas.openxmlformats.org/markup-compatibility/2006" xmlns:p14="http://schemas.microsoft.com/office/powerpoint/2010/main">
    <mc:Choice Requires="p14">
      <p:transition spd="med" p14:dur="700" advTm="7794">
        <p:fade/>
      </p:transition>
    </mc:Choice>
    <mc:Fallback xmlns="">
      <p:transition spd="med" advTm="7794">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7D9B88A3-E768-4F40-BB73-DD92C09D35DF}"/>
              </a:ext>
            </a:extLst>
          </p:cNvPr>
          <p:cNvSpPr txBox="1">
            <a:spLocks/>
          </p:cNvSpPr>
          <p:nvPr/>
        </p:nvSpPr>
        <p:spPr>
          <a:xfrm>
            <a:off x="534459" y="2456910"/>
            <a:ext cx="8313109" cy="104923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pPr algn="ctr"/>
            <a:r>
              <a:rPr lang="en-US" sz="4000" b="1" dirty="0">
                <a:solidFill>
                  <a:srgbClr val="FFFF0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269359356"/>
      </p:ext>
    </p:extLst>
  </p:cSld>
  <p:clrMapOvr>
    <a:masterClrMapping/>
  </p:clrMapOvr>
  <mc:AlternateContent xmlns:mc="http://schemas.openxmlformats.org/markup-compatibility/2006" xmlns:p14="http://schemas.microsoft.com/office/powerpoint/2010/main">
    <mc:Choice Requires="p14">
      <p:transition spd="med" p14:dur="700" advTm="7794">
        <p:fade/>
      </p:transition>
    </mc:Choice>
    <mc:Fallback xmlns="">
      <p:transition spd="med" advTm="7794">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0A57C2-956D-A676-4F32-A1FB7755ABC4}"/>
              </a:ext>
            </a:extLst>
          </p:cNvPr>
          <p:cNvSpPr txBox="1"/>
          <p:nvPr/>
        </p:nvSpPr>
        <p:spPr>
          <a:xfrm>
            <a:off x="645160" y="1031700"/>
            <a:ext cx="7853680" cy="584775"/>
          </a:xfrm>
          <a:prstGeom prst="rect">
            <a:avLst/>
          </a:prstGeom>
          <a:noFill/>
        </p:spPr>
        <p:txBody>
          <a:bodyPr wrap="square" rtlCol="0">
            <a:spAutoFit/>
          </a:bodyPr>
          <a:lstStyle/>
          <a:p>
            <a:pPr algn="ctr"/>
            <a:r>
              <a:rPr lang="en-US" sz="3200" b="1" dirty="0">
                <a:solidFill>
                  <a:srgbClr val="FFFF00"/>
                </a:solidFill>
                <a:latin typeface="Times New Roman" panose="02020603050405020304" pitchFamily="18" charset="0"/>
                <a:cs typeface="Times New Roman" panose="02020603050405020304" pitchFamily="18" charset="0"/>
              </a:rPr>
              <a:t>INTRODUCTION</a:t>
            </a:r>
          </a:p>
        </p:txBody>
      </p:sp>
      <p:sp>
        <p:nvSpPr>
          <p:cNvPr id="6" name="TextBox 5">
            <a:extLst>
              <a:ext uri="{FF2B5EF4-FFF2-40B4-BE49-F238E27FC236}">
                <a16:creationId xmlns:a16="http://schemas.microsoft.com/office/drawing/2014/main" id="{69A16B4D-29BD-F830-892E-D85C7425EC63}"/>
              </a:ext>
            </a:extLst>
          </p:cNvPr>
          <p:cNvSpPr txBox="1"/>
          <p:nvPr/>
        </p:nvSpPr>
        <p:spPr>
          <a:xfrm>
            <a:off x="491247" y="2654697"/>
            <a:ext cx="8161505" cy="3046988"/>
          </a:xfrm>
          <a:prstGeom prst="rect">
            <a:avLst/>
          </a:prstGeom>
          <a:noFill/>
        </p:spPr>
        <p:txBody>
          <a:bodyPr wrap="square" rtlCol="0">
            <a:spAutoFit/>
          </a:bodyPr>
          <a:lstStyle/>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 Phishing websites pose a growing risk to online security.</a:t>
            </a:r>
          </a:p>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 Machine learning algorithms are essential for proactive identification of phishing sites.</a:t>
            </a:r>
          </a:p>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 The study focuses on using machine learning to bolster cybersecurity and protect users from evolving malicious tactics.</a:t>
            </a:r>
          </a:p>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 Objective is to implement measures that leverage machine learning for real-time detection, mitigating risks posed by phishing websites.</a:t>
            </a:r>
          </a:p>
        </p:txBody>
      </p:sp>
    </p:spTree>
    <p:extLst>
      <p:ext uri="{BB962C8B-B14F-4D97-AF65-F5344CB8AC3E}">
        <p14:creationId xmlns:p14="http://schemas.microsoft.com/office/powerpoint/2010/main" val="3931332109"/>
      </p:ext>
    </p:extLst>
  </p:cSld>
  <p:clrMapOvr>
    <a:masterClrMapping/>
  </p:clrMapOvr>
  <mc:AlternateContent xmlns:mc="http://schemas.openxmlformats.org/markup-compatibility/2006" xmlns:p14="http://schemas.microsoft.com/office/powerpoint/2010/main">
    <mc:Choice Requires="p14">
      <p:transition spd="med" p14:dur="700" advTm="7794">
        <p:fade/>
      </p:transition>
    </mc:Choice>
    <mc:Fallback xmlns="">
      <p:transition spd="med" advTm="7794">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306BFF-5E82-3620-6762-27AFB5E666DF}"/>
              </a:ext>
            </a:extLst>
          </p:cNvPr>
          <p:cNvSpPr txBox="1"/>
          <p:nvPr/>
        </p:nvSpPr>
        <p:spPr>
          <a:xfrm>
            <a:off x="1215957" y="1051145"/>
            <a:ext cx="6138154" cy="584775"/>
          </a:xfrm>
          <a:prstGeom prst="rect">
            <a:avLst/>
          </a:prstGeom>
          <a:noFill/>
        </p:spPr>
        <p:txBody>
          <a:bodyPr wrap="square" rtlCol="0">
            <a:spAutoFit/>
          </a:bodyPr>
          <a:lstStyle/>
          <a:p>
            <a:pPr algn="ctr"/>
            <a:r>
              <a:rPr lang="en-US" sz="3200" b="1" dirty="0">
                <a:solidFill>
                  <a:srgbClr val="FFFF00"/>
                </a:solidFill>
                <a:latin typeface="Times New Roman" panose="02020603050405020304" pitchFamily="18" charset="0"/>
                <a:cs typeface="Times New Roman" panose="02020603050405020304" pitchFamily="18" charset="0"/>
              </a:rPr>
              <a:t>PROBLEM STATEMENT</a:t>
            </a:r>
          </a:p>
        </p:txBody>
      </p:sp>
      <p:sp>
        <p:nvSpPr>
          <p:cNvPr id="3" name="TextBox 2">
            <a:extLst>
              <a:ext uri="{FF2B5EF4-FFF2-40B4-BE49-F238E27FC236}">
                <a16:creationId xmlns:a16="http://schemas.microsoft.com/office/drawing/2014/main" id="{25DCA7ED-D55A-F08D-666D-11DEFF8B29C1}"/>
              </a:ext>
            </a:extLst>
          </p:cNvPr>
          <p:cNvSpPr txBox="1"/>
          <p:nvPr/>
        </p:nvSpPr>
        <p:spPr>
          <a:xfrm>
            <a:off x="496111" y="2626467"/>
            <a:ext cx="8151778" cy="3046988"/>
          </a:xfrm>
          <a:prstGeom prst="rect">
            <a:avLst/>
          </a:prstGeom>
          <a:noFill/>
        </p:spPr>
        <p:txBody>
          <a:bodyPr wrap="square" rtlCol="0">
            <a:spAutoFit/>
          </a:bodyPr>
          <a:lstStyle/>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Phishing threats surpass traditional identification methods, demanding a proactive solution.</a:t>
            </a:r>
          </a:p>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Research focuses on leveraging machine learning for robust URL feature analysis.</a:t>
            </a:r>
          </a:p>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Goal is to differentiate effectively between legitimate and phishing websites.</a:t>
            </a:r>
          </a:p>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Aiming for an advanced model to enhance overall cybersecurity.</a:t>
            </a:r>
          </a:p>
        </p:txBody>
      </p:sp>
    </p:spTree>
    <p:extLst>
      <p:ext uri="{BB962C8B-B14F-4D97-AF65-F5344CB8AC3E}">
        <p14:creationId xmlns:p14="http://schemas.microsoft.com/office/powerpoint/2010/main" val="3305610400"/>
      </p:ext>
    </p:extLst>
  </p:cSld>
  <p:clrMapOvr>
    <a:masterClrMapping/>
  </p:clrMapOvr>
  <mc:AlternateContent xmlns:mc="http://schemas.openxmlformats.org/markup-compatibility/2006" xmlns:p14="http://schemas.microsoft.com/office/powerpoint/2010/main">
    <mc:Choice Requires="p14">
      <p:transition spd="med" p14:dur="700" advTm="7794">
        <p:fade/>
      </p:transition>
    </mc:Choice>
    <mc:Fallback xmlns="">
      <p:transition spd="med" advTm="7794">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0691CD-9087-2208-790D-AA1AAA6A03BE}"/>
              </a:ext>
            </a:extLst>
          </p:cNvPr>
          <p:cNvSpPr txBox="1"/>
          <p:nvPr/>
        </p:nvSpPr>
        <p:spPr>
          <a:xfrm>
            <a:off x="515566" y="1093008"/>
            <a:ext cx="8112868" cy="584775"/>
          </a:xfrm>
          <a:prstGeom prst="rect">
            <a:avLst/>
          </a:prstGeom>
          <a:noFill/>
        </p:spPr>
        <p:txBody>
          <a:bodyPr wrap="square" rtlCol="0">
            <a:spAutoFit/>
          </a:bodyPr>
          <a:lstStyle/>
          <a:p>
            <a:pPr algn="ctr"/>
            <a:r>
              <a:rPr lang="en-US" sz="3200" b="1" dirty="0">
                <a:solidFill>
                  <a:srgbClr val="FFFF00"/>
                </a:solidFill>
                <a:latin typeface="Times New Roman" panose="02020603050405020304" pitchFamily="18" charset="0"/>
                <a:cs typeface="Times New Roman" panose="02020603050405020304" pitchFamily="18" charset="0"/>
              </a:rPr>
              <a:t>ABSTRACT</a:t>
            </a:r>
          </a:p>
        </p:txBody>
      </p:sp>
      <p:sp>
        <p:nvSpPr>
          <p:cNvPr id="5" name="TextBox 4">
            <a:extLst>
              <a:ext uri="{FF2B5EF4-FFF2-40B4-BE49-F238E27FC236}">
                <a16:creationId xmlns:a16="http://schemas.microsoft.com/office/drawing/2014/main" id="{6BC2CBE6-BABA-1139-10A0-714944E1C2A1}"/>
              </a:ext>
            </a:extLst>
          </p:cNvPr>
          <p:cNvSpPr txBox="1"/>
          <p:nvPr/>
        </p:nvSpPr>
        <p:spPr>
          <a:xfrm>
            <a:off x="515566" y="2665379"/>
            <a:ext cx="8112868" cy="2677656"/>
          </a:xfrm>
          <a:prstGeom prst="rect">
            <a:avLst/>
          </a:prstGeom>
          <a:noFill/>
        </p:spPr>
        <p:txBody>
          <a:bodyPr wrap="square" rtlCol="0">
            <a:spAutoFit/>
          </a:bodyPr>
          <a:lstStyle/>
          <a:p>
            <a:pPr lvl="0" eaLnBrk="0" fontAlgn="base" hangingPunct="0">
              <a:spcBef>
                <a:spcPct val="0"/>
              </a:spcBef>
              <a:spcAft>
                <a:spcPct val="0"/>
              </a:spcAft>
              <a:buFontTx/>
              <a:buChar char="•"/>
            </a:pPr>
            <a:r>
              <a:rPr lang="en-US" altLang="en-US" sz="2400" dirty="0">
                <a:latin typeface="Times New Roman" panose="02020603050405020304" pitchFamily="18" charset="0"/>
                <a:cs typeface="Times New Roman" panose="02020603050405020304" pitchFamily="18" charset="0"/>
              </a:rPr>
              <a:t>Investigation into machine learning for phishing website detection via URL features.</a:t>
            </a:r>
          </a:p>
          <a:p>
            <a:pPr lvl="0" eaLnBrk="0" fontAlgn="base" hangingPunct="0">
              <a:spcBef>
                <a:spcPct val="0"/>
              </a:spcBef>
              <a:spcAft>
                <a:spcPct val="0"/>
              </a:spcAft>
              <a:buFontTx/>
              <a:buChar char="•"/>
            </a:pPr>
            <a:r>
              <a:rPr lang="en-US" altLang="en-US" sz="2400" dirty="0">
                <a:latin typeface="Times New Roman" panose="02020603050405020304" pitchFamily="18" charset="0"/>
                <a:cs typeface="Times New Roman" panose="02020603050405020304" pitchFamily="18" charset="0"/>
              </a:rPr>
              <a:t>Focus on distinguishing between legitimate and malicious sites.</a:t>
            </a:r>
          </a:p>
          <a:p>
            <a:pPr lvl="0" eaLnBrk="0" fontAlgn="base" hangingPunct="0">
              <a:spcBef>
                <a:spcPct val="0"/>
              </a:spcBef>
              <a:spcAft>
                <a:spcPct val="0"/>
              </a:spcAft>
              <a:buFontTx/>
              <a:buChar char="•"/>
            </a:pPr>
            <a:r>
              <a:rPr lang="en-US" altLang="en-US" sz="2400" dirty="0">
                <a:latin typeface="Times New Roman" panose="02020603050405020304" pitchFamily="18" charset="0"/>
                <a:cs typeface="Times New Roman" panose="02020603050405020304" pitchFamily="18" charset="0"/>
              </a:rPr>
              <a:t>Evaluation of decision trees, random forests, and deep learning for accurate detection.</a:t>
            </a:r>
          </a:p>
          <a:p>
            <a:pPr lvl="0" eaLnBrk="0" fontAlgn="base" hangingPunct="0">
              <a:spcBef>
                <a:spcPct val="0"/>
              </a:spcBef>
              <a:spcAft>
                <a:spcPct val="0"/>
              </a:spcAft>
              <a:buFontTx/>
              <a:buChar char="•"/>
            </a:pPr>
            <a:r>
              <a:rPr lang="en-US" altLang="en-US" sz="2400" dirty="0">
                <a:latin typeface="Times New Roman" panose="02020603050405020304" pitchFamily="18" charset="0"/>
                <a:cs typeface="Times New Roman" panose="02020603050405020304" pitchFamily="18" charset="0"/>
              </a:rPr>
              <a:t>Contributes to cybersecurity measures by enhancing phishing detection capabilities.</a:t>
            </a:r>
            <a:r>
              <a:rPr lang="en-US" altLang="en-US" sz="800" dirty="0">
                <a:latin typeface="Times New Roman" panose="02020603050405020304" pitchFamily="18" charset="0"/>
                <a:cs typeface="Times New Roman" panose="02020603050405020304" pitchFamily="18" charset="0"/>
              </a:rPr>
              <a:t> </a:t>
            </a:r>
            <a:endParaRPr lang="en-US" altLang="en-US" sz="3600" dirty="0">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C20FEFE7-42BE-8BBC-3557-EF045F517DB8}"/>
              </a:ext>
            </a:extLst>
          </p:cNvPr>
          <p:cNvSpPr>
            <a:spLocks noChangeArrowheads="1"/>
          </p:cNvSpPr>
          <p:nvPr/>
        </p:nvSpPr>
        <p:spPr bwMode="auto">
          <a:xfrm>
            <a:off x="0" y="-138499"/>
            <a:ext cx="65" cy="276999"/>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97525882"/>
      </p:ext>
    </p:extLst>
  </p:cSld>
  <p:clrMapOvr>
    <a:masterClrMapping/>
  </p:clrMapOvr>
  <mc:AlternateContent xmlns:mc="http://schemas.openxmlformats.org/markup-compatibility/2006" xmlns:p14="http://schemas.microsoft.com/office/powerpoint/2010/main">
    <mc:Choice Requires="p14">
      <p:transition spd="med" p14:dur="700" advTm="7794">
        <p:fade/>
      </p:transition>
    </mc:Choice>
    <mc:Fallback xmlns="">
      <p:transition spd="med" advTm="7794">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19" name="Title 1">
            <a:extLst>
              <a:ext uri="{FF2B5EF4-FFF2-40B4-BE49-F238E27FC236}">
                <a16:creationId xmlns:a16="http://schemas.microsoft.com/office/drawing/2014/main" id="{6080D033-A696-490C-A20F-F1F3D7293840}"/>
              </a:ext>
            </a:extLst>
          </p:cNvPr>
          <p:cNvSpPr txBox="1">
            <a:spLocks/>
          </p:cNvSpPr>
          <p:nvPr/>
        </p:nvSpPr>
        <p:spPr>
          <a:xfrm>
            <a:off x="-4743" y="831887"/>
            <a:ext cx="9148743" cy="1049235"/>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3200" b="1" dirty="0">
                <a:solidFill>
                  <a:srgbClr val="FFFF00"/>
                </a:solidFill>
                <a:latin typeface="Times New Roman" panose="02020603050405020304" pitchFamily="18" charset="0"/>
                <a:cs typeface="Times New Roman" panose="02020603050405020304" pitchFamily="18" charset="0"/>
              </a:rPr>
              <a:t>OBJECTIVE</a:t>
            </a:r>
          </a:p>
        </p:txBody>
      </p:sp>
      <p:sp>
        <p:nvSpPr>
          <p:cNvPr id="20" name="Content Placeholder 2">
            <a:extLst>
              <a:ext uri="{FF2B5EF4-FFF2-40B4-BE49-F238E27FC236}">
                <a16:creationId xmlns:a16="http://schemas.microsoft.com/office/drawing/2014/main" id="{6E8CCFD6-96DD-4AA3-A49F-1BEDDBAFE3E0}"/>
              </a:ext>
            </a:extLst>
          </p:cNvPr>
          <p:cNvSpPr txBox="1">
            <a:spLocks/>
          </p:cNvSpPr>
          <p:nvPr/>
        </p:nvSpPr>
        <p:spPr>
          <a:xfrm>
            <a:off x="598914" y="2764850"/>
            <a:ext cx="8142051" cy="3978612"/>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algn="l">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Development and assessment of machine learning algorithms (decision trees, random forest, deep learning) for proactive phishing detection.</a:t>
            </a:r>
          </a:p>
          <a:p>
            <a:pPr algn="l">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Evaluation of model effectiveness in distinguishing between legitimate and malicious sites.</a:t>
            </a:r>
          </a:p>
          <a:p>
            <a:pPr algn="l">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Goal is to enhance online security and contribute insights to the evolving field of cybersecurity.</a:t>
            </a:r>
          </a:p>
        </p:txBody>
      </p:sp>
    </p:spTree>
    <p:extLst>
      <p:ext uri="{BB962C8B-B14F-4D97-AF65-F5344CB8AC3E}">
        <p14:creationId xmlns:p14="http://schemas.microsoft.com/office/powerpoint/2010/main" val="537787507"/>
      </p:ext>
    </p:extLst>
  </p:cSld>
  <p:clrMapOvr>
    <a:masterClrMapping/>
  </p:clrMapOvr>
  <mc:AlternateContent xmlns:mc="http://schemas.openxmlformats.org/markup-compatibility/2006" xmlns:p14="http://schemas.microsoft.com/office/powerpoint/2010/main">
    <mc:Choice Requires="p14">
      <p:transition spd="med" p14:dur="700" advTm="7794">
        <p:fade/>
      </p:transition>
    </mc:Choice>
    <mc:Fallback xmlns="">
      <p:transition spd="med" advTm="7794">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itle 1">
            <a:extLst>
              <a:ext uri="{FF2B5EF4-FFF2-40B4-BE49-F238E27FC236}">
                <a16:creationId xmlns:a16="http://schemas.microsoft.com/office/drawing/2014/main" id="{A29E9961-CD0F-5306-DC4F-442639456E30}"/>
              </a:ext>
            </a:extLst>
          </p:cNvPr>
          <p:cNvSpPr txBox="1">
            <a:spLocks/>
          </p:cNvSpPr>
          <p:nvPr/>
        </p:nvSpPr>
        <p:spPr>
          <a:xfrm>
            <a:off x="-376158" y="983439"/>
            <a:ext cx="9520158" cy="1049235"/>
          </a:xfrm>
          <a:prstGeom prst="rect">
            <a:avLst/>
          </a:prstGeom>
          <a:noFill/>
          <a:ln>
            <a:noFill/>
          </a:ln>
        </p:spPr>
        <p:style>
          <a:lnRef idx="0">
            <a:scrgbClr r="0" g="0" b="0"/>
          </a:lnRef>
          <a:fillRef idx="0">
            <a:scrgbClr r="0" g="0" b="0"/>
          </a:fillRef>
          <a:effectRef idx="0">
            <a:scrgbClr r="0" g="0" b="0"/>
          </a:effectRef>
          <a:fontRef idx="minor">
            <a:schemeClr val="dk1"/>
          </a:fontRef>
        </p:style>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000"/>
              <a:buFont typeface="Calibri"/>
              <a:buNone/>
              <a:defRPr sz="40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sz="2800" dirty="0">
                <a:ln w="0"/>
                <a:solidFill>
                  <a:srgbClr val="FFFF00"/>
                </a:solidFill>
                <a:latin typeface="Times New Roman" panose="02020603050405020304" pitchFamily="18" charset="0"/>
                <a:cs typeface="Times New Roman" panose="02020603050405020304" pitchFamily="18" charset="0"/>
              </a:rPr>
              <a:t>SYSTEM DESIGN (Architecture Diagram)</a:t>
            </a:r>
          </a:p>
        </p:txBody>
      </p:sp>
      <p:grpSp>
        <p:nvGrpSpPr>
          <p:cNvPr id="111" name="Group 110">
            <a:extLst>
              <a:ext uri="{FF2B5EF4-FFF2-40B4-BE49-F238E27FC236}">
                <a16:creationId xmlns:a16="http://schemas.microsoft.com/office/drawing/2014/main" id="{D3399948-7B2F-5507-8F31-118974DA602F}"/>
              </a:ext>
            </a:extLst>
          </p:cNvPr>
          <p:cNvGrpSpPr/>
          <p:nvPr/>
        </p:nvGrpSpPr>
        <p:grpSpPr>
          <a:xfrm>
            <a:off x="186684" y="2337757"/>
            <a:ext cx="8770632" cy="4144280"/>
            <a:chOff x="276091" y="2162658"/>
            <a:chExt cx="8770632" cy="4144280"/>
          </a:xfrm>
        </p:grpSpPr>
        <p:sp>
          <p:nvSpPr>
            <p:cNvPr id="103" name="Rectangle: Single Corner Snipped 102">
              <a:extLst>
                <a:ext uri="{FF2B5EF4-FFF2-40B4-BE49-F238E27FC236}">
                  <a16:creationId xmlns:a16="http://schemas.microsoft.com/office/drawing/2014/main" id="{253CD1B3-3AB1-5467-789F-FFA2B5507153}"/>
                </a:ext>
              </a:extLst>
            </p:cNvPr>
            <p:cNvSpPr/>
            <p:nvPr/>
          </p:nvSpPr>
          <p:spPr>
            <a:xfrm>
              <a:off x="3137229" y="2311767"/>
              <a:ext cx="3051887" cy="3995170"/>
            </a:xfrm>
            <a:prstGeom prst="snip1Rect">
              <a:avLst/>
            </a:prstGeom>
            <a:noFill/>
            <a:ln>
              <a:solidFill>
                <a:srgbClr val="C93F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Single Corner Snipped 103">
              <a:extLst>
                <a:ext uri="{FF2B5EF4-FFF2-40B4-BE49-F238E27FC236}">
                  <a16:creationId xmlns:a16="http://schemas.microsoft.com/office/drawing/2014/main" id="{24FB7069-AA7D-2BAF-D7C9-AF035C83179E}"/>
                </a:ext>
              </a:extLst>
            </p:cNvPr>
            <p:cNvSpPr/>
            <p:nvPr/>
          </p:nvSpPr>
          <p:spPr>
            <a:xfrm>
              <a:off x="6491536" y="2311767"/>
              <a:ext cx="2555187" cy="3995171"/>
            </a:xfrm>
            <a:prstGeom prst="snip1Rect">
              <a:avLst/>
            </a:prstGeom>
            <a:noFill/>
            <a:ln>
              <a:solidFill>
                <a:srgbClr val="C93F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Single Corner Snipped 101">
              <a:extLst>
                <a:ext uri="{FF2B5EF4-FFF2-40B4-BE49-F238E27FC236}">
                  <a16:creationId xmlns:a16="http://schemas.microsoft.com/office/drawing/2014/main" id="{E99E1BAF-1C41-C97B-004D-0C948D993162}"/>
                </a:ext>
              </a:extLst>
            </p:cNvPr>
            <p:cNvSpPr/>
            <p:nvPr/>
          </p:nvSpPr>
          <p:spPr>
            <a:xfrm>
              <a:off x="276091" y="4546233"/>
              <a:ext cx="2655774" cy="1760704"/>
            </a:xfrm>
            <a:prstGeom prst="snip1Rect">
              <a:avLst/>
            </a:prstGeom>
            <a:noFill/>
            <a:ln>
              <a:solidFill>
                <a:srgbClr val="C93F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Single Corner Snipped 100">
              <a:extLst>
                <a:ext uri="{FF2B5EF4-FFF2-40B4-BE49-F238E27FC236}">
                  <a16:creationId xmlns:a16="http://schemas.microsoft.com/office/drawing/2014/main" id="{A82A8A25-0588-BF21-37FA-7716E0CFD1B0}"/>
                </a:ext>
              </a:extLst>
            </p:cNvPr>
            <p:cNvSpPr/>
            <p:nvPr/>
          </p:nvSpPr>
          <p:spPr>
            <a:xfrm>
              <a:off x="281019" y="2354094"/>
              <a:ext cx="2655774" cy="1760704"/>
            </a:xfrm>
            <a:prstGeom prst="snip1Rect">
              <a:avLst/>
            </a:prstGeom>
            <a:noFill/>
            <a:ln>
              <a:solidFill>
                <a:srgbClr val="C93F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1E0E2C71-A89A-37B9-681D-91FE2B8DAAFE}"/>
                </a:ext>
              </a:extLst>
            </p:cNvPr>
            <p:cNvSpPr/>
            <p:nvPr/>
          </p:nvSpPr>
          <p:spPr>
            <a:xfrm>
              <a:off x="486383" y="2616742"/>
              <a:ext cx="2235190" cy="1237732"/>
            </a:xfrm>
            <a:prstGeom prst="rect">
              <a:avLst/>
            </a:prstGeom>
            <a:ln>
              <a:solidFill>
                <a:schemeClr val="tx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 COLLECTION</a:t>
              </a:r>
            </a:p>
          </p:txBody>
        </p:sp>
        <p:sp>
          <p:nvSpPr>
            <p:cNvPr id="8" name="Rectangle 7">
              <a:extLst>
                <a:ext uri="{FF2B5EF4-FFF2-40B4-BE49-F238E27FC236}">
                  <a16:creationId xmlns:a16="http://schemas.microsoft.com/office/drawing/2014/main" id="{BDC96952-2DEA-D44F-87F7-8F6E01634409}"/>
                </a:ext>
              </a:extLst>
            </p:cNvPr>
            <p:cNvSpPr/>
            <p:nvPr/>
          </p:nvSpPr>
          <p:spPr>
            <a:xfrm>
              <a:off x="3346653" y="3624182"/>
              <a:ext cx="1241773" cy="561316"/>
            </a:xfrm>
            <a:prstGeom prst="rect">
              <a:avLst/>
            </a:prstGeom>
            <a:ln>
              <a:solidFill>
                <a:schemeClr val="tx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TRAINING SET</a:t>
              </a:r>
            </a:p>
          </p:txBody>
        </p:sp>
        <p:sp>
          <p:nvSpPr>
            <p:cNvPr id="10" name="Rectangle 9">
              <a:extLst>
                <a:ext uri="{FF2B5EF4-FFF2-40B4-BE49-F238E27FC236}">
                  <a16:creationId xmlns:a16="http://schemas.microsoft.com/office/drawing/2014/main" id="{B13EAAD3-27E1-5C51-57A6-6E32732F9460}"/>
                </a:ext>
              </a:extLst>
            </p:cNvPr>
            <p:cNvSpPr/>
            <p:nvPr/>
          </p:nvSpPr>
          <p:spPr>
            <a:xfrm>
              <a:off x="4773106" y="3932342"/>
              <a:ext cx="1241768" cy="561317"/>
            </a:xfrm>
            <a:prstGeom prst="rect">
              <a:avLst/>
            </a:prstGeom>
            <a:ln>
              <a:solidFill>
                <a:schemeClr val="tx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TESTING SET</a:t>
              </a:r>
            </a:p>
          </p:txBody>
        </p:sp>
        <p:sp>
          <p:nvSpPr>
            <p:cNvPr id="11" name="Rectangle 10">
              <a:extLst>
                <a:ext uri="{FF2B5EF4-FFF2-40B4-BE49-F238E27FC236}">
                  <a16:creationId xmlns:a16="http://schemas.microsoft.com/office/drawing/2014/main" id="{BE7AE056-348B-A240-1ECD-AD3AEE39272C}"/>
                </a:ext>
              </a:extLst>
            </p:cNvPr>
            <p:cNvSpPr/>
            <p:nvPr/>
          </p:nvSpPr>
          <p:spPr>
            <a:xfrm>
              <a:off x="3557678" y="2604062"/>
              <a:ext cx="2252484" cy="706059"/>
            </a:xfrm>
            <a:prstGeom prst="rect">
              <a:avLst/>
            </a:prstGeom>
            <a:ln>
              <a:solidFill>
                <a:schemeClr val="tx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TRAINING (RANDOM FOREST)</a:t>
              </a:r>
            </a:p>
          </p:txBody>
        </p:sp>
        <p:sp>
          <p:nvSpPr>
            <p:cNvPr id="12" name="Rectangle 11">
              <a:extLst>
                <a:ext uri="{FF2B5EF4-FFF2-40B4-BE49-F238E27FC236}">
                  <a16:creationId xmlns:a16="http://schemas.microsoft.com/office/drawing/2014/main" id="{06387652-2D95-575B-D44E-E6C7539C88EF}"/>
                </a:ext>
              </a:extLst>
            </p:cNvPr>
            <p:cNvSpPr/>
            <p:nvPr/>
          </p:nvSpPr>
          <p:spPr>
            <a:xfrm>
              <a:off x="6627792" y="2616741"/>
              <a:ext cx="2235190" cy="1237733"/>
            </a:xfrm>
            <a:prstGeom prst="rect">
              <a:avLst/>
            </a:prstGeom>
            <a:ln>
              <a:solidFill>
                <a:schemeClr val="tx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BEST SUITED MACHINE LEARNING ALGORITHM</a:t>
              </a:r>
            </a:p>
          </p:txBody>
        </p:sp>
        <p:cxnSp>
          <p:nvCxnSpPr>
            <p:cNvPr id="15" name="Straight Arrow Connector 14">
              <a:extLst>
                <a:ext uri="{FF2B5EF4-FFF2-40B4-BE49-F238E27FC236}">
                  <a16:creationId xmlns:a16="http://schemas.microsoft.com/office/drawing/2014/main" id="{2834197F-6ACA-71A8-0FBA-7A650FB7D29F}"/>
                </a:ext>
              </a:extLst>
            </p:cNvPr>
            <p:cNvCxnSpPr>
              <a:cxnSpLocks/>
              <a:stCxn id="2" idx="2"/>
            </p:cNvCxnSpPr>
            <p:nvPr/>
          </p:nvCxnSpPr>
          <p:spPr>
            <a:xfrm>
              <a:off x="1603978" y="3854474"/>
              <a:ext cx="6367" cy="924707"/>
            </a:xfrm>
            <a:prstGeom prst="straightConnector1">
              <a:avLst/>
            </a:prstGeom>
            <a:ln>
              <a:solidFill>
                <a:schemeClr val="tx1"/>
              </a:solidFill>
              <a:tailEnd type="triangle"/>
            </a:ln>
          </p:spPr>
          <p:style>
            <a:lnRef idx="2">
              <a:schemeClr val="accent4"/>
            </a:lnRef>
            <a:fillRef idx="1">
              <a:schemeClr val="lt1"/>
            </a:fillRef>
            <a:effectRef idx="0">
              <a:schemeClr val="accent4"/>
            </a:effectRef>
            <a:fontRef idx="minor">
              <a:schemeClr val="dk1"/>
            </a:fontRef>
          </p:style>
        </p:cxnSp>
        <p:cxnSp>
          <p:nvCxnSpPr>
            <p:cNvPr id="17" name="Straight Arrow Connector 16">
              <a:extLst>
                <a:ext uri="{FF2B5EF4-FFF2-40B4-BE49-F238E27FC236}">
                  <a16:creationId xmlns:a16="http://schemas.microsoft.com/office/drawing/2014/main" id="{F318914D-EAC6-021C-02AB-AC474A77D28F}"/>
                </a:ext>
              </a:extLst>
            </p:cNvPr>
            <p:cNvCxnSpPr>
              <a:cxnSpLocks/>
              <a:stCxn id="84" idx="3"/>
              <a:endCxn id="83" idx="1"/>
            </p:cNvCxnSpPr>
            <p:nvPr/>
          </p:nvCxnSpPr>
          <p:spPr>
            <a:xfrm>
              <a:off x="2721573" y="5426585"/>
              <a:ext cx="847626" cy="0"/>
            </a:xfrm>
            <a:prstGeom prst="straightConnector1">
              <a:avLst/>
            </a:prstGeom>
            <a:ln>
              <a:solidFill>
                <a:schemeClr val="tx1"/>
              </a:solidFill>
              <a:tailEnd type="triangle"/>
            </a:ln>
          </p:spPr>
          <p:style>
            <a:lnRef idx="2">
              <a:schemeClr val="accent4"/>
            </a:lnRef>
            <a:fillRef idx="1">
              <a:schemeClr val="lt1"/>
            </a:fillRef>
            <a:effectRef idx="0">
              <a:schemeClr val="accent4"/>
            </a:effectRef>
            <a:fontRef idx="minor">
              <a:schemeClr val="dk1"/>
            </a:fontRef>
          </p:style>
        </p:cxnSp>
        <p:cxnSp>
          <p:nvCxnSpPr>
            <p:cNvPr id="19" name="Straight Arrow Connector 18">
              <a:extLst>
                <a:ext uri="{FF2B5EF4-FFF2-40B4-BE49-F238E27FC236}">
                  <a16:creationId xmlns:a16="http://schemas.microsoft.com/office/drawing/2014/main" id="{24D18F46-B8EE-308B-4C22-DCD306E3ABED}"/>
                </a:ext>
              </a:extLst>
            </p:cNvPr>
            <p:cNvCxnSpPr>
              <a:cxnSpLocks/>
              <a:endCxn id="8" idx="2"/>
            </p:cNvCxnSpPr>
            <p:nvPr/>
          </p:nvCxnSpPr>
          <p:spPr>
            <a:xfrm flipV="1">
              <a:off x="3967540" y="4185498"/>
              <a:ext cx="0" cy="593682"/>
            </a:xfrm>
            <a:prstGeom prst="straightConnector1">
              <a:avLst/>
            </a:prstGeom>
            <a:ln>
              <a:solidFill>
                <a:schemeClr val="tx1"/>
              </a:solidFill>
              <a:tailEnd type="triangle"/>
            </a:ln>
          </p:spPr>
          <p:style>
            <a:lnRef idx="2">
              <a:schemeClr val="accent4"/>
            </a:lnRef>
            <a:fillRef idx="1">
              <a:schemeClr val="lt1"/>
            </a:fillRef>
            <a:effectRef idx="0">
              <a:schemeClr val="accent4"/>
            </a:effectRef>
            <a:fontRef idx="minor">
              <a:schemeClr val="dk1"/>
            </a:fontRef>
          </p:style>
        </p:cxnSp>
        <p:cxnSp>
          <p:nvCxnSpPr>
            <p:cNvPr id="22" name="Straight Arrow Connector 21">
              <a:extLst>
                <a:ext uri="{FF2B5EF4-FFF2-40B4-BE49-F238E27FC236}">
                  <a16:creationId xmlns:a16="http://schemas.microsoft.com/office/drawing/2014/main" id="{3CBECBC6-ED0A-BADC-6394-C6D8359F4ADE}"/>
                </a:ext>
              </a:extLst>
            </p:cNvPr>
            <p:cNvCxnSpPr>
              <a:cxnSpLocks/>
              <a:endCxn id="10" idx="2"/>
            </p:cNvCxnSpPr>
            <p:nvPr/>
          </p:nvCxnSpPr>
          <p:spPr>
            <a:xfrm flipV="1">
              <a:off x="5393990" y="4493659"/>
              <a:ext cx="0" cy="285521"/>
            </a:xfrm>
            <a:prstGeom prst="straightConnector1">
              <a:avLst/>
            </a:prstGeom>
            <a:ln>
              <a:solidFill>
                <a:schemeClr val="tx1"/>
              </a:solidFill>
              <a:tailEnd type="triangle"/>
            </a:ln>
          </p:spPr>
          <p:style>
            <a:lnRef idx="2">
              <a:schemeClr val="accent4"/>
            </a:lnRef>
            <a:fillRef idx="1">
              <a:schemeClr val="lt1"/>
            </a:fillRef>
            <a:effectRef idx="0">
              <a:schemeClr val="accent4"/>
            </a:effectRef>
            <a:fontRef idx="minor">
              <a:schemeClr val="dk1"/>
            </a:fontRef>
          </p:style>
        </p:cxnSp>
        <p:cxnSp>
          <p:nvCxnSpPr>
            <p:cNvPr id="25" name="Straight Arrow Connector 24">
              <a:extLst>
                <a:ext uri="{FF2B5EF4-FFF2-40B4-BE49-F238E27FC236}">
                  <a16:creationId xmlns:a16="http://schemas.microsoft.com/office/drawing/2014/main" id="{878F953F-E835-D352-796F-269CA73D3EDF}"/>
                </a:ext>
              </a:extLst>
            </p:cNvPr>
            <p:cNvCxnSpPr>
              <a:stCxn id="8" idx="0"/>
            </p:cNvCxnSpPr>
            <p:nvPr/>
          </p:nvCxnSpPr>
          <p:spPr>
            <a:xfrm flipH="1" flipV="1">
              <a:off x="3967539" y="3335065"/>
              <a:ext cx="1" cy="289117"/>
            </a:xfrm>
            <a:prstGeom prst="straightConnector1">
              <a:avLst/>
            </a:prstGeom>
            <a:ln>
              <a:solidFill>
                <a:schemeClr val="tx1"/>
              </a:solidFill>
              <a:tailEnd type="triangle"/>
            </a:ln>
          </p:spPr>
          <p:style>
            <a:lnRef idx="2">
              <a:schemeClr val="accent4"/>
            </a:lnRef>
            <a:fillRef idx="1">
              <a:schemeClr val="lt1"/>
            </a:fillRef>
            <a:effectRef idx="0">
              <a:schemeClr val="accent4"/>
            </a:effectRef>
            <a:fontRef idx="minor">
              <a:schemeClr val="dk1"/>
            </a:fontRef>
          </p:style>
        </p:cxnSp>
        <p:cxnSp>
          <p:nvCxnSpPr>
            <p:cNvPr id="32" name="Straight Arrow Connector 31">
              <a:extLst>
                <a:ext uri="{FF2B5EF4-FFF2-40B4-BE49-F238E27FC236}">
                  <a16:creationId xmlns:a16="http://schemas.microsoft.com/office/drawing/2014/main" id="{11432DA2-C09E-475D-64C7-193448492739}"/>
                </a:ext>
              </a:extLst>
            </p:cNvPr>
            <p:cNvCxnSpPr>
              <a:cxnSpLocks/>
            </p:cNvCxnSpPr>
            <p:nvPr/>
          </p:nvCxnSpPr>
          <p:spPr>
            <a:xfrm flipV="1">
              <a:off x="5810164" y="2957091"/>
              <a:ext cx="817628" cy="1"/>
            </a:xfrm>
            <a:prstGeom prst="straightConnector1">
              <a:avLst/>
            </a:prstGeom>
            <a:ln>
              <a:solidFill>
                <a:schemeClr val="tx1"/>
              </a:solidFill>
              <a:tailEnd type="triangle"/>
            </a:ln>
          </p:spPr>
          <p:style>
            <a:lnRef idx="2">
              <a:schemeClr val="accent4"/>
            </a:lnRef>
            <a:fillRef idx="1">
              <a:schemeClr val="lt1"/>
            </a:fillRef>
            <a:effectRef idx="0">
              <a:schemeClr val="accent4"/>
            </a:effectRef>
            <a:fontRef idx="minor">
              <a:schemeClr val="dk1"/>
            </a:fontRef>
          </p:style>
        </p:cxnSp>
        <p:cxnSp>
          <p:nvCxnSpPr>
            <p:cNvPr id="53" name="Connector: Elbow 52">
              <a:extLst>
                <a:ext uri="{FF2B5EF4-FFF2-40B4-BE49-F238E27FC236}">
                  <a16:creationId xmlns:a16="http://schemas.microsoft.com/office/drawing/2014/main" id="{81B6AF20-545B-8FBB-BF38-5B497CBBABD7}"/>
                </a:ext>
              </a:extLst>
            </p:cNvPr>
            <p:cNvCxnSpPr>
              <a:cxnSpLocks/>
              <a:stCxn id="10" idx="0"/>
            </p:cNvCxnSpPr>
            <p:nvPr/>
          </p:nvCxnSpPr>
          <p:spPr>
            <a:xfrm rot="5400000" flipH="1" flipV="1">
              <a:off x="5784532" y="3089082"/>
              <a:ext cx="452719" cy="1233802"/>
            </a:xfrm>
            <a:prstGeom prst="bentConnector2">
              <a:avLst/>
            </a:prstGeom>
            <a:ln>
              <a:solidFill>
                <a:schemeClr val="tx1"/>
              </a:solidFill>
              <a:tailEnd type="triangle"/>
            </a:ln>
          </p:spPr>
          <p:style>
            <a:lnRef idx="2">
              <a:schemeClr val="accent4"/>
            </a:lnRef>
            <a:fillRef idx="1">
              <a:schemeClr val="lt1"/>
            </a:fillRef>
            <a:effectRef idx="0">
              <a:schemeClr val="accent4"/>
            </a:effectRef>
            <a:fontRef idx="minor">
              <a:schemeClr val="dk1"/>
            </a:fontRef>
          </p:style>
        </p:cxnSp>
        <p:cxnSp>
          <p:nvCxnSpPr>
            <p:cNvPr id="57" name="Straight Arrow Connector 56">
              <a:extLst>
                <a:ext uri="{FF2B5EF4-FFF2-40B4-BE49-F238E27FC236}">
                  <a16:creationId xmlns:a16="http://schemas.microsoft.com/office/drawing/2014/main" id="{96B0638D-D4A1-C094-0956-37C46AF381B4}"/>
                </a:ext>
              </a:extLst>
            </p:cNvPr>
            <p:cNvCxnSpPr>
              <a:cxnSpLocks/>
              <a:stCxn id="12" idx="2"/>
            </p:cNvCxnSpPr>
            <p:nvPr/>
          </p:nvCxnSpPr>
          <p:spPr>
            <a:xfrm>
              <a:off x="7745387" y="3854474"/>
              <a:ext cx="5" cy="924707"/>
            </a:xfrm>
            <a:prstGeom prst="straightConnector1">
              <a:avLst/>
            </a:prstGeom>
            <a:ln>
              <a:solidFill>
                <a:schemeClr val="tx1"/>
              </a:solidFill>
              <a:tailEnd type="triangle"/>
            </a:ln>
          </p:spPr>
          <p:style>
            <a:lnRef idx="2">
              <a:schemeClr val="accent4"/>
            </a:lnRef>
            <a:fillRef idx="1">
              <a:schemeClr val="lt1"/>
            </a:fillRef>
            <a:effectRef idx="0">
              <a:schemeClr val="accent4"/>
            </a:effectRef>
            <a:fontRef idx="minor">
              <a:schemeClr val="dk1"/>
            </a:fontRef>
          </p:style>
        </p:cxnSp>
        <p:sp>
          <p:nvSpPr>
            <p:cNvPr id="82" name="Rectangle 81">
              <a:extLst>
                <a:ext uri="{FF2B5EF4-FFF2-40B4-BE49-F238E27FC236}">
                  <a16:creationId xmlns:a16="http://schemas.microsoft.com/office/drawing/2014/main" id="{3955F1E1-E8FA-167C-9D0E-3804561121A2}"/>
                </a:ext>
              </a:extLst>
            </p:cNvPr>
            <p:cNvSpPr/>
            <p:nvPr/>
          </p:nvSpPr>
          <p:spPr>
            <a:xfrm>
              <a:off x="6627797" y="4779182"/>
              <a:ext cx="2235190" cy="1237732"/>
            </a:xfrm>
            <a:prstGeom prst="rect">
              <a:avLst/>
            </a:prstGeom>
            <a:ln>
              <a:solidFill>
                <a:schemeClr val="tx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RESULT</a:t>
              </a:r>
            </a:p>
          </p:txBody>
        </p:sp>
        <p:sp>
          <p:nvSpPr>
            <p:cNvPr id="83" name="Rectangle 82">
              <a:extLst>
                <a:ext uri="{FF2B5EF4-FFF2-40B4-BE49-F238E27FC236}">
                  <a16:creationId xmlns:a16="http://schemas.microsoft.com/office/drawing/2014/main" id="{2928B24C-860E-AE80-827A-B1A58C683D3F}"/>
                </a:ext>
              </a:extLst>
            </p:cNvPr>
            <p:cNvSpPr/>
            <p:nvPr/>
          </p:nvSpPr>
          <p:spPr>
            <a:xfrm>
              <a:off x="3569199" y="4807719"/>
              <a:ext cx="2235190" cy="1237732"/>
            </a:xfrm>
            <a:prstGeom prst="rect">
              <a:avLst/>
            </a:prstGeom>
            <a:ln>
              <a:solidFill>
                <a:schemeClr val="tx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SPLITTING THE DATASET</a:t>
              </a:r>
            </a:p>
          </p:txBody>
        </p:sp>
        <p:sp>
          <p:nvSpPr>
            <p:cNvPr id="84" name="Rectangle 83">
              <a:extLst>
                <a:ext uri="{FF2B5EF4-FFF2-40B4-BE49-F238E27FC236}">
                  <a16:creationId xmlns:a16="http://schemas.microsoft.com/office/drawing/2014/main" id="{65E857DC-DD88-6A2B-B8B6-7D7DB24781F7}"/>
                </a:ext>
              </a:extLst>
            </p:cNvPr>
            <p:cNvSpPr/>
            <p:nvPr/>
          </p:nvSpPr>
          <p:spPr>
            <a:xfrm>
              <a:off x="486383" y="4807719"/>
              <a:ext cx="2235190" cy="1237732"/>
            </a:xfrm>
            <a:prstGeom prst="rect">
              <a:avLst/>
            </a:prstGeom>
            <a:ln>
              <a:solidFill>
                <a:schemeClr val="tx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PRE-PROCESSING</a:t>
              </a:r>
            </a:p>
          </p:txBody>
        </p:sp>
        <p:sp>
          <p:nvSpPr>
            <p:cNvPr id="105" name="TextBox 104">
              <a:extLst>
                <a:ext uri="{FF2B5EF4-FFF2-40B4-BE49-F238E27FC236}">
                  <a16:creationId xmlns:a16="http://schemas.microsoft.com/office/drawing/2014/main" id="{7F3D5AB4-40CB-B55B-6C05-B8E05BAC2338}"/>
                </a:ext>
              </a:extLst>
            </p:cNvPr>
            <p:cNvSpPr txBox="1"/>
            <p:nvPr/>
          </p:nvSpPr>
          <p:spPr>
            <a:xfrm>
              <a:off x="435290" y="2201346"/>
              <a:ext cx="1051891" cy="369332"/>
            </a:xfrm>
            <a:prstGeom prst="rect">
              <a:avLst/>
            </a:prstGeom>
            <a:solidFill>
              <a:schemeClr val="bg1"/>
            </a:solidFill>
            <a:ln>
              <a:noFill/>
            </a:ln>
          </p:spPr>
          <p:txBody>
            <a:bodyPr wrap="none" rtlCol="0">
              <a:spAutoFit/>
            </a:bodyPr>
            <a:lstStyle/>
            <a:p>
              <a:r>
                <a:rPr lang="en-US" dirty="0"/>
                <a:t>Phase 1</a:t>
              </a:r>
            </a:p>
          </p:txBody>
        </p:sp>
        <p:sp>
          <p:nvSpPr>
            <p:cNvPr id="106" name="TextBox 105">
              <a:extLst>
                <a:ext uri="{FF2B5EF4-FFF2-40B4-BE49-F238E27FC236}">
                  <a16:creationId xmlns:a16="http://schemas.microsoft.com/office/drawing/2014/main" id="{99179016-812C-0476-2D6E-1432B793F00B}"/>
                </a:ext>
              </a:extLst>
            </p:cNvPr>
            <p:cNvSpPr txBox="1"/>
            <p:nvPr/>
          </p:nvSpPr>
          <p:spPr>
            <a:xfrm>
              <a:off x="435291" y="4344846"/>
              <a:ext cx="1051891" cy="369332"/>
            </a:xfrm>
            <a:prstGeom prst="rect">
              <a:avLst/>
            </a:prstGeom>
            <a:solidFill>
              <a:schemeClr val="bg1"/>
            </a:solidFill>
            <a:ln>
              <a:noFill/>
            </a:ln>
          </p:spPr>
          <p:txBody>
            <a:bodyPr wrap="none" rtlCol="0">
              <a:spAutoFit/>
            </a:bodyPr>
            <a:lstStyle/>
            <a:p>
              <a:r>
                <a:rPr lang="en-US" dirty="0"/>
                <a:t>Phase 2</a:t>
              </a:r>
            </a:p>
          </p:txBody>
        </p:sp>
        <p:sp>
          <p:nvSpPr>
            <p:cNvPr id="107" name="TextBox 106">
              <a:extLst>
                <a:ext uri="{FF2B5EF4-FFF2-40B4-BE49-F238E27FC236}">
                  <a16:creationId xmlns:a16="http://schemas.microsoft.com/office/drawing/2014/main" id="{90FF3B54-FA82-4569-A5F0-0556DE875833}"/>
                </a:ext>
              </a:extLst>
            </p:cNvPr>
            <p:cNvSpPr txBox="1"/>
            <p:nvPr/>
          </p:nvSpPr>
          <p:spPr>
            <a:xfrm>
              <a:off x="3286900" y="2187175"/>
              <a:ext cx="1051891" cy="369332"/>
            </a:xfrm>
            <a:prstGeom prst="rect">
              <a:avLst/>
            </a:prstGeom>
            <a:solidFill>
              <a:schemeClr val="bg1"/>
            </a:solidFill>
            <a:ln>
              <a:noFill/>
            </a:ln>
          </p:spPr>
          <p:txBody>
            <a:bodyPr wrap="none" rtlCol="0">
              <a:spAutoFit/>
            </a:bodyPr>
            <a:lstStyle/>
            <a:p>
              <a:r>
                <a:rPr lang="en-US" dirty="0"/>
                <a:t>Phase 3</a:t>
              </a:r>
            </a:p>
          </p:txBody>
        </p:sp>
        <p:sp>
          <p:nvSpPr>
            <p:cNvPr id="108" name="TextBox 107">
              <a:extLst>
                <a:ext uri="{FF2B5EF4-FFF2-40B4-BE49-F238E27FC236}">
                  <a16:creationId xmlns:a16="http://schemas.microsoft.com/office/drawing/2014/main" id="{5C00D191-902B-3D85-7036-6AC90617B7BC}"/>
                </a:ext>
              </a:extLst>
            </p:cNvPr>
            <p:cNvSpPr txBox="1"/>
            <p:nvPr/>
          </p:nvSpPr>
          <p:spPr>
            <a:xfrm>
              <a:off x="6627792" y="2162658"/>
              <a:ext cx="1051891" cy="369332"/>
            </a:xfrm>
            <a:prstGeom prst="rect">
              <a:avLst/>
            </a:prstGeom>
            <a:solidFill>
              <a:schemeClr val="bg1"/>
            </a:solidFill>
            <a:ln>
              <a:noFill/>
            </a:ln>
          </p:spPr>
          <p:txBody>
            <a:bodyPr wrap="none" rtlCol="0">
              <a:spAutoFit/>
            </a:bodyPr>
            <a:lstStyle/>
            <a:p>
              <a:r>
                <a:rPr lang="en-US" dirty="0"/>
                <a:t>Phase 4</a:t>
              </a:r>
            </a:p>
          </p:txBody>
        </p:sp>
      </p:grpSp>
    </p:spTree>
    <p:extLst>
      <p:ext uri="{BB962C8B-B14F-4D97-AF65-F5344CB8AC3E}">
        <p14:creationId xmlns:p14="http://schemas.microsoft.com/office/powerpoint/2010/main" val="3763340457"/>
      </p:ext>
    </p:extLst>
  </p:cSld>
  <p:clrMapOvr>
    <a:masterClrMapping/>
  </p:clrMapOvr>
  <mc:AlternateContent xmlns:mc="http://schemas.openxmlformats.org/markup-compatibility/2006" xmlns:p14="http://schemas.microsoft.com/office/powerpoint/2010/main">
    <mc:Choice Requires="p14">
      <p:transition spd="med" p14:dur="700" advTm="7794">
        <p:fade/>
      </p:transition>
    </mc:Choice>
    <mc:Fallback xmlns="">
      <p:transition spd="med" advTm="7794">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CF49315C-0BE1-4C6F-BD7C-867B33712A49}"/>
              </a:ext>
            </a:extLst>
          </p:cNvPr>
          <p:cNvSpPr txBox="1">
            <a:spLocks/>
          </p:cNvSpPr>
          <p:nvPr/>
        </p:nvSpPr>
        <p:spPr>
          <a:xfrm>
            <a:off x="0" y="973477"/>
            <a:ext cx="9112193" cy="104923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000"/>
              <a:buFont typeface="Calibri"/>
              <a:buNone/>
              <a:defRPr sz="40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sz="3200" dirty="0">
                <a:solidFill>
                  <a:srgbClr val="FFFF00"/>
                </a:solidFill>
                <a:latin typeface="Times New Roman" panose="02020603050405020304" pitchFamily="18" charset="0"/>
                <a:cs typeface="Times New Roman" panose="02020603050405020304" pitchFamily="18" charset="0"/>
              </a:rPr>
              <a:t>METHODOLOGY</a:t>
            </a:r>
            <a:r>
              <a:rPr lang="en-US" sz="3200" dirty="0">
                <a:solidFill>
                  <a:schemeClr val="tx1"/>
                </a:solidFill>
                <a:latin typeface="Times New Roman" panose="02020603050405020304" pitchFamily="18" charset="0"/>
                <a:cs typeface="Times New Roman" panose="02020603050405020304" pitchFamily="18" charset="0"/>
              </a:rPr>
              <a:t> </a:t>
            </a:r>
          </a:p>
        </p:txBody>
      </p:sp>
      <p:sp>
        <p:nvSpPr>
          <p:cNvPr id="8" name="Rectangle 7"/>
          <p:cNvSpPr/>
          <p:nvPr/>
        </p:nvSpPr>
        <p:spPr>
          <a:xfrm>
            <a:off x="299802" y="2705725"/>
            <a:ext cx="8334531" cy="1446550"/>
          </a:xfrm>
          <a:prstGeom prst="rect">
            <a:avLst/>
          </a:prstGeom>
        </p:spPr>
        <p:txBody>
          <a:bodyPr wrap="square">
            <a:spAutoFit/>
          </a:bodyPr>
          <a:lstStyle/>
          <a:p>
            <a:pPr marL="342900" indent="-342900" algn="just">
              <a:buFont typeface="Arial" panose="020B0604020202020204" pitchFamily="34" charset="0"/>
              <a:buChar char="•"/>
            </a:pPr>
            <a:r>
              <a:rPr lang="en-US" sz="2200" b="1" dirty="0">
                <a:latin typeface="Times New Roman" panose="02020603050405020304" pitchFamily="18" charset="0"/>
                <a:cs typeface="Times New Roman" pitchFamily="18" charset="0"/>
              </a:rPr>
              <a:t>Dataset collection</a:t>
            </a:r>
            <a:r>
              <a:rPr lang="en-US" sz="2200" dirty="0">
                <a:latin typeface="Times New Roman" panose="02020603050405020304" pitchFamily="18" charset="0"/>
                <a:cs typeface="Times New Roman" pitchFamily="18" charset="0"/>
              </a:rPr>
              <a:t>:</a:t>
            </a:r>
            <a:r>
              <a:rPr lang="en-US" sz="2200" b="0" i="0" dirty="0">
                <a:effectLst/>
                <a:latin typeface="Times New Roman" panose="02020603050405020304" pitchFamily="18" charset="0"/>
                <a:cs typeface="Times New Roman" panose="02020603050405020304" pitchFamily="18" charset="0"/>
              </a:rPr>
              <a:t> Effective machine learning starts with acquiring a quality dataset, where data quantity and quality strongly influence model performance. Techniques such as web scraping and manual interventions can be employed. </a:t>
            </a:r>
            <a:endParaRPr lang="en-GB" sz="2200" dirty="0">
              <a:latin typeface="Times New Roman" panose="02020603050405020304" pitchFamily="18" charset="0"/>
              <a:cs typeface="Times New Roman" pitchFamily="18" charset="0"/>
            </a:endParaRPr>
          </a:p>
        </p:txBody>
      </p:sp>
      <p:sp>
        <p:nvSpPr>
          <p:cNvPr id="9" name="Rectangle 8"/>
          <p:cNvSpPr/>
          <p:nvPr/>
        </p:nvSpPr>
        <p:spPr>
          <a:xfrm>
            <a:off x="299804" y="4469066"/>
            <a:ext cx="8274570" cy="1446550"/>
          </a:xfrm>
          <a:prstGeom prst="rect">
            <a:avLst/>
          </a:prstGeom>
        </p:spPr>
        <p:txBody>
          <a:bodyPr wrap="square">
            <a:spAutoFit/>
          </a:bodyPr>
          <a:lstStyle/>
          <a:p>
            <a:pPr marL="342900" indent="-342900" algn="just" fontAlgn="base">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 Preprocessing</a:t>
            </a:r>
            <a:r>
              <a:rPr lang="en-US" sz="2200" dirty="0">
                <a:latin typeface="Times New Roman" panose="02020603050405020304" pitchFamily="18" charset="0"/>
                <a:cs typeface="Times New Roman" panose="02020603050405020304" pitchFamily="18" charset="0"/>
              </a:rPr>
              <a:t>:  </a:t>
            </a:r>
            <a:r>
              <a:rPr lang="en-US" sz="2200" b="0" i="0" dirty="0">
                <a:effectLst/>
                <a:latin typeface="Times New Roman" panose="02020603050405020304" pitchFamily="18" charset="0"/>
                <a:cs typeface="Times New Roman" panose="02020603050405020304" pitchFamily="18" charset="0"/>
              </a:rPr>
              <a:t>Data pre-processing is crucial in machine learning for optimal results. It involves applying transformations to the raw data before feeding it into the algorithm, essentially converting it into a clean dataset.</a:t>
            </a:r>
            <a:endParaRPr lang="en-GB"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9060681"/>
      </p:ext>
    </p:extLst>
  </p:cSld>
  <p:clrMapOvr>
    <a:masterClrMapping/>
  </p:clrMapOvr>
  <mc:AlternateContent xmlns:mc="http://schemas.openxmlformats.org/markup-compatibility/2006" xmlns:p14="http://schemas.microsoft.com/office/powerpoint/2010/main">
    <mc:Choice Requires="p14">
      <p:transition spd="med" p14:dur="700" advTm="7794">
        <p:fade/>
      </p:transition>
    </mc:Choice>
    <mc:Fallback xmlns="">
      <p:transition spd="med" advTm="7794">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837ED578-267F-403D-8E19-221F9DD16B65}"/>
              </a:ext>
            </a:extLst>
          </p:cNvPr>
          <p:cNvSpPr txBox="1">
            <a:spLocks/>
          </p:cNvSpPr>
          <p:nvPr/>
        </p:nvSpPr>
        <p:spPr>
          <a:xfrm>
            <a:off x="0" y="993230"/>
            <a:ext cx="9112193" cy="104923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000"/>
              <a:buFont typeface="Calibri"/>
              <a:buNone/>
              <a:defRPr sz="40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sz="3200" dirty="0">
                <a:solidFill>
                  <a:srgbClr val="FFFF00"/>
                </a:solidFill>
                <a:latin typeface="Times New Roman" panose="02020603050405020304" pitchFamily="18" charset="0"/>
                <a:cs typeface="Times New Roman" panose="02020603050405020304" pitchFamily="18" charset="0"/>
              </a:rPr>
              <a:t>METHODOLOGY</a:t>
            </a:r>
            <a:r>
              <a:rPr lang="en-US" sz="3200" dirty="0">
                <a:solidFill>
                  <a:schemeClr val="tx1"/>
                </a:solidFill>
              </a:rPr>
              <a:t> </a:t>
            </a:r>
          </a:p>
        </p:txBody>
      </p:sp>
      <p:sp>
        <p:nvSpPr>
          <p:cNvPr id="11" name="Rectangle 10"/>
          <p:cNvSpPr/>
          <p:nvPr/>
        </p:nvSpPr>
        <p:spPr>
          <a:xfrm>
            <a:off x="269823" y="1708880"/>
            <a:ext cx="8634334" cy="498342"/>
          </a:xfrm>
          <a:prstGeom prst="rect">
            <a:avLst/>
          </a:prstGeom>
        </p:spPr>
        <p:txBody>
          <a:bodyPr wrap="square">
            <a:spAutoFit/>
          </a:bodyPr>
          <a:lstStyle/>
          <a:p>
            <a:pPr marL="135464" indent="0" algn="just">
              <a:lnSpc>
                <a:spcPct val="150000"/>
              </a:lnSpc>
              <a:buNone/>
            </a:pPr>
            <a:r>
              <a:rPr lang="en-US" sz="2000" dirty="0">
                <a:solidFill>
                  <a:schemeClr val="tx1"/>
                </a:solidFill>
                <a:latin typeface="Times New Roman" panose="02020603050405020304" pitchFamily="18" charset="0"/>
                <a:cs typeface="Times New Roman" panose="02020603050405020304" pitchFamily="18" charset="0"/>
              </a:rPr>
              <a:t>                               </a:t>
            </a:r>
            <a:endParaRPr lang="en-US" sz="2000" dirty="0">
              <a:solidFill>
                <a:schemeClr val="tx1"/>
              </a:solidFill>
            </a:endParaRPr>
          </a:p>
        </p:txBody>
      </p:sp>
      <p:sp>
        <p:nvSpPr>
          <p:cNvPr id="12" name="Rectangle 11"/>
          <p:cNvSpPr/>
          <p:nvPr/>
        </p:nvSpPr>
        <p:spPr>
          <a:xfrm>
            <a:off x="269306" y="2328003"/>
            <a:ext cx="8409481" cy="1555041"/>
          </a:xfrm>
          <a:prstGeom prst="rect">
            <a:avLst/>
          </a:prstGeom>
        </p:spPr>
        <p:txBody>
          <a:bodyPr wrap="square">
            <a:spAutoFit/>
          </a:bodyPr>
          <a:lstStyle/>
          <a:p>
            <a:pPr marL="285750" indent="-285750" algn="just">
              <a:buFont typeface="Arial" panose="020B0604020202020204" pitchFamily="34" charset="0"/>
              <a:buChar char="•"/>
            </a:pPr>
            <a:r>
              <a:rPr lang="en-IN" sz="2200" b="1" cap="none" dirty="0">
                <a:latin typeface="Times New Roman" panose="02020603050405020304" pitchFamily="18" charset="0"/>
                <a:cs typeface="Times New Roman" pitchFamily="18" charset="0"/>
              </a:rPr>
              <a:t>Data Splitting</a:t>
            </a:r>
            <a:r>
              <a:rPr lang="en-US" sz="2200" b="1" cap="none" dirty="0">
                <a:latin typeface="Times New Roman" panose="02020603050405020304" pitchFamily="18" charset="0"/>
                <a:cs typeface="Times New Roman" pitchFamily="18" charset="0"/>
              </a:rPr>
              <a:t>:</a:t>
            </a:r>
            <a:r>
              <a:rPr lang="en-US" sz="2200" b="0" i="0" dirty="0">
                <a:effectLst/>
                <a:latin typeface="Times New Roman" panose="02020603050405020304" pitchFamily="18" charset="0"/>
                <a:cs typeface="Times New Roman" panose="02020603050405020304" pitchFamily="18" charset="0"/>
              </a:rPr>
              <a:t> Data splitting is vital to prevent overfitting in machine learning. This project employs the 70:30 rule, with 70% of the dataset for model training and the remaining 30% for testing.</a:t>
            </a:r>
            <a:endParaRPr lang="en-GB" sz="2200" cap="none" dirty="0">
              <a:latin typeface="Times New Roman" panose="02020603050405020304" pitchFamily="18" charset="0"/>
              <a:cs typeface="Times New Roman" pitchFamily="18" charset="0"/>
            </a:endParaRPr>
          </a:p>
          <a:p>
            <a:pPr algn="just">
              <a:lnSpc>
                <a:spcPct val="150000"/>
              </a:lnSpc>
              <a:buFont typeface="Arial" pitchFamily="34" charset="0"/>
              <a:buChar char="•"/>
            </a:pPr>
            <a:endParaRPr lang="en-US" sz="2200" dirty="0">
              <a:latin typeface="Times New Roman" panose="02020603050405020304" pitchFamily="18" charset="0"/>
              <a:cs typeface="Times New Roman" panose="02020603050405020304" pitchFamily="18" charset="0"/>
            </a:endParaRPr>
          </a:p>
        </p:txBody>
      </p:sp>
      <p:sp>
        <p:nvSpPr>
          <p:cNvPr id="13" name="Rectangle 12"/>
          <p:cNvSpPr/>
          <p:nvPr/>
        </p:nvSpPr>
        <p:spPr>
          <a:xfrm>
            <a:off x="231315" y="3587676"/>
            <a:ext cx="8372007" cy="1446550"/>
          </a:xfrm>
          <a:prstGeom prst="rect">
            <a:avLst/>
          </a:prstGeom>
        </p:spPr>
        <p:txBody>
          <a:bodyPr wrap="square">
            <a:spAutoFit/>
          </a:bodyPr>
          <a:lstStyle/>
          <a:p>
            <a:pPr marL="342900" indent="-342900" algn="just">
              <a:buFont typeface="Arial" panose="020B0604020202020204" pitchFamily="34" charset="0"/>
              <a:buChar char="•"/>
            </a:pPr>
            <a:r>
              <a:rPr lang="en-IN" sz="2200" b="1" cap="none" dirty="0">
                <a:latin typeface="Times New Roman" pitchFamily="18" charset="0"/>
                <a:cs typeface="Times New Roman" pitchFamily="18" charset="0"/>
              </a:rPr>
              <a:t>Machine Learning Algorithms:</a:t>
            </a:r>
            <a:r>
              <a:rPr lang="en-US" sz="2200" b="1" dirty="0">
                <a:latin typeface="Times New Roman" pitchFamily="18" charset="0"/>
                <a:cs typeface="Times New Roman" pitchFamily="18" charset="0"/>
              </a:rPr>
              <a:t> </a:t>
            </a:r>
            <a:r>
              <a:rPr lang="en-US" sz="2200" cap="none" dirty="0">
                <a:latin typeface="Times New Roman" pitchFamily="18" charset="0"/>
                <a:cs typeface="Times New Roman" pitchFamily="18" charset="0"/>
              </a:rPr>
              <a:t>After splitting the dataset, we train the model using machine learning algorithms. This project employs random forest, decision tree, and support vector machine with hyperparameter tuning</a:t>
            </a:r>
            <a:endParaRPr lang="en-GB" sz="2200" cap="none" dirty="0">
              <a:latin typeface="Times New Roman" pitchFamily="18" charset="0"/>
              <a:cs typeface="Times New Roman" pitchFamily="18" charset="0"/>
            </a:endParaRPr>
          </a:p>
        </p:txBody>
      </p:sp>
      <p:sp>
        <p:nvSpPr>
          <p:cNvPr id="4" name="Rectangle 3">
            <a:extLst>
              <a:ext uri="{FF2B5EF4-FFF2-40B4-BE49-F238E27FC236}">
                <a16:creationId xmlns:a16="http://schemas.microsoft.com/office/drawing/2014/main" id="{963890CB-68D4-5484-7997-C1DC56856371}"/>
              </a:ext>
            </a:extLst>
          </p:cNvPr>
          <p:cNvSpPr/>
          <p:nvPr/>
        </p:nvSpPr>
        <p:spPr>
          <a:xfrm>
            <a:off x="231315" y="5155633"/>
            <a:ext cx="8371490" cy="1446550"/>
          </a:xfrm>
          <a:prstGeom prst="rect">
            <a:avLst/>
          </a:prstGeom>
        </p:spPr>
        <p:txBody>
          <a:bodyPr wrap="square">
            <a:spAutoFit/>
          </a:bodyPr>
          <a:lstStyle/>
          <a:p>
            <a:pPr marL="342900" indent="-342900">
              <a:buFont typeface="Arial" panose="020B0604020202020204" pitchFamily="34" charset="0"/>
              <a:buChar char="•"/>
            </a:pPr>
            <a:r>
              <a:rPr lang="en-GB" sz="2200" b="1" dirty="0">
                <a:latin typeface="Times New Roman" panose="02020603050405020304" pitchFamily="18" charset="0"/>
                <a:cs typeface="Times New Roman" pitchFamily="18" charset="0"/>
              </a:rPr>
              <a:t>Model Evaluation:</a:t>
            </a:r>
            <a:r>
              <a:rPr lang="en-US" sz="2200" b="0" i="0" dirty="0">
                <a:effectLst/>
                <a:latin typeface="Times New Roman" panose="02020603050405020304" pitchFamily="18" charset="0"/>
                <a:cs typeface="Times New Roman" panose="02020603050405020304" pitchFamily="18" charset="0"/>
              </a:rPr>
              <a:t> The final phase of machine learning determines the "best fit" algorithm for a given dataset and problem. In this project, logistic regression outperforms other algorithms, providing the highest accuracy.</a:t>
            </a:r>
            <a:endParaRPr lang="en-GB" sz="2200"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2657423392"/>
      </p:ext>
    </p:extLst>
  </p:cSld>
  <p:clrMapOvr>
    <a:masterClrMapping/>
  </p:clrMapOvr>
  <mc:AlternateContent xmlns:mc="http://schemas.openxmlformats.org/markup-compatibility/2006" xmlns:p14="http://schemas.microsoft.com/office/powerpoint/2010/main">
    <mc:Choice Requires="p14">
      <p:transition spd="med" p14:dur="700" advTm="7794">
        <p:fade/>
      </p:transition>
    </mc:Choice>
    <mc:Fallback xmlns="">
      <p:transition spd="med" advTm="7794">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6CC46D-8731-48E7-C27A-0BAAE5FB8EC7}"/>
              </a:ext>
            </a:extLst>
          </p:cNvPr>
          <p:cNvSpPr txBox="1"/>
          <p:nvPr/>
        </p:nvSpPr>
        <p:spPr>
          <a:xfrm>
            <a:off x="928991" y="1046364"/>
            <a:ext cx="7286017" cy="584775"/>
          </a:xfrm>
          <a:prstGeom prst="rect">
            <a:avLst/>
          </a:prstGeom>
          <a:noFill/>
        </p:spPr>
        <p:txBody>
          <a:bodyPr wrap="square" rtlCol="0">
            <a:spAutoFit/>
          </a:bodyPr>
          <a:lstStyle/>
          <a:p>
            <a:pPr algn="ctr"/>
            <a:r>
              <a:rPr lang="en-US" sz="3200" b="1" dirty="0">
                <a:solidFill>
                  <a:srgbClr val="FFFF00"/>
                </a:solidFill>
                <a:latin typeface="Times New Roman" panose="02020603050405020304" pitchFamily="18" charset="0"/>
                <a:cs typeface="Times New Roman" panose="02020603050405020304" pitchFamily="18" charset="0"/>
              </a:rPr>
              <a:t>SYSTEM</a:t>
            </a:r>
            <a:r>
              <a:rPr lang="en-US" sz="3200" b="1" dirty="0">
                <a:latin typeface="Times New Roman" panose="02020603050405020304" pitchFamily="18" charset="0"/>
                <a:cs typeface="Times New Roman" panose="02020603050405020304" pitchFamily="18" charset="0"/>
              </a:rPr>
              <a:t> </a:t>
            </a:r>
            <a:r>
              <a:rPr lang="en-US" sz="3200" b="1" dirty="0">
                <a:solidFill>
                  <a:srgbClr val="FFFF00"/>
                </a:solidFill>
                <a:latin typeface="Times New Roman" panose="02020603050405020304" pitchFamily="18" charset="0"/>
                <a:cs typeface="Times New Roman" panose="02020603050405020304" pitchFamily="18" charset="0"/>
              </a:rPr>
              <a:t>REQUIREMENTS</a:t>
            </a:r>
          </a:p>
        </p:txBody>
      </p:sp>
      <p:sp>
        <p:nvSpPr>
          <p:cNvPr id="3" name="TextBox 2">
            <a:extLst>
              <a:ext uri="{FF2B5EF4-FFF2-40B4-BE49-F238E27FC236}">
                <a16:creationId xmlns:a16="http://schemas.microsoft.com/office/drawing/2014/main" id="{68BA2177-5E13-A82F-6FD7-5CBF69E269DF}"/>
              </a:ext>
            </a:extLst>
          </p:cNvPr>
          <p:cNvSpPr txBox="1"/>
          <p:nvPr/>
        </p:nvSpPr>
        <p:spPr>
          <a:xfrm>
            <a:off x="622570" y="2249724"/>
            <a:ext cx="6303524" cy="2677656"/>
          </a:xfrm>
          <a:prstGeom prst="rect">
            <a:avLst/>
          </a:prstGeom>
          <a:noFill/>
        </p:spPr>
        <p:txBody>
          <a:bodyPr wrap="square" rtlCol="0">
            <a:spAutoFit/>
          </a:bodyPr>
          <a:lstStyle/>
          <a:p>
            <a:pPr algn="l"/>
            <a:r>
              <a:rPr lang="en-US" sz="2400" b="0" i="0" u="sng" strike="noStrike" baseline="0" dirty="0">
                <a:latin typeface="Times New Roman" panose="02020603050405020304" pitchFamily="18" charset="0"/>
                <a:cs typeface="Times New Roman" panose="02020603050405020304" pitchFamily="18" charset="0"/>
              </a:rPr>
              <a:t>HARDWARE REQUIREMENTS:</a:t>
            </a:r>
          </a:p>
          <a:p>
            <a:pPr marL="285750" indent="-285750" algn="l">
              <a:buFont typeface="Arial" panose="020B0604020202020204" pitchFamily="34" charset="0"/>
              <a:buChar char="•"/>
            </a:pPr>
            <a:endParaRPr lang="en-US" sz="2400" b="0" i="0" u="none" strike="noStrike" baseline="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400" b="0" i="0" u="none" strike="noStrike" baseline="0" dirty="0">
                <a:latin typeface="Times New Roman" panose="02020603050405020304" pitchFamily="18" charset="0"/>
                <a:cs typeface="Times New Roman" panose="02020603050405020304" pitchFamily="18" charset="0"/>
              </a:rPr>
              <a:t> System : Intel Pentium IV 2.80 GHz.</a:t>
            </a:r>
          </a:p>
          <a:p>
            <a:pPr marL="285750" indent="-285750" algn="l">
              <a:buFont typeface="Arial" panose="020B0604020202020204" pitchFamily="34" charset="0"/>
              <a:buChar char="•"/>
            </a:pPr>
            <a:r>
              <a:rPr lang="en-US" sz="2400" b="0" i="0" u="none" strike="noStrike" baseline="0" dirty="0">
                <a:latin typeface="Times New Roman" panose="02020603050405020304" pitchFamily="18" charset="0"/>
                <a:cs typeface="Times New Roman" panose="02020603050405020304" pitchFamily="18" charset="0"/>
              </a:rPr>
              <a:t> Monitor : LED.</a:t>
            </a:r>
          </a:p>
          <a:p>
            <a:pPr marL="285750" indent="-285750" algn="l">
              <a:buFont typeface="Arial" panose="020B0604020202020204" pitchFamily="34" charset="0"/>
              <a:buChar char="•"/>
            </a:pPr>
            <a:r>
              <a:rPr lang="en-US" sz="2400" b="0" i="0" u="none" strike="noStrike" baseline="0" dirty="0">
                <a:latin typeface="Times New Roman" panose="02020603050405020304" pitchFamily="18" charset="0"/>
                <a:cs typeface="Times New Roman" panose="02020603050405020304" pitchFamily="18" charset="0"/>
              </a:rPr>
              <a:t> Mouse : Logitech.</a:t>
            </a:r>
          </a:p>
          <a:p>
            <a:pPr marL="285750" indent="-285750" algn="l">
              <a:buFont typeface="Arial" panose="020B0604020202020204" pitchFamily="34" charset="0"/>
              <a:buChar char="•"/>
            </a:pPr>
            <a:r>
              <a:rPr lang="en-US" sz="2400" b="0" i="0" u="none" strike="noStrike" baseline="0" dirty="0">
                <a:latin typeface="Times New Roman" panose="02020603050405020304" pitchFamily="18" charset="0"/>
                <a:cs typeface="Times New Roman" panose="02020603050405020304" pitchFamily="18" charset="0"/>
              </a:rPr>
              <a:t> Ram : 4.00 GB or above 4.00 GB</a:t>
            </a:r>
          </a:p>
          <a:p>
            <a:pPr marL="285750" indent="-285750" algn="l">
              <a:buFont typeface="Arial" panose="020B0604020202020204" pitchFamily="34" charset="0"/>
              <a:buChar char="•"/>
            </a:pPr>
            <a:r>
              <a:rPr lang="en-US" sz="2400" b="0" i="0" u="none" strike="noStrike" baseline="0" dirty="0">
                <a:latin typeface="Times New Roman" panose="02020603050405020304" pitchFamily="18" charset="0"/>
                <a:cs typeface="Times New Roman" panose="02020603050405020304" pitchFamily="18" charset="0"/>
              </a:rPr>
              <a:t> Hard Disk : 250 GB</a:t>
            </a:r>
            <a:endParaRPr lang="en-US"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221B286-FD98-DE81-042C-2F95E64D02B0}"/>
              </a:ext>
            </a:extLst>
          </p:cNvPr>
          <p:cNvSpPr txBox="1"/>
          <p:nvPr/>
        </p:nvSpPr>
        <p:spPr>
          <a:xfrm>
            <a:off x="622570" y="4982315"/>
            <a:ext cx="5894962" cy="1569660"/>
          </a:xfrm>
          <a:prstGeom prst="rect">
            <a:avLst/>
          </a:prstGeom>
          <a:noFill/>
        </p:spPr>
        <p:txBody>
          <a:bodyPr wrap="square" rtlCol="0">
            <a:spAutoFit/>
          </a:bodyPr>
          <a:lstStyle/>
          <a:p>
            <a:pPr algn="l"/>
            <a:r>
              <a:rPr lang="en-US" sz="2400" b="0" i="0" u="sng" strike="noStrike" baseline="0" dirty="0">
                <a:latin typeface="Times New Roman" panose="02020603050405020304" pitchFamily="18" charset="0"/>
                <a:cs typeface="Times New Roman" panose="02020603050405020304" pitchFamily="18" charset="0"/>
              </a:rPr>
              <a:t>SOFTWARE REQUIREMENTS:</a:t>
            </a:r>
          </a:p>
          <a:p>
            <a:pPr algn="l"/>
            <a:endParaRPr lang="en-US" sz="2400" b="0" i="0" u="none" strike="noStrike" baseline="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400" b="0" i="0" u="none" strike="noStrike" baseline="0" dirty="0">
                <a:latin typeface="Times New Roman" panose="02020603050405020304" pitchFamily="18" charset="0"/>
                <a:cs typeface="Times New Roman" panose="02020603050405020304" pitchFamily="18" charset="0"/>
              </a:rPr>
              <a:t> Operating system : Windows 7, Ubuntu</a:t>
            </a:r>
          </a:p>
          <a:p>
            <a:pPr marL="285750" indent="-285750" algn="l">
              <a:buFont typeface="Arial" panose="020B0604020202020204" pitchFamily="34" charset="0"/>
              <a:buChar char="•"/>
            </a:pPr>
            <a:r>
              <a:rPr lang="en-US" sz="2400" b="0" i="0" u="none" strike="noStrike" baseline="0" dirty="0">
                <a:latin typeface="Times New Roman" panose="02020603050405020304" pitchFamily="18" charset="0"/>
                <a:cs typeface="Times New Roman" panose="02020603050405020304" pitchFamily="18" charset="0"/>
              </a:rPr>
              <a:t> Language : Python 3</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5064549"/>
      </p:ext>
    </p:extLst>
  </p:cSld>
  <p:clrMapOvr>
    <a:masterClrMapping/>
  </p:clrMapOvr>
  <mc:AlternateContent xmlns:mc="http://schemas.openxmlformats.org/markup-compatibility/2006" xmlns:p14="http://schemas.microsoft.com/office/powerpoint/2010/main">
    <mc:Choice Requires="p14">
      <p:transition spd="med" p14:dur="700" advTm="7794">
        <p:fade/>
      </p:transition>
    </mc:Choice>
    <mc:Fallback xmlns="">
      <p:transition spd="med" advTm="7794">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1_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973</TotalTime>
  <Words>1253</Words>
  <Application>Microsoft Office PowerPoint</Application>
  <PresentationFormat>On-screen Show (4:3)</PresentationFormat>
  <Paragraphs>163</Paragraphs>
  <Slides>19</Slides>
  <Notes>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19</vt:i4>
      </vt:variant>
    </vt:vector>
  </HeadingPairs>
  <TitlesOfParts>
    <vt:vector size="26" baseType="lpstr">
      <vt:lpstr>Wingdings 3</vt:lpstr>
      <vt:lpstr>Century Gothic</vt:lpstr>
      <vt:lpstr>Arial</vt:lpstr>
      <vt:lpstr>Calibri</vt:lpstr>
      <vt:lpstr>Times New Roman</vt:lpstr>
      <vt:lpstr>Ion Boardroom</vt:lpstr>
      <vt:lpstr>1_Ion Boardroom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School of Computing Science and Engineering                    Course Code : BCSE 2370  Course Name:    DCN</dc:title>
  <dc:creator>sony</dc:creator>
  <cp:lastModifiedBy>sarvashree29@gmail.com</cp:lastModifiedBy>
  <cp:revision>68</cp:revision>
  <dcterms:created xsi:type="dcterms:W3CDTF">2020-07-01T03:49:49Z</dcterms:created>
  <dcterms:modified xsi:type="dcterms:W3CDTF">2023-12-27T15:32:19Z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2022-09-07T05:47:02Z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d8db0d20-ad34-4b23-903c-3ff84e3cac78</vt:lpwstr>
  </property>
  <property fmtid="{D5CDD505-2E9C-101B-9397-08002B2CF9AE}" pid="7" name="MSIP_Label_defa4170-0d19-0005-0004-bc88714345d2_ActionId">
    <vt:lpwstr>fdfcda98-d361-45a9-972f-868beae58c50</vt:lpwstr>
  </property>
  <property fmtid="{D5CDD505-2E9C-101B-9397-08002B2CF9AE}" pid="8" name="MSIP_Label_defa4170-0d19-0005-0004-bc88714345d2_ContentBits">
    <vt:lpwstr>0</vt:lpwstr>
  </property>
</Properties>
</file>