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hyperlink" Target="https://owasp.org/www-project-top-ten/" TargetMode="External"/><Relationship Id="rId4" Type="http://schemas.openxmlformats.org/officeDocument/2006/relationships/hyperlink" Target="https://owasp.org/www-project-web-security-testing-guide/v42/4-Web_Application_Security_Testing/05-Authorization_Testing/02-Testing_for_Bypassing_Authorization_Schema" TargetMode="External"/><Relationship Id="rId5" Type="http://schemas.openxmlformats.org/officeDocument/2006/relationships/hyperlink" Target="https://owasp.org/www-project-web-security-testing-guide/latest/4-Web_Application_Security_Testing/06-Session_Management_Testing/10-Testing_JSON_Web_Tokens" TargetMode="External"/><Relationship Id="rId6" Type="http://schemas.openxmlformats.org/officeDocument/2006/relationships/hyperlink" Target="https://owasp.org/www-project-web-security-testing-guide/v41/4-Web_Application_Security_Testing/11-Client_Side_Testing/07-Testing_Cross_Origin_Resource_Sharing" TargetMode="External"/><Relationship Id="rId7" Type="http://schemas.openxmlformats.org/officeDocument/2006/relationships/hyperlink" Target="https://owasp.org/www-project-web-security-testing-guide/latest/4-Web_Application_Security_Testing/05-Authorization_Testing/04-Testing_for_Insecure_Direct_Object_References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iddharth Biju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Siddharth Biju</a:t>
            </a:r>
          </a:p>
        </p:txBody>
      </p:sp>
      <p:sp>
        <p:nvSpPr>
          <p:cNvPr id="172" name="Keeping Your Apps Safe: Understanding Broken Access Contro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225" sz="11252"/>
            </a:lvl1pPr>
          </a:lstStyle>
          <a:p>
            <a:pPr/>
            <a:r>
              <a:t>Keeping Your Apps Safe: Understanding Broken Access Control</a:t>
            </a:r>
          </a:p>
        </p:txBody>
      </p:sp>
      <p:sp>
        <p:nvSpPr>
          <p:cNvPr id="173" name="A Simple Guide to Broken Access Control in OWASP Top 1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Simple Guide to Broken Access Control in OWASP Top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nsecure Direct Object References (IDO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Insecure Direct Object References (IDOR)</a:t>
            </a:r>
          </a:p>
        </p:txBody>
      </p:sp>
      <p:sp>
        <p:nvSpPr>
          <p:cNvPr id="203" name="Unauthorized Object Access Exploit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Unauthorized Object Access Exploitation</a:t>
            </a:r>
          </a:p>
        </p:txBody>
      </p:sp>
      <p:sp>
        <p:nvSpPr>
          <p:cNvPr id="204" name="Definition: IDOR allows attackers to access and manipulate objects (files, database records) they aren't authorized to access directl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Definition: IDOR allows attackers to access and manipulate objects (files, database records) they aren't authorized to access directly.</a:t>
            </a:r>
          </a:p>
          <a:p>
            <a:pPr/>
            <a:r>
              <a:t>Example: An attacker changing a parameter in a URL to access another user's private document.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1*xDH9NxGZq0wXQP2zkMTmmg.jpg" descr="1*xDH9NxGZq0wXQP2zkMTmmg.jp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034307" y="3184893"/>
            <a:ext cx="18315283" cy="10302347"/>
          </a:xfrm>
          <a:prstGeom prst="rect">
            <a:avLst/>
          </a:prstGeom>
        </p:spPr>
      </p:pic>
      <p:sp>
        <p:nvSpPr>
          <p:cNvPr id="209" name="Horizontal and Vertical Privilege Escalations"/>
          <p:cNvSpPr txBox="1"/>
          <p:nvPr/>
        </p:nvSpPr>
        <p:spPr>
          <a:xfrm>
            <a:off x="911478" y="431697"/>
            <a:ext cx="22561043" cy="14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1" spc="-180" sz="9000"/>
            </a:pPr>
            <a:r>
              <a:t>Horizontal and Vertical </a:t>
            </a:r>
            <a:r>
              <a:rPr spc="-159" sz="8000"/>
              <a:t>Privilege</a:t>
            </a:r>
            <a:r>
              <a:t> Escalations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Horizontal Privilege Esca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Horizontal Privilege Escalation</a:t>
            </a:r>
          </a:p>
        </p:txBody>
      </p:sp>
      <p:sp>
        <p:nvSpPr>
          <p:cNvPr id="212" name="Unauthorized Access Within the Same Privilege Lev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Unauthorized Access Within the Same Privilege Level</a:t>
            </a:r>
          </a:p>
        </p:txBody>
      </p:sp>
      <p:sp>
        <p:nvSpPr>
          <p:cNvPr id="213" name="Definition: Horizontal Privilege Escalation lets attackers gain unauthorized access to data belonging to another user with the same privilege lev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Definition: Horizontal Privilege Escalation lets attackers gain unauthorized access to data belonging to another user with the same privilege level.</a:t>
            </a:r>
          </a:p>
          <a:p>
            <a:pPr/>
            <a:r>
              <a:t>Example: An attacker exploiting a vulnerability to access another user's data within the same role or privilege level.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Vertical Privilege Esca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Vertical Privilege Escalation</a:t>
            </a:r>
          </a:p>
        </p:txBody>
      </p:sp>
      <p:sp>
        <p:nvSpPr>
          <p:cNvPr id="218" name="Unauthorized Access to Higher Privilege Level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Unauthorized Access to Higher Privilege Levels</a:t>
            </a:r>
          </a:p>
        </p:txBody>
      </p:sp>
      <p:sp>
        <p:nvSpPr>
          <p:cNvPr id="219" name="Definition: Vertical Privilege Escalation allows attackers to gain unauthorized access to data or functionalities belonging to a user with higher privile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Definition: Vertical Privilege Escalation allows attackers to gain unauthorized access to data or functionalities belonging to a user with higher privilege.</a:t>
            </a:r>
          </a:p>
          <a:p>
            <a:pPr/>
            <a:r>
              <a:t>Example: An attacker exploiting a vulnerability to gain administrative access, escalating their privileges.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Understanding JWT Mod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JWT Modification</a:t>
            </a:r>
          </a:p>
        </p:txBody>
      </p:sp>
      <p:sp>
        <p:nvSpPr>
          <p:cNvPr id="224" name="Risks and Implications in Web App Secur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Risks and Implications in Web App Security</a:t>
            </a:r>
          </a:p>
        </p:txBody>
      </p:sp>
      <p:sp>
        <p:nvSpPr>
          <p:cNvPr id="225" name="Compact means of representing claims for authentication in web app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Compact means of representing claims for authentication in web apps.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JWT Structure: Header, Payload, Signature (modifiable claims in Payload).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Risks: Unauthorized modifications, tampering with roles and privileges.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Attack Vectors: Intercepting and altering tokens, exploiting generation/validation vulnerabilities.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Implications: Affects authentication, authorization, and data integrity.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Prevention: Strong encryption, key management, and robust token validation.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Examples: Brief real-world incidents and lessons learned.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Best Practices: Adhere to standards, implement secure JWT practices.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Conclusion: Emphasize need for vigilance and proactive security measures.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RS Misconfigu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CORS Misconfigurations</a:t>
            </a:r>
          </a:p>
        </p:txBody>
      </p:sp>
      <p:sp>
        <p:nvSpPr>
          <p:cNvPr id="230" name="CORS &amp; Secur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CORS &amp; Security</a:t>
            </a:r>
          </a:p>
        </p:txBody>
      </p:sp>
      <p:sp>
        <p:nvSpPr>
          <p:cNvPr id="231" name="Definition: CORS controls web app requests to different domai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Definition: CORS controls web app requests to different domains.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Risks: Misconfigurations lead to vulnerabilities.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Impact: Unauthorized domains accessing data.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Common Issues: Overly permissive origins, missing headers.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Mitigation: Set proper headers, restrict origins, use credentials wisely.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Importance: Crucial for preventing cross-origin threats.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Best Practices: Follow security guidelines, audit CORS settings.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Conclusion: Stress the need for correct CORS configuration.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1. Introduction to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Introduction to API</a:t>
            </a:r>
          </a:p>
        </p:txBody>
      </p:sp>
      <p:sp>
        <p:nvSpPr>
          <p:cNvPr id="176" name="1.1 Definition of AP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1.1 Definition of API</a:t>
            </a:r>
          </a:p>
        </p:txBody>
      </p:sp>
      <p:sp>
        <p:nvSpPr>
          <p:cNvPr id="177" name="Definition: A set of rules and protocols that allows different software applications to communicate with each oth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Definition: A set of rules and protocols that allows different software applications to communicate with each other.</a:t>
            </a:r>
          </a:p>
          <a:p>
            <a:pPr/>
            <a:r>
              <a:t>Examples: RESTful APIs, SOAP APIs.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Exampl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Mitigating Broken Access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Mitigating Broken Access Control</a:t>
            </a:r>
          </a:p>
        </p:txBody>
      </p:sp>
      <p:sp>
        <p:nvSpPr>
          <p:cNvPr id="236" name="Strategies for Secure Access Manageme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Strategies for Secure Access Management</a:t>
            </a:r>
          </a:p>
        </p:txBody>
      </p:sp>
      <p:sp>
        <p:nvSpPr>
          <p:cNvPr id="237" name="Proper Access Controls: Implement robust access control mechanisms, ensuring users only have access to resources they're authorized to us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 Access Controls: Implement robust access control mechanisms, ensuring users only have access to resources they're authorized to use.</a:t>
            </a:r>
          </a:p>
          <a:p>
            <a:pPr/>
            <a:r>
              <a:t>Role-Based Access Control (RBAC): Utilize RBAC to assign permissions based on user roles, reducing the risk of unauthorized access.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sting Guide - Explore Further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Guide - Explore Further Resources</a:t>
            </a:r>
          </a:p>
        </p:txBody>
      </p:sp>
      <p:sp>
        <p:nvSpPr>
          <p:cNvPr id="240" name="Enhance Your Security Testing Practic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Enhance Your Security Testing Practices</a:t>
            </a:r>
          </a:p>
        </p:txBody>
      </p:sp>
      <p:sp>
        <p:nvSpPr>
          <p:cNvPr id="241" name="https://owasp.org/www-project-top-ten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rPr u="sng">
                <a:hlinkClick r:id="rId3" invalidUrl="" action="" tgtFrame="" tooltip="" history="1" highlightClick="0" endSnd="0"/>
              </a:rPr>
              <a:t>https://owasp.org/www-project-top-ten/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u="sng">
                <a:hlinkClick r:id="rId4" invalidUrl="" action="" tgtFrame="" tooltip="" history="1" highlightClick="0" endSnd="0"/>
              </a:rPr>
              <a:t>https://owasp.org/www-project-web-security-testing-guide/v42/4-Web_Application_Security_Testing/05-Authorization_Testing/02-Testing_for_Bypassing_Authorization_Schema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u="sng">
                <a:hlinkClick r:id="rId5" invalidUrl="" action="" tgtFrame="" tooltip="" history="1" highlightClick="0" endSnd="0"/>
              </a:rPr>
              <a:t>https://owasp.org/www-project-web-security-testing-guide/latest/4-Web_Application_Security_Testing/06-Session_Management_Testing/10-Testing_JSON_Web_Tokens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u="sng">
                <a:hlinkClick r:id="rId6" invalidUrl="" action="" tgtFrame="" tooltip="" history="1" highlightClick="0" endSnd="0"/>
              </a:rPr>
              <a:t>https://owasp.org/www-project-web-security-testing-guide/v41/4-Web_Application_Security_Testing/11-Client_Side_Testing/07-Testing_Cross_Origin_Resource_Sharing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u="sng">
                <a:hlinkClick r:id="rId7" invalidUrl="" action="" tgtFrame="" tooltip="" history="1" highlightClick="0" endSnd="0"/>
              </a:rPr>
              <a:t>https://owasp.org/www-project-web-security-testing-guide/latest/4-Web_Application_Security_Testing/05-Authorization_Testing/04-Testing_for_Insecure_Direct_Object_References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44" name="Prioritizing and Addressing Security Risk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Prioritizing and Addressing Security Risks</a:t>
            </a:r>
          </a:p>
        </p:txBody>
      </p:sp>
      <p:sp>
        <p:nvSpPr>
          <p:cNvPr id="245" name="Explored the concept of privilege escalation, understanding both horizontal and vertical scenario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Explored the concept of privilege escalation, understanding both horizontal and vertical scenarios.</a:t>
            </a:r>
          </a:p>
          <a:p>
            <a:pPr/>
            <a:r>
              <a:t>Identified vulnerabilities like forced browsing and Insecure Direct Object References (IDOR) within the Broken Access Control context.</a:t>
            </a:r>
          </a:p>
          <a:p>
            <a:pPr/>
            <a:r>
              <a:t>Tomorrow's Focus: Injection – a critical topic that involves manipulating data inputs to compromise the integrity of a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2. What is OWASP Top 10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What is OWASP Top 10?</a:t>
            </a:r>
          </a:p>
        </p:txBody>
      </p:sp>
      <p:sp>
        <p:nvSpPr>
          <p:cNvPr id="182" name="2.1 Overvie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2.1 Overview</a:t>
            </a:r>
          </a:p>
        </p:txBody>
      </p:sp>
      <p:sp>
        <p:nvSpPr>
          <p:cNvPr id="183" name="OWASP (Open Web Application Security Project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OWASP (Open Web Application Security Project):</a:t>
            </a:r>
          </a:p>
          <a:p>
            <a:pPr marL="0" indent="0">
              <a:buSzTx/>
              <a:buNone/>
            </a:pPr>
            <a:r>
              <a:t>Introduction: A non-profit organization focused on improving software security.</a:t>
            </a:r>
          </a:p>
          <a:p>
            <a:pPr marL="0" indent="0">
              <a:buSzTx/>
              <a:buNone/>
              <a:defRPr b="1"/>
            </a:pPr>
            <a:r>
              <a:t>OWASP Top 10:</a:t>
            </a:r>
          </a:p>
          <a:p>
            <a:pPr marL="0" indent="0">
              <a:buSzTx/>
              <a:buNone/>
            </a:pPr>
            <a:r>
              <a:t>Definition: A regularly updated report outlining the most critical security risks to web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WASP TOP 1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OWASP TOP 10</a:t>
            </a:r>
          </a:p>
        </p:txBody>
      </p:sp>
      <p:sp>
        <p:nvSpPr>
          <p:cNvPr id="186" name="Top 10 Web Application Security Risk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Top 10 Web Application Security Risks</a:t>
            </a:r>
          </a:p>
        </p:txBody>
      </p:sp>
      <p:sp>
        <p:nvSpPr>
          <p:cNvPr id="187" name="A01:2021-Broken Access Contr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527" indent="-414527" defTabSz="1658070">
              <a:spcBef>
                <a:spcPts val="3000"/>
              </a:spcBef>
              <a:defRPr sz="3264"/>
            </a:pPr>
            <a:r>
              <a:t>A01:2021-Broken Access Control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A02:2021-Cryptographic Failures 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A03:2021-Injection 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A04:2021-Insecure Design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A05:2021-Security Misconfiguration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A06:2021-Vulnerable and Outdated Components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A07:2021-Identification and Authentication Failures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A08:2021-Software and Data Integrity Failures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A09:2021-Security Logging and Monitoring Failures 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t>A10:2021-Server-Side Request Forgery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shot 2023-12-19 at 7.37.44 AM.png" descr="Screenshot 2023-12-19 at 7.37.44 AM.pn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646928" y="3184893"/>
            <a:ext cx="13090041" cy="10302347"/>
          </a:xfrm>
          <a:prstGeom prst="rect">
            <a:avLst/>
          </a:prstGeom>
        </p:spPr>
      </p:pic>
      <p:sp>
        <p:nvSpPr>
          <p:cNvPr id="190" name="Authentication Flow"/>
          <p:cNvSpPr txBox="1"/>
          <p:nvPr/>
        </p:nvSpPr>
        <p:spPr>
          <a:xfrm>
            <a:off x="5405272" y="554044"/>
            <a:ext cx="13573456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Authentication 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roken Access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Broken Access Control</a:t>
            </a:r>
          </a:p>
        </p:txBody>
      </p:sp>
      <p:sp>
        <p:nvSpPr>
          <p:cNvPr id="193" name="A Critical OWASP Top 10 Security Ris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 Critical OWASP Top 10 Security Risk</a:t>
            </a:r>
          </a:p>
        </p:txBody>
      </p:sp>
      <p:sp>
        <p:nvSpPr>
          <p:cNvPr id="194" name="Definition: Broken Access Control refers to inadequate restrictions on authenticated users, allowing unauthorized access to sensitive data or functionaliti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Definition: Broken Access Control refers to inadequate restrictions on authenticated users, allowing unauthorized access to sensitive data or functionalities.</a:t>
            </a:r>
          </a:p>
          <a:p>
            <a:pPr/>
            <a:r>
              <a:t>Importance: Proper access control is crucial for preventing unauthorized actions and maintaining data confidentiality.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orced Brow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Forced Browsing</a:t>
            </a:r>
          </a:p>
        </p:txBody>
      </p:sp>
      <p:sp>
        <p:nvSpPr>
          <p:cNvPr id="197" name="Unauthorized Access Through URL Manipul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Unauthorized Access Through URL Manipulation</a:t>
            </a:r>
          </a:p>
        </p:txBody>
      </p:sp>
      <p:sp>
        <p:nvSpPr>
          <p:cNvPr id="198" name="Definition: Forced Browsing occurs when an attacker accesses restricted resources by manipulating URLs, bypassing proper authoriz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Definition: Forced Browsing occurs when an attacker accesses restricted resources by manipulating URLs, bypassing proper authorization.</a:t>
            </a:r>
          </a:p>
          <a:p>
            <a:pPr/>
            <a:r>
              <a:t>Example: A user might change parameters in the URL to access another user's profile or sensitive documents.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 i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