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spcBef>
                <a:spcPts val="0"/>
              </a:spcBef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eb Application Security: Finding Vulnerabilit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Application Security: Finding Vulnerabilities</a:t>
            </a:r>
          </a:p>
        </p:txBody>
      </p:sp>
      <p:sp>
        <p:nvSpPr>
          <p:cNvPr id="138" name="Cryptographic Failures and Injec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Cryptographic Failures and Injection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QL Inj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Injection</a:t>
            </a:r>
          </a:p>
        </p:txBody>
      </p:sp>
      <p:sp>
        <p:nvSpPr>
          <p:cNvPr id="165" name="Descrip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09930">
              <a:spcBef>
                <a:spcPts val="5000"/>
              </a:spcBef>
              <a:buSzTx/>
              <a:buNone/>
              <a:defRPr sz="44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Description</a:t>
            </a:r>
            <a:r>
              <a:t>:</a:t>
            </a:r>
          </a:p>
          <a:p>
            <a:pPr marL="633476" indent="-524255" defTabSz="709930">
              <a:spcBef>
                <a:spcPts val="5000"/>
              </a:spcBef>
              <a:defRPr sz="4472"/>
            </a:pPr>
            <a:r>
              <a:t>SQL Injection is a code injection technique where attackers insert malicious SQL statements into input fields, exploiting vulnerabilities in the application's database layer.How it Works:</a:t>
            </a:r>
          </a:p>
          <a:p>
            <a:pPr marL="0" indent="0" defTabSz="709930">
              <a:spcBef>
                <a:spcPts val="5000"/>
              </a:spcBef>
              <a:buSzTx/>
              <a:buNone/>
              <a:defRPr b="1" sz="4472">
                <a:latin typeface="Helvetica"/>
                <a:ea typeface="Helvetica"/>
                <a:cs typeface="Helvetica"/>
                <a:sym typeface="Helvetica"/>
              </a:defRPr>
            </a:pPr>
            <a:r>
              <a:t>Potential Risks:</a:t>
            </a:r>
          </a:p>
          <a:p>
            <a:pPr marL="633476" indent="-524255" defTabSz="709930">
              <a:spcBef>
                <a:spcPts val="5000"/>
              </a:spcBef>
              <a:defRPr sz="4472"/>
            </a:pPr>
            <a:r>
              <a:t>Unauthorized access to sensitive data.</a:t>
            </a:r>
          </a:p>
          <a:p>
            <a:pPr marL="633476" indent="-524255" defTabSz="709930">
              <a:spcBef>
                <a:spcPts val="5000"/>
              </a:spcBef>
              <a:defRPr sz="4472"/>
            </a:pPr>
            <a:r>
              <a:t>Data manipulation or deletion.</a:t>
            </a:r>
          </a:p>
          <a:p>
            <a:pPr marL="633476" indent="-524255" defTabSz="709930">
              <a:spcBef>
                <a:spcPts val="5000"/>
              </a:spcBef>
              <a:defRPr sz="4472"/>
            </a:pPr>
            <a:r>
              <a:t>Full control over the application's database.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ath Manip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Manipulation</a:t>
            </a:r>
          </a:p>
        </p:txBody>
      </p:sp>
      <p:sp>
        <p:nvSpPr>
          <p:cNvPr id="168" name="Descrip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67715">
              <a:spcBef>
                <a:spcPts val="5400"/>
              </a:spcBef>
              <a:buSzTx/>
              <a:buNone/>
              <a:defRPr sz="483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Description</a:t>
            </a:r>
            <a:r>
              <a:t>: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Path manipulation involves manipulating file or directory paths to access unauthorized areas of a web application or server file system.</a:t>
            </a:r>
          </a:p>
          <a:p>
            <a:pPr marL="0" indent="0" defTabSz="767715">
              <a:spcBef>
                <a:spcPts val="5400"/>
              </a:spcBef>
              <a:buSzTx/>
              <a:buNone/>
              <a:defRPr b="1" sz="4836">
                <a:latin typeface="Helvetica"/>
                <a:ea typeface="Helvetica"/>
                <a:cs typeface="Helvetica"/>
                <a:sym typeface="Helvetica"/>
              </a:defRPr>
            </a:pPr>
            <a:r>
              <a:t>Potential Risks:</a:t>
            </a:r>
          </a:p>
          <a:p>
            <a:pPr marL="685037" indent="-566927" defTabSz="767715">
              <a:spcBef>
                <a:spcPts val="5400"/>
              </a:spcBef>
              <a:defRPr sz="4836"/>
            </a:pPr>
            <a:r>
              <a:t>Unauthorized access to sensitive files.</a:t>
            </a:r>
          </a:p>
          <a:p>
            <a:pPr marL="685037" indent="-566927" defTabSz="767715">
              <a:spcBef>
                <a:spcPts val="5400"/>
              </a:spcBef>
              <a:defRPr sz="4836"/>
            </a:pPr>
            <a:r>
              <a:t>Disclosure of confidential information.</a:t>
            </a:r>
          </a:p>
          <a:p>
            <a:pPr marL="685037" indent="-566927" defTabSz="767715">
              <a:spcBef>
                <a:spcPts val="5400"/>
              </a:spcBef>
              <a:defRPr sz="4836"/>
            </a:pPr>
            <a:r>
              <a:t>Disruption of application functionality.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1" name="Cryptographic Fail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Cryptographic Failures</a:t>
            </a:r>
          </a:p>
          <a:p>
            <a:pPr/>
            <a:r>
              <a:t>Introduction to JavaScript and SQL</a:t>
            </a:r>
          </a:p>
          <a:p>
            <a:pPr/>
            <a:r>
              <a:t>Injection Vulnerabilities (OWASP Top 10)</a:t>
            </a:r>
          </a:p>
          <a:p>
            <a:pPr/>
            <a:r>
              <a:t>Cross-Site Scripting (XSS)</a:t>
            </a:r>
          </a:p>
          <a:p>
            <a:pPr/>
            <a:r>
              <a:t>SQL Injection</a:t>
            </a:r>
          </a:p>
          <a:p>
            <a:pPr/>
            <a:r>
              <a:t>Path Manipulation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ryptographic Fail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Cryptographic Failures</a:t>
            </a:r>
          </a:p>
        </p:txBody>
      </p:sp>
      <p:sp>
        <p:nvSpPr>
          <p:cNvPr id="144" name="Data should use HTT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should use HTTPS</a:t>
            </a:r>
          </a:p>
          <a:p>
            <a:pPr/>
            <a:r>
              <a:t>Proper SSL Certificate Usage</a:t>
            </a:r>
          </a:p>
          <a:p>
            <a:pPr/>
            <a:r>
              <a:t>Importance of Encryption in Transmitting Sensitive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JavaScript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Basics</a:t>
            </a:r>
          </a:p>
        </p:txBody>
      </p:sp>
      <p:sp>
        <p:nvSpPr>
          <p:cNvPr id="147" name="JavaScript is a versatile scripting language primarily used for client-side web develop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is a versatile scripting language primarily used for client-side web development.</a:t>
            </a:r>
          </a:p>
          <a:p>
            <a:pPr/>
            <a:r>
              <a:t>Enables dynamic content, interactivity, and enhanced user experiences.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QL Language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Language Basics</a:t>
            </a:r>
          </a:p>
        </p:txBody>
      </p:sp>
      <p:sp>
        <p:nvSpPr>
          <p:cNvPr id="150" name="SQL (Structured Query Language) is a domain-specific language for managing and manipulating relational databa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(Structured Query Language) is a domain-specific language for managing and manipulating relational databases.</a:t>
            </a:r>
          </a:p>
          <a:p>
            <a:pPr/>
            <a:r>
              <a:t>Commonly used for querying, updating, and managing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jection Vulner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Injection Vulnerabilities</a:t>
            </a:r>
          </a:p>
        </p:txBody>
      </p:sp>
      <p:sp>
        <p:nvSpPr>
          <p:cNvPr id="153" name="Cross-Site Scripting (XS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Cross-Site Scripting (XSS)</a:t>
            </a:r>
          </a:p>
          <a:p>
            <a:pPr/>
            <a:r>
              <a:t>SQL Injection</a:t>
            </a:r>
          </a:p>
          <a:p>
            <a:pPr/>
            <a:r>
              <a:t>Path Manipulation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ross-Site Scripting (XS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Cross-Site Scripting (XSS)</a:t>
            </a:r>
          </a:p>
        </p:txBody>
      </p:sp>
      <p:sp>
        <p:nvSpPr>
          <p:cNvPr id="156" name="Stored X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 XSS</a:t>
            </a:r>
          </a:p>
          <a:p>
            <a:pPr/>
            <a:r>
              <a:t>Reflected css</a:t>
            </a:r>
          </a:p>
          <a:p>
            <a:pPr/>
            <a:r>
              <a:t>DOM based XSS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tored Cross-Site Scripting (XS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10976"/>
            </a:lvl1pPr>
          </a:lstStyle>
          <a:p>
            <a:pPr/>
            <a:r>
              <a:t>Stored Cross-Site Scripting (XSS)</a:t>
            </a:r>
          </a:p>
        </p:txBody>
      </p:sp>
      <p:sp>
        <p:nvSpPr>
          <p:cNvPr id="159" name="Descrip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2280">
              <a:spcBef>
                <a:spcPts val="3300"/>
              </a:spcBef>
              <a:buSzTx/>
              <a:buNone/>
              <a:defRPr sz="29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Description</a:t>
            </a:r>
            <a:r>
              <a:t>:</a:t>
            </a:r>
          </a:p>
          <a:p>
            <a:pPr marL="412495" indent="-341376" defTabSz="462280">
              <a:spcBef>
                <a:spcPts val="3300"/>
              </a:spcBef>
              <a:defRPr sz="2912"/>
            </a:pPr>
            <a:r>
              <a:t>Stored XSS occurs when an attacker injects malicious scripts into a website or web application, and the payload is stored persistently on the server. This malicious script then executes whenever a user interacts with the affected page.</a:t>
            </a:r>
          </a:p>
          <a:p>
            <a:pPr marL="0" indent="0" defTabSz="462280">
              <a:spcBef>
                <a:spcPts val="3300"/>
              </a:spcBef>
              <a:buSzTx/>
              <a:buNone/>
              <a:defRPr b="1" sz="2912">
                <a:latin typeface="Helvetica"/>
                <a:ea typeface="Helvetica"/>
                <a:cs typeface="Helvetica"/>
                <a:sym typeface="Helvetica"/>
              </a:defRPr>
            </a:pPr>
            <a:r>
              <a:t>How it Works:</a:t>
            </a:r>
          </a:p>
          <a:p>
            <a:pPr marL="412495" indent="-341376" defTabSz="462280">
              <a:spcBef>
                <a:spcPts val="3300"/>
              </a:spcBef>
              <a:defRPr sz="2912"/>
            </a:pPr>
            <a:r>
              <a:t>Attacker injects the payload into a web application, often through user input fields or forms.</a:t>
            </a:r>
          </a:p>
          <a:p>
            <a:pPr marL="412495" indent="-341376" defTabSz="462280">
              <a:spcBef>
                <a:spcPts val="3300"/>
              </a:spcBef>
              <a:defRPr sz="2912"/>
            </a:pPr>
            <a:r>
              <a:t>The injected script is stored on the server and served to users when they access the affected page.</a:t>
            </a:r>
          </a:p>
          <a:p>
            <a:pPr marL="412495" indent="-341376" defTabSz="462280">
              <a:spcBef>
                <a:spcPts val="3300"/>
              </a:spcBef>
              <a:defRPr sz="2912"/>
            </a:pPr>
            <a:r>
              <a:t>Users unknowingly execute the malicious script, leading to various attacks.</a:t>
            </a:r>
          </a:p>
          <a:p>
            <a:pPr marL="0" indent="0" defTabSz="462280">
              <a:spcBef>
                <a:spcPts val="3300"/>
              </a:spcBef>
              <a:buSzTx/>
              <a:buNone/>
              <a:defRPr b="1" sz="2912">
                <a:latin typeface="Helvetica"/>
                <a:ea typeface="Helvetica"/>
                <a:cs typeface="Helvetica"/>
                <a:sym typeface="Helvetica"/>
              </a:defRPr>
            </a:pPr>
            <a:r>
              <a:t>Potential Risks:</a:t>
            </a:r>
          </a:p>
          <a:p>
            <a:pPr marL="412495" indent="-341376" defTabSz="462280">
              <a:spcBef>
                <a:spcPts val="3300"/>
              </a:spcBef>
              <a:defRPr sz="2912"/>
            </a:pPr>
            <a:r>
              <a:t>Theft of sensitive data, such as login credentials or personal information.</a:t>
            </a:r>
          </a:p>
          <a:p>
            <a:pPr marL="412495" indent="-341376" defTabSz="462280">
              <a:spcBef>
                <a:spcPts val="3300"/>
              </a:spcBef>
              <a:defRPr sz="2912"/>
            </a:pPr>
            <a:r>
              <a:t>Malicious actions performed on behalf of users.</a:t>
            </a:r>
          </a:p>
          <a:p>
            <a:pPr marL="412495" indent="-341376" defTabSz="462280">
              <a:spcBef>
                <a:spcPts val="3300"/>
              </a:spcBef>
              <a:defRPr sz="2912"/>
            </a:pPr>
            <a:r>
              <a:t>Persistent impact as the script continues to execute for all users who visit the affected page.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flected Cross-Site Scripting (XS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4694">
              <a:defRPr sz="9968"/>
            </a:lvl1pPr>
          </a:lstStyle>
          <a:p>
            <a:pPr/>
            <a:r>
              <a:t>Reflected Cross-Site Scripting (XSS)</a:t>
            </a:r>
          </a:p>
        </p:txBody>
      </p:sp>
      <p:sp>
        <p:nvSpPr>
          <p:cNvPr id="162" name="Descrip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45770">
              <a:spcBef>
                <a:spcPts val="3100"/>
              </a:spcBef>
              <a:buSzTx/>
              <a:buNone/>
              <a:defRPr sz="280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Description</a:t>
            </a:r>
            <a:r>
              <a:t>:</a:t>
            </a:r>
          </a:p>
          <a:p>
            <a:pPr marL="397764" indent="-329184" defTabSz="445770">
              <a:spcBef>
                <a:spcPts val="3100"/>
              </a:spcBef>
              <a:defRPr sz="2808"/>
            </a:pPr>
            <a:r>
              <a:t>Reflected XSS occurs when an attacker injects malicious scripts into a URL, and the payload is reflected off the web server to the victim's browser. The victim then executes the script when they click on a manipulated link or visit a specially crafted URL.</a:t>
            </a:r>
          </a:p>
          <a:p>
            <a:pPr marL="0" indent="0" defTabSz="445770">
              <a:spcBef>
                <a:spcPts val="3100"/>
              </a:spcBef>
              <a:buSzTx/>
              <a:buNone/>
              <a:defRPr b="1" sz="2808">
                <a:latin typeface="Helvetica"/>
                <a:ea typeface="Helvetica"/>
                <a:cs typeface="Helvetica"/>
                <a:sym typeface="Helvetica"/>
              </a:defRPr>
            </a:pPr>
            <a:r>
              <a:t>How it Works:</a:t>
            </a:r>
          </a:p>
          <a:p>
            <a:pPr marL="397764" indent="-329184" defTabSz="445770">
              <a:spcBef>
                <a:spcPts val="3100"/>
              </a:spcBef>
              <a:defRPr sz="2808"/>
            </a:pPr>
            <a:r>
              <a:t>Attacker crafts a URL containing the malicious script and tricks the victim into clicking the link.</a:t>
            </a:r>
          </a:p>
          <a:p>
            <a:pPr marL="397764" indent="-329184" defTabSz="445770">
              <a:spcBef>
                <a:spcPts val="3100"/>
              </a:spcBef>
              <a:defRPr sz="2808"/>
            </a:pPr>
            <a:r>
              <a:t>The server reflects the injected payload back to the victim's browser as part of the response.</a:t>
            </a:r>
          </a:p>
          <a:p>
            <a:pPr marL="397764" indent="-329184" defTabSz="445770">
              <a:spcBef>
                <a:spcPts val="3100"/>
              </a:spcBef>
              <a:defRPr sz="2808"/>
            </a:pPr>
            <a:r>
              <a:t>The victim's browser executes the script, leading to potential exploitation.</a:t>
            </a:r>
          </a:p>
          <a:p>
            <a:pPr marL="0" indent="0" defTabSz="445770">
              <a:spcBef>
                <a:spcPts val="3100"/>
              </a:spcBef>
              <a:buSzTx/>
              <a:buNone/>
              <a:defRPr b="1" sz="2808">
                <a:latin typeface="Helvetica"/>
                <a:ea typeface="Helvetica"/>
                <a:cs typeface="Helvetica"/>
                <a:sym typeface="Helvetica"/>
              </a:defRPr>
            </a:pPr>
            <a:r>
              <a:t>Potential Risks:</a:t>
            </a:r>
          </a:p>
          <a:p>
            <a:pPr marL="397764" indent="-329184" defTabSz="445770">
              <a:spcBef>
                <a:spcPts val="3100"/>
              </a:spcBef>
              <a:defRPr sz="2808"/>
            </a:pPr>
            <a:r>
              <a:t>Theft of session cookies or sensitive information from the victim's browser.</a:t>
            </a:r>
          </a:p>
          <a:p>
            <a:pPr marL="397764" indent="-329184" defTabSz="445770">
              <a:spcBef>
                <a:spcPts val="3100"/>
              </a:spcBef>
              <a:defRPr sz="2808"/>
            </a:pPr>
            <a:r>
              <a:t>Defacement of web pages viewed by the victim.</a:t>
            </a:r>
          </a:p>
          <a:p>
            <a:pPr marL="397764" indent="-329184" defTabSz="445770">
              <a:spcBef>
                <a:spcPts val="3100"/>
              </a:spcBef>
              <a:defRPr sz="2808"/>
            </a:pPr>
            <a:r>
              <a:t>Malicious redirections or actions on behalf of the victim.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