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6" r:id="rId7"/>
    <p:sldId id="261"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EB74AC-2C85-4F59-99CA-314915D4245E}" v="457" dt="2021-03-04T11:43:09.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88" d="100"/>
          <a:sy n="88" d="100"/>
        </p:scale>
        <p:origin x="-331"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3/4/2021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tsjournals.org/doi/full/10.1164/rccm.200207-777CP" TargetMode="External"/><Relationship Id="rId2" Type="http://schemas.openxmlformats.org/officeDocument/2006/relationships/hyperlink" Target="https://www.researchgate.net/publication/323973550_Online_medical_consultation_a_reviewhttps:/ijcsmc.com/docs/papers/May2019/V8I5201938.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06987718309691" TargetMode="External"/><Relationship Id="rId5" Type="http://schemas.openxmlformats.org/officeDocument/2006/relationships/hyperlink" Target="https://ieeexplore.ieee.org/abstract/document/7284190" TargetMode="External"/><Relationship Id="rId4" Type="http://schemas.openxmlformats.org/officeDocument/2006/relationships/hyperlink" Target="https://www.sciencedirect.com/science/article/pii/S0933365700000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VCARE – Online Doctor Consultation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Software design and </a:t>
            </a:r>
            <a:r>
              <a:rPr lang="en-US" dirty="0" smtClean="0"/>
              <a:t>development</a:t>
            </a:r>
            <a:br>
              <a:rPr lang="en-US" dirty="0" smtClean="0"/>
            </a:br>
            <a:r>
              <a:rPr lang="en-US" dirty="0" smtClean="0"/>
              <a:t>J component</a:t>
            </a:r>
            <a:endParaRPr lang="en-US" dirty="0"/>
          </a:p>
          <a:p>
            <a:endParaRPr lang="en-US" dirty="0"/>
          </a:p>
        </p:txBody>
      </p:sp>
      <p:sp>
        <p:nvSpPr>
          <p:cNvPr id="4" name="TextBox 3">
            <a:extLst>
              <a:ext uri="{FF2B5EF4-FFF2-40B4-BE49-F238E27FC236}">
                <a16:creationId xmlns="" xmlns:a16="http://schemas.microsoft.com/office/drawing/2014/main" id="{20B9014E-B786-49BC-876A-EA781E8ABEC6}"/>
              </a:ext>
            </a:extLst>
          </p:cNvPr>
          <p:cNvSpPr txBox="1"/>
          <p:nvPr/>
        </p:nvSpPr>
        <p:spPr>
          <a:xfrm>
            <a:off x="7761963" y="4734838"/>
            <a:ext cx="37974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Team Members:</a:t>
            </a:r>
          </a:p>
          <a:p>
            <a:r>
              <a:rPr lang="en-GB" dirty="0"/>
              <a:t>V Shruthiy - 18BCB0139</a:t>
            </a:r>
          </a:p>
          <a:p>
            <a:r>
              <a:rPr lang="en-GB" dirty="0"/>
              <a:t>Maitreyee Paliwal - 18BCB0087</a:t>
            </a:r>
          </a:p>
          <a:p>
            <a:r>
              <a:rPr lang="en-GB" dirty="0"/>
              <a:t>Siddharth Chatterjee - 19BCE2249</a:t>
            </a:r>
          </a:p>
          <a:p>
            <a:r>
              <a:rPr lang="en-GB" dirty="0"/>
              <a:t>Sahitya Madipalli - 19BCI0232</a:t>
            </a:r>
          </a:p>
          <a:p>
            <a:r>
              <a:rPr lang="en-GB" dirty="0"/>
              <a:t>Abhishek Mishra - 18BCB0027</a:t>
            </a:r>
          </a:p>
        </p:txBody>
      </p:sp>
    </p:spTree>
    <p:extLst>
      <p:ext uri="{BB962C8B-B14F-4D97-AF65-F5344CB8AC3E}">
        <p14:creationId xmlns=""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D38BB-75A6-4A90-9B9A-83C721935F2E}"/>
              </a:ext>
            </a:extLst>
          </p:cNvPr>
          <p:cNvSpPr>
            <a:spLocks noGrp="1"/>
          </p:cNvSpPr>
          <p:nvPr>
            <p:ph type="title"/>
          </p:nvPr>
        </p:nvSpPr>
        <p:spPr/>
        <p:txBody>
          <a:bodyPr/>
          <a:lstStyle/>
          <a:p>
            <a:pPr algn="ctr"/>
            <a:r>
              <a:rPr lang="en-GB" b="1" dirty="0">
                <a:solidFill>
                  <a:schemeClr val="bg1"/>
                </a:solidFill>
              </a:rPr>
              <a:t>Abstract</a:t>
            </a:r>
          </a:p>
        </p:txBody>
      </p:sp>
      <p:sp>
        <p:nvSpPr>
          <p:cNvPr id="3" name="Content Placeholder 2">
            <a:extLst>
              <a:ext uri="{FF2B5EF4-FFF2-40B4-BE49-F238E27FC236}">
                <a16:creationId xmlns="" xmlns:a16="http://schemas.microsoft.com/office/drawing/2014/main" id="{15F227D3-62D6-41AF-98B2-13AED4537D72}"/>
              </a:ext>
            </a:extLst>
          </p:cNvPr>
          <p:cNvSpPr>
            <a:spLocks noGrp="1"/>
          </p:cNvSpPr>
          <p:nvPr>
            <p:ph idx="1"/>
          </p:nvPr>
        </p:nvSpPr>
        <p:spPr/>
        <p:txBody>
          <a:bodyPr vert="horz" lIns="91440" tIns="45720" rIns="91440" bIns="45720" rtlCol="0" anchor="t">
            <a:normAutofit/>
          </a:bodyPr>
          <a:lstStyle/>
          <a:p>
            <a:pPr>
              <a:buNone/>
            </a:pPr>
            <a:r>
              <a:rPr lang="en-GB" dirty="0" smtClean="0">
                <a:ea typeface="+mn-lt"/>
                <a:cs typeface="+mn-lt"/>
              </a:rPr>
              <a:t>   The </a:t>
            </a:r>
            <a:r>
              <a:rPr lang="en-GB" dirty="0">
                <a:ea typeface="+mn-lt"/>
                <a:cs typeface="+mn-lt"/>
              </a:rPr>
              <a:t>healthcare sector in a developing country like India is not very advanced and the health index here is low in comparison to other developed nations. And even though people heavily rely on conventional face-to-face consultation, in hard times like this with the onset of newly discovered Corona virus strain, the online consultancy is the more preferred option. This eases the pressure on hospitals as they can attend to more serious cases.</a:t>
            </a:r>
            <a:endParaRPr lang="en-US" dirty="0"/>
          </a:p>
          <a:p>
            <a:pPr marL="0" indent="0">
              <a:buNone/>
            </a:pPr>
            <a:endParaRPr lang="en-GB" dirty="0"/>
          </a:p>
        </p:txBody>
      </p:sp>
    </p:spTree>
    <p:extLst>
      <p:ext uri="{BB962C8B-B14F-4D97-AF65-F5344CB8AC3E}">
        <p14:creationId xmlns="" xmlns:p14="http://schemas.microsoft.com/office/powerpoint/2010/main" val="424381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E003C-A526-43BE-AF3F-4436A489FA27}"/>
              </a:ext>
            </a:extLst>
          </p:cNvPr>
          <p:cNvSpPr>
            <a:spLocks noGrp="1"/>
          </p:cNvSpPr>
          <p:nvPr>
            <p:ph type="title"/>
          </p:nvPr>
        </p:nvSpPr>
        <p:spPr/>
        <p:txBody>
          <a:bodyPr/>
          <a:lstStyle/>
          <a:p>
            <a:pPr algn="ctr"/>
            <a:r>
              <a:rPr lang="en-GB" b="1" dirty="0">
                <a:solidFill>
                  <a:schemeClr val="bg1"/>
                </a:solidFill>
              </a:rPr>
              <a:t>Problem Statement</a:t>
            </a:r>
          </a:p>
        </p:txBody>
      </p:sp>
      <p:sp>
        <p:nvSpPr>
          <p:cNvPr id="3" name="Content Placeholder 2">
            <a:extLst>
              <a:ext uri="{FF2B5EF4-FFF2-40B4-BE49-F238E27FC236}">
                <a16:creationId xmlns="" xmlns:a16="http://schemas.microsoft.com/office/drawing/2014/main" id="{68EE3645-55CA-44B4-8883-4D2B5DE8C47E}"/>
              </a:ext>
            </a:extLst>
          </p:cNvPr>
          <p:cNvSpPr>
            <a:spLocks noGrp="1"/>
          </p:cNvSpPr>
          <p:nvPr>
            <p:ph idx="1"/>
          </p:nvPr>
        </p:nvSpPr>
        <p:spPr/>
        <p:txBody>
          <a:bodyPr vert="horz" lIns="91440" tIns="45720" rIns="91440" bIns="45720" rtlCol="0" anchor="t">
            <a:normAutofit fontScale="85000" lnSpcReduction="10000"/>
          </a:bodyPr>
          <a:lstStyle/>
          <a:p>
            <a:r>
              <a:rPr lang="en-GB" dirty="0">
                <a:ea typeface="+mn-lt"/>
                <a:cs typeface="+mn-lt"/>
              </a:rPr>
              <a:t>The problem arises when people have to visit a doctor, to get themselves checked from a general physician and then they are directed to see a specialist doctor. This prolongs the patients’ sufferings and results in extra consultancy fees that could be reduced. Also due to geographical conditions, access to a doctor’s clinic might not always be possible</a:t>
            </a:r>
            <a:r>
              <a:rPr lang="en-GB" dirty="0" smtClean="0">
                <a:ea typeface="+mn-lt"/>
                <a:cs typeface="+mn-lt"/>
              </a:rPr>
              <a:t>.</a:t>
            </a:r>
          </a:p>
          <a:p>
            <a:pPr>
              <a:buNone/>
            </a:pPr>
            <a:endParaRPr lang="en-GB" dirty="0"/>
          </a:p>
          <a:p>
            <a:r>
              <a:rPr lang="en-GB" dirty="0">
                <a:ea typeface="+mn-lt"/>
                <a:cs typeface="+mn-lt"/>
              </a:rPr>
              <a:t>Therefore to solve this problem, we are developing a system where user can easily predict the disease, consult a doctor and save time and money. With this software application, we aim to make the process as simple and flawless as possible so that more people believe in online consultation, use it without hesitation and eventually help us get a wider reach</a:t>
            </a:r>
            <a:endParaRPr lang="en-GB" dirty="0"/>
          </a:p>
          <a:p>
            <a:endParaRPr lang="en-GB" dirty="0"/>
          </a:p>
        </p:txBody>
      </p:sp>
    </p:spTree>
    <p:extLst>
      <p:ext uri="{BB962C8B-B14F-4D97-AF65-F5344CB8AC3E}">
        <p14:creationId xmlns="" xmlns:p14="http://schemas.microsoft.com/office/powerpoint/2010/main" val="119457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7809A-E133-4CFB-977E-273C7EA3A125}"/>
              </a:ext>
            </a:extLst>
          </p:cNvPr>
          <p:cNvSpPr>
            <a:spLocks noGrp="1"/>
          </p:cNvSpPr>
          <p:nvPr>
            <p:ph type="title"/>
          </p:nvPr>
        </p:nvSpPr>
        <p:spPr/>
        <p:txBody>
          <a:bodyPr/>
          <a:lstStyle/>
          <a:p>
            <a:pPr algn="ctr"/>
            <a:r>
              <a:rPr lang="en-GB" b="1" dirty="0">
                <a:solidFill>
                  <a:schemeClr val="bg1"/>
                </a:solidFill>
              </a:rPr>
              <a:t>System definition</a:t>
            </a:r>
          </a:p>
        </p:txBody>
      </p:sp>
      <p:sp>
        <p:nvSpPr>
          <p:cNvPr id="3" name="Content Placeholder 2">
            <a:extLst>
              <a:ext uri="{FF2B5EF4-FFF2-40B4-BE49-F238E27FC236}">
                <a16:creationId xmlns="" xmlns:a16="http://schemas.microsoft.com/office/drawing/2014/main" id="{83AB9771-8E0C-43EB-89E4-C3A9B29FAC0D}"/>
              </a:ext>
            </a:extLst>
          </p:cNvPr>
          <p:cNvSpPr>
            <a:spLocks noGrp="1"/>
          </p:cNvSpPr>
          <p:nvPr>
            <p:ph idx="1"/>
          </p:nvPr>
        </p:nvSpPr>
        <p:spPr/>
        <p:txBody>
          <a:bodyPr vert="horz" lIns="91440" tIns="45720" rIns="91440" bIns="45720" rtlCol="0" anchor="t">
            <a:normAutofit/>
          </a:bodyPr>
          <a:lstStyle/>
          <a:p>
            <a:r>
              <a:rPr lang="en-GB" sz="2800" dirty="0">
                <a:ea typeface="+mn-lt"/>
                <a:cs typeface="+mn-lt"/>
              </a:rPr>
              <a:t>A web project which helps in predicting the disease based on the symptoms of the patient. It also informs the patients about nearby doctors' availability and precautions to be taken. The heart of the project is Fuzzy Logic , a soft computing technique which makes use of knowledge base made by the experts (doctors in this case) to predict the disease severity.</a:t>
            </a:r>
            <a:endParaRPr lang="en-GB" sz="2800" dirty="0"/>
          </a:p>
          <a:p>
            <a:pPr>
              <a:buNone/>
            </a:pPr>
            <a:endParaRPr lang="en-GB" dirty="0"/>
          </a:p>
        </p:txBody>
      </p:sp>
    </p:spTree>
    <p:extLst>
      <p:ext uri="{BB962C8B-B14F-4D97-AF65-F5344CB8AC3E}">
        <p14:creationId xmlns="" xmlns:p14="http://schemas.microsoft.com/office/powerpoint/2010/main" val="362405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CA6BB-7994-45A0-8F55-962E121912FB}"/>
              </a:ext>
            </a:extLst>
          </p:cNvPr>
          <p:cNvSpPr>
            <a:spLocks noGrp="1"/>
          </p:cNvSpPr>
          <p:nvPr>
            <p:ph type="title"/>
          </p:nvPr>
        </p:nvSpPr>
        <p:spPr>
          <a:xfrm>
            <a:off x="1167292" y="161318"/>
            <a:ext cx="9905998" cy="934237"/>
          </a:xfrm>
        </p:spPr>
        <p:txBody>
          <a:bodyPr/>
          <a:lstStyle/>
          <a:p>
            <a:pPr algn="ctr"/>
            <a:r>
              <a:rPr lang="en-GB" dirty="0"/>
              <a:t>System </a:t>
            </a:r>
            <a:r>
              <a:rPr lang="en-GB" dirty="0" smtClean="0"/>
              <a:t>analysis </a:t>
            </a:r>
            <a:r>
              <a:rPr lang="en-GB" dirty="0"/>
              <a:t>and design</a:t>
            </a:r>
          </a:p>
        </p:txBody>
      </p:sp>
      <p:sp>
        <p:nvSpPr>
          <p:cNvPr id="3" name="Content Placeholder 2">
            <a:extLst>
              <a:ext uri="{FF2B5EF4-FFF2-40B4-BE49-F238E27FC236}">
                <a16:creationId xmlns="" xmlns:a16="http://schemas.microsoft.com/office/drawing/2014/main" id="{2AB62EF4-E54D-428B-B7C2-7C115A396730}"/>
              </a:ext>
            </a:extLst>
          </p:cNvPr>
          <p:cNvSpPr>
            <a:spLocks noGrp="1"/>
          </p:cNvSpPr>
          <p:nvPr>
            <p:ph idx="1"/>
          </p:nvPr>
        </p:nvSpPr>
        <p:spPr>
          <a:xfrm>
            <a:off x="1141412" y="2011981"/>
            <a:ext cx="9905999" cy="4432362"/>
          </a:xfrm>
        </p:spPr>
        <p:txBody>
          <a:bodyPr vert="horz" lIns="91440" tIns="45720" rIns="91440" bIns="45720" rtlCol="0" anchor="t">
            <a:normAutofit/>
          </a:bodyPr>
          <a:lstStyle/>
          <a:p>
            <a:pPr>
              <a:buNone/>
            </a:pPr>
            <a:r>
              <a:rPr lang="en-GB" b="1" dirty="0">
                <a:ea typeface="+mn-lt"/>
                <a:cs typeface="+mn-lt"/>
              </a:rPr>
              <a:t>Primary stakeholders- </a:t>
            </a:r>
            <a:endParaRPr lang="en-GB" dirty="0"/>
          </a:p>
          <a:p>
            <a:r>
              <a:rPr lang="en-GB" dirty="0" smtClean="0">
                <a:ea typeface="+mn-lt"/>
                <a:cs typeface="+mn-lt"/>
              </a:rPr>
              <a:t> </a:t>
            </a:r>
            <a:r>
              <a:rPr lang="en-GB" dirty="0">
                <a:ea typeface="+mn-lt"/>
                <a:cs typeface="+mn-lt"/>
              </a:rPr>
              <a:t>Users – Doctors, </a:t>
            </a:r>
            <a:r>
              <a:rPr lang="en-GB" dirty="0" smtClean="0">
                <a:ea typeface="+mn-lt"/>
                <a:cs typeface="+mn-lt"/>
              </a:rPr>
              <a:t>Patients (students under vCARE)</a:t>
            </a:r>
            <a:endParaRPr lang="en-GB" dirty="0"/>
          </a:p>
          <a:p>
            <a:r>
              <a:rPr lang="en-GB" dirty="0" smtClean="0">
                <a:ea typeface="+mn-lt"/>
                <a:cs typeface="+mn-lt"/>
              </a:rPr>
              <a:t> </a:t>
            </a:r>
            <a:r>
              <a:rPr lang="en-GB" dirty="0">
                <a:ea typeface="+mn-lt"/>
                <a:cs typeface="+mn-lt"/>
              </a:rPr>
              <a:t>Project Build Team </a:t>
            </a:r>
            <a:r>
              <a:rPr lang="en-GB" dirty="0" smtClean="0">
                <a:ea typeface="+mn-lt"/>
                <a:cs typeface="+mn-lt"/>
              </a:rPr>
              <a:t>– Developers</a:t>
            </a:r>
            <a:r>
              <a:rPr lang="en-GB" dirty="0">
                <a:ea typeface="+mn-lt"/>
                <a:cs typeface="+mn-lt"/>
              </a:rPr>
              <a:t>, Testers, etc</a:t>
            </a:r>
            <a:r>
              <a:rPr lang="en-GB" dirty="0" smtClean="0">
                <a:ea typeface="+mn-lt"/>
                <a:cs typeface="+mn-lt"/>
              </a:rPr>
              <a:t>. (Extension)</a:t>
            </a:r>
          </a:p>
          <a:p>
            <a:pPr>
              <a:buNone/>
            </a:pPr>
            <a:r>
              <a:rPr lang="en-GB" dirty="0" smtClean="0">
                <a:ea typeface="+mn-lt"/>
                <a:cs typeface="+mn-lt"/>
              </a:rPr>
              <a:t> </a:t>
            </a:r>
            <a:endParaRPr lang="en-GB" dirty="0"/>
          </a:p>
          <a:p>
            <a:pPr>
              <a:buNone/>
            </a:pPr>
            <a:r>
              <a:rPr lang="en-GB" b="1" dirty="0" smtClean="0">
                <a:ea typeface="+mn-lt"/>
                <a:cs typeface="+mn-lt"/>
              </a:rPr>
              <a:t>Secondary </a:t>
            </a:r>
            <a:r>
              <a:rPr lang="en-GB" b="1" dirty="0">
                <a:ea typeface="+mn-lt"/>
                <a:cs typeface="+mn-lt"/>
              </a:rPr>
              <a:t>Stakeholders- </a:t>
            </a:r>
            <a:endParaRPr lang="en-GB" b="1" dirty="0" smtClean="0">
              <a:ea typeface="+mn-lt"/>
              <a:cs typeface="+mn-lt"/>
            </a:endParaRPr>
          </a:p>
          <a:p>
            <a:r>
              <a:rPr lang="en-IN" dirty="0" smtClean="0">
                <a:ea typeface="+mn-lt"/>
                <a:cs typeface="+mn-lt"/>
              </a:rPr>
              <a:t> Admin</a:t>
            </a:r>
            <a:endParaRPr lang="en-GB" dirty="0"/>
          </a:p>
          <a:p>
            <a:r>
              <a:rPr lang="en-GB" dirty="0" smtClean="0">
                <a:ea typeface="+mn-lt"/>
                <a:cs typeface="+mn-lt"/>
              </a:rPr>
              <a:t> </a:t>
            </a:r>
            <a:r>
              <a:rPr lang="en-GB" dirty="0">
                <a:ea typeface="+mn-lt"/>
                <a:cs typeface="+mn-lt"/>
              </a:rPr>
              <a:t>Hospitals </a:t>
            </a:r>
            <a:r>
              <a:rPr lang="en-GB" dirty="0" smtClean="0">
                <a:ea typeface="+mn-lt"/>
                <a:cs typeface="+mn-lt"/>
              </a:rPr>
              <a:t>and Pharmacies </a:t>
            </a:r>
            <a:endParaRPr lang="en-GB" dirty="0"/>
          </a:p>
        </p:txBody>
      </p:sp>
      <p:sp>
        <p:nvSpPr>
          <p:cNvPr id="4" name="TextBox 3"/>
          <p:cNvSpPr txBox="1"/>
          <p:nvPr/>
        </p:nvSpPr>
        <p:spPr>
          <a:xfrm>
            <a:off x="3859339" y="1276710"/>
            <a:ext cx="4223593" cy="461665"/>
          </a:xfrm>
          <a:prstGeom prst="rect">
            <a:avLst/>
          </a:prstGeom>
          <a:noFill/>
        </p:spPr>
        <p:txBody>
          <a:bodyPr wrap="none" rtlCol="0">
            <a:spAutoFit/>
          </a:bodyPr>
          <a:lstStyle/>
          <a:p>
            <a:pPr algn="ctr"/>
            <a:r>
              <a:rPr lang="en-IN" sz="2400" b="1" dirty="0" smtClean="0">
                <a:solidFill>
                  <a:schemeClr val="bg1"/>
                </a:solidFill>
              </a:rPr>
              <a:t>STAKEHOLDER REQUIREMENTS</a:t>
            </a:r>
            <a:endParaRPr lang="en-GB" sz="2400" b="1" dirty="0">
              <a:solidFill>
                <a:schemeClr val="bg1"/>
              </a:solidFill>
            </a:endParaRPr>
          </a:p>
        </p:txBody>
      </p:sp>
    </p:spTree>
    <p:extLst>
      <p:ext uri="{BB962C8B-B14F-4D97-AF65-F5344CB8AC3E}">
        <p14:creationId xmlns="" xmlns:p14="http://schemas.microsoft.com/office/powerpoint/2010/main" val="425080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07366"/>
            <a:ext cx="9905999" cy="5753819"/>
          </a:xfrm>
        </p:spPr>
        <p:txBody>
          <a:bodyPr>
            <a:normAutofit/>
          </a:bodyPr>
          <a:lstStyle/>
          <a:p>
            <a:pPr algn="ctr">
              <a:buNone/>
            </a:pPr>
            <a:r>
              <a:rPr lang="en-GB" sz="3600" b="1" dirty="0" smtClean="0">
                <a:solidFill>
                  <a:schemeClr val="bg1"/>
                </a:solidFill>
              </a:rPr>
              <a:t>Software </a:t>
            </a:r>
            <a:r>
              <a:rPr lang="en-GB" sz="3600" b="1" dirty="0" smtClean="0">
                <a:solidFill>
                  <a:schemeClr val="bg1"/>
                </a:solidFill>
              </a:rPr>
              <a:t>Requirements</a:t>
            </a:r>
          </a:p>
          <a:p>
            <a:pPr algn="ctr">
              <a:buNone/>
            </a:pPr>
            <a:endParaRPr lang="en-US" sz="2800" b="1" dirty="0" smtClean="0">
              <a:solidFill>
                <a:schemeClr val="bg1"/>
              </a:solidFill>
            </a:endParaRPr>
          </a:p>
          <a:p>
            <a:pPr lvl="0">
              <a:buNone/>
            </a:pPr>
            <a:r>
              <a:rPr lang="en-GB" sz="2800" dirty="0" smtClean="0"/>
              <a:t>• Front-End: HTML , CSS , JavaScript </a:t>
            </a:r>
            <a:endParaRPr lang="en-US" sz="2800" dirty="0" smtClean="0"/>
          </a:p>
          <a:p>
            <a:pPr lvl="0">
              <a:buNone/>
            </a:pPr>
            <a:r>
              <a:rPr lang="en-GB" sz="2800" dirty="0" smtClean="0"/>
              <a:t>• Back-End: PHP, MYSQL </a:t>
            </a:r>
            <a:endParaRPr lang="en-US" sz="2800" dirty="0" smtClean="0"/>
          </a:p>
          <a:p>
            <a:pPr lvl="0">
              <a:buNone/>
            </a:pPr>
            <a:r>
              <a:rPr lang="en-GB" sz="2800" dirty="0" smtClean="0"/>
              <a:t>• Database: </a:t>
            </a:r>
            <a:r>
              <a:rPr lang="en-GB" sz="2800" dirty="0" smtClean="0"/>
              <a:t>mySQL </a:t>
            </a:r>
            <a:endParaRPr lang="en-US" sz="2800" dirty="0" smtClean="0"/>
          </a:p>
          <a:p>
            <a:pPr lvl="0">
              <a:buNone/>
            </a:pPr>
            <a:r>
              <a:rPr lang="en-GB" sz="2800" dirty="0" smtClean="0"/>
              <a:t>• Local Server: </a:t>
            </a:r>
            <a:r>
              <a:rPr lang="en-GB" sz="2800" dirty="0" smtClean="0"/>
              <a:t>XAMPP </a:t>
            </a:r>
            <a:endParaRPr lang="en-US" sz="2800" dirty="0" smtClean="0"/>
          </a:p>
          <a:p>
            <a:pPr>
              <a:buNone/>
            </a:pPr>
            <a:r>
              <a:rPr lang="en-GB" sz="2800" dirty="0" smtClean="0"/>
              <a:t>• Tools: Bootstrap (CSS, JS, HTML framework</a:t>
            </a:r>
            <a:r>
              <a:rPr lang="en-GB" sz="2800" dirty="0" smtClean="0"/>
              <a:t>)</a:t>
            </a:r>
          </a:p>
          <a:p>
            <a:r>
              <a:rPr lang="en-IN" sz="2800" dirty="0" smtClean="0"/>
              <a:t>Mathematical tool – Fuzzy logic</a:t>
            </a:r>
            <a:endParaRPr lang="en-GB" sz="2800" dirty="0" smtClean="0"/>
          </a:p>
          <a:p>
            <a:pPr>
              <a:buNone/>
            </a:pPr>
            <a:endParaRPr lang="en-GB" dirty="0" smtClean="0"/>
          </a:p>
          <a:p>
            <a:pPr>
              <a:buNone/>
            </a:pPr>
            <a:endParaRPr lang="en-GB"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 xmlns:a16="http://schemas.microsoft.com/office/drawing/2014/main" id="{937001C0-FEA7-40C3-B356-A2A51A36D423}"/>
              </a:ext>
            </a:extLst>
          </p:cNvPr>
          <p:cNvSpPr>
            <a:spLocks noGrp="1"/>
          </p:cNvSpPr>
          <p:nvPr>
            <p:ph type="title"/>
          </p:nvPr>
        </p:nvSpPr>
        <p:spPr>
          <a:xfrm>
            <a:off x="0" y="2369681"/>
            <a:ext cx="3994030" cy="1478570"/>
          </a:xfrm>
        </p:spPr>
        <p:txBody>
          <a:bodyPr>
            <a:normAutofit/>
          </a:bodyPr>
          <a:lstStyle/>
          <a:p>
            <a:r>
              <a:rPr lang="en-GB" sz="3000" b="1" dirty="0" smtClean="0">
                <a:solidFill>
                  <a:schemeClr val="bg1"/>
                </a:solidFill>
              </a:rPr>
              <a:t>System architecture</a:t>
            </a:r>
            <a:r>
              <a:rPr lang="en-GB" sz="3200" b="1" dirty="0" smtClean="0">
                <a:solidFill>
                  <a:schemeClr val="bg1"/>
                </a:solidFill>
              </a:rPr>
              <a:t/>
            </a:r>
            <a:br>
              <a:rPr lang="en-GB" sz="3200" b="1" dirty="0" smtClean="0">
                <a:solidFill>
                  <a:schemeClr val="bg1"/>
                </a:solidFill>
              </a:rPr>
            </a:br>
            <a:endParaRPr lang="en-GB" sz="3200" dirty="0">
              <a:solidFill>
                <a:srgbClr val="FFFFFF"/>
              </a:solidFill>
            </a:endParaRPr>
          </a:p>
        </p:txBody>
      </p:sp>
      <p:sp>
        <p:nvSpPr>
          <p:cNvPr id="8" name="Content Placeholder 7">
            <a:extLst>
              <a:ext uri="{FF2B5EF4-FFF2-40B4-BE49-F238E27FC236}">
                <a16:creationId xmlns="" xmlns:a16="http://schemas.microsoft.com/office/drawing/2014/main" id="{B11547E5-FE43-4349-9766-8B71C885D057}"/>
              </a:ext>
            </a:extLst>
          </p:cNvPr>
          <p:cNvSpPr>
            <a:spLocks noGrp="1"/>
          </p:cNvSpPr>
          <p:nvPr>
            <p:ph idx="1"/>
          </p:nvPr>
        </p:nvSpPr>
        <p:spPr>
          <a:xfrm>
            <a:off x="241539" y="3761115"/>
            <a:ext cx="3707065" cy="741873"/>
          </a:xfrm>
        </p:spPr>
        <p:txBody>
          <a:bodyPr>
            <a:noAutofit/>
          </a:bodyPr>
          <a:lstStyle/>
          <a:p>
            <a:pPr>
              <a:buNone/>
            </a:pPr>
            <a:r>
              <a:rPr lang="en-GB" sz="3600" b="1" dirty="0" smtClean="0"/>
              <a:t>Use </a:t>
            </a:r>
            <a:r>
              <a:rPr lang="en-GB" sz="3600" b="1" dirty="0" smtClean="0"/>
              <a:t>Case </a:t>
            </a:r>
            <a:r>
              <a:rPr lang="en-GB" sz="3600" b="1" dirty="0" smtClean="0"/>
              <a:t>diagram</a:t>
            </a:r>
            <a:endParaRPr lang="en-US" sz="3600" b="1" dirty="0"/>
          </a:p>
        </p:txBody>
      </p:sp>
      <p:grpSp>
        <p:nvGrpSpPr>
          <p:cNvPr id="19" name="Group 18">
            <a:extLst>
              <a:ext uri="{FF2B5EF4-FFF2-40B4-BE49-F238E27FC236}">
                <a16:creationId xmlns=""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4" descr="Diagram&#10;&#10;Description automatically generated">
            <a:extLst>
              <a:ext uri="{FF2B5EF4-FFF2-40B4-BE49-F238E27FC236}">
                <a16:creationId xmlns="" xmlns:a16="http://schemas.microsoft.com/office/drawing/2014/main" id="{5CD64220-E2D5-4470-937B-8856C48EC8A1}"/>
              </a:ext>
            </a:extLst>
          </p:cNvPr>
          <p:cNvPicPr>
            <a:picLocks noChangeAspect="1"/>
          </p:cNvPicPr>
          <p:nvPr/>
        </p:nvPicPr>
        <p:blipFill>
          <a:blip r:embed="rId3"/>
          <a:stretch>
            <a:fillRect/>
          </a:stretch>
        </p:blipFill>
        <p:spPr>
          <a:xfrm>
            <a:off x="5196301" y="643467"/>
            <a:ext cx="5874999" cy="5566562"/>
          </a:xfrm>
          <a:prstGeom prst="rect">
            <a:avLst/>
          </a:prstGeom>
        </p:spPr>
      </p:pic>
    </p:spTree>
    <p:extLst>
      <p:ext uri="{BB962C8B-B14F-4D97-AF65-F5344CB8AC3E}">
        <p14:creationId xmlns="" xmlns:p14="http://schemas.microsoft.com/office/powerpoint/2010/main" val="40425859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2" name="Rectangle 14">
            <a:extLst>
              <a:ext uri="{FF2B5EF4-FFF2-40B4-BE49-F238E27FC236}">
                <a16:creationId xmlns=""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Content Placeholder 7">
            <a:extLst>
              <a:ext uri="{FF2B5EF4-FFF2-40B4-BE49-F238E27FC236}">
                <a16:creationId xmlns="" xmlns:a16="http://schemas.microsoft.com/office/drawing/2014/main" id="{EEF8E35F-5C5E-463A-8372-64FACBF4FABD}"/>
              </a:ext>
            </a:extLst>
          </p:cNvPr>
          <p:cNvSpPr>
            <a:spLocks noGrp="1"/>
          </p:cNvSpPr>
          <p:nvPr>
            <p:ph idx="1"/>
          </p:nvPr>
        </p:nvSpPr>
        <p:spPr>
          <a:xfrm>
            <a:off x="-1" y="2430642"/>
            <a:ext cx="3968151" cy="752505"/>
          </a:xfrm>
        </p:spPr>
        <p:txBody>
          <a:bodyPr>
            <a:normAutofit/>
          </a:bodyPr>
          <a:lstStyle/>
          <a:p>
            <a:pPr>
              <a:buNone/>
            </a:pPr>
            <a:r>
              <a:rPr lang="en-GB" sz="3600" b="1" dirty="0" smtClean="0"/>
              <a:t>Data </a:t>
            </a:r>
            <a:r>
              <a:rPr lang="en-GB" sz="3600" b="1" dirty="0" smtClean="0"/>
              <a:t>Flow diagram</a:t>
            </a:r>
            <a:endParaRPr lang="en-US" sz="3600" b="1" dirty="0"/>
          </a:p>
        </p:txBody>
      </p:sp>
      <p:grpSp>
        <p:nvGrpSpPr>
          <p:cNvPr id="18" name="Group 18">
            <a:extLst>
              <a:ext uri="{FF2B5EF4-FFF2-40B4-BE49-F238E27FC236}">
                <a16:creationId xmlns=""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4" descr="Diagram&#10;&#10;Description automatically generated">
            <a:extLst>
              <a:ext uri="{FF2B5EF4-FFF2-40B4-BE49-F238E27FC236}">
                <a16:creationId xmlns="" xmlns:a16="http://schemas.microsoft.com/office/drawing/2014/main" id="{DED01819-B832-48C5-84DD-3835571EA978}"/>
              </a:ext>
            </a:extLst>
          </p:cNvPr>
          <p:cNvPicPr>
            <a:picLocks noChangeAspect="1"/>
          </p:cNvPicPr>
          <p:nvPr/>
        </p:nvPicPr>
        <p:blipFill>
          <a:blip r:embed="rId3"/>
          <a:stretch>
            <a:fillRect/>
          </a:stretch>
        </p:blipFill>
        <p:spPr>
          <a:xfrm>
            <a:off x="5698430" y="643467"/>
            <a:ext cx="4870741" cy="5566562"/>
          </a:xfrm>
          <a:prstGeom prst="rect">
            <a:avLst/>
          </a:prstGeom>
        </p:spPr>
      </p:pic>
    </p:spTree>
    <p:extLst>
      <p:ext uri="{BB962C8B-B14F-4D97-AF65-F5344CB8AC3E}">
        <p14:creationId xmlns="" xmlns:p14="http://schemas.microsoft.com/office/powerpoint/2010/main" val="172669357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78762"/>
          </a:xfrm>
        </p:spPr>
        <p:txBody>
          <a:bodyPr>
            <a:normAutofit fontScale="90000"/>
          </a:bodyPr>
          <a:lstStyle/>
          <a:p>
            <a:r>
              <a:rPr lang="en-US" dirty="0" smtClean="0"/>
              <a:t>REFERENCES</a:t>
            </a:r>
            <a:endParaRPr lang="en-US" dirty="0"/>
          </a:p>
        </p:txBody>
      </p:sp>
      <p:sp>
        <p:nvSpPr>
          <p:cNvPr id="5" name="Content Placeholder 4"/>
          <p:cNvSpPr>
            <a:spLocks noGrp="1"/>
          </p:cNvSpPr>
          <p:nvPr>
            <p:ph idx="1"/>
          </p:nvPr>
        </p:nvSpPr>
        <p:spPr>
          <a:xfrm>
            <a:off x="1141412" y="1332411"/>
            <a:ext cx="9905999" cy="4458790"/>
          </a:xfrm>
        </p:spPr>
        <p:txBody>
          <a:bodyPr/>
          <a:lstStyle/>
          <a:p>
            <a:r>
              <a:rPr lang="en-US" dirty="0" smtClean="0">
                <a:hlinkClick r:id="rId2"/>
              </a:rPr>
              <a:t>https://www.researchgate.net/publication/323973550_Online_medical_consultation_a_reviewhttps://ijcsmc.com/docs/papers/May2019/V8I5201938.pdf</a:t>
            </a:r>
            <a:endParaRPr lang="en-US" dirty="0" smtClean="0"/>
          </a:p>
          <a:p>
            <a:r>
              <a:rPr lang="en-US" dirty="0" smtClean="0">
                <a:hlinkClick r:id="rId3"/>
              </a:rPr>
              <a:t>https://www.atsjournals.org/doi/full/10.1164/rccm.200207-777CP</a:t>
            </a:r>
            <a:endParaRPr lang="en-US" dirty="0" smtClean="0"/>
          </a:p>
          <a:p>
            <a:r>
              <a:rPr lang="en-US" dirty="0" smtClean="0">
                <a:hlinkClick r:id="rId4"/>
              </a:rPr>
              <a:t>https://www.sciencedirect.com/science/article/pii/S093336570000072</a:t>
            </a:r>
            <a:endParaRPr lang="en-US" dirty="0" smtClean="0"/>
          </a:p>
          <a:p>
            <a:r>
              <a:rPr lang="en-US" dirty="0" smtClean="0">
                <a:hlinkClick r:id="rId5"/>
              </a:rPr>
              <a:t>https://ieeexplore.ieee.org/abstract/document/7284190</a:t>
            </a:r>
            <a:endParaRPr lang="en-US" dirty="0" smtClean="0"/>
          </a:p>
          <a:p>
            <a:r>
              <a:rPr lang="en-US" dirty="0" smtClean="0">
                <a:hlinkClick r:id="rId6"/>
              </a:rPr>
              <a:t>https://www.sciencedirect.com/science/article/abs/pii/S0306987718309691</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120</TotalTime>
  <Words>423</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Circuit</vt:lpstr>
      <vt:lpstr>VCARE – Online Doctor Consultation</vt:lpstr>
      <vt:lpstr>Abstract</vt:lpstr>
      <vt:lpstr>Problem Statement</vt:lpstr>
      <vt:lpstr>System definition</vt:lpstr>
      <vt:lpstr>System analysis and design</vt:lpstr>
      <vt:lpstr>Slide 6</vt:lpstr>
      <vt:lpstr>System architecture </vt:lpstr>
      <vt:lpstr>Slide 8</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dc:creator>
  <cp:lastModifiedBy>Siddharth</cp:lastModifiedBy>
  <cp:revision>67</cp:revision>
  <dcterms:created xsi:type="dcterms:W3CDTF">2021-03-04T08:08:28Z</dcterms:created>
  <dcterms:modified xsi:type="dcterms:W3CDTF">2021-03-04T14:02:39Z</dcterms:modified>
</cp:coreProperties>
</file>