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1" r:id="rId6"/>
    <p:sldId id="272" r:id="rId7"/>
    <p:sldId id="260" r:id="rId8"/>
    <p:sldId id="268" r:id="rId9"/>
    <p:sldId id="267" r:id="rId10"/>
    <p:sldId id="262" r:id="rId11"/>
    <p:sldId id="263" r:id="rId12"/>
    <p:sldId id="264" r:id="rId13"/>
    <p:sldId id="270" r:id="rId14"/>
    <p:sldId id="269"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AE63A-07E5-4E46-B820-4CD3C9AE4B66}" v="31" dt="2022-12-05T01:41:11.167"/>
    <p1510:client id="{121314DA-4C0A-AC8E-2D90-CA41FEC664EC}" v="8" dt="2022-12-05T04:07:07.212"/>
    <p1510:client id="{475B62FD-4DA5-F49A-A709-7ACCA0DA52F7}" v="2833" dt="2022-12-04T20:24:37.579"/>
    <p1510:client id="{4A387EFD-949C-4B67-A101-B5664BFBB2A3}" v="1001" dt="2022-12-04T17:08:37.891"/>
    <p1510:client id="{573346A5-FFAC-474A-8ADC-FC4036C1CCE2}" v="514" dt="2022-12-05T03:59:15.724"/>
    <p1510:client id="{59FB6B98-ABAD-1720-32C4-00B9244F5926}" v="132" dt="2022-12-05T03:52:24.161"/>
    <p1510:client id="{71C8B835-76E7-4126-A4D7-DB848C9975B9}" v="1020" dt="2022-12-04T15:20:17.533"/>
    <p1510:client id="{891661FA-8696-EF69-56B2-7026FB4E93BB}" v="24" dt="2022-12-05T02:40:49.392"/>
    <p1510:client id="{A4276536-ABCD-8EF1-899A-C7DBA7643087}" v="39" dt="2022-12-05T03:58:50.328"/>
    <p1510:client id="{BABAD1B5-A8CA-F03A-F4AF-13A275AF453F}" v="18" dt="2022-12-05T00:10:55.415"/>
    <p1510:client id="{CB2AD07D-7481-8350-F572-E0CC3A3BCB4D}" v="1006" dt="2022-12-04T18:52:59.650"/>
    <p1510:client id="{CF8C8043-3E80-93A1-14C0-9FE085C314A2}" v="150" dt="2022-12-05T03:51:12.615"/>
    <p1510:client id="{DA0C13E7-2F4F-05A9-354F-4F08628C5A68}" v="16" dt="2022-12-04T23:42:39.167"/>
    <p1510:client id="{F00FDF13-965A-2ADF-BFB5-56CCEB49021E}" v="21" dt="2022-12-04T23:05:39.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08F49-F8C7-491B-BA6A-F589E3D9B96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B4E3A50-B2B0-4A61-BACF-6668C8419532}">
      <dgm:prSet/>
      <dgm:spPr/>
      <dgm:t>
        <a:bodyPr/>
        <a:lstStyle/>
        <a:p>
          <a:r>
            <a:rPr lang="en-US"/>
            <a:t>Through our data we have found out the countries that have the highest suicide rates and then provided insights on it with the help of various parameters that could be a reason for suicide attempts.</a:t>
          </a:r>
        </a:p>
      </dgm:t>
    </dgm:pt>
    <dgm:pt modelId="{29DE57CF-27DD-44B2-820E-E208B5A1015E}" type="parTrans" cxnId="{3713C593-944D-40CA-AEF6-09CEE999E043}">
      <dgm:prSet/>
      <dgm:spPr/>
      <dgm:t>
        <a:bodyPr/>
        <a:lstStyle/>
        <a:p>
          <a:endParaRPr lang="en-US"/>
        </a:p>
      </dgm:t>
    </dgm:pt>
    <dgm:pt modelId="{7AFED9A6-41C5-4634-B401-AB89F373C095}" type="sibTrans" cxnId="{3713C593-944D-40CA-AEF6-09CEE999E043}">
      <dgm:prSet/>
      <dgm:spPr/>
      <dgm:t>
        <a:bodyPr/>
        <a:lstStyle/>
        <a:p>
          <a:endParaRPr lang="en-US"/>
        </a:p>
      </dgm:t>
    </dgm:pt>
    <dgm:pt modelId="{2373282C-65C1-4947-BBF6-6F77542ED59D}">
      <dgm:prSet/>
      <dgm:spPr/>
      <dgm:t>
        <a:bodyPr/>
        <a:lstStyle/>
        <a:p>
          <a:r>
            <a:rPr lang="en-US"/>
            <a:t>After we acquire the dataset from various websites, we did web scraping to add additional values in our dataset and then data preprocessing, manipulation merging and analysis.</a:t>
          </a:r>
        </a:p>
      </dgm:t>
    </dgm:pt>
    <dgm:pt modelId="{83BBC0AF-CABE-43E8-98D3-2B56BAC4C083}" type="parTrans" cxnId="{750F1074-2C8F-4CA2-AE62-960F11D757F0}">
      <dgm:prSet/>
      <dgm:spPr/>
      <dgm:t>
        <a:bodyPr/>
        <a:lstStyle/>
        <a:p>
          <a:endParaRPr lang="en-US"/>
        </a:p>
      </dgm:t>
    </dgm:pt>
    <dgm:pt modelId="{8CC4CCED-22F4-45E5-99BD-F46E1A7DF9DD}" type="sibTrans" cxnId="{750F1074-2C8F-4CA2-AE62-960F11D757F0}">
      <dgm:prSet/>
      <dgm:spPr/>
      <dgm:t>
        <a:bodyPr/>
        <a:lstStyle/>
        <a:p>
          <a:endParaRPr lang="en-US"/>
        </a:p>
      </dgm:t>
    </dgm:pt>
    <dgm:pt modelId="{7911F4E9-B113-4D5B-A58E-27AA0E9C553B}">
      <dgm:prSet/>
      <dgm:spPr/>
      <dgm:t>
        <a:bodyPr/>
        <a:lstStyle/>
        <a:p>
          <a:r>
            <a:rPr lang="en-US"/>
            <a:t>The goal of the project is to provide insights to Suicide prevention agencies ensuring the target population is taken care of first, which would eventually save more lives.</a:t>
          </a:r>
        </a:p>
      </dgm:t>
    </dgm:pt>
    <dgm:pt modelId="{07F3C899-39F9-4BE1-B7E4-B1B3180516C0}" type="parTrans" cxnId="{6FFDE8CB-A78F-41D4-9F46-1D7D938D2DA1}">
      <dgm:prSet/>
      <dgm:spPr/>
      <dgm:t>
        <a:bodyPr/>
        <a:lstStyle/>
        <a:p>
          <a:endParaRPr lang="en-US"/>
        </a:p>
      </dgm:t>
    </dgm:pt>
    <dgm:pt modelId="{0189F400-F3C0-42D1-A8FD-A477EE407044}" type="sibTrans" cxnId="{6FFDE8CB-A78F-41D4-9F46-1D7D938D2DA1}">
      <dgm:prSet/>
      <dgm:spPr/>
      <dgm:t>
        <a:bodyPr/>
        <a:lstStyle/>
        <a:p>
          <a:endParaRPr lang="en-US"/>
        </a:p>
      </dgm:t>
    </dgm:pt>
    <dgm:pt modelId="{32E35AE5-FEBB-4CF5-8A7F-EEBE6816E051}" type="pres">
      <dgm:prSet presAssocID="{1BE08F49-F8C7-491B-BA6A-F589E3D9B968}" presName="vert0" presStyleCnt="0">
        <dgm:presLayoutVars>
          <dgm:dir/>
          <dgm:animOne val="branch"/>
          <dgm:animLvl val="lvl"/>
        </dgm:presLayoutVars>
      </dgm:prSet>
      <dgm:spPr/>
    </dgm:pt>
    <dgm:pt modelId="{E4531022-61F5-4E77-8E52-06D9BECA29E6}" type="pres">
      <dgm:prSet presAssocID="{8B4E3A50-B2B0-4A61-BACF-6668C8419532}" presName="thickLine" presStyleLbl="alignNode1" presStyleIdx="0" presStyleCnt="3"/>
      <dgm:spPr/>
    </dgm:pt>
    <dgm:pt modelId="{D2F1AAB8-A06F-4332-9F31-9383F387D7A5}" type="pres">
      <dgm:prSet presAssocID="{8B4E3A50-B2B0-4A61-BACF-6668C8419532}" presName="horz1" presStyleCnt="0"/>
      <dgm:spPr/>
    </dgm:pt>
    <dgm:pt modelId="{B77EBDEA-F953-4DE5-B982-E0C1C6259C13}" type="pres">
      <dgm:prSet presAssocID="{8B4E3A50-B2B0-4A61-BACF-6668C8419532}" presName="tx1" presStyleLbl="revTx" presStyleIdx="0" presStyleCnt="3"/>
      <dgm:spPr/>
    </dgm:pt>
    <dgm:pt modelId="{ED6F07EF-DF30-43A6-BF4B-09F7496742CE}" type="pres">
      <dgm:prSet presAssocID="{8B4E3A50-B2B0-4A61-BACF-6668C8419532}" presName="vert1" presStyleCnt="0"/>
      <dgm:spPr/>
    </dgm:pt>
    <dgm:pt modelId="{C7D70EC7-3B8E-4A7C-AE7C-9C78AE12D282}" type="pres">
      <dgm:prSet presAssocID="{2373282C-65C1-4947-BBF6-6F77542ED59D}" presName="thickLine" presStyleLbl="alignNode1" presStyleIdx="1" presStyleCnt="3"/>
      <dgm:spPr/>
    </dgm:pt>
    <dgm:pt modelId="{CF3BD5CF-DD40-4BB1-80B5-023E0FFC9669}" type="pres">
      <dgm:prSet presAssocID="{2373282C-65C1-4947-BBF6-6F77542ED59D}" presName="horz1" presStyleCnt="0"/>
      <dgm:spPr/>
    </dgm:pt>
    <dgm:pt modelId="{E03673DB-0E92-45FA-8FD8-AFC8BE4BF3D9}" type="pres">
      <dgm:prSet presAssocID="{2373282C-65C1-4947-BBF6-6F77542ED59D}" presName="tx1" presStyleLbl="revTx" presStyleIdx="1" presStyleCnt="3"/>
      <dgm:spPr/>
    </dgm:pt>
    <dgm:pt modelId="{337A49AA-99E8-4AAC-AC0F-A153D21FEF77}" type="pres">
      <dgm:prSet presAssocID="{2373282C-65C1-4947-BBF6-6F77542ED59D}" presName="vert1" presStyleCnt="0"/>
      <dgm:spPr/>
    </dgm:pt>
    <dgm:pt modelId="{995C9934-0833-4C09-AB26-BF1D97B17988}" type="pres">
      <dgm:prSet presAssocID="{7911F4E9-B113-4D5B-A58E-27AA0E9C553B}" presName="thickLine" presStyleLbl="alignNode1" presStyleIdx="2" presStyleCnt="3"/>
      <dgm:spPr/>
    </dgm:pt>
    <dgm:pt modelId="{ED61A2E1-1695-4C66-AA87-067A8BBDE661}" type="pres">
      <dgm:prSet presAssocID="{7911F4E9-B113-4D5B-A58E-27AA0E9C553B}" presName="horz1" presStyleCnt="0"/>
      <dgm:spPr/>
    </dgm:pt>
    <dgm:pt modelId="{95A2C02D-4318-4DB2-A6C7-D9497CEB9262}" type="pres">
      <dgm:prSet presAssocID="{7911F4E9-B113-4D5B-A58E-27AA0E9C553B}" presName="tx1" presStyleLbl="revTx" presStyleIdx="2" presStyleCnt="3"/>
      <dgm:spPr/>
    </dgm:pt>
    <dgm:pt modelId="{96E7D6DC-D79A-4806-B3B6-B28BE476658C}" type="pres">
      <dgm:prSet presAssocID="{7911F4E9-B113-4D5B-A58E-27AA0E9C553B}" presName="vert1" presStyleCnt="0"/>
      <dgm:spPr/>
    </dgm:pt>
  </dgm:ptLst>
  <dgm:cxnLst>
    <dgm:cxn modelId="{188F1C64-121E-43FF-9422-477E000E2F22}" type="presOf" srcId="{8B4E3A50-B2B0-4A61-BACF-6668C8419532}" destId="{B77EBDEA-F953-4DE5-B982-E0C1C6259C13}" srcOrd="0" destOrd="0" presId="urn:microsoft.com/office/officeart/2008/layout/LinedList"/>
    <dgm:cxn modelId="{E7460F54-5042-450C-AECD-161FAA4F1C5A}" type="presOf" srcId="{7911F4E9-B113-4D5B-A58E-27AA0E9C553B}" destId="{95A2C02D-4318-4DB2-A6C7-D9497CEB9262}" srcOrd="0" destOrd="0" presId="urn:microsoft.com/office/officeart/2008/layout/LinedList"/>
    <dgm:cxn modelId="{750F1074-2C8F-4CA2-AE62-960F11D757F0}" srcId="{1BE08F49-F8C7-491B-BA6A-F589E3D9B968}" destId="{2373282C-65C1-4947-BBF6-6F77542ED59D}" srcOrd="1" destOrd="0" parTransId="{83BBC0AF-CABE-43E8-98D3-2B56BAC4C083}" sibTransId="{8CC4CCED-22F4-45E5-99BD-F46E1A7DF9DD}"/>
    <dgm:cxn modelId="{3713C593-944D-40CA-AEF6-09CEE999E043}" srcId="{1BE08F49-F8C7-491B-BA6A-F589E3D9B968}" destId="{8B4E3A50-B2B0-4A61-BACF-6668C8419532}" srcOrd="0" destOrd="0" parTransId="{29DE57CF-27DD-44B2-820E-E208B5A1015E}" sibTransId="{7AFED9A6-41C5-4634-B401-AB89F373C095}"/>
    <dgm:cxn modelId="{589DECA3-058D-4252-B70F-D538512E234F}" type="presOf" srcId="{2373282C-65C1-4947-BBF6-6F77542ED59D}" destId="{E03673DB-0E92-45FA-8FD8-AFC8BE4BF3D9}" srcOrd="0" destOrd="0" presId="urn:microsoft.com/office/officeart/2008/layout/LinedList"/>
    <dgm:cxn modelId="{6FFDE8CB-A78F-41D4-9F46-1D7D938D2DA1}" srcId="{1BE08F49-F8C7-491B-BA6A-F589E3D9B968}" destId="{7911F4E9-B113-4D5B-A58E-27AA0E9C553B}" srcOrd="2" destOrd="0" parTransId="{07F3C899-39F9-4BE1-B7E4-B1B3180516C0}" sibTransId="{0189F400-F3C0-42D1-A8FD-A477EE407044}"/>
    <dgm:cxn modelId="{BF5D50E1-8BA9-4B41-9CA4-4FFFBF9689C9}" type="presOf" srcId="{1BE08F49-F8C7-491B-BA6A-F589E3D9B968}" destId="{32E35AE5-FEBB-4CF5-8A7F-EEBE6816E051}" srcOrd="0" destOrd="0" presId="urn:microsoft.com/office/officeart/2008/layout/LinedList"/>
    <dgm:cxn modelId="{E5CFD162-30FF-422F-A7AE-5A402331312A}" type="presParOf" srcId="{32E35AE5-FEBB-4CF5-8A7F-EEBE6816E051}" destId="{E4531022-61F5-4E77-8E52-06D9BECA29E6}" srcOrd="0" destOrd="0" presId="urn:microsoft.com/office/officeart/2008/layout/LinedList"/>
    <dgm:cxn modelId="{AA6FD0B4-1F1C-443E-BDDD-E7C4D6BD0E8B}" type="presParOf" srcId="{32E35AE5-FEBB-4CF5-8A7F-EEBE6816E051}" destId="{D2F1AAB8-A06F-4332-9F31-9383F387D7A5}" srcOrd="1" destOrd="0" presId="urn:microsoft.com/office/officeart/2008/layout/LinedList"/>
    <dgm:cxn modelId="{69B2A37E-ABAF-444D-AD97-4D2989EE44DD}" type="presParOf" srcId="{D2F1AAB8-A06F-4332-9F31-9383F387D7A5}" destId="{B77EBDEA-F953-4DE5-B982-E0C1C6259C13}" srcOrd="0" destOrd="0" presId="urn:microsoft.com/office/officeart/2008/layout/LinedList"/>
    <dgm:cxn modelId="{F16C28B7-A20F-46F0-A600-2E8DBB1DEE62}" type="presParOf" srcId="{D2F1AAB8-A06F-4332-9F31-9383F387D7A5}" destId="{ED6F07EF-DF30-43A6-BF4B-09F7496742CE}" srcOrd="1" destOrd="0" presId="urn:microsoft.com/office/officeart/2008/layout/LinedList"/>
    <dgm:cxn modelId="{AC7A1407-4427-4F4F-B8B5-A18A68DFBEFC}" type="presParOf" srcId="{32E35AE5-FEBB-4CF5-8A7F-EEBE6816E051}" destId="{C7D70EC7-3B8E-4A7C-AE7C-9C78AE12D282}" srcOrd="2" destOrd="0" presId="urn:microsoft.com/office/officeart/2008/layout/LinedList"/>
    <dgm:cxn modelId="{1B3C205E-B2CB-49D3-9C6E-9EF693AE875C}" type="presParOf" srcId="{32E35AE5-FEBB-4CF5-8A7F-EEBE6816E051}" destId="{CF3BD5CF-DD40-4BB1-80B5-023E0FFC9669}" srcOrd="3" destOrd="0" presId="urn:microsoft.com/office/officeart/2008/layout/LinedList"/>
    <dgm:cxn modelId="{7C5D1CB6-EE95-4FE7-9F31-1F1C339ACDA7}" type="presParOf" srcId="{CF3BD5CF-DD40-4BB1-80B5-023E0FFC9669}" destId="{E03673DB-0E92-45FA-8FD8-AFC8BE4BF3D9}" srcOrd="0" destOrd="0" presId="urn:microsoft.com/office/officeart/2008/layout/LinedList"/>
    <dgm:cxn modelId="{AD57266D-8CAF-4EBF-83B0-9CB72E9974A7}" type="presParOf" srcId="{CF3BD5CF-DD40-4BB1-80B5-023E0FFC9669}" destId="{337A49AA-99E8-4AAC-AC0F-A153D21FEF77}" srcOrd="1" destOrd="0" presId="urn:microsoft.com/office/officeart/2008/layout/LinedList"/>
    <dgm:cxn modelId="{FF1695F8-FC8E-4C13-AD8F-2047E6747962}" type="presParOf" srcId="{32E35AE5-FEBB-4CF5-8A7F-EEBE6816E051}" destId="{995C9934-0833-4C09-AB26-BF1D97B17988}" srcOrd="4" destOrd="0" presId="urn:microsoft.com/office/officeart/2008/layout/LinedList"/>
    <dgm:cxn modelId="{ACB847B1-4D1E-40E5-931F-A40B2BAC7327}" type="presParOf" srcId="{32E35AE5-FEBB-4CF5-8A7F-EEBE6816E051}" destId="{ED61A2E1-1695-4C66-AA87-067A8BBDE661}" srcOrd="5" destOrd="0" presId="urn:microsoft.com/office/officeart/2008/layout/LinedList"/>
    <dgm:cxn modelId="{3E5D4A32-3248-4CFC-AE25-BBB719FA091C}" type="presParOf" srcId="{ED61A2E1-1695-4C66-AA87-067A8BBDE661}" destId="{95A2C02D-4318-4DB2-A6C7-D9497CEB9262}" srcOrd="0" destOrd="0" presId="urn:microsoft.com/office/officeart/2008/layout/LinedList"/>
    <dgm:cxn modelId="{BAC878B2-E7A4-496A-AACB-9666CBB8E9A3}" type="presParOf" srcId="{ED61A2E1-1695-4C66-AA87-067A8BBDE661}" destId="{96E7D6DC-D79A-4806-B3B6-B28BE47665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02CA37-9A5B-4994-B4FA-5D0D1139C7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BA0C430-49F4-4D88-83A3-2AEBCFCEB43F}">
      <dgm:prSet/>
      <dgm:spPr/>
      <dgm:t>
        <a:bodyPr/>
        <a:lstStyle/>
        <a:p>
          <a:r>
            <a:rPr lang="en-US" b="1"/>
            <a:t>Web-Scraping:</a:t>
          </a:r>
          <a:endParaRPr lang="en-US"/>
        </a:p>
      </dgm:t>
    </dgm:pt>
    <dgm:pt modelId="{0C0449F3-3FAC-46DD-820A-CA0F90B5104C}" type="parTrans" cxnId="{5CF27F9C-D5E6-4C6A-923C-4638298B4CCA}">
      <dgm:prSet/>
      <dgm:spPr/>
      <dgm:t>
        <a:bodyPr/>
        <a:lstStyle/>
        <a:p>
          <a:endParaRPr lang="en-US"/>
        </a:p>
      </dgm:t>
    </dgm:pt>
    <dgm:pt modelId="{2A57E7EF-9692-4CCD-9290-84DE24404214}" type="sibTrans" cxnId="{5CF27F9C-D5E6-4C6A-923C-4638298B4CCA}">
      <dgm:prSet/>
      <dgm:spPr/>
      <dgm:t>
        <a:bodyPr/>
        <a:lstStyle/>
        <a:p>
          <a:endParaRPr lang="en-US"/>
        </a:p>
      </dgm:t>
    </dgm:pt>
    <dgm:pt modelId="{9EF77923-8CD8-455B-9B56-849FBDF17A45}">
      <dgm:prSet/>
      <dgm:spPr/>
      <dgm:t>
        <a:bodyPr/>
        <a:lstStyle/>
        <a:p>
          <a:r>
            <a:rPr lang="en-US"/>
            <a:t>We did </a:t>
          </a:r>
          <a:r>
            <a:rPr lang="en-US">
              <a:latin typeface="Calibri Light" panose="020F0302020204030204"/>
            </a:rPr>
            <a:t>web-scraping</a:t>
          </a:r>
          <a:r>
            <a:rPr lang="en-US"/>
            <a:t> on the GDP growth website to get the values for the Countries, GDP and % GDP growth.</a:t>
          </a:r>
        </a:p>
      </dgm:t>
    </dgm:pt>
    <dgm:pt modelId="{34B54313-1DA4-4079-A993-40F4025BCEE0}" type="parTrans" cxnId="{5A557CE7-5156-4605-8948-000BD24C2E29}">
      <dgm:prSet/>
      <dgm:spPr/>
      <dgm:t>
        <a:bodyPr/>
        <a:lstStyle/>
        <a:p>
          <a:endParaRPr lang="en-US"/>
        </a:p>
      </dgm:t>
    </dgm:pt>
    <dgm:pt modelId="{6127C138-4F21-44C2-8CAC-7B77FCD26D17}" type="sibTrans" cxnId="{5A557CE7-5156-4605-8948-000BD24C2E29}">
      <dgm:prSet/>
      <dgm:spPr/>
      <dgm:t>
        <a:bodyPr/>
        <a:lstStyle/>
        <a:p>
          <a:endParaRPr lang="en-US"/>
        </a:p>
      </dgm:t>
    </dgm:pt>
    <dgm:pt modelId="{D18680FA-8A55-48A2-A20D-0F84263DEAE5}">
      <dgm:prSet/>
      <dgm:spPr/>
      <dgm:t>
        <a:bodyPr/>
        <a:lstStyle/>
        <a:p>
          <a:pPr rtl="0"/>
          <a:r>
            <a:rPr lang="en-US"/>
            <a:t>Through our web scraping, we used </a:t>
          </a:r>
          <a:r>
            <a:rPr lang="en-US">
              <a:latin typeface="Calibri Light" panose="020F0302020204030204"/>
            </a:rPr>
            <a:t>beautiful soup module to</a:t>
          </a:r>
          <a:r>
            <a:rPr lang="en-US"/>
            <a:t> parse through the HTML document.</a:t>
          </a:r>
        </a:p>
      </dgm:t>
    </dgm:pt>
    <dgm:pt modelId="{55106167-3DE5-4AB9-B2B8-F8F2D3346D70}" type="parTrans" cxnId="{CF51CE31-3A86-41F5-87B6-5B78FAEB303C}">
      <dgm:prSet/>
      <dgm:spPr/>
      <dgm:t>
        <a:bodyPr/>
        <a:lstStyle/>
        <a:p>
          <a:endParaRPr lang="en-US"/>
        </a:p>
      </dgm:t>
    </dgm:pt>
    <dgm:pt modelId="{F3ECF225-0BA9-4947-BF49-F3B36DD811AA}" type="sibTrans" cxnId="{CF51CE31-3A86-41F5-87B6-5B78FAEB303C}">
      <dgm:prSet/>
      <dgm:spPr/>
      <dgm:t>
        <a:bodyPr/>
        <a:lstStyle/>
        <a:p>
          <a:endParaRPr lang="en-US"/>
        </a:p>
      </dgm:t>
    </dgm:pt>
    <dgm:pt modelId="{7AB56185-3092-4F6F-833E-C59015232F11}">
      <dgm:prSet/>
      <dgm:spPr/>
      <dgm:t>
        <a:bodyPr/>
        <a:lstStyle/>
        <a:p>
          <a:r>
            <a:rPr lang="en-US"/>
            <a:t>The "a" and "td" tags helped us retrieve the values for each of the columns.</a:t>
          </a:r>
        </a:p>
      </dgm:t>
    </dgm:pt>
    <dgm:pt modelId="{9CA9D935-9526-4627-8327-ADB30C8ED60F}" type="parTrans" cxnId="{CC452B80-B7DE-4B86-848B-E015CE986856}">
      <dgm:prSet/>
      <dgm:spPr/>
      <dgm:t>
        <a:bodyPr/>
        <a:lstStyle/>
        <a:p>
          <a:endParaRPr lang="en-US"/>
        </a:p>
      </dgm:t>
    </dgm:pt>
    <dgm:pt modelId="{79900692-024C-48D8-8152-F81DAE09AAC5}" type="sibTrans" cxnId="{CC452B80-B7DE-4B86-848B-E015CE986856}">
      <dgm:prSet/>
      <dgm:spPr/>
      <dgm:t>
        <a:bodyPr/>
        <a:lstStyle/>
        <a:p>
          <a:endParaRPr lang="en-US"/>
        </a:p>
      </dgm:t>
    </dgm:pt>
    <dgm:pt modelId="{23A2C59C-A239-45C8-B7F6-8B21C783158E}">
      <dgm:prSet/>
      <dgm:spPr/>
      <dgm:t>
        <a:bodyPr/>
        <a:lstStyle/>
        <a:p>
          <a:r>
            <a:rPr lang="en-US"/>
            <a:t>Regular expressions were used to eliminate the $ and % values from the extracted numbers.</a:t>
          </a:r>
        </a:p>
      </dgm:t>
    </dgm:pt>
    <dgm:pt modelId="{2F4FAC23-A3D8-4050-A7C9-CDBBDA66A55D}" type="parTrans" cxnId="{9808C794-8BBD-48A1-AF8A-366FE345F8A6}">
      <dgm:prSet/>
      <dgm:spPr/>
      <dgm:t>
        <a:bodyPr/>
        <a:lstStyle/>
        <a:p>
          <a:endParaRPr lang="en-US"/>
        </a:p>
      </dgm:t>
    </dgm:pt>
    <dgm:pt modelId="{C72E514A-41C7-47F5-B9F6-03D7BAFA5D34}" type="sibTrans" cxnId="{9808C794-8BBD-48A1-AF8A-366FE345F8A6}">
      <dgm:prSet/>
      <dgm:spPr/>
      <dgm:t>
        <a:bodyPr/>
        <a:lstStyle/>
        <a:p>
          <a:endParaRPr lang="en-US"/>
        </a:p>
      </dgm:t>
    </dgm:pt>
    <dgm:pt modelId="{74151D00-B5EF-4B42-BBB4-44DC41DD30A0}" type="pres">
      <dgm:prSet presAssocID="{4A02CA37-9A5B-4994-B4FA-5D0D1139C791}" presName="linear" presStyleCnt="0">
        <dgm:presLayoutVars>
          <dgm:animLvl val="lvl"/>
          <dgm:resizeHandles val="exact"/>
        </dgm:presLayoutVars>
      </dgm:prSet>
      <dgm:spPr/>
    </dgm:pt>
    <dgm:pt modelId="{403C503A-A31F-4449-8BC4-8A4026E4F0D7}" type="pres">
      <dgm:prSet presAssocID="{6BA0C430-49F4-4D88-83A3-2AEBCFCEB43F}" presName="parentText" presStyleLbl="node1" presStyleIdx="0" presStyleCnt="1">
        <dgm:presLayoutVars>
          <dgm:chMax val="0"/>
          <dgm:bulletEnabled val="1"/>
        </dgm:presLayoutVars>
      </dgm:prSet>
      <dgm:spPr/>
    </dgm:pt>
    <dgm:pt modelId="{9C774528-F013-4D12-94FF-F6EB61352BC5}" type="pres">
      <dgm:prSet presAssocID="{6BA0C430-49F4-4D88-83A3-2AEBCFCEB43F}" presName="childText" presStyleLbl="revTx" presStyleIdx="0" presStyleCnt="1">
        <dgm:presLayoutVars>
          <dgm:bulletEnabled val="1"/>
        </dgm:presLayoutVars>
      </dgm:prSet>
      <dgm:spPr/>
    </dgm:pt>
  </dgm:ptLst>
  <dgm:cxnLst>
    <dgm:cxn modelId="{75D5711D-61B4-4647-8AF4-047F98CDEA55}" type="presOf" srcId="{23A2C59C-A239-45C8-B7F6-8B21C783158E}" destId="{9C774528-F013-4D12-94FF-F6EB61352BC5}" srcOrd="0" destOrd="3" presId="urn:microsoft.com/office/officeart/2005/8/layout/vList2"/>
    <dgm:cxn modelId="{CF51CE31-3A86-41F5-87B6-5B78FAEB303C}" srcId="{6BA0C430-49F4-4D88-83A3-2AEBCFCEB43F}" destId="{D18680FA-8A55-48A2-A20D-0F84263DEAE5}" srcOrd="1" destOrd="0" parTransId="{55106167-3DE5-4AB9-B2B8-F8F2D3346D70}" sibTransId="{F3ECF225-0BA9-4947-BF49-F3B36DD811AA}"/>
    <dgm:cxn modelId="{CC452B80-B7DE-4B86-848B-E015CE986856}" srcId="{6BA0C430-49F4-4D88-83A3-2AEBCFCEB43F}" destId="{7AB56185-3092-4F6F-833E-C59015232F11}" srcOrd="2" destOrd="0" parTransId="{9CA9D935-9526-4627-8327-ADB30C8ED60F}" sibTransId="{79900692-024C-48D8-8152-F81DAE09AAC5}"/>
    <dgm:cxn modelId="{9808C794-8BBD-48A1-AF8A-366FE345F8A6}" srcId="{6BA0C430-49F4-4D88-83A3-2AEBCFCEB43F}" destId="{23A2C59C-A239-45C8-B7F6-8B21C783158E}" srcOrd="3" destOrd="0" parTransId="{2F4FAC23-A3D8-4050-A7C9-CDBBDA66A55D}" sibTransId="{C72E514A-41C7-47F5-B9F6-03D7BAFA5D34}"/>
    <dgm:cxn modelId="{5CF27F9C-D5E6-4C6A-923C-4638298B4CCA}" srcId="{4A02CA37-9A5B-4994-B4FA-5D0D1139C791}" destId="{6BA0C430-49F4-4D88-83A3-2AEBCFCEB43F}" srcOrd="0" destOrd="0" parTransId="{0C0449F3-3FAC-46DD-820A-CA0F90B5104C}" sibTransId="{2A57E7EF-9692-4CCD-9290-84DE24404214}"/>
    <dgm:cxn modelId="{406BC5AF-8B52-410F-9E4F-AD32E912EE5C}" type="presOf" srcId="{9EF77923-8CD8-455B-9B56-849FBDF17A45}" destId="{9C774528-F013-4D12-94FF-F6EB61352BC5}" srcOrd="0" destOrd="0" presId="urn:microsoft.com/office/officeart/2005/8/layout/vList2"/>
    <dgm:cxn modelId="{90F51BC6-EC5D-4D9F-8EFB-F20C7FC3289B}" type="presOf" srcId="{7AB56185-3092-4F6F-833E-C59015232F11}" destId="{9C774528-F013-4D12-94FF-F6EB61352BC5}" srcOrd="0" destOrd="2" presId="urn:microsoft.com/office/officeart/2005/8/layout/vList2"/>
    <dgm:cxn modelId="{129F9BCC-EF87-4E83-9054-7CC8376B65C4}" type="presOf" srcId="{4A02CA37-9A5B-4994-B4FA-5D0D1139C791}" destId="{74151D00-B5EF-4B42-BBB4-44DC41DD30A0}" srcOrd="0" destOrd="0" presId="urn:microsoft.com/office/officeart/2005/8/layout/vList2"/>
    <dgm:cxn modelId="{EB3C63CE-0C24-4674-B136-8E159460C384}" type="presOf" srcId="{6BA0C430-49F4-4D88-83A3-2AEBCFCEB43F}" destId="{403C503A-A31F-4449-8BC4-8A4026E4F0D7}" srcOrd="0" destOrd="0" presId="urn:microsoft.com/office/officeart/2005/8/layout/vList2"/>
    <dgm:cxn modelId="{9A8992DF-7955-45FB-BCE0-0542E973B18E}" type="presOf" srcId="{D18680FA-8A55-48A2-A20D-0F84263DEAE5}" destId="{9C774528-F013-4D12-94FF-F6EB61352BC5}" srcOrd="0" destOrd="1" presId="urn:microsoft.com/office/officeart/2005/8/layout/vList2"/>
    <dgm:cxn modelId="{5A557CE7-5156-4605-8948-000BD24C2E29}" srcId="{6BA0C430-49F4-4D88-83A3-2AEBCFCEB43F}" destId="{9EF77923-8CD8-455B-9B56-849FBDF17A45}" srcOrd="0" destOrd="0" parTransId="{34B54313-1DA4-4079-A993-40F4025BCEE0}" sibTransId="{6127C138-4F21-44C2-8CAC-7B77FCD26D17}"/>
    <dgm:cxn modelId="{A7D66D14-6C23-4866-A1A7-D025C4B9D808}" type="presParOf" srcId="{74151D00-B5EF-4B42-BBB4-44DC41DD30A0}" destId="{403C503A-A31F-4449-8BC4-8A4026E4F0D7}" srcOrd="0" destOrd="0" presId="urn:microsoft.com/office/officeart/2005/8/layout/vList2"/>
    <dgm:cxn modelId="{F1753E31-CCFA-40FE-8EA0-0E1A7EDCB4BC}" type="presParOf" srcId="{74151D00-B5EF-4B42-BBB4-44DC41DD30A0}" destId="{9C774528-F013-4D12-94FF-F6EB61352BC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CF463C-1ECD-4CDE-A8BE-0981592C41F6}"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B25BCEB4-5C0E-40C4-813C-3B6845267D08}">
      <dgm:prSet/>
      <dgm:spPr/>
      <dgm:t>
        <a:bodyPr/>
        <a:lstStyle/>
        <a:p>
          <a:r>
            <a:rPr lang="en-US"/>
            <a:t>Through our project we believe to have provided multiple variables to concerned agencies to review the statistics for suicide in any given country.</a:t>
          </a:r>
        </a:p>
      </dgm:t>
    </dgm:pt>
    <dgm:pt modelId="{9E5F3098-DFB0-4E20-B2C8-37C910CEADD8}" type="parTrans" cxnId="{3408091B-DFE7-4E41-BFBC-7B24744C9B45}">
      <dgm:prSet/>
      <dgm:spPr/>
      <dgm:t>
        <a:bodyPr/>
        <a:lstStyle/>
        <a:p>
          <a:endParaRPr lang="en-US"/>
        </a:p>
      </dgm:t>
    </dgm:pt>
    <dgm:pt modelId="{96D07D0B-2B59-4B89-8726-BF274363CD1E}" type="sibTrans" cxnId="{3408091B-DFE7-4E41-BFBC-7B24744C9B45}">
      <dgm:prSet/>
      <dgm:spPr/>
      <dgm:t>
        <a:bodyPr/>
        <a:lstStyle/>
        <a:p>
          <a:endParaRPr lang="en-US"/>
        </a:p>
      </dgm:t>
    </dgm:pt>
    <dgm:pt modelId="{2C9B92D4-6A7B-4228-812D-2F51E989719D}">
      <dgm:prSet/>
      <dgm:spPr/>
      <dgm:t>
        <a:bodyPr/>
        <a:lstStyle/>
        <a:p>
          <a:r>
            <a:rPr lang="en-US"/>
            <a:t>By doing this the government, social workers etc could identify the problem in their system and try to fix the problem.</a:t>
          </a:r>
        </a:p>
      </dgm:t>
    </dgm:pt>
    <dgm:pt modelId="{C509F250-C0A3-4922-977B-FE948EEF9760}" type="parTrans" cxnId="{4B877CFA-AE3D-4BB0-B2FE-684A38CBD25E}">
      <dgm:prSet/>
      <dgm:spPr/>
      <dgm:t>
        <a:bodyPr/>
        <a:lstStyle/>
        <a:p>
          <a:endParaRPr lang="en-US"/>
        </a:p>
      </dgm:t>
    </dgm:pt>
    <dgm:pt modelId="{97A51AEB-C497-485C-B157-1A4F19DEEDBE}" type="sibTrans" cxnId="{4B877CFA-AE3D-4BB0-B2FE-684A38CBD25E}">
      <dgm:prSet/>
      <dgm:spPr/>
      <dgm:t>
        <a:bodyPr/>
        <a:lstStyle/>
        <a:p>
          <a:endParaRPr lang="en-US"/>
        </a:p>
      </dgm:t>
    </dgm:pt>
    <dgm:pt modelId="{8C7000AD-13BF-46CB-B0C5-030793EC4E39}">
      <dgm:prSet/>
      <dgm:spPr/>
      <dgm:t>
        <a:bodyPr/>
        <a:lstStyle/>
        <a:p>
          <a:r>
            <a:rPr lang="en-US"/>
            <a:t>The dataset would help them narrow down on the problem related to the age, sex, location, inadequate policy for mental health, infrastructure etc. and move in the direction to reduce suicides. </a:t>
          </a:r>
        </a:p>
      </dgm:t>
    </dgm:pt>
    <dgm:pt modelId="{FE555B71-60D8-4382-9070-80B5B1982A5A}" type="parTrans" cxnId="{B7F491FB-5F76-4C70-80E7-DBD6706AA653}">
      <dgm:prSet/>
      <dgm:spPr/>
      <dgm:t>
        <a:bodyPr/>
        <a:lstStyle/>
        <a:p>
          <a:endParaRPr lang="en-US"/>
        </a:p>
      </dgm:t>
    </dgm:pt>
    <dgm:pt modelId="{09861CFE-1560-4F42-B649-2ACC55F13B08}" type="sibTrans" cxnId="{B7F491FB-5F76-4C70-80E7-DBD6706AA653}">
      <dgm:prSet/>
      <dgm:spPr/>
      <dgm:t>
        <a:bodyPr/>
        <a:lstStyle/>
        <a:p>
          <a:endParaRPr lang="en-US"/>
        </a:p>
      </dgm:t>
    </dgm:pt>
    <dgm:pt modelId="{0DB1EEA7-1A15-4BC8-8F83-77B0C1E65F04}" type="pres">
      <dgm:prSet presAssocID="{9CCF463C-1ECD-4CDE-A8BE-0981592C41F6}" presName="Name0" presStyleCnt="0">
        <dgm:presLayoutVars>
          <dgm:dir/>
          <dgm:resizeHandles val="exact"/>
        </dgm:presLayoutVars>
      </dgm:prSet>
      <dgm:spPr/>
    </dgm:pt>
    <dgm:pt modelId="{D85015A7-2A70-4F40-93F6-4AA9877041B5}" type="pres">
      <dgm:prSet presAssocID="{B25BCEB4-5C0E-40C4-813C-3B6845267D08}" presName="node" presStyleLbl="node1" presStyleIdx="0" presStyleCnt="3">
        <dgm:presLayoutVars>
          <dgm:bulletEnabled val="1"/>
        </dgm:presLayoutVars>
      </dgm:prSet>
      <dgm:spPr/>
    </dgm:pt>
    <dgm:pt modelId="{A4D180B6-CF13-4D44-B1BB-700A5CF5CFA4}" type="pres">
      <dgm:prSet presAssocID="{96D07D0B-2B59-4B89-8726-BF274363CD1E}" presName="sibTrans" presStyleLbl="sibTrans2D1" presStyleIdx="0" presStyleCnt="2"/>
      <dgm:spPr/>
    </dgm:pt>
    <dgm:pt modelId="{CD2FC613-B38F-4BE5-B8C7-2C9C78316E26}" type="pres">
      <dgm:prSet presAssocID="{96D07D0B-2B59-4B89-8726-BF274363CD1E}" presName="connectorText" presStyleLbl="sibTrans2D1" presStyleIdx="0" presStyleCnt="2"/>
      <dgm:spPr/>
    </dgm:pt>
    <dgm:pt modelId="{A7F892B2-233E-4FEB-BDC6-DDA351445653}" type="pres">
      <dgm:prSet presAssocID="{2C9B92D4-6A7B-4228-812D-2F51E989719D}" presName="node" presStyleLbl="node1" presStyleIdx="1" presStyleCnt="3">
        <dgm:presLayoutVars>
          <dgm:bulletEnabled val="1"/>
        </dgm:presLayoutVars>
      </dgm:prSet>
      <dgm:spPr/>
    </dgm:pt>
    <dgm:pt modelId="{833DB7C4-A118-4A36-A1D0-31D26D503203}" type="pres">
      <dgm:prSet presAssocID="{97A51AEB-C497-485C-B157-1A4F19DEEDBE}" presName="sibTrans" presStyleLbl="sibTrans2D1" presStyleIdx="1" presStyleCnt="2"/>
      <dgm:spPr/>
    </dgm:pt>
    <dgm:pt modelId="{4F04567D-5EB2-414F-9574-9F9C755B6D2E}" type="pres">
      <dgm:prSet presAssocID="{97A51AEB-C497-485C-B157-1A4F19DEEDBE}" presName="connectorText" presStyleLbl="sibTrans2D1" presStyleIdx="1" presStyleCnt="2"/>
      <dgm:spPr/>
    </dgm:pt>
    <dgm:pt modelId="{B8066AC8-5B97-43F4-8B21-1790A062B879}" type="pres">
      <dgm:prSet presAssocID="{8C7000AD-13BF-46CB-B0C5-030793EC4E39}" presName="node" presStyleLbl="node1" presStyleIdx="2" presStyleCnt="3">
        <dgm:presLayoutVars>
          <dgm:bulletEnabled val="1"/>
        </dgm:presLayoutVars>
      </dgm:prSet>
      <dgm:spPr/>
    </dgm:pt>
  </dgm:ptLst>
  <dgm:cxnLst>
    <dgm:cxn modelId="{11135519-1F57-433E-AE24-73CD1B480DEF}" type="presOf" srcId="{97A51AEB-C497-485C-B157-1A4F19DEEDBE}" destId="{4F04567D-5EB2-414F-9574-9F9C755B6D2E}" srcOrd="1" destOrd="0" presId="urn:microsoft.com/office/officeart/2005/8/layout/process1"/>
    <dgm:cxn modelId="{3408091B-DFE7-4E41-BFBC-7B24744C9B45}" srcId="{9CCF463C-1ECD-4CDE-A8BE-0981592C41F6}" destId="{B25BCEB4-5C0E-40C4-813C-3B6845267D08}" srcOrd="0" destOrd="0" parTransId="{9E5F3098-DFB0-4E20-B2C8-37C910CEADD8}" sibTransId="{96D07D0B-2B59-4B89-8726-BF274363CD1E}"/>
    <dgm:cxn modelId="{BAFCA32E-30FB-4DC3-9D23-F103C6CA9569}" type="presOf" srcId="{B25BCEB4-5C0E-40C4-813C-3B6845267D08}" destId="{D85015A7-2A70-4F40-93F6-4AA9877041B5}" srcOrd="0" destOrd="0" presId="urn:microsoft.com/office/officeart/2005/8/layout/process1"/>
    <dgm:cxn modelId="{82EA0065-3466-46D6-A77E-0DD60D7ABC8F}" type="presOf" srcId="{8C7000AD-13BF-46CB-B0C5-030793EC4E39}" destId="{B8066AC8-5B97-43F4-8B21-1790A062B879}" srcOrd="0" destOrd="0" presId="urn:microsoft.com/office/officeart/2005/8/layout/process1"/>
    <dgm:cxn modelId="{1425886C-0BFE-4517-8A06-F9AA46BD9E67}" type="presOf" srcId="{97A51AEB-C497-485C-B157-1A4F19DEEDBE}" destId="{833DB7C4-A118-4A36-A1D0-31D26D503203}" srcOrd="0" destOrd="0" presId="urn:microsoft.com/office/officeart/2005/8/layout/process1"/>
    <dgm:cxn modelId="{E6FEDA4E-1E7D-4B96-8DF7-985B7CCCD5C4}" type="presOf" srcId="{96D07D0B-2B59-4B89-8726-BF274363CD1E}" destId="{A4D180B6-CF13-4D44-B1BB-700A5CF5CFA4}" srcOrd="0" destOrd="0" presId="urn:microsoft.com/office/officeart/2005/8/layout/process1"/>
    <dgm:cxn modelId="{389D95B9-C130-4946-9BAD-089D6927E380}" type="presOf" srcId="{96D07D0B-2B59-4B89-8726-BF274363CD1E}" destId="{CD2FC613-B38F-4BE5-B8C7-2C9C78316E26}" srcOrd="1" destOrd="0" presId="urn:microsoft.com/office/officeart/2005/8/layout/process1"/>
    <dgm:cxn modelId="{D91A7CE7-D01C-487B-9F68-EA08ECAAAA2F}" type="presOf" srcId="{9CCF463C-1ECD-4CDE-A8BE-0981592C41F6}" destId="{0DB1EEA7-1A15-4BC8-8F83-77B0C1E65F04}" srcOrd="0" destOrd="0" presId="urn:microsoft.com/office/officeart/2005/8/layout/process1"/>
    <dgm:cxn modelId="{69A0F7F7-66E9-46F9-B3AC-E5BB0FCD464A}" type="presOf" srcId="{2C9B92D4-6A7B-4228-812D-2F51E989719D}" destId="{A7F892B2-233E-4FEB-BDC6-DDA351445653}" srcOrd="0" destOrd="0" presId="urn:microsoft.com/office/officeart/2005/8/layout/process1"/>
    <dgm:cxn modelId="{4B877CFA-AE3D-4BB0-B2FE-684A38CBD25E}" srcId="{9CCF463C-1ECD-4CDE-A8BE-0981592C41F6}" destId="{2C9B92D4-6A7B-4228-812D-2F51E989719D}" srcOrd="1" destOrd="0" parTransId="{C509F250-C0A3-4922-977B-FE948EEF9760}" sibTransId="{97A51AEB-C497-485C-B157-1A4F19DEEDBE}"/>
    <dgm:cxn modelId="{B7F491FB-5F76-4C70-80E7-DBD6706AA653}" srcId="{9CCF463C-1ECD-4CDE-A8BE-0981592C41F6}" destId="{8C7000AD-13BF-46CB-B0C5-030793EC4E39}" srcOrd="2" destOrd="0" parTransId="{FE555B71-60D8-4382-9070-80B5B1982A5A}" sibTransId="{09861CFE-1560-4F42-B649-2ACC55F13B08}"/>
    <dgm:cxn modelId="{9AC8A9E4-5500-4D39-BE0D-18781B339523}" type="presParOf" srcId="{0DB1EEA7-1A15-4BC8-8F83-77B0C1E65F04}" destId="{D85015A7-2A70-4F40-93F6-4AA9877041B5}" srcOrd="0" destOrd="0" presId="urn:microsoft.com/office/officeart/2005/8/layout/process1"/>
    <dgm:cxn modelId="{03C75027-1E17-4926-880C-9D78D621C949}" type="presParOf" srcId="{0DB1EEA7-1A15-4BC8-8F83-77B0C1E65F04}" destId="{A4D180B6-CF13-4D44-B1BB-700A5CF5CFA4}" srcOrd="1" destOrd="0" presId="urn:microsoft.com/office/officeart/2005/8/layout/process1"/>
    <dgm:cxn modelId="{DE4D8A00-F0E5-4CE9-9A2A-DE7EAE2FE31E}" type="presParOf" srcId="{A4D180B6-CF13-4D44-B1BB-700A5CF5CFA4}" destId="{CD2FC613-B38F-4BE5-B8C7-2C9C78316E26}" srcOrd="0" destOrd="0" presId="urn:microsoft.com/office/officeart/2005/8/layout/process1"/>
    <dgm:cxn modelId="{4663A09A-DC08-4745-BFC8-62FBC676FD3B}" type="presParOf" srcId="{0DB1EEA7-1A15-4BC8-8F83-77B0C1E65F04}" destId="{A7F892B2-233E-4FEB-BDC6-DDA351445653}" srcOrd="2" destOrd="0" presId="urn:microsoft.com/office/officeart/2005/8/layout/process1"/>
    <dgm:cxn modelId="{7C1019CF-6111-496C-8AC8-3798E402DCE9}" type="presParOf" srcId="{0DB1EEA7-1A15-4BC8-8F83-77B0C1E65F04}" destId="{833DB7C4-A118-4A36-A1D0-31D26D503203}" srcOrd="3" destOrd="0" presId="urn:microsoft.com/office/officeart/2005/8/layout/process1"/>
    <dgm:cxn modelId="{A3C1BCED-2779-4057-A9C7-B7B92ED6AB69}" type="presParOf" srcId="{833DB7C4-A118-4A36-A1D0-31D26D503203}" destId="{4F04567D-5EB2-414F-9574-9F9C755B6D2E}" srcOrd="0" destOrd="0" presId="urn:microsoft.com/office/officeart/2005/8/layout/process1"/>
    <dgm:cxn modelId="{D3E5749C-3970-4DE3-99C4-A195C945CFBA}" type="presParOf" srcId="{0DB1EEA7-1A15-4BC8-8F83-77B0C1E65F04}" destId="{B8066AC8-5B97-43F4-8B21-1790A062B87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31022-61F5-4E77-8E52-06D9BECA29E6}">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EBDEA-F953-4DE5-B982-E0C1C6259C13}">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Through our data we have found out the countries that have the highest suicide rates and then provided insights on it with the help of various parameters that could be a reason for suicide attempts.</a:t>
          </a:r>
        </a:p>
      </dsp:txBody>
      <dsp:txXfrm>
        <a:off x="0" y="2492"/>
        <a:ext cx="6492875" cy="1700138"/>
      </dsp:txXfrm>
    </dsp:sp>
    <dsp:sp modelId="{C7D70EC7-3B8E-4A7C-AE7C-9C78AE12D282}">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3673DB-0E92-45FA-8FD8-AFC8BE4BF3D9}">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After we acquire the dataset from various websites, we did web scraping to add additional values in our dataset and then data preprocessing, manipulation merging and analysis.</a:t>
          </a:r>
        </a:p>
      </dsp:txBody>
      <dsp:txXfrm>
        <a:off x="0" y="1702630"/>
        <a:ext cx="6492875" cy="1700138"/>
      </dsp:txXfrm>
    </dsp:sp>
    <dsp:sp modelId="{995C9934-0833-4C09-AB26-BF1D97B1798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2C02D-4318-4DB2-A6C7-D9497CEB9262}">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 goal of the project is to provide insights to Suicide prevention agencies ensuring the target population is taken care of first, which would eventually save more lives.</a:t>
          </a:r>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C503A-A31F-4449-8BC4-8A4026E4F0D7}">
      <dsp:nvSpPr>
        <dsp:cNvPr id="0" name=""/>
        <dsp:cNvSpPr/>
      </dsp:nvSpPr>
      <dsp:spPr>
        <a:xfrm>
          <a:off x="0" y="38222"/>
          <a:ext cx="9507778"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Web-Scraping:</a:t>
          </a:r>
          <a:endParaRPr lang="en-US" sz="3000" kern="1200"/>
        </a:p>
      </dsp:txBody>
      <dsp:txXfrm>
        <a:off x="35125" y="73347"/>
        <a:ext cx="9437528" cy="649299"/>
      </dsp:txXfrm>
    </dsp:sp>
    <dsp:sp modelId="{9C774528-F013-4D12-94FF-F6EB61352BC5}">
      <dsp:nvSpPr>
        <dsp:cNvPr id="0" name=""/>
        <dsp:cNvSpPr/>
      </dsp:nvSpPr>
      <dsp:spPr>
        <a:xfrm>
          <a:off x="0" y="757772"/>
          <a:ext cx="9507778" cy="2918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87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We did </a:t>
          </a:r>
          <a:r>
            <a:rPr lang="en-US" sz="2300" kern="1200">
              <a:latin typeface="Calibri Light" panose="020F0302020204030204"/>
            </a:rPr>
            <a:t>web-scraping</a:t>
          </a:r>
          <a:r>
            <a:rPr lang="en-US" sz="2300" kern="1200"/>
            <a:t> on the GDP growth website to get the values for the Countries, GDP and % GDP growth.</a:t>
          </a:r>
        </a:p>
        <a:p>
          <a:pPr marL="228600" lvl="1" indent="-228600" algn="l" defTabSz="1022350" rtl="0">
            <a:lnSpc>
              <a:spcPct val="90000"/>
            </a:lnSpc>
            <a:spcBef>
              <a:spcPct val="0"/>
            </a:spcBef>
            <a:spcAft>
              <a:spcPct val="20000"/>
            </a:spcAft>
            <a:buChar char="•"/>
          </a:pPr>
          <a:r>
            <a:rPr lang="en-US" sz="2300" kern="1200"/>
            <a:t>Through our web scraping, we used </a:t>
          </a:r>
          <a:r>
            <a:rPr lang="en-US" sz="2300" kern="1200">
              <a:latin typeface="Calibri Light" panose="020F0302020204030204"/>
            </a:rPr>
            <a:t>beautiful soup module to</a:t>
          </a:r>
          <a:r>
            <a:rPr lang="en-US" sz="2300" kern="1200"/>
            <a:t> parse through the HTML document.</a:t>
          </a:r>
        </a:p>
        <a:p>
          <a:pPr marL="228600" lvl="1" indent="-228600" algn="l" defTabSz="1022350">
            <a:lnSpc>
              <a:spcPct val="90000"/>
            </a:lnSpc>
            <a:spcBef>
              <a:spcPct val="0"/>
            </a:spcBef>
            <a:spcAft>
              <a:spcPct val="20000"/>
            </a:spcAft>
            <a:buChar char="•"/>
          </a:pPr>
          <a:r>
            <a:rPr lang="en-US" sz="2300" kern="1200"/>
            <a:t>The "a" and "td" tags helped us retrieve the values for each of the columns.</a:t>
          </a:r>
        </a:p>
        <a:p>
          <a:pPr marL="228600" lvl="1" indent="-228600" algn="l" defTabSz="1022350">
            <a:lnSpc>
              <a:spcPct val="90000"/>
            </a:lnSpc>
            <a:spcBef>
              <a:spcPct val="0"/>
            </a:spcBef>
            <a:spcAft>
              <a:spcPct val="20000"/>
            </a:spcAft>
            <a:buChar char="•"/>
          </a:pPr>
          <a:r>
            <a:rPr lang="en-US" sz="2300" kern="1200"/>
            <a:t>Regular expressions were used to eliminate the $ and % values from the extracted numbers.</a:t>
          </a:r>
        </a:p>
      </dsp:txBody>
      <dsp:txXfrm>
        <a:off x="0" y="757772"/>
        <a:ext cx="9507778" cy="2918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015A7-2A70-4F40-93F6-4AA9877041B5}">
      <dsp:nvSpPr>
        <dsp:cNvPr id="0" name=""/>
        <dsp:cNvSpPr/>
      </dsp:nvSpPr>
      <dsp:spPr>
        <a:xfrm>
          <a:off x="9510" y="774325"/>
          <a:ext cx="2842468" cy="21851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Through our project we believe to have provided multiple variables to concerned agencies to review the statistics for suicide in any given country.</a:t>
          </a:r>
        </a:p>
      </dsp:txBody>
      <dsp:txXfrm>
        <a:off x="73511" y="838326"/>
        <a:ext cx="2714466" cy="2057145"/>
      </dsp:txXfrm>
    </dsp:sp>
    <dsp:sp modelId="{A4D180B6-CF13-4D44-B1BB-700A5CF5CFA4}">
      <dsp:nvSpPr>
        <dsp:cNvPr id="0" name=""/>
        <dsp:cNvSpPr/>
      </dsp:nvSpPr>
      <dsp:spPr>
        <a:xfrm>
          <a:off x="3136225" y="1514433"/>
          <a:ext cx="602603" cy="7049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36225" y="1655419"/>
        <a:ext cx="421822" cy="422960"/>
      </dsp:txXfrm>
    </dsp:sp>
    <dsp:sp modelId="{A7F892B2-233E-4FEB-BDC6-DDA351445653}">
      <dsp:nvSpPr>
        <dsp:cNvPr id="0" name=""/>
        <dsp:cNvSpPr/>
      </dsp:nvSpPr>
      <dsp:spPr>
        <a:xfrm>
          <a:off x="3988965" y="774325"/>
          <a:ext cx="2842468" cy="21851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By doing this the government, social workers etc could identify the problem in their system and try to fix the problem.</a:t>
          </a:r>
        </a:p>
      </dsp:txBody>
      <dsp:txXfrm>
        <a:off x="4052966" y="838326"/>
        <a:ext cx="2714466" cy="2057145"/>
      </dsp:txXfrm>
    </dsp:sp>
    <dsp:sp modelId="{833DB7C4-A118-4A36-A1D0-31D26D503203}">
      <dsp:nvSpPr>
        <dsp:cNvPr id="0" name=""/>
        <dsp:cNvSpPr/>
      </dsp:nvSpPr>
      <dsp:spPr>
        <a:xfrm>
          <a:off x="7115681" y="1514433"/>
          <a:ext cx="602603" cy="7049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15681" y="1655419"/>
        <a:ext cx="421822" cy="422960"/>
      </dsp:txXfrm>
    </dsp:sp>
    <dsp:sp modelId="{B8066AC8-5B97-43F4-8B21-1790A062B879}">
      <dsp:nvSpPr>
        <dsp:cNvPr id="0" name=""/>
        <dsp:cNvSpPr/>
      </dsp:nvSpPr>
      <dsp:spPr>
        <a:xfrm>
          <a:off x="7968421" y="774325"/>
          <a:ext cx="2842468" cy="218514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dataset would help them narrow down on the problem related to the age, sex, location, inadequate policy for mental health, infrastructure etc. and move in the direction to reduce suicides. </a:t>
          </a:r>
        </a:p>
      </dsp:txBody>
      <dsp:txXfrm>
        <a:off x="8032422" y="838326"/>
        <a:ext cx="2714466" cy="20571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019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45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713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7416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734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967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5470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4279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974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824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851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467897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public.tableau.com/app/profile/jibin.joby/viz/Population_16701195722750/Sheet1" TargetMode="External"/><Relationship Id="rId4" Type="http://schemas.openxmlformats.org/officeDocument/2006/relationships/hyperlink" Target="https://public.tableau.com/app/profile/jibin.joby/viz/Differentmetricsofcountriestoanalyzesuiciderates/Sheet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s://public.tableau.com/app/profile/jibin.joby/viz/Literacyrate_16701193808550/Sheet1" TargetMode="External"/><Relationship Id="rId4" Type="http://schemas.openxmlformats.org/officeDocument/2006/relationships/hyperlink" Target="https://public.tableau.com/app/profile/jibin.joby/viz/happinessindexfinal/Sheet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ROUP5DSCI511/SuicidePrevention"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kaggle.com/code/jibinjoby/suicide-prevention/data"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apps.who.int/gho/data/node.main.MHFAC?lang=en" TargetMode="External"/><Relationship Id="rId7" Type="http://schemas.openxmlformats.org/officeDocument/2006/relationships/hyperlink" Target="https://apps.who.int/gho/data/node.main" TargetMode="External"/><Relationship Id="rId2" Type="http://schemas.openxmlformats.org/officeDocument/2006/relationships/hyperlink" Target="https://apps.who.int/gho/data/node.main.MHSUICIDE10YEARAGEGROUPS?lang=en" TargetMode="External"/><Relationship Id="rId1" Type="http://schemas.openxmlformats.org/officeDocument/2006/relationships/slideLayout" Target="../slideLayouts/slideLayout2.xml"/><Relationship Id="rId6" Type="http://schemas.openxmlformats.org/officeDocument/2006/relationships/hyperlink" Target="https://apps.who.int/gho/data/node.main.MHHR?lang=en" TargetMode="External"/><Relationship Id="rId5" Type="http://schemas.openxmlformats.org/officeDocument/2006/relationships/hyperlink" Target="https://apps.who.int/gho/data/node.main.MHSUICIDEASDR?lang=en" TargetMode="External"/><Relationship Id="rId4" Type="http://schemas.openxmlformats.org/officeDocument/2006/relationships/hyperlink" Target="https://apps.who.int/gho/data/node.main.MHPOLFIN?lang=e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orldpopulationreview.com/country-rankings/happiest-countries-in-the-world" TargetMode="External"/><Relationship Id="rId3" Type="http://schemas.openxmlformats.org/officeDocument/2006/relationships/hyperlink" Target="https://www.worldometers.info/gdp/gdp-by-country/" TargetMode="External"/><Relationship Id="rId7" Type="http://schemas.openxmlformats.org/officeDocument/2006/relationships/hyperlink" Target="https://ourworldindata.org/drug-use" TargetMode="External"/><Relationship Id="rId2" Type="http://schemas.openxmlformats.org/officeDocument/2006/relationships/hyperlink" Target="https://apps.who.int/gho/data/node.main.MHSUICIDE10YEARAGEGROUPS?lang=en" TargetMode="External"/><Relationship Id="rId1" Type="http://schemas.openxmlformats.org/officeDocument/2006/relationships/slideLayout" Target="../slideLayouts/slideLayout2.xml"/><Relationship Id="rId6" Type="http://schemas.openxmlformats.org/officeDocument/2006/relationships/hyperlink" Target="https://www.who.int/data/gho/indicator-metadata-registry/imr-details/2954" TargetMode="External"/><Relationship Id="rId5" Type="http://schemas.openxmlformats.org/officeDocument/2006/relationships/hyperlink" Target="https://apps.who.int/gho/data/node.main.MHPOLFIN?lang=en" TargetMode="External"/><Relationship Id="rId10" Type="http://schemas.openxmlformats.org/officeDocument/2006/relationships/hyperlink" Target="https://worldpopulationreview.com/" TargetMode="External"/><Relationship Id="rId4" Type="http://schemas.openxmlformats.org/officeDocument/2006/relationships/hyperlink" Target="https://apps.who.int/gho/data/node.main.MHFAC?lang=en" TargetMode="External"/><Relationship Id="rId9" Type="http://schemas.openxmlformats.org/officeDocument/2006/relationships/hyperlink" Target="https://worldpopulationreview.com/country-rankings/literacy-rate-by-count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a:cs typeface="Calibri Light"/>
              </a:rPr>
              <a:t> Suicide Rate Analysis</a:t>
            </a:r>
          </a:p>
        </p:txBody>
      </p:sp>
      <p:sp>
        <p:nvSpPr>
          <p:cNvPr id="3" name="Subtitle 2"/>
          <p:cNvSpPr>
            <a:spLocks noGrp="1"/>
          </p:cNvSpPr>
          <p:nvPr>
            <p:ph type="subTitle" idx="1"/>
          </p:nvPr>
        </p:nvSpPr>
        <p:spPr>
          <a:xfrm>
            <a:off x="7464612" y="4750893"/>
            <a:ext cx="4087305" cy="1147863"/>
          </a:xfrm>
        </p:spPr>
        <p:txBody>
          <a:bodyPr vert="horz" lIns="91440" tIns="45720" rIns="91440" bIns="45720" rtlCol="0" anchor="t">
            <a:normAutofit/>
          </a:bodyPr>
          <a:lstStyle/>
          <a:p>
            <a:pPr algn="l"/>
            <a:r>
              <a:rPr lang="en-US" sz="2000">
                <a:cs typeface="Calibri"/>
              </a:rPr>
              <a:t>DSCI 511</a:t>
            </a:r>
          </a:p>
          <a:p>
            <a:pPr algn="l"/>
            <a:r>
              <a:rPr lang="en-US" sz="2000">
                <a:cs typeface="Calibri"/>
              </a:rPr>
              <a:t>GROUP 5</a:t>
            </a:r>
          </a:p>
        </p:txBody>
      </p:sp>
      <p:sp>
        <p:nvSpPr>
          <p:cNvPr id="29" name="Freeform: Shape 2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Picture 19">
            <a:extLst>
              <a:ext uri="{FF2B5EF4-FFF2-40B4-BE49-F238E27FC236}">
                <a16:creationId xmlns:a16="http://schemas.microsoft.com/office/drawing/2014/main" id="{5A4E4E43-5737-13A1-E1A2-E98CDFBFCB90}"/>
              </a:ext>
            </a:extLst>
          </p:cNvPr>
          <p:cNvPicPr>
            <a:picLocks noChangeAspect="1"/>
          </p:cNvPicPr>
          <p:nvPr/>
        </p:nvPicPr>
        <p:blipFill rotWithShape="1">
          <a:blip r:embed="rId2"/>
          <a:srcRect l="17557" r="18391" b="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Shape 3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CF5D15-6914-FC78-E21E-7D6A57665970}"/>
              </a:ext>
            </a:extLst>
          </p:cNvPr>
          <p:cNvSpPr>
            <a:spLocks noGrp="1"/>
          </p:cNvSpPr>
          <p:nvPr>
            <p:ph type="title"/>
          </p:nvPr>
        </p:nvSpPr>
        <p:spPr>
          <a:xfrm>
            <a:off x="934872" y="982272"/>
            <a:ext cx="3388419" cy="4560970"/>
          </a:xfrm>
        </p:spPr>
        <p:txBody>
          <a:bodyPr>
            <a:normAutofit/>
          </a:bodyPr>
          <a:lstStyle/>
          <a:p>
            <a:r>
              <a:rPr lang="en-US" sz="4000" b="1" u="sng">
                <a:solidFill>
                  <a:srgbClr val="FFFFFF"/>
                </a:solidFill>
                <a:cs typeface="Calibri Light"/>
              </a:rPr>
              <a:t>Potential Users</a:t>
            </a:r>
            <a:endParaRPr lang="en-US" sz="4000" b="1" u="sng">
              <a:solidFill>
                <a:srgbClr val="FFFFFF"/>
              </a:solidFill>
            </a:endParaRPr>
          </a:p>
        </p:txBody>
      </p:sp>
      <p:sp>
        <p:nvSpPr>
          <p:cNvPr id="3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Content Placeholder 2">
            <a:extLst>
              <a:ext uri="{FF2B5EF4-FFF2-40B4-BE49-F238E27FC236}">
                <a16:creationId xmlns:a16="http://schemas.microsoft.com/office/drawing/2014/main" id="{03A9F44F-4C0A-983A-475D-BCFEA2AEF863}"/>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1100">
                <a:solidFill>
                  <a:srgbClr val="FEFFFF"/>
                </a:solidFill>
                <a:ea typeface="+mn-lt"/>
                <a:cs typeface="+mn-lt"/>
              </a:rPr>
              <a:t>Government Agencies: Through our data set the government could track the relative suicide rate for counties similar to theirs in terms of size, economy, geography, etc., and then analyze the areas where it needs to improve through our variables to reduce suicides. E.g. Setting up new mental health hospitals, expenditure on mental health, increasing the number of </a:t>
            </a:r>
            <a:r>
              <a:rPr lang="en-US" sz="1100">
                <a:solidFill>
                  <a:srgbClr val="FEFFFF"/>
                </a:solidFill>
                <a:latin typeface="Calibri"/>
                <a:ea typeface="+mn-lt"/>
                <a:cs typeface="+mn-lt"/>
              </a:rPr>
              <a:t>p</a:t>
            </a:r>
            <a:r>
              <a:rPr lang="en-US" sz="1100">
                <a:solidFill>
                  <a:srgbClr val="FEFFFF"/>
                </a:solidFill>
                <a:latin typeface="Consolas"/>
                <a:ea typeface="+mn-lt"/>
                <a:cs typeface="+mn-lt"/>
              </a:rPr>
              <a:t>sychologists</a:t>
            </a:r>
            <a:r>
              <a:rPr lang="en-US" sz="1100">
                <a:solidFill>
                  <a:srgbClr val="FEFFFF"/>
                </a:solidFill>
                <a:ea typeface="+mn-lt"/>
                <a:cs typeface="+mn-lt"/>
              </a:rPr>
              <a:t> etc. </a:t>
            </a:r>
          </a:p>
          <a:p>
            <a:r>
              <a:rPr lang="en-US" sz="1100">
                <a:solidFill>
                  <a:srgbClr val="FEFFFF"/>
                </a:solidFill>
                <a:ea typeface="+mn-lt"/>
                <a:cs typeface="+mn-lt"/>
              </a:rPr>
              <a:t>Social Work Organizations: The social camp organizers can fill in the gap to meet the needs of citizens to have professional mental health practitioners and guides. It could also analyze the uneven split of suicide rates among men and women and target the population that is hit hardest among the entire set in any given country.</a:t>
            </a:r>
          </a:p>
          <a:p>
            <a:r>
              <a:rPr lang="en-US" sz="1100">
                <a:solidFill>
                  <a:srgbClr val="FEFFFF"/>
                </a:solidFill>
                <a:ea typeface="+mn-lt"/>
                <a:cs typeface="+mn-lt"/>
              </a:rPr>
              <a:t>Paramedics: The paramedics in any country could analyze the need for mental health workers and increase their workforce to meet the needs as per the demand for the country.</a:t>
            </a:r>
          </a:p>
          <a:p>
            <a:r>
              <a:rPr lang="en-US" sz="1100">
                <a:solidFill>
                  <a:srgbClr val="FEFFFF"/>
                </a:solidFill>
                <a:ea typeface="+mn-lt"/>
                <a:cs typeface="+mn-lt"/>
              </a:rPr>
              <a:t>Suicide Hotline Numbers: Suicide hotline number could set a plan to observe the suicide trend in terms of age group, sex etc. and set us a constructive plan to ensure reduction on suicide among these categories. </a:t>
            </a:r>
          </a:p>
          <a:p>
            <a:r>
              <a:rPr lang="en-US" sz="1100">
                <a:solidFill>
                  <a:srgbClr val="FEFFFF"/>
                </a:solidFill>
                <a:ea typeface="+mn-lt"/>
                <a:cs typeface="+mn-lt"/>
              </a:rPr>
              <a:t>Business sector: The business sector could co-relate with the happiness index, mental health employee counts, etc. before setting up a business. The ones who already have a business set in a country could set up boot camps regarding suicide prevention for their employees and people in general. Upcoming companies could also come up with suicide prevention and detection products in countries with high suicide rates.</a:t>
            </a:r>
          </a:p>
        </p:txBody>
      </p:sp>
    </p:spTree>
    <p:extLst>
      <p:ext uri="{BB962C8B-B14F-4D97-AF65-F5344CB8AC3E}">
        <p14:creationId xmlns:p14="http://schemas.microsoft.com/office/powerpoint/2010/main" val="257361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E570-0824-9776-5E5D-2C1A91A22E70}"/>
              </a:ext>
            </a:extLst>
          </p:cNvPr>
          <p:cNvSpPr>
            <a:spLocks noGrp="1"/>
          </p:cNvSpPr>
          <p:nvPr>
            <p:ph type="title"/>
          </p:nvPr>
        </p:nvSpPr>
        <p:spPr/>
        <p:txBody>
          <a:bodyPr/>
          <a:lstStyle/>
          <a:p>
            <a:r>
              <a:rPr lang="en-US" u="sng">
                <a:cs typeface="Calibri Light"/>
              </a:rPr>
              <a:t>Challenges Faced</a:t>
            </a:r>
            <a:endParaRPr lang="en-US" u="sng"/>
          </a:p>
        </p:txBody>
      </p:sp>
      <p:sp>
        <p:nvSpPr>
          <p:cNvPr id="3" name="Content Placeholder 2">
            <a:extLst>
              <a:ext uri="{FF2B5EF4-FFF2-40B4-BE49-F238E27FC236}">
                <a16:creationId xmlns:a16="http://schemas.microsoft.com/office/drawing/2014/main" id="{4E9583B1-0073-3531-30C7-AC3962ACEB71}"/>
              </a:ext>
            </a:extLst>
          </p:cNvPr>
          <p:cNvSpPr>
            <a:spLocks noGrp="1"/>
          </p:cNvSpPr>
          <p:nvPr>
            <p:ph idx="1"/>
          </p:nvPr>
        </p:nvSpPr>
        <p:spPr>
          <a:xfrm>
            <a:off x="715108" y="1485656"/>
            <a:ext cx="10515600" cy="4351338"/>
          </a:xfrm>
        </p:spPr>
        <p:txBody>
          <a:bodyPr vert="horz" lIns="91440" tIns="45720" rIns="91440" bIns="45720" rtlCol="0" anchor="t">
            <a:normAutofit fontScale="85000" lnSpcReduction="10000"/>
          </a:bodyPr>
          <a:lstStyle/>
          <a:p>
            <a:pPr marL="0" indent="0">
              <a:buNone/>
            </a:pPr>
            <a:endParaRPr lang="en-US"/>
          </a:p>
          <a:p>
            <a:pPr marL="514350" indent="-514350">
              <a:buAutoNum type="arabicPeriod"/>
            </a:pPr>
            <a:r>
              <a:rPr lang="en-US">
                <a:cs typeface="Calibri"/>
              </a:rPr>
              <a:t>Acquiring Data: While some datasets were readily available, there were a lot of data which were hard to find, however, the WHO website proved to be very useful to fulfill our data needs for a very niche type of data set.  </a:t>
            </a:r>
          </a:p>
          <a:p>
            <a:pPr marL="514350" indent="-514350">
              <a:buAutoNum type="arabicPeriod"/>
            </a:pPr>
            <a:r>
              <a:rPr lang="en-US">
                <a:cs typeface="Calibri"/>
              </a:rPr>
              <a:t>Preprocessing &amp; Cleaning: While processing the data, it was very important to drop all unwanted rows and columns. At the same time, while some of the data were not up for the year 2019, we had to make assumptions in order to derive the values for some columns. We also ensured that all data points with no values were replaced by </a:t>
            </a:r>
            <a:r>
              <a:rPr lang="en-US" err="1">
                <a:cs typeface="Calibri"/>
              </a:rPr>
              <a:t>NaN</a:t>
            </a:r>
            <a:r>
              <a:rPr lang="en-US">
                <a:cs typeface="Calibri"/>
              </a:rPr>
              <a:t> to ensure consistency.</a:t>
            </a:r>
          </a:p>
          <a:p>
            <a:pPr marL="514350" indent="-514350">
              <a:buAutoNum type="arabicPeriod"/>
            </a:pPr>
            <a:r>
              <a:rPr lang="en-US">
                <a:cs typeface="Calibri"/>
              </a:rPr>
              <a:t>Merging: The biggest challenge we faced was merging the data from all the datasets into one final file. While all other dataset had a different column for countries, we solved this problem by merging on counties using a full outer join.</a:t>
            </a:r>
          </a:p>
          <a:p>
            <a:pPr marL="514350" indent="-514350">
              <a:buAutoNum type="arabicPeriod"/>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85957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268033CC-D08D-4609-83FF-2537764F4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915" y="844868"/>
            <a:ext cx="8465085" cy="5167312"/>
          </a:xfrm>
          <a:custGeom>
            <a:avLst/>
            <a:gdLst>
              <a:gd name="connsiteX0" fmla="*/ 2612652 w 8465085"/>
              <a:gd name="connsiteY0" fmla="*/ 0 h 5167312"/>
              <a:gd name="connsiteX1" fmla="*/ 7243482 w 8465085"/>
              <a:gd name="connsiteY1" fmla="*/ 0 h 5167312"/>
              <a:gd name="connsiteX2" fmla="*/ 8465085 w 8465085"/>
              <a:gd name="connsiteY2" fmla="*/ 0 h 5167312"/>
              <a:gd name="connsiteX3" fmla="*/ 8465085 w 8465085"/>
              <a:gd name="connsiteY3" fmla="*/ 5167312 h 5167312"/>
              <a:gd name="connsiteX4" fmla="*/ 7243482 w 8465085"/>
              <a:gd name="connsiteY4" fmla="*/ 5167312 h 5167312"/>
              <a:gd name="connsiteX5" fmla="*/ 221324 w 8465085"/>
              <a:gd name="connsiteY5" fmla="*/ 5167312 h 5167312"/>
              <a:gd name="connsiteX6" fmla="*/ 2615203 w 8465085"/>
              <a:gd name="connsiteY6" fmla="*/ 952 h 5167312"/>
              <a:gd name="connsiteX7" fmla="*/ 2612652 w 8465085"/>
              <a:gd name="connsiteY7" fmla="*/ 952 h 5167312"/>
              <a:gd name="connsiteX8" fmla="*/ 0 w 8465085"/>
              <a:gd name="connsiteY8" fmla="*/ 0 h 5167312"/>
              <a:gd name="connsiteX9" fmla="*/ 2274554 w 8465085"/>
              <a:gd name="connsiteY9" fmla="*/ 0 h 5167312"/>
              <a:gd name="connsiteX10" fmla="*/ 2274554 w 8465085"/>
              <a:gd name="connsiteY10" fmla="*/ 952 h 5167312"/>
              <a:gd name="connsiteX11" fmla="*/ 0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2612652" y="0"/>
                </a:moveTo>
                <a:lnTo>
                  <a:pt x="7243482" y="0"/>
                </a:lnTo>
                <a:lnTo>
                  <a:pt x="8465085" y="0"/>
                </a:lnTo>
                <a:lnTo>
                  <a:pt x="8465085" y="5167312"/>
                </a:lnTo>
                <a:lnTo>
                  <a:pt x="7243482" y="5167312"/>
                </a:lnTo>
                <a:lnTo>
                  <a:pt x="221324" y="5167312"/>
                </a:lnTo>
                <a:lnTo>
                  <a:pt x="2615203" y="952"/>
                </a:lnTo>
                <a:lnTo>
                  <a:pt x="2612652" y="952"/>
                </a:lnTo>
                <a:close/>
                <a:moveTo>
                  <a:pt x="0" y="0"/>
                </a:moveTo>
                <a:lnTo>
                  <a:pt x="2274554" y="0"/>
                </a:lnTo>
                <a:lnTo>
                  <a:pt x="2274554" y="952"/>
                </a:lnTo>
                <a:lnTo>
                  <a:pt x="0" y="952"/>
                </a:lnTo>
                <a:close/>
              </a:path>
            </a:pathLst>
          </a:custGeom>
          <a:solidFill>
            <a:srgbClr val="ABADA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0790E5-08C0-C131-9D43-9CE527B79ECF}"/>
              </a:ext>
            </a:extLst>
          </p:cNvPr>
          <p:cNvSpPr>
            <a:spLocks noGrp="1"/>
          </p:cNvSpPr>
          <p:nvPr>
            <p:ph type="title"/>
          </p:nvPr>
        </p:nvSpPr>
        <p:spPr>
          <a:xfrm>
            <a:off x="838199" y="1841614"/>
            <a:ext cx="3409508" cy="3173819"/>
          </a:xfrm>
        </p:spPr>
        <p:txBody>
          <a:bodyPr>
            <a:normAutofit/>
          </a:bodyPr>
          <a:lstStyle/>
          <a:p>
            <a:r>
              <a:rPr lang="en-US" u="sng">
                <a:solidFill>
                  <a:schemeClr val="bg1"/>
                </a:solidFill>
                <a:cs typeface="Calibri Light"/>
              </a:rPr>
              <a:t>Limitations</a:t>
            </a:r>
            <a:endParaRPr lang="en-US" u="sng">
              <a:solidFill>
                <a:schemeClr val="bg1"/>
              </a:solidFill>
            </a:endParaRPr>
          </a:p>
        </p:txBody>
      </p:sp>
      <p:sp>
        <p:nvSpPr>
          <p:cNvPr id="3" name="Content Placeholder 2">
            <a:extLst>
              <a:ext uri="{FF2B5EF4-FFF2-40B4-BE49-F238E27FC236}">
                <a16:creationId xmlns:a16="http://schemas.microsoft.com/office/drawing/2014/main" id="{6C1CD1C0-CF10-35C9-E867-41DEAE78BEEE}"/>
              </a:ext>
            </a:extLst>
          </p:cNvPr>
          <p:cNvSpPr>
            <a:spLocks noGrp="1"/>
          </p:cNvSpPr>
          <p:nvPr>
            <p:ph idx="1"/>
          </p:nvPr>
        </p:nvSpPr>
        <p:spPr>
          <a:xfrm>
            <a:off x="6096000" y="1137208"/>
            <a:ext cx="5257800" cy="4582632"/>
          </a:xfrm>
        </p:spPr>
        <p:txBody>
          <a:bodyPr vert="horz" lIns="91440" tIns="45720" rIns="91440" bIns="45720" rtlCol="0" anchor="ctr">
            <a:normAutofit/>
          </a:bodyPr>
          <a:lstStyle/>
          <a:p>
            <a:endParaRPr lang="en-US" sz="1700">
              <a:cs typeface="Calibri"/>
            </a:endParaRPr>
          </a:p>
          <a:p>
            <a:r>
              <a:rPr lang="en-US" sz="1700">
                <a:cs typeface="Calibri"/>
              </a:rPr>
              <a:t>Missing Values: </a:t>
            </a:r>
            <a:r>
              <a:rPr lang="en-US" sz="1700">
                <a:ea typeface="+mn-lt"/>
                <a:cs typeface="+mn-lt"/>
              </a:rPr>
              <a:t>While the data is available, some parameters are not as widely reported by many countries.</a:t>
            </a:r>
            <a:endParaRPr lang="en-US" sz="1700">
              <a:cs typeface="Calibri"/>
            </a:endParaRPr>
          </a:p>
          <a:p>
            <a:r>
              <a:rPr lang="en-US" sz="1700">
                <a:cs typeface="Calibri"/>
              </a:rPr>
              <a:t>Assumption: When manipulating the data, a couple of variables were created with the column in years considering random values from -3 to 9 in order to ensure standardization. However, in real work scenario this value can be changed to the global trend in each of the parameter. </a:t>
            </a:r>
          </a:p>
          <a:p>
            <a:r>
              <a:rPr lang="en-US" sz="1700">
                <a:cs typeface="Calibri"/>
              </a:rPr>
              <a:t>Formatting: While extracting the data, some of the countries were named differently in each of the data set. This created the problem where for example we had two rows one with United States and the other with United States of America. Although both are the same countries the nomenclature caused this kind of issue. </a:t>
            </a:r>
          </a:p>
        </p:txBody>
      </p:sp>
    </p:spTree>
    <p:extLst>
      <p:ext uri="{BB962C8B-B14F-4D97-AF65-F5344CB8AC3E}">
        <p14:creationId xmlns:p14="http://schemas.microsoft.com/office/powerpoint/2010/main" val="327099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E485AA5D-07B5-F1EA-E0F7-CE87EF5EC227}"/>
              </a:ext>
            </a:extLst>
          </p:cNvPr>
          <p:cNvPicPr>
            <a:picLocks noChangeAspect="1"/>
          </p:cNvPicPr>
          <p:nvPr/>
        </p:nvPicPr>
        <p:blipFill>
          <a:blip r:embed="rId2"/>
          <a:stretch>
            <a:fillRect/>
          </a:stretch>
        </p:blipFill>
        <p:spPr>
          <a:xfrm>
            <a:off x="302654" y="302465"/>
            <a:ext cx="6778579" cy="3033351"/>
          </a:xfrm>
          <a:prstGeom prst="rect">
            <a:avLst/>
          </a:prstGeom>
        </p:spPr>
      </p:pic>
      <p:pic>
        <p:nvPicPr>
          <p:cNvPr id="3" name="Picture 3" descr="Map&#10;&#10;Description automatically generated">
            <a:extLst>
              <a:ext uri="{FF2B5EF4-FFF2-40B4-BE49-F238E27FC236}">
                <a16:creationId xmlns:a16="http://schemas.microsoft.com/office/drawing/2014/main" id="{6867CCD7-69E6-0877-6FA6-439A9CE0D36B}"/>
              </a:ext>
            </a:extLst>
          </p:cNvPr>
          <p:cNvPicPr>
            <a:picLocks noChangeAspect="1"/>
          </p:cNvPicPr>
          <p:nvPr/>
        </p:nvPicPr>
        <p:blipFill>
          <a:blip r:embed="rId3"/>
          <a:stretch>
            <a:fillRect/>
          </a:stretch>
        </p:blipFill>
        <p:spPr>
          <a:xfrm>
            <a:off x="4896119" y="3568324"/>
            <a:ext cx="7068354" cy="3166451"/>
          </a:xfrm>
          <a:prstGeom prst="rect">
            <a:avLst/>
          </a:prstGeom>
        </p:spPr>
      </p:pic>
      <p:sp>
        <p:nvSpPr>
          <p:cNvPr id="4" name="TextBox 3">
            <a:extLst>
              <a:ext uri="{FF2B5EF4-FFF2-40B4-BE49-F238E27FC236}">
                <a16:creationId xmlns:a16="http://schemas.microsoft.com/office/drawing/2014/main" id="{8084A615-1187-3339-A064-E6D600CECB16}"/>
              </a:ext>
            </a:extLst>
          </p:cNvPr>
          <p:cNvSpPr txBox="1"/>
          <p:nvPr/>
        </p:nvSpPr>
        <p:spPr>
          <a:xfrm>
            <a:off x="7271359" y="1008345"/>
            <a:ext cx="45699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https://public.tableau.com/app/profile/jibin.joby/viz/Differentmetricsofcountriestoanalyzesuiciderates/Sheet1</a:t>
            </a:r>
            <a:endParaRPr lang="en-US"/>
          </a:p>
          <a:p>
            <a:endParaRPr lang="en-US">
              <a:cs typeface="Calibri"/>
            </a:endParaRPr>
          </a:p>
        </p:txBody>
      </p:sp>
      <p:sp>
        <p:nvSpPr>
          <p:cNvPr id="5" name="TextBox 4">
            <a:extLst>
              <a:ext uri="{FF2B5EF4-FFF2-40B4-BE49-F238E27FC236}">
                <a16:creationId xmlns:a16="http://schemas.microsoft.com/office/drawing/2014/main" id="{0960094D-C3BE-EE6F-1E96-5F6F54832BDA}"/>
              </a:ext>
            </a:extLst>
          </p:cNvPr>
          <p:cNvSpPr txBox="1"/>
          <p:nvPr/>
        </p:nvSpPr>
        <p:spPr>
          <a:xfrm>
            <a:off x="298537" y="4870537"/>
            <a:ext cx="45385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5"/>
              </a:rPr>
              <a:t>https://public.tableau.com/app/profile/jibin.joby/viz/Population_16701195722750/Sheet1</a:t>
            </a:r>
            <a:endParaRPr lang="en-US"/>
          </a:p>
          <a:p>
            <a:endParaRPr lang="en-US">
              <a:cs typeface="Calibri"/>
            </a:endParaRPr>
          </a:p>
        </p:txBody>
      </p:sp>
    </p:spTree>
    <p:extLst>
      <p:ext uri="{BB962C8B-B14F-4D97-AF65-F5344CB8AC3E}">
        <p14:creationId xmlns:p14="http://schemas.microsoft.com/office/powerpoint/2010/main" val="391682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Map&#10;&#10;Description automatically generated">
            <a:extLst>
              <a:ext uri="{FF2B5EF4-FFF2-40B4-BE49-F238E27FC236}">
                <a16:creationId xmlns:a16="http://schemas.microsoft.com/office/drawing/2014/main" id="{06724F1A-D08E-5E06-8C59-85C4C16B22FA}"/>
              </a:ext>
            </a:extLst>
          </p:cNvPr>
          <p:cNvPicPr>
            <a:picLocks noChangeAspect="1"/>
          </p:cNvPicPr>
          <p:nvPr/>
        </p:nvPicPr>
        <p:blipFill>
          <a:blip r:embed="rId2"/>
          <a:stretch>
            <a:fillRect/>
          </a:stretch>
        </p:blipFill>
        <p:spPr>
          <a:xfrm>
            <a:off x="367048" y="227406"/>
            <a:ext cx="6821509" cy="3108342"/>
          </a:xfrm>
          <a:prstGeom prst="rect">
            <a:avLst/>
          </a:prstGeom>
        </p:spPr>
      </p:pic>
      <p:pic>
        <p:nvPicPr>
          <p:cNvPr id="4" name="Picture 4" descr="Map&#10;&#10;Description automatically generated">
            <a:extLst>
              <a:ext uri="{FF2B5EF4-FFF2-40B4-BE49-F238E27FC236}">
                <a16:creationId xmlns:a16="http://schemas.microsoft.com/office/drawing/2014/main" id="{25F24150-C25C-8F9A-9951-7FD4B8C3FCB2}"/>
              </a:ext>
            </a:extLst>
          </p:cNvPr>
          <p:cNvPicPr>
            <a:picLocks noChangeAspect="1"/>
          </p:cNvPicPr>
          <p:nvPr/>
        </p:nvPicPr>
        <p:blipFill>
          <a:blip r:embed="rId3"/>
          <a:stretch>
            <a:fillRect/>
          </a:stretch>
        </p:blipFill>
        <p:spPr>
          <a:xfrm>
            <a:off x="4652656" y="3613488"/>
            <a:ext cx="6939565" cy="3170952"/>
          </a:xfrm>
          <a:prstGeom prst="rect">
            <a:avLst/>
          </a:prstGeom>
        </p:spPr>
      </p:pic>
      <p:sp>
        <p:nvSpPr>
          <p:cNvPr id="2" name="TextBox 1">
            <a:extLst>
              <a:ext uri="{FF2B5EF4-FFF2-40B4-BE49-F238E27FC236}">
                <a16:creationId xmlns:a16="http://schemas.microsoft.com/office/drawing/2014/main" id="{64040EC5-A212-518A-42AE-7E96F4980749}"/>
              </a:ext>
            </a:extLst>
          </p:cNvPr>
          <p:cNvSpPr txBox="1"/>
          <p:nvPr/>
        </p:nvSpPr>
        <p:spPr>
          <a:xfrm>
            <a:off x="7793277" y="1279742"/>
            <a:ext cx="40375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https://public.tableau.com/app/profile/jibin.joby/viz/happinessindexfinal/Sheet1</a:t>
            </a:r>
            <a:endParaRPr lang="en-US"/>
          </a:p>
          <a:p>
            <a:endParaRPr lang="en-US">
              <a:cs typeface="Calibri"/>
            </a:endParaRPr>
          </a:p>
        </p:txBody>
      </p:sp>
      <p:sp>
        <p:nvSpPr>
          <p:cNvPr id="5" name="TextBox 4">
            <a:extLst>
              <a:ext uri="{FF2B5EF4-FFF2-40B4-BE49-F238E27FC236}">
                <a16:creationId xmlns:a16="http://schemas.microsoft.com/office/drawing/2014/main" id="{CBD29556-463F-E2A1-934A-3EFEA873100A}"/>
              </a:ext>
            </a:extLst>
          </p:cNvPr>
          <p:cNvSpPr txBox="1"/>
          <p:nvPr/>
        </p:nvSpPr>
        <p:spPr>
          <a:xfrm>
            <a:off x="110647" y="5267195"/>
            <a:ext cx="45490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5"/>
              </a:rPr>
              <a:t>https://public.tableau.com/app/profile/jibin.joby/viz/Literacyrate_16701193808550/Sheet1</a:t>
            </a:r>
            <a:endParaRPr lang="en-US"/>
          </a:p>
          <a:p>
            <a:endParaRPr lang="en-US">
              <a:cs typeface="Calibri"/>
            </a:endParaRPr>
          </a:p>
        </p:txBody>
      </p:sp>
    </p:spTree>
    <p:extLst>
      <p:ext uri="{BB962C8B-B14F-4D97-AF65-F5344CB8AC3E}">
        <p14:creationId xmlns:p14="http://schemas.microsoft.com/office/powerpoint/2010/main" val="192777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B68861-C958-4DFF-4F4C-B734984D680C}"/>
              </a:ext>
            </a:extLst>
          </p:cNvPr>
          <p:cNvSpPr txBox="1"/>
          <p:nvPr/>
        </p:nvSpPr>
        <p:spPr>
          <a:xfrm>
            <a:off x="2831404" y="863774"/>
            <a:ext cx="66935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3" name="Picture 3" descr="Graphical user interface, text, application, email&#10;&#10;Description automatically generated">
            <a:extLst>
              <a:ext uri="{FF2B5EF4-FFF2-40B4-BE49-F238E27FC236}">
                <a16:creationId xmlns:a16="http://schemas.microsoft.com/office/drawing/2014/main" id="{55B7828A-4B39-271E-248B-D06DA96F1DCC}"/>
              </a:ext>
            </a:extLst>
          </p:cNvPr>
          <p:cNvPicPr>
            <a:picLocks noChangeAspect="1"/>
          </p:cNvPicPr>
          <p:nvPr/>
        </p:nvPicPr>
        <p:blipFill>
          <a:blip r:embed="rId2"/>
          <a:stretch>
            <a:fillRect/>
          </a:stretch>
        </p:blipFill>
        <p:spPr>
          <a:xfrm>
            <a:off x="485104" y="395260"/>
            <a:ext cx="6220495" cy="2965819"/>
          </a:xfrm>
          <a:prstGeom prst="rect">
            <a:avLst/>
          </a:prstGeom>
        </p:spPr>
      </p:pic>
      <p:sp>
        <p:nvSpPr>
          <p:cNvPr id="4" name="TextBox 3">
            <a:extLst>
              <a:ext uri="{FF2B5EF4-FFF2-40B4-BE49-F238E27FC236}">
                <a16:creationId xmlns:a16="http://schemas.microsoft.com/office/drawing/2014/main" id="{BF135885-99E5-5602-5898-903C0D50EC95}"/>
              </a:ext>
            </a:extLst>
          </p:cNvPr>
          <p:cNvSpPr txBox="1"/>
          <p:nvPr/>
        </p:nvSpPr>
        <p:spPr>
          <a:xfrm>
            <a:off x="6752823" y="1590541"/>
            <a:ext cx="55228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https://github.com/GROUP5DSCI511/SuicidePrevention</a:t>
            </a:r>
            <a:endParaRPr lang="en-US"/>
          </a:p>
          <a:p>
            <a:endParaRPr lang="en-US">
              <a:cs typeface="Calibri"/>
            </a:endParaRPr>
          </a:p>
        </p:txBody>
      </p:sp>
      <p:pic>
        <p:nvPicPr>
          <p:cNvPr id="5" name="Picture 5" descr="Graphical user interface, text, application, email&#10;&#10;Description automatically generated">
            <a:extLst>
              <a:ext uri="{FF2B5EF4-FFF2-40B4-BE49-F238E27FC236}">
                <a16:creationId xmlns:a16="http://schemas.microsoft.com/office/drawing/2014/main" id="{8CA45059-5A7A-654A-4A18-3B761CF5EEEF}"/>
              </a:ext>
            </a:extLst>
          </p:cNvPr>
          <p:cNvPicPr>
            <a:picLocks noChangeAspect="1"/>
          </p:cNvPicPr>
          <p:nvPr/>
        </p:nvPicPr>
        <p:blipFill>
          <a:blip r:embed="rId4"/>
          <a:stretch>
            <a:fillRect/>
          </a:stretch>
        </p:blipFill>
        <p:spPr>
          <a:xfrm>
            <a:off x="726510" y="3657950"/>
            <a:ext cx="5749446" cy="2694482"/>
          </a:xfrm>
          <a:prstGeom prst="rect">
            <a:avLst/>
          </a:prstGeom>
        </p:spPr>
      </p:pic>
      <p:sp>
        <p:nvSpPr>
          <p:cNvPr id="6" name="TextBox 5">
            <a:extLst>
              <a:ext uri="{FF2B5EF4-FFF2-40B4-BE49-F238E27FC236}">
                <a16:creationId xmlns:a16="http://schemas.microsoft.com/office/drawing/2014/main" id="{FEAF5888-3BC3-59E9-0F73-9E3228A9B343}"/>
              </a:ext>
            </a:extLst>
          </p:cNvPr>
          <p:cNvSpPr txBox="1"/>
          <p:nvPr/>
        </p:nvSpPr>
        <p:spPr>
          <a:xfrm>
            <a:off x="5893496" y="6436291"/>
            <a:ext cx="63026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5"/>
              </a:rPr>
              <a:t>https://www.kaggle.com/code/jibinjoby/suicide-prevention/data</a:t>
            </a:r>
            <a:endParaRPr lang="en-US"/>
          </a:p>
          <a:p>
            <a:endParaRPr lang="en-US">
              <a:cs typeface="Calibri"/>
            </a:endParaRPr>
          </a:p>
        </p:txBody>
      </p:sp>
    </p:spTree>
    <p:extLst>
      <p:ext uri="{BB962C8B-B14F-4D97-AF65-F5344CB8AC3E}">
        <p14:creationId xmlns:p14="http://schemas.microsoft.com/office/powerpoint/2010/main" val="408443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5EA10C7-5D62-9A96-2DB5-A5811C353CF9}"/>
              </a:ext>
            </a:extLst>
          </p:cNvPr>
          <p:cNvSpPr>
            <a:spLocks noGrp="1"/>
          </p:cNvSpPr>
          <p:nvPr>
            <p:ph type="title"/>
          </p:nvPr>
        </p:nvSpPr>
        <p:spPr>
          <a:xfrm>
            <a:off x="1143000" y="990599"/>
            <a:ext cx="9906000" cy="685800"/>
          </a:xfrm>
        </p:spPr>
        <p:txBody>
          <a:bodyPr anchor="t">
            <a:normAutofit/>
          </a:bodyPr>
          <a:lstStyle/>
          <a:p>
            <a:r>
              <a:rPr lang="en-US" sz="4000" u="sng">
                <a:cs typeface="Calibri Light"/>
              </a:rPr>
              <a:t>Conclusion</a:t>
            </a:r>
            <a:endParaRPr lang="en-US" sz="4000" b="1" u="sng">
              <a:cs typeface="Calibri Light" panose="020F0302020204030204"/>
            </a:endParaRPr>
          </a:p>
        </p:txBody>
      </p:sp>
      <p:graphicFrame>
        <p:nvGraphicFramePr>
          <p:cNvPr id="5" name="Content Placeholder 2">
            <a:extLst>
              <a:ext uri="{FF2B5EF4-FFF2-40B4-BE49-F238E27FC236}">
                <a16:creationId xmlns:a16="http://schemas.microsoft.com/office/drawing/2014/main" id="{653CF7C8-FC7E-F64E-063F-BE66C1B4DD61}"/>
              </a:ext>
            </a:extLst>
          </p:cNvPr>
          <p:cNvGraphicFramePr>
            <a:graphicFrameLocks noGrp="1"/>
          </p:cNvGraphicFramePr>
          <p:nvPr>
            <p:ph idx="1"/>
            <p:extLst>
              <p:ext uri="{D42A27DB-BD31-4B8C-83A1-F6EECF244321}">
                <p14:modId xmlns:p14="http://schemas.microsoft.com/office/powerpoint/2010/main" val="1881875597"/>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5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1370-5114-AD31-3F46-B4171195E810}"/>
              </a:ext>
            </a:extLst>
          </p:cNvPr>
          <p:cNvSpPr>
            <a:spLocks noGrp="1"/>
          </p:cNvSpPr>
          <p:nvPr>
            <p:ph type="title"/>
          </p:nvPr>
        </p:nvSpPr>
        <p:spPr>
          <a:xfrm>
            <a:off x="4965430" y="629268"/>
            <a:ext cx="6586491" cy="1286160"/>
          </a:xfrm>
        </p:spPr>
        <p:txBody>
          <a:bodyPr anchor="b">
            <a:normAutofit/>
          </a:bodyPr>
          <a:lstStyle/>
          <a:p>
            <a:r>
              <a:rPr lang="en-US" sz="4100">
                <a:cs typeface="Calibri Light"/>
              </a:rPr>
              <a:t>Team Members and Responsibilities</a:t>
            </a:r>
            <a:endParaRPr lang="en-US" sz="4100"/>
          </a:p>
        </p:txBody>
      </p:sp>
      <p:sp>
        <p:nvSpPr>
          <p:cNvPr id="22" name="Content Placeholder 2">
            <a:extLst>
              <a:ext uri="{FF2B5EF4-FFF2-40B4-BE49-F238E27FC236}">
                <a16:creationId xmlns:a16="http://schemas.microsoft.com/office/drawing/2014/main" id="{0F1B7D7A-0264-7EA3-382B-C39DF54AC8EB}"/>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a:cs typeface="Calibri"/>
              </a:rPr>
              <a:t>Abhishek Shetty : Worked on Data Set research, data-acquisition, manipulation, web-scraping.</a:t>
            </a:r>
          </a:p>
          <a:p>
            <a:r>
              <a:rPr lang="en-US" sz="2000">
                <a:cs typeface="Calibri"/>
              </a:rPr>
              <a:t>Srinivas Pai: </a:t>
            </a:r>
            <a:r>
              <a:rPr lang="en-US" sz="2000">
                <a:ea typeface="+mn-lt"/>
                <a:cs typeface="+mn-lt"/>
              </a:rPr>
              <a:t>Worked on Data manipulation, web-scrapping and merging all the data sets</a:t>
            </a:r>
          </a:p>
          <a:p>
            <a:r>
              <a:rPr lang="en-US" sz="2000">
                <a:cs typeface="Calibri"/>
              </a:rPr>
              <a:t>Anamika Rekha:</a:t>
            </a:r>
            <a:r>
              <a:rPr lang="en-US" sz="2000">
                <a:ea typeface="+mn-lt"/>
                <a:cs typeface="+mn-lt"/>
              </a:rPr>
              <a:t> </a:t>
            </a:r>
            <a:r>
              <a:rPr lang="en-US" sz="2000">
                <a:cs typeface="Calibri"/>
              </a:rPr>
              <a:t>Worked on Data Set research, data-acquisition, manipulation and evaluation.</a:t>
            </a:r>
          </a:p>
          <a:p>
            <a:r>
              <a:rPr lang="en-US" sz="2000">
                <a:cs typeface="Calibri"/>
              </a:rPr>
              <a:t>Siddharth </a:t>
            </a:r>
            <a:r>
              <a:rPr lang="en-US" sz="2000" err="1">
                <a:cs typeface="Calibri"/>
              </a:rPr>
              <a:t>Dudugu</a:t>
            </a:r>
            <a:r>
              <a:rPr lang="en-US" sz="2000">
                <a:cs typeface="Calibri"/>
              </a:rPr>
              <a:t>: Worked on Data preprocessing, manipulation, evaluation and web-scrapping.</a:t>
            </a:r>
          </a:p>
          <a:p>
            <a:r>
              <a:rPr lang="en-US" sz="2000">
                <a:cs typeface="Calibri"/>
              </a:rPr>
              <a:t>Jibin Joby: Worked on the analysis, visualization and the uploading to GitHub and Kaggle.</a:t>
            </a: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pic>
        <p:nvPicPr>
          <p:cNvPr id="23" name="Picture 4" descr="Different coloured organisers">
            <a:extLst>
              <a:ext uri="{FF2B5EF4-FFF2-40B4-BE49-F238E27FC236}">
                <a16:creationId xmlns:a16="http://schemas.microsoft.com/office/drawing/2014/main" id="{2132478C-9667-51D6-9D16-70DF13545F74}"/>
              </a:ext>
            </a:extLst>
          </p:cNvPr>
          <p:cNvPicPr>
            <a:picLocks noChangeAspect="1"/>
          </p:cNvPicPr>
          <p:nvPr/>
        </p:nvPicPr>
        <p:blipFill rotWithShape="1">
          <a:blip r:embed="rId2"/>
          <a:srcRect l="29762" r="29344" b="-2"/>
          <a:stretch/>
        </p:blipFill>
        <p:spPr>
          <a:xfrm>
            <a:off x="20" y="10"/>
            <a:ext cx="4635571" cy="6857990"/>
          </a:xfrm>
          <a:prstGeom prst="rect">
            <a:avLst/>
          </a:prstGeom>
          <a:effectLst/>
        </p:spPr>
      </p:pic>
      <p:cxnSp>
        <p:nvCxnSpPr>
          <p:cNvPr id="24"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BA2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19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BAC2EC9-32E1-A45D-0D2B-A91E0920C4CF}"/>
              </a:ext>
            </a:extLst>
          </p:cNvPr>
          <p:cNvSpPr>
            <a:spLocks noGrp="1"/>
          </p:cNvSpPr>
          <p:nvPr>
            <p:ph type="title"/>
          </p:nvPr>
        </p:nvSpPr>
        <p:spPr>
          <a:xfrm>
            <a:off x="535020" y="685800"/>
            <a:ext cx="2780271" cy="5105400"/>
          </a:xfrm>
        </p:spPr>
        <p:txBody>
          <a:bodyPr>
            <a:normAutofit/>
          </a:bodyPr>
          <a:lstStyle/>
          <a:p>
            <a:r>
              <a:rPr lang="en-US" sz="4000" b="1" u="sng">
                <a:solidFill>
                  <a:srgbClr val="FFFFFF"/>
                </a:solidFill>
                <a:cs typeface="Calibri Light"/>
              </a:rPr>
              <a:t>Overview</a:t>
            </a:r>
            <a:endParaRPr lang="en-US" sz="4000" b="1" u="sng">
              <a:solidFill>
                <a:srgbClr val="FFFFFF"/>
              </a:solidFill>
            </a:endParaRPr>
          </a:p>
        </p:txBody>
      </p:sp>
      <p:graphicFrame>
        <p:nvGraphicFramePr>
          <p:cNvPr id="5" name="Content Placeholder 2">
            <a:extLst>
              <a:ext uri="{FF2B5EF4-FFF2-40B4-BE49-F238E27FC236}">
                <a16:creationId xmlns:a16="http://schemas.microsoft.com/office/drawing/2014/main" id="{D06B2791-7C30-54B3-911B-05BA381E5391}"/>
              </a:ext>
            </a:extLst>
          </p:cNvPr>
          <p:cNvGraphicFramePr>
            <a:graphicFrameLocks noGrp="1"/>
          </p:cNvGraphicFramePr>
          <p:nvPr>
            <p:ph idx="1"/>
            <p:extLst>
              <p:ext uri="{D42A27DB-BD31-4B8C-83A1-F6EECF244321}">
                <p14:modId xmlns:p14="http://schemas.microsoft.com/office/powerpoint/2010/main" val="2550707525"/>
              </p:ext>
            </p:extLst>
          </p:nvPr>
        </p:nvGraphicFramePr>
        <p:xfrm>
          <a:off x="4861984" y="833967"/>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17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A4ADD84-E767-988A-8AFE-278EFF6D5BB8}"/>
              </a:ext>
            </a:extLst>
          </p:cNvPr>
          <p:cNvSpPr>
            <a:spLocks noGrp="1"/>
          </p:cNvSpPr>
          <p:nvPr>
            <p:ph type="title"/>
          </p:nvPr>
        </p:nvSpPr>
        <p:spPr>
          <a:xfrm>
            <a:off x="1098468" y="885651"/>
            <a:ext cx="3229803" cy="4624603"/>
          </a:xfrm>
        </p:spPr>
        <p:txBody>
          <a:bodyPr>
            <a:normAutofit/>
          </a:bodyPr>
          <a:lstStyle/>
          <a:p>
            <a:r>
              <a:rPr lang="en-US">
                <a:solidFill>
                  <a:srgbClr val="FFFFFF"/>
                </a:solidFill>
                <a:cs typeface="Calibri Light"/>
              </a:rPr>
              <a:t>The Data Source</a:t>
            </a:r>
            <a:endParaRPr lang="en-US">
              <a:solidFill>
                <a:srgbClr val="FFFFFF"/>
              </a:solidFill>
            </a:endParaRPr>
          </a:p>
        </p:txBody>
      </p:sp>
      <p:sp>
        <p:nvSpPr>
          <p:cNvPr id="3" name="Content Placeholder 2">
            <a:extLst>
              <a:ext uri="{FF2B5EF4-FFF2-40B4-BE49-F238E27FC236}">
                <a16:creationId xmlns:a16="http://schemas.microsoft.com/office/drawing/2014/main" id="{F451DD44-3FF4-40A7-5EE5-DF2544F4548D}"/>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1300">
                <a:cs typeface="Calibri"/>
              </a:rPr>
              <a:t>WHO Dataset</a:t>
            </a:r>
          </a:p>
          <a:p>
            <a:pPr marL="0" indent="0">
              <a:buNone/>
            </a:pPr>
            <a:r>
              <a:rPr lang="en-US" sz="1300" u="sng">
                <a:ea typeface="+mn-lt"/>
                <a:cs typeface="+mn-lt"/>
                <a:hlinkClick r:id="rId2"/>
              </a:rPr>
              <a:t>https://apps.who.int/gho/data/node.main.MHSUICIDE10YEARAGEGROUPS?lang=en</a:t>
            </a:r>
            <a:endParaRPr lang="en-US" sz="1300"/>
          </a:p>
          <a:p>
            <a:pPr marL="0" indent="0">
              <a:buNone/>
            </a:pPr>
            <a:r>
              <a:rPr lang="en-US" sz="1300">
                <a:ea typeface="+mn-lt"/>
                <a:cs typeface="+mn-lt"/>
                <a:hlinkClick r:id="rId3"/>
              </a:rPr>
              <a:t>https://apps.who.int/gho/data/node.main.MHFAC?lang=en</a:t>
            </a:r>
            <a:endParaRPr lang="en-US" sz="1300"/>
          </a:p>
          <a:p>
            <a:pPr marL="0" indent="0">
              <a:buNone/>
            </a:pPr>
            <a:r>
              <a:rPr lang="en-US" sz="1300">
                <a:ea typeface="+mn-lt"/>
                <a:cs typeface="+mn-lt"/>
                <a:hlinkClick r:id="rId4"/>
              </a:rPr>
              <a:t>https://apps.who.int/gho/data/node.main.MHPOLFIN?lang=en</a:t>
            </a:r>
            <a:endParaRPr lang="en-US" sz="1300"/>
          </a:p>
          <a:p>
            <a:pPr marL="0" indent="0">
              <a:buNone/>
            </a:pPr>
            <a:r>
              <a:rPr lang="en-US" sz="1300">
                <a:ea typeface="+mn-lt"/>
                <a:cs typeface="+mn-lt"/>
                <a:hlinkClick r:id="rId5"/>
              </a:rPr>
              <a:t>https://apps.who.int/gho/data/node.main.MHSUICIDEASDR?lang=en</a:t>
            </a:r>
            <a:endParaRPr lang="en-US" sz="1300"/>
          </a:p>
          <a:p>
            <a:pPr marL="0" indent="0">
              <a:buNone/>
            </a:pPr>
            <a:r>
              <a:rPr lang="en-US" sz="1300">
                <a:ea typeface="+mn-lt"/>
                <a:cs typeface="+mn-lt"/>
                <a:hlinkClick r:id="rId6"/>
              </a:rPr>
              <a:t>https://apps.who.int/gho/data/node.main.MHHR?lang=en</a:t>
            </a:r>
            <a:endParaRPr lang="en-US" sz="1300"/>
          </a:p>
          <a:p>
            <a:pPr marL="0" indent="0">
              <a:buNone/>
            </a:pPr>
            <a:r>
              <a:rPr lang="en-US" sz="1300">
                <a:ea typeface="+mn-lt"/>
                <a:cs typeface="+mn-lt"/>
                <a:hlinkClick r:id="rId7"/>
              </a:rPr>
              <a:t>https://apps.who.int/gho/data/node.main</a:t>
            </a:r>
            <a:endParaRPr lang="en-US" sz="1300"/>
          </a:p>
          <a:p>
            <a:r>
              <a:rPr lang="en-US" sz="1300">
                <a:cs typeface="Calibri"/>
              </a:rPr>
              <a:t> GDP by country: Web Scraping</a:t>
            </a:r>
          </a:p>
          <a:p>
            <a:pPr marL="0" indent="0">
              <a:buNone/>
            </a:pPr>
            <a:r>
              <a:rPr lang="en-US" sz="1300">
                <a:ea typeface="+mn-lt"/>
                <a:cs typeface="+mn-lt"/>
                <a:hlinkClick r:id="" action="ppaction://noaction"/>
              </a:rPr>
              <a:t>https://www.worldometers.info/gdp/gdp-by-country/</a:t>
            </a:r>
            <a:endParaRPr lang="en-US" sz="1300">
              <a:ea typeface="+mn-lt"/>
              <a:cs typeface="+mn-lt"/>
            </a:endParaRPr>
          </a:p>
          <a:p>
            <a:r>
              <a:rPr lang="en-US" sz="1300">
                <a:cs typeface="Calibri"/>
              </a:rPr>
              <a:t>Happiness Index</a:t>
            </a:r>
          </a:p>
          <a:p>
            <a:pPr marL="0" indent="0">
              <a:buNone/>
            </a:pPr>
            <a:r>
              <a:rPr lang="en-US" sz="1300">
                <a:ea typeface="+mn-lt"/>
                <a:cs typeface="+mn-lt"/>
              </a:rPr>
              <a:t>https://worldpopulationreview.com/country-rankings/happiest-countries-in-the-world</a:t>
            </a:r>
            <a:endParaRPr lang="en-US" sz="1300">
              <a:cs typeface="Calibri"/>
            </a:endParaRPr>
          </a:p>
          <a:p>
            <a:r>
              <a:rPr lang="en-US" sz="1300">
                <a:cs typeface="Calibri"/>
              </a:rPr>
              <a:t>Literacy rate</a:t>
            </a:r>
          </a:p>
          <a:p>
            <a:pPr marL="0" indent="0">
              <a:buNone/>
            </a:pPr>
            <a:r>
              <a:rPr lang="en-US" sz="1300">
                <a:ea typeface="+mn-lt"/>
                <a:cs typeface="+mn-lt"/>
              </a:rPr>
              <a:t>https://worldpopulationreview.com/country-rankings/literacy-rate-by-country</a:t>
            </a:r>
            <a:endParaRPr lang="en-US" sz="1300">
              <a:cs typeface="Calibri"/>
            </a:endParaRPr>
          </a:p>
          <a:p>
            <a:pPr marL="0" indent="0">
              <a:buNone/>
            </a:pPr>
            <a:endParaRPr lang="en-US" sz="1300">
              <a:cs typeface="Calibri"/>
            </a:endParaRPr>
          </a:p>
        </p:txBody>
      </p:sp>
    </p:spTree>
    <p:extLst>
      <p:ext uri="{BB962C8B-B14F-4D97-AF65-F5344CB8AC3E}">
        <p14:creationId xmlns:p14="http://schemas.microsoft.com/office/powerpoint/2010/main" val="18842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C2FD-9483-E25B-B595-F60E510462A2}"/>
              </a:ext>
            </a:extLst>
          </p:cNvPr>
          <p:cNvSpPr>
            <a:spLocks noGrp="1"/>
          </p:cNvSpPr>
          <p:nvPr>
            <p:ph type="title"/>
          </p:nvPr>
        </p:nvSpPr>
        <p:spPr/>
        <p:txBody>
          <a:bodyPr/>
          <a:lstStyle/>
          <a:p>
            <a:r>
              <a:rPr lang="en-US">
                <a:cs typeface="Calibri Light"/>
              </a:rPr>
              <a:t>The Constructed Dataset</a:t>
            </a:r>
            <a:endParaRPr lang="en-US"/>
          </a:p>
        </p:txBody>
      </p:sp>
      <p:sp>
        <p:nvSpPr>
          <p:cNvPr id="3" name="Content Placeholder 2">
            <a:extLst>
              <a:ext uri="{FF2B5EF4-FFF2-40B4-BE49-F238E27FC236}">
                <a16:creationId xmlns:a16="http://schemas.microsoft.com/office/drawing/2014/main" id="{0175A173-C3D5-268D-8711-C8BC12589391}"/>
              </a:ext>
            </a:extLst>
          </p:cNvPr>
          <p:cNvSpPr>
            <a:spLocks noGrp="1"/>
          </p:cNvSpPr>
          <p:nvPr>
            <p:ph idx="1"/>
          </p:nvPr>
        </p:nvSpPr>
        <p:spPr/>
        <p:txBody>
          <a:bodyPr vert="horz" lIns="91440" tIns="45720" rIns="91440" bIns="45720" rtlCol="0" anchor="t">
            <a:normAutofit fontScale="47500" lnSpcReduction="20000"/>
          </a:bodyPr>
          <a:lstStyle/>
          <a:p>
            <a:r>
              <a:rPr lang="en-US">
                <a:cs typeface="Calibri"/>
              </a:rPr>
              <a:t>Suicides, Country, Age Group, Sex, Year: This WHO dataset had the number of suicides per 100,000 people, age group with an interval of 10 years, sex of the individual, combined suicide rate for both sexes and the countries.</a:t>
            </a:r>
          </a:p>
          <a:p>
            <a:pPr lvl="1"/>
            <a:r>
              <a:rPr lang="en-US">
                <a:cs typeface="Calibri"/>
              </a:rPr>
              <a:t>Link: </a:t>
            </a:r>
            <a:r>
              <a:rPr lang="en-US" u="sng">
                <a:ea typeface="+mn-lt"/>
                <a:cs typeface="+mn-lt"/>
                <a:hlinkClick r:id="rId2"/>
              </a:rPr>
              <a:t>https://apps.who.int/gho/data/node.main.MHSUICIDE10YEARAGEGROUPS?lang=en</a:t>
            </a:r>
            <a:endParaRPr lang="en-US">
              <a:cs typeface="Calibri"/>
            </a:endParaRPr>
          </a:p>
          <a:p>
            <a:r>
              <a:rPr lang="en-US">
                <a:cs typeface="Calibri"/>
              </a:rPr>
              <a:t>GDP , %GDP growth: To acquire this data we scraped through the web to extract the desired values for the countries, GDP and % GDP growth.</a:t>
            </a:r>
          </a:p>
          <a:p>
            <a:pPr lvl="1"/>
            <a:r>
              <a:rPr lang="en-US">
                <a:cs typeface="Calibri"/>
              </a:rPr>
              <a:t>Link: </a:t>
            </a:r>
            <a:r>
              <a:rPr lang="en-US" u="sng">
                <a:ea typeface="+mn-lt"/>
                <a:cs typeface="+mn-lt"/>
                <a:hlinkClick r:id="rId3"/>
              </a:rPr>
              <a:t>https://www.worldometers.info/gdp/gdp-by-country/</a:t>
            </a:r>
            <a:endParaRPr lang="en-US">
              <a:cs typeface="Calibri"/>
            </a:endParaRPr>
          </a:p>
          <a:p>
            <a:r>
              <a:rPr lang="en-US">
                <a:cs typeface="Calibri"/>
              </a:rPr>
              <a:t>Mental Health Expenditure: For the mental health expenditure we have </a:t>
            </a:r>
            <a:r>
              <a:rPr lang="en-US" err="1">
                <a:cs typeface="Calibri"/>
              </a:rPr>
              <a:t>extractracted</a:t>
            </a:r>
            <a:r>
              <a:rPr lang="en-US">
                <a:cs typeface="Calibri"/>
              </a:rPr>
              <a:t> our parameters from two of WHO's data set. It has multiple variables like expenditure of government on mental hospitals, mental hospital count, mental health day </a:t>
            </a:r>
            <a:r>
              <a:rPr lang="en-US" err="1">
                <a:cs typeface="Calibri"/>
              </a:rPr>
              <a:t>treatemen</a:t>
            </a:r>
            <a:r>
              <a:rPr lang="en-US">
                <a:cs typeface="Calibri"/>
              </a:rPr>
              <a:t> </a:t>
            </a:r>
            <a:r>
              <a:rPr lang="en-US" err="1">
                <a:cs typeface="Calibri"/>
              </a:rPr>
              <a:t>facilities,</a:t>
            </a:r>
            <a:r>
              <a:rPr lang="en-US" err="1"/>
              <a:t>Psychiatrists</a:t>
            </a:r>
            <a:r>
              <a:rPr lang="en-US"/>
              <a:t> working in mental health sector</a:t>
            </a:r>
            <a:r>
              <a:rPr lang="en-US">
                <a:cs typeface="Calibri"/>
              </a:rPr>
              <a:t>  etc. </a:t>
            </a:r>
          </a:p>
          <a:p>
            <a:pPr lvl="1"/>
            <a:r>
              <a:rPr lang="en-US">
                <a:cs typeface="Calibri"/>
              </a:rPr>
              <a:t>Facilities Link: </a:t>
            </a:r>
            <a:r>
              <a:rPr lang="en-US">
                <a:ea typeface="+mn-lt"/>
                <a:cs typeface="+mn-lt"/>
                <a:hlinkClick r:id="rId4"/>
              </a:rPr>
              <a:t>https://apps.who.int/gho/data/node.main.MHFAC?lang=en</a:t>
            </a:r>
            <a:endParaRPr lang="en-US">
              <a:cs typeface="Calibri"/>
            </a:endParaRPr>
          </a:p>
          <a:p>
            <a:pPr lvl="1"/>
            <a:r>
              <a:rPr lang="en-US">
                <a:cs typeface="Calibri"/>
              </a:rPr>
              <a:t>Mental Health Governance: </a:t>
            </a:r>
            <a:r>
              <a:rPr lang="en-US">
                <a:ea typeface="+mn-lt"/>
                <a:cs typeface="+mn-lt"/>
                <a:hlinkClick r:id="rId5"/>
              </a:rPr>
              <a:t>https://apps.who.int/gho/data/node.main.MHPOLFIN?lang=en</a:t>
            </a:r>
            <a:endParaRPr lang="en-US">
              <a:cs typeface="Calibri"/>
            </a:endParaRPr>
          </a:p>
          <a:p>
            <a:pPr lvl="1"/>
            <a:r>
              <a:rPr lang="en-US">
                <a:cs typeface="Calibri"/>
              </a:rPr>
              <a:t>Human </a:t>
            </a:r>
            <a:r>
              <a:rPr lang="en-US" err="1">
                <a:cs typeface="Calibri"/>
              </a:rPr>
              <a:t>Resourses</a:t>
            </a:r>
            <a:r>
              <a:rPr lang="en-US">
                <a:cs typeface="Calibri"/>
              </a:rPr>
              <a:t>: </a:t>
            </a:r>
            <a:r>
              <a:rPr lang="en-US">
                <a:ea typeface="+mn-lt"/>
                <a:cs typeface="+mn-lt"/>
                <a:hlinkClick r:id="rId6"/>
              </a:rPr>
              <a:t>https://www.who.int/data/gho/indicator-metadata-registry/imr-details/2954</a:t>
            </a:r>
            <a:endParaRPr lang="en-US">
              <a:cs typeface="Calibri"/>
            </a:endParaRPr>
          </a:p>
          <a:p>
            <a:r>
              <a:rPr lang="en-US">
                <a:cs typeface="Calibri"/>
              </a:rPr>
              <a:t>Drug Addiction: The drug abuse data was acquired through the </a:t>
            </a:r>
            <a:r>
              <a:rPr lang="en-US" err="1">
                <a:cs typeface="Calibri"/>
              </a:rPr>
              <a:t>ourworldindata</a:t>
            </a:r>
            <a:r>
              <a:rPr lang="en-US">
                <a:cs typeface="Calibri"/>
              </a:rPr>
              <a:t> which shows the percentage drug abuse in each country.</a:t>
            </a:r>
          </a:p>
          <a:p>
            <a:pPr lvl="1"/>
            <a:r>
              <a:rPr lang="en-US">
                <a:cs typeface="Calibri"/>
              </a:rPr>
              <a:t>Link: </a:t>
            </a:r>
            <a:r>
              <a:rPr lang="en-US">
                <a:ea typeface="+mn-lt"/>
                <a:cs typeface="+mn-lt"/>
                <a:hlinkClick r:id="rId7"/>
              </a:rPr>
              <a:t>https://ourworldindata.org/drug-use</a:t>
            </a:r>
            <a:endParaRPr lang="en-US">
              <a:cs typeface="Calibri"/>
            </a:endParaRPr>
          </a:p>
          <a:p>
            <a:r>
              <a:rPr lang="en-US">
                <a:cs typeface="Calibri"/>
              </a:rPr>
              <a:t>Happiness Index: The happiness index for each of the countries was procured from the </a:t>
            </a:r>
            <a:r>
              <a:rPr lang="en-US" err="1">
                <a:cs typeface="Calibri"/>
              </a:rPr>
              <a:t>worldpopulationreview</a:t>
            </a:r>
            <a:r>
              <a:rPr lang="en-US">
                <a:cs typeface="Calibri"/>
              </a:rPr>
              <a:t> website. This shows the happiness index for each of the </a:t>
            </a:r>
            <a:r>
              <a:rPr lang="en-US" err="1">
                <a:cs typeface="Calibri"/>
              </a:rPr>
              <a:t>countires</a:t>
            </a:r>
            <a:r>
              <a:rPr lang="en-US">
                <a:cs typeface="Calibri"/>
              </a:rPr>
              <a:t> on a scale of 1-10.</a:t>
            </a:r>
          </a:p>
          <a:p>
            <a:pPr lvl="1"/>
            <a:r>
              <a:rPr lang="en-US">
                <a:cs typeface="Calibri"/>
              </a:rPr>
              <a:t>Link: </a:t>
            </a:r>
            <a:r>
              <a:rPr lang="en-US">
                <a:ea typeface="+mn-lt"/>
                <a:cs typeface="+mn-lt"/>
                <a:hlinkClick r:id="rId8"/>
              </a:rPr>
              <a:t>https://worldpopulationreview.com/country-rankings/happiest-countries-in-the-world</a:t>
            </a:r>
            <a:endParaRPr lang="en-US">
              <a:cs typeface="Calibri"/>
            </a:endParaRPr>
          </a:p>
          <a:p>
            <a:r>
              <a:rPr lang="en-US">
                <a:cs typeface="Calibri"/>
              </a:rPr>
              <a:t>Literacy Rate: The literacy rate data was extracted from the world population review data that shows the literacy of a country in percentage.</a:t>
            </a:r>
          </a:p>
          <a:p>
            <a:pPr lvl="1"/>
            <a:r>
              <a:rPr lang="en-US">
                <a:cs typeface="Calibri"/>
              </a:rPr>
              <a:t>Link: </a:t>
            </a:r>
            <a:r>
              <a:rPr lang="en-US">
                <a:ea typeface="+mn-lt"/>
                <a:cs typeface="+mn-lt"/>
                <a:hlinkClick r:id="rId9"/>
              </a:rPr>
              <a:t>https://worldpopulationreview.com/country-rankings/literacy-rate-by-country</a:t>
            </a:r>
            <a:endParaRPr lang="en-US">
              <a:cs typeface="Calibri"/>
            </a:endParaRPr>
          </a:p>
          <a:p>
            <a:r>
              <a:rPr lang="en-US">
                <a:cs typeface="Calibri"/>
              </a:rPr>
              <a:t>Population: The population for each of the countries was derived from the </a:t>
            </a:r>
            <a:r>
              <a:rPr lang="en-US" err="1">
                <a:cs typeface="Calibri"/>
              </a:rPr>
              <a:t>worldpopulationreview</a:t>
            </a:r>
            <a:r>
              <a:rPr lang="en-US">
                <a:cs typeface="Calibri"/>
              </a:rPr>
              <a:t>. This gives the population for each of the counties.</a:t>
            </a:r>
          </a:p>
          <a:p>
            <a:pPr lvl="1"/>
            <a:r>
              <a:rPr lang="en-US">
                <a:cs typeface="Calibri"/>
              </a:rPr>
              <a:t>Link: </a:t>
            </a:r>
            <a:r>
              <a:rPr lang="en-US">
                <a:ea typeface="+mn-lt"/>
                <a:cs typeface="+mn-lt"/>
                <a:hlinkClick r:id="rId10"/>
              </a:rPr>
              <a:t>https://worldpopulationreview.com/</a:t>
            </a:r>
            <a:endParaRPr lang="en-US">
              <a:ea typeface="+mn-lt"/>
              <a:cs typeface="+mn-lt"/>
            </a:endParaRPr>
          </a:p>
        </p:txBody>
      </p:sp>
    </p:spTree>
    <p:extLst>
      <p:ext uri="{BB962C8B-B14F-4D97-AF65-F5344CB8AC3E}">
        <p14:creationId xmlns:p14="http://schemas.microsoft.com/office/powerpoint/2010/main" val="214527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4EFA-0026-556D-FBF4-A9FCE12D14D8}"/>
              </a:ext>
            </a:extLst>
          </p:cNvPr>
          <p:cNvSpPr>
            <a:spLocks noGrp="1"/>
          </p:cNvSpPr>
          <p:nvPr>
            <p:ph type="title"/>
          </p:nvPr>
        </p:nvSpPr>
        <p:spPr/>
        <p:txBody>
          <a:bodyPr/>
          <a:lstStyle/>
          <a:p>
            <a:r>
              <a:rPr lang="en-US" u="sng">
                <a:cs typeface="Calibri Light"/>
              </a:rPr>
              <a:t>Access Rights</a:t>
            </a:r>
            <a:endParaRPr lang="en-US" u="sng"/>
          </a:p>
        </p:txBody>
      </p:sp>
      <p:sp>
        <p:nvSpPr>
          <p:cNvPr id="3" name="Content Placeholder 2">
            <a:extLst>
              <a:ext uri="{FF2B5EF4-FFF2-40B4-BE49-F238E27FC236}">
                <a16:creationId xmlns:a16="http://schemas.microsoft.com/office/drawing/2014/main" id="{CC0FC531-4555-810C-FBBB-9EBD27E34195}"/>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C886C601-4DE4-74BA-7E6D-2EBFB83CD042}"/>
              </a:ext>
            </a:extLst>
          </p:cNvPr>
          <p:cNvSpPr txBox="1"/>
          <p:nvPr/>
        </p:nvSpPr>
        <p:spPr>
          <a:xfrm>
            <a:off x="1037493" y="1992924"/>
            <a:ext cx="102283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solidFill>
                  <a:srgbClr val="24292F"/>
                </a:solidFill>
                <a:latin typeface="Calibri"/>
                <a:cs typeface="Calibri"/>
              </a:rPr>
              <a:t>All our data set was fetched through websites that are publicly available and can be </a:t>
            </a:r>
            <a:r>
              <a:rPr lang="en-US" err="1">
                <a:solidFill>
                  <a:srgbClr val="24292F"/>
                </a:solidFill>
                <a:latin typeface="Calibri"/>
                <a:cs typeface="Calibri"/>
              </a:rPr>
              <a:t>publicily</a:t>
            </a:r>
            <a:r>
              <a:rPr lang="en-US">
                <a:solidFill>
                  <a:srgbClr val="24292F"/>
                </a:solidFill>
                <a:latin typeface="Calibri"/>
                <a:cs typeface="Calibri"/>
              </a:rPr>
              <a:t> accessed and distributed.</a:t>
            </a:r>
            <a:endParaRPr lang="en-US">
              <a:cs typeface="Calibri" panose="020F0502020204030204"/>
            </a:endParaRPr>
          </a:p>
          <a:p>
            <a:pPr marL="285750" indent="-285750" algn="just">
              <a:buFont typeface="Arial"/>
              <a:buChar char="•"/>
            </a:pPr>
            <a:endParaRPr lang="en-US">
              <a:solidFill>
                <a:srgbClr val="24292F"/>
              </a:solidFill>
              <a:latin typeface="Calibri"/>
              <a:cs typeface="Calibri"/>
            </a:endParaRPr>
          </a:p>
          <a:p>
            <a:pPr marL="285750" indent="-285750" algn="just">
              <a:buFont typeface="Arial"/>
              <a:buChar char="•"/>
            </a:pPr>
            <a:r>
              <a:rPr lang="en-US">
                <a:ea typeface="+mn-lt"/>
                <a:cs typeface="+mn-lt"/>
              </a:rPr>
              <a:t>As there are no such restrictions on our data, we can easily make use of the readily available dataset and transform each of the dataset as per our needs. </a:t>
            </a:r>
          </a:p>
          <a:p>
            <a:pPr marL="285750" indent="-285750" algn="just">
              <a:buFont typeface="Arial"/>
              <a:buChar char="•"/>
            </a:pPr>
            <a:endParaRPr lang="en-US">
              <a:ea typeface="+mn-lt"/>
              <a:cs typeface="+mn-lt"/>
            </a:endParaRPr>
          </a:p>
          <a:p>
            <a:pPr marL="285750" indent="-285750" algn="just">
              <a:buFont typeface="Arial"/>
              <a:buChar char="•"/>
            </a:pPr>
            <a:r>
              <a:rPr lang="en-US">
                <a:ea typeface="+mn-lt"/>
                <a:cs typeface="+mn-lt"/>
              </a:rPr>
              <a:t>We are distributing our source code along with the data sets on Kaggle and GitHub.</a:t>
            </a:r>
          </a:p>
        </p:txBody>
      </p:sp>
    </p:spTree>
    <p:extLst>
      <p:ext uri="{BB962C8B-B14F-4D97-AF65-F5344CB8AC3E}">
        <p14:creationId xmlns:p14="http://schemas.microsoft.com/office/powerpoint/2010/main" val="326645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13372" y="563918"/>
            <a:ext cx="4163968" cy="5978614"/>
            <a:chOff x="7513372" y="803186"/>
            <a:chExt cx="4163968" cy="5978614"/>
          </a:xfrm>
        </p:grpSpPr>
        <p:sp>
          <p:nvSpPr>
            <p:cNvPr id="11"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A718991-688C-88BB-E869-7484A8C1D0CF}"/>
              </a:ext>
            </a:extLst>
          </p:cNvPr>
          <p:cNvSpPr>
            <a:spLocks noGrp="1"/>
          </p:cNvSpPr>
          <p:nvPr>
            <p:ph type="title"/>
          </p:nvPr>
        </p:nvSpPr>
        <p:spPr>
          <a:xfrm>
            <a:off x="7676955" y="1132517"/>
            <a:ext cx="3447792" cy="4367531"/>
          </a:xfrm>
        </p:spPr>
        <p:txBody>
          <a:bodyPr>
            <a:normAutofit/>
          </a:bodyPr>
          <a:lstStyle/>
          <a:p>
            <a:r>
              <a:rPr lang="en-US">
                <a:solidFill>
                  <a:srgbClr val="FFFFFF"/>
                </a:solidFill>
                <a:cs typeface="Calibri Light"/>
              </a:rPr>
              <a:t>Acquisition &amp; Preprocessing Approach</a:t>
            </a:r>
            <a:endParaRPr lang="en-US">
              <a:solidFill>
                <a:srgbClr val="FFFFFF"/>
              </a:solidFill>
            </a:endParaRPr>
          </a:p>
        </p:txBody>
      </p:sp>
      <p:sp>
        <p:nvSpPr>
          <p:cNvPr id="3" name="Content Placeholder 2">
            <a:extLst>
              <a:ext uri="{FF2B5EF4-FFF2-40B4-BE49-F238E27FC236}">
                <a16:creationId xmlns:a16="http://schemas.microsoft.com/office/drawing/2014/main" id="{7F2CB027-3A32-93A6-452E-80F356EE9574}"/>
              </a:ext>
            </a:extLst>
          </p:cNvPr>
          <p:cNvSpPr>
            <a:spLocks noGrp="1"/>
          </p:cNvSpPr>
          <p:nvPr>
            <p:ph idx="1"/>
          </p:nvPr>
        </p:nvSpPr>
        <p:spPr>
          <a:xfrm>
            <a:off x="838200" y="1132519"/>
            <a:ext cx="6300975" cy="4367530"/>
          </a:xfrm>
        </p:spPr>
        <p:txBody>
          <a:bodyPr vert="horz" lIns="91440" tIns="45720" rIns="91440" bIns="45720" rtlCol="0" anchor="ctr">
            <a:normAutofit/>
          </a:bodyPr>
          <a:lstStyle/>
          <a:p>
            <a:pPr marL="0" indent="0">
              <a:buNone/>
            </a:pPr>
            <a:r>
              <a:rPr lang="en-US" sz="2000">
                <a:cs typeface="Calibri" panose="020F0502020204030204"/>
              </a:rPr>
              <a:t>CSV &amp; Web Scraping</a:t>
            </a:r>
            <a:endParaRPr lang="en-US" sz="2000"/>
          </a:p>
          <a:p>
            <a:pPr marL="0" indent="0">
              <a:buNone/>
            </a:pPr>
            <a:endParaRPr lang="en-US" sz="2000">
              <a:cs typeface="Calibri" panose="020F0502020204030204"/>
            </a:endParaRPr>
          </a:p>
          <a:p>
            <a:pPr marL="0" indent="0">
              <a:buNone/>
            </a:pPr>
            <a:r>
              <a:rPr lang="en-US" sz="2000" b="1">
                <a:cs typeface="Calibri" panose="020F0502020204030204"/>
              </a:rPr>
              <a:t>CSV:</a:t>
            </a:r>
          </a:p>
          <a:p>
            <a:pPr marL="0" indent="0">
              <a:buNone/>
            </a:pPr>
            <a:r>
              <a:rPr lang="en-US" sz="2000">
                <a:cs typeface="Calibri" panose="020F0502020204030204"/>
              </a:rPr>
              <a:t>Data Search: The parameters like suicides, country, GDP, Drug Addiction etc. were all found from websites like WHO, ourwouldindata, worldpopulationreview etc.as a CSV file.</a:t>
            </a:r>
          </a:p>
          <a:p>
            <a:pPr marL="0" indent="0">
              <a:buNone/>
            </a:pPr>
            <a:endParaRPr lang="en-US" sz="2000">
              <a:cs typeface="Calibri" panose="020F0502020204030204"/>
            </a:endParaRPr>
          </a:p>
          <a:p>
            <a:pPr marL="0" indent="0">
              <a:buNone/>
            </a:pPr>
            <a:r>
              <a:rPr lang="en-US" sz="2000">
                <a:cs typeface="Calibri" panose="020F0502020204030204"/>
              </a:rPr>
              <a:t>Data Manipulation: The CSV for each of the files had multiple columns.</a:t>
            </a:r>
          </a:p>
          <a:p>
            <a:pPr marL="0" indent="0">
              <a:buNone/>
            </a:pPr>
            <a:r>
              <a:rPr lang="en-US" sz="2000">
                <a:cs typeface="Calibri" panose="020F0502020204030204"/>
              </a:rPr>
              <a:t>While many of the columns were not needed, we processed the dataset to drop the columns that were not needed.</a:t>
            </a:r>
          </a:p>
          <a:p>
            <a:pPr marL="514350" indent="-514350">
              <a:buAutoNum type="arabicPeriod"/>
            </a:pPr>
            <a:endParaRPr lang="en-US" sz="2000">
              <a:cs typeface="Calibri" panose="020F0502020204030204"/>
            </a:endParaRPr>
          </a:p>
          <a:p>
            <a:pPr marL="457200" lvl="1" indent="0">
              <a:buNone/>
            </a:pPr>
            <a:endParaRPr lang="en-US" sz="2000">
              <a:cs typeface="Calibri" panose="020F0502020204030204"/>
            </a:endParaRPr>
          </a:p>
          <a:p>
            <a:endParaRPr lang="en-US" sz="2000">
              <a:cs typeface="Calibri" panose="020F0502020204030204"/>
            </a:endParaRPr>
          </a:p>
        </p:txBody>
      </p:sp>
    </p:spTree>
    <p:extLst>
      <p:ext uri="{BB962C8B-B14F-4D97-AF65-F5344CB8AC3E}">
        <p14:creationId xmlns:p14="http://schemas.microsoft.com/office/powerpoint/2010/main" val="215647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4670BE-BBEC-5BE8-3074-A22AF727639D}"/>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200">
                <a:cs typeface="Calibri"/>
              </a:rPr>
              <a:t>To manage the specific year, we computed it by making the parameter a function of random percentage values between –3 to 9. The values were set so as to standardize the data, and to prevent any biases or unintended over-estimate. </a:t>
            </a:r>
            <a:endParaRPr lang="en-US" sz="2200"/>
          </a:p>
          <a:p>
            <a:r>
              <a:rPr lang="en-US" sz="2200">
                <a:cs typeface="Calibri"/>
              </a:rPr>
              <a:t>While some values for the year 2019 were missing we extrapolated it  to give the values for the year 2019.</a:t>
            </a:r>
          </a:p>
          <a:p>
            <a:r>
              <a:rPr lang="en-US" sz="2200">
                <a:cs typeface="Calibri"/>
              </a:rPr>
              <a:t>A single main file was created with desired columns from each of the direct CSV &amp; Web Scraped site.</a:t>
            </a:r>
          </a:p>
          <a:p>
            <a:r>
              <a:rPr lang="en-US" sz="2200">
                <a:cs typeface="Calibri"/>
              </a:rPr>
              <a:t>Data Cleaning: Each of the dataset had multiple rows with no entries. We ensured that these counties were given a NaN value if it didn’t have any specific value for that column.</a:t>
            </a:r>
          </a:p>
        </p:txBody>
      </p:sp>
    </p:spTree>
    <p:extLst>
      <p:ext uri="{BB962C8B-B14F-4D97-AF65-F5344CB8AC3E}">
        <p14:creationId xmlns:p14="http://schemas.microsoft.com/office/powerpoint/2010/main" val="222938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9336E8B9-D8C7-8B1B-E22E-0719236FAABD}"/>
              </a:ext>
            </a:extLst>
          </p:cNvPr>
          <p:cNvGraphicFramePr>
            <a:graphicFrameLocks noGrp="1"/>
          </p:cNvGraphicFramePr>
          <p:nvPr>
            <p:ph idx="1"/>
            <p:extLst>
              <p:ext uri="{D42A27DB-BD31-4B8C-83A1-F6EECF244321}">
                <p14:modId xmlns:p14="http://schemas.microsoft.com/office/powerpoint/2010/main" val="3993729972"/>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45372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Suicide Rate Analysis</vt:lpstr>
      <vt:lpstr>Team Members and Responsibilities</vt:lpstr>
      <vt:lpstr>Overview</vt:lpstr>
      <vt:lpstr>The Data Source</vt:lpstr>
      <vt:lpstr>The Constructed Dataset</vt:lpstr>
      <vt:lpstr>Access Rights</vt:lpstr>
      <vt:lpstr>Acquisition &amp; Preprocessing Approach</vt:lpstr>
      <vt:lpstr>PowerPoint Presentation</vt:lpstr>
      <vt:lpstr>PowerPoint Presentation</vt:lpstr>
      <vt:lpstr>Potential Users</vt:lpstr>
      <vt:lpstr>Challenges Faced</vt:lpstr>
      <vt:lpstr>Limitations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2022-12-03T15:17:22Z</dcterms:created>
  <dcterms:modified xsi:type="dcterms:W3CDTF">2023-03-01T21:15:55Z</dcterms:modified>
</cp:coreProperties>
</file>