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58" r:id="rId6"/>
    <p:sldId id="260" r:id="rId7"/>
    <p:sldId id="261" r:id="rId8"/>
    <p:sldId id="262" r:id="rId9"/>
    <p:sldId id="263" r:id="rId10"/>
    <p:sldId id="269" r:id="rId11"/>
    <p:sldId id="265" r:id="rId12"/>
    <p:sldId id="266" r:id="rId13"/>
    <p:sldId id="270" r:id="rId14"/>
    <p:sldId id="267" r:id="rId15"/>
    <p:sldId id="277" r:id="rId16"/>
    <p:sldId id="268" r:id="rId17"/>
    <p:sldId id="271" r:id="rId18"/>
    <p:sldId id="278" r:id="rId19"/>
    <p:sldId id="273" r:id="rId20"/>
    <p:sldId id="275" r:id="rId21"/>
    <p:sldId id="27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92941" autoAdjust="0"/>
  </p:normalViewPr>
  <p:slideViewPr>
    <p:cSldViewPr snapToGrid="0" snapToObjects="1" showGuides="1">
      <p:cViewPr>
        <p:scale>
          <a:sx n="75" d="100"/>
          <a:sy n="75" d="100"/>
        </p:scale>
        <p:origin x="134" y="216"/>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12/5/2023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12/5/2023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20-Jan-2021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9310815" y="1574213"/>
            <a:ext cx="2750517" cy="584775"/>
          </a:xfrm>
          <a:prstGeom prst="rect">
            <a:avLst/>
          </a:prstGeom>
          <a:noFill/>
        </p:spPr>
        <p:txBody>
          <a:bodyPr wrap="square" rtlCol="0">
            <a:spAutoFit/>
          </a:bodyPr>
          <a:lstStyle/>
          <a:p>
            <a:endParaRPr lang="en-US" sz="1600" dirty="0"/>
          </a:p>
          <a:p>
            <a:r>
              <a:rPr lang="en-US" sz="1600" dirty="0"/>
              <a:t>      </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Analysis</a:t>
            </a:r>
          </a:p>
        </p:txBody>
      </p:sp>
      <p:pic>
        <p:nvPicPr>
          <p:cNvPr id="3" name="Picture 2">
            <a:extLst>
              <a:ext uri="{FF2B5EF4-FFF2-40B4-BE49-F238E27FC236}">
                <a16:creationId xmlns:a16="http://schemas.microsoft.com/office/drawing/2014/main" id="{E22BEF64-CC12-4578-3315-928F5552364D}"/>
              </a:ext>
            </a:extLst>
          </p:cNvPr>
          <p:cNvPicPr>
            <a:picLocks noChangeAspect="1"/>
          </p:cNvPicPr>
          <p:nvPr/>
        </p:nvPicPr>
        <p:blipFill>
          <a:blip r:embed="rId2"/>
          <a:stretch>
            <a:fillRect/>
          </a:stretch>
        </p:blipFill>
        <p:spPr>
          <a:xfrm>
            <a:off x="1" y="1370179"/>
            <a:ext cx="5963920" cy="5330594"/>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508B5DD0-D241-D837-D50F-2DBA0000EBFE}"/>
              </a:ext>
            </a:extLst>
          </p:cNvPr>
          <p:cNvPicPr>
            <a:picLocks noChangeAspect="1"/>
          </p:cNvPicPr>
          <p:nvPr/>
        </p:nvPicPr>
        <p:blipFill>
          <a:blip r:embed="rId3"/>
          <a:stretch>
            <a:fillRect/>
          </a:stretch>
        </p:blipFill>
        <p:spPr>
          <a:xfrm>
            <a:off x="5876552" y="1370179"/>
            <a:ext cx="6402818" cy="5330594"/>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47194-76B4-9A45-9CA7-F07918211F38}"/>
              </a:ext>
            </a:extLst>
          </p:cNvPr>
          <p:cNvSpPr txBox="1"/>
          <p:nvPr/>
        </p:nvSpPr>
        <p:spPr>
          <a:xfrm>
            <a:off x="9280056" y="1600487"/>
            <a:ext cx="237566" cy="369332"/>
          </a:xfrm>
          <a:prstGeom prst="rect">
            <a:avLst/>
          </a:prstGeom>
          <a:noFill/>
        </p:spPr>
        <p:txBody>
          <a:bodyPr wrap="none" rtlCol="0">
            <a:spAutoFit/>
          </a:bodyPr>
          <a:lstStyle/>
          <a:p>
            <a:r>
              <a:rPr lang="en-US" dirty="0"/>
              <a:t> </a:t>
            </a:r>
          </a:p>
        </p:txBody>
      </p:sp>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endParaRPr lang="en-US" sz="4400" dirty="0">
              <a:solidFill>
                <a:schemeClr val="accent2"/>
              </a:solidFill>
              <a:latin typeface="+mj-lt"/>
            </a:endParaRPr>
          </a:p>
        </p:txBody>
      </p:sp>
      <p:pic>
        <p:nvPicPr>
          <p:cNvPr id="2" name="Picture 1" descr="A graph with different colored bars&#10;&#10;Description automatically generated">
            <a:extLst>
              <a:ext uri="{FF2B5EF4-FFF2-40B4-BE49-F238E27FC236}">
                <a16:creationId xmlns:a16="http://schemas.microsoft.com/office/drawing/2014/main" id="{CE161BE2-2BFD-818A-74D3-6CC3464EFF8A}"/>
              </a:ext>
            </a:extLst>
          </p:cNvPr>
          <p:cNvPicPr>
            <a:picLocks noChangeAspect="1"/>
          </p:cNvPicPr>
          <p:nvPr/>
        </p:nvPicPr>
        <p:blipFill>
          <a:blip r:embed="rId2"/>
          <a:stretch>
            <a:fillRect/>
          </a:stretch>
        </p:blipFill>
        <p:spPr>
          <a:xfrm>
            <a:off x="1" y="1371600"/>
            <a:ext cx="5939508" cy="4244708"/>
          </a:xfrm>
          <a:prstGeom prst="rect">
            <a:avLst/>
          </a:prstGeom>
        </p:spPr>
      </p:pic>
      <p:pic>
        <p:nvPicPr>
          <p:cNvPr id="8" name="Picture 7" descr="A graph with different colored bars&#10;&#10;Description automatically generated">
            <a:extLst>
              <a:ext uri="{FF2B5EF4-FFF2-40B4-BE49-F238E27FC236}">
                <a16:creationId xmlns:a16="http://schemas.microsoft.com/office/drawing/2014/main" id="{4A7A975C-CE0D-9C0C-8D9B-F6DB00757AE4}"/>
              </a:ext>
            </a:extLst>
          </p:cNvPr>
          <p:cNvPicPr>
            <a:picLocks noChangeAspect="1"/>
          </p:cNvPicPr>
          <p:nvPr/>
        </p:nvPicPr>
        <p:blipFill>
          <a:blip r:embed="rId3"/>
          <a:stretch>
            <a:fillRect/>
          </a:stretch>
        </p:blipFill>
        <p:spPr>
          <a:xfrm>
            <a:off x="5939509" y="923484"/>
            <a:ext cx="6469941" cy="5852667"/>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Outlier Analysis using Z-Score</a:t>
            </a:r>
            <a:endParaRPr lang="en-US" sz="4300" dirty="0">
              <a:solidFill>
                <a:schemeClr val="accent2"/>
              </a:solidFill>
              <a:latin typeface="+mj-lt"/>
            </a:endParaRPr>
          </a:p>
        </p:txBody>
      </p:sp>
      <p:pic>
        <p:nvPicPr>
          <p:cNvPr id="3" name="Picture 2" descr="A screenshot of a graph&#10;&#10;Description automatically generated">
            <a:extLst>
              <a:ext uri="{FF2B5EF4-FFF2-40B4-BE49-F238E27FC236}">
                <a16:creationId xmlns:a16="http://schemas.microsoft.com/office/drawing/2014/main" id="{80C03B14-17B4-3FA3-7F22-02D56CEB3A19}"/>
              </a:ext>
            </a:extLst>
          </p:cNvPr>
          <p:cNvPicPr>
            <a:picLocks noChangeAspect="1"/>
          </p:cNvPicPr>
          <p:nvPr/>
        </p:nvPicPr>
        <p:blipFill>
          <a:blip r:embed="rId2"/>
          <a:stretch>
            <a:fillRect/>
          </a:stretch>
        </p:blipFill>
        <p:spPr>
          <a:xfrm>
            <a:off x="2357121" y="1373414"/>
            <a:ext cx="7965440" cy="5484586"/>
          </a:xfrm>
          <a:prstGeom prst="rect">
            <a:avLst/>
          </a:prstGeom>
        </p:spPr>
      </p:pic>
    </p:spTree>
    <p:extLst>
      <p:ext uri="{BB962C8B-B14F-4D97-AF65-F5344CB8AC3E}">
        <p14:creationId xmlns:p14="http://schemas.microsoft.com/office/powerpoint/2010/main" val="268995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584F2-69DA-8E4A-998E-7F3A78108DF8}"/>
              </a:ext>
            </a:extLst>
          </p:cNvPr>
          <p:cNvSpPr txBox="1"/>
          <p:nvPr/>
        </p:nvSpPr>
        <p:spPr>
          <a:xfrm>
            <a:off x="8469962" y="1774357"/>
            <a:ext cx="3458817" cy="92333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7" name="Rectangle 6">
            <a:extLst>
              <a:ext uri="{FF2B5EF4-FFF2-40B4-BE49-F238E27FC236}">
                <a16:creationId xmlns:a16="http://schemas.microsoft.com/office/drawing/2014/main" id="{0A1A7594-02FF-E846-981D-0DDF22812493}"/>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accent2"/>
                </a:solidFill>
                <a:latin typeface="+mj-lt"/>
              </a:rPr>
              <a:t>       Outlier Analysis using IQR</a:t>
            </a:r>
            <a:endParaRPr lang="en-US" sz="3800" dirty="0">
              <a:solidFill>
                <a:schemeClr val="accent2"/>
              </a:solidFill>
              <a:latin typeface="+mj-lt"/>
            </a:endParaRPr>
          </a:p>
        </p:txBody>
      </p:sp>
      <p:pic>
        <p:nvPicPr>
          <p:cNvPr id="3" name="Picture 2" descr="A screenshot of a chart&#10;&#10;Description automatically generated">
            <a:extLst>
              <a:ext uri="{FF2B5EF4-FFF2-40B4-BE49-F238E27FC236}">
                <a16:creationId xmlns:a16="http://schemas.microsoft.com/office/drawing/2014/main" id="{50542EBA-7018-7247-5E1B-9B83418E0A12}"/>
              </a:ext>
            </a:extLst>
          </p:cNvPr>
          <p:cNvPicPr>
            <a:picLocks noChangeAspect="1"/>
          </p:cNvPicPr>
          <p:nvPr/>
        </p:nvPicPr>
        <p:blipFill>
          <a:blip r:embed="rId2"/>
          <a:stretch>
            <a:fillRect/>
          </a:stretch>
        </p:blipFill>
        <p:spPr>
          <a:xfrm>
            <a:off x="3708400" y="1383912"/>
            <a:ext cx="8371839" cy="5363931"/>
          </a:xfrm>
          <a:prstGeom prst="rect">
            <a:avLst/>
          </a:prstGeom>
        </p:spPr>
      </p:pic>
    </p:spTree>
    <p:extLst>
      <p:ext uri="{BB962C8B-B14F-4D97-AF65-F5344CB8AC3E}">
        <p14:creationId xmlns:p14="http://schemas.microsoft.com/office/powerpoint/2010/main" val="281066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D125DC-4913-1143-875B-0F16168D9AB4}"/>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Month wise Analysis</a:t>
            </a:r>
          </a:p>
        </p:txBody>
      </p:sp>
      <p:pic>
        <p:nvPicPr>
          <p:cNvPr id="3" name="Picture 2" descr="A graph of different colored bars&#10;&#10;Description automatically generated">
            <a:extLst>
              <a:ext uri="{FF2B5EF4-FFF2-40B4-BE49-F238E27FC236}">
                <a16:creationId xmlns:a16="http://schemas.microsoft.com/office/drawing/2014/main" id="{22DAA979-E07A-D105-371B-218F4198A29D}"/>
              </a:ext>
            </a:extLst>
          </p:cNvPr>
          <p:cNvPicPr>
            <a:picLocks noChangeAspect="1"/>
          </p:cNvPicPr>
          <p:nvPr/>
        </p:nvPicPr>
        <p:blipFill>
          <a:blip r:embed="rId2"/>
          <a:stretch>
            <a:fillRect/>
          </a:stretch>
        </p:blipFill>
        <p:spPr>
          <a:xfrm>
            <a:off x="40640" y="1383912"/>
            <a:ext cx="5567679" cy="5362328"/>
          </a:xfrm>
          <a:prstGeom prst="rect">
            <a:avLst/>
          </a:prstGeom>
        </p:spPr>
      </p:pic>
      <p:pic>
        <p:nvPicPr>
          <p:cNvPr id="9" name="Picture 8" descr="A graph of a graph&#10;&#10;Description automatically generated">
            <a:extLst>
              <a:ext uri="{FF2B5EF4-FFF2-40B4-BE49-F238E27FC236}">
                <a16:creationId xmlns:a16="http://schemas.microsoft.com/office/drawing/2014/main" id="{DD0DD527-1801-D1C9-A1E1-7B8B0B1C2F91}"/>
              </a:ext>
            </a:extLst>
          </p:cNvPr>
          <p:cNvPicPr>
            <a:picLocks noChangeAspect="1"/>
          </p:cNvPicPr>
          <p:nvPr/>
        </p:nvPicPr>
        <p:blipFill>
          <a:blip r:embed="rId3"/>
          <a:stretch>
            <a:fillRect/>
          </a:stretch>
        </p:blipFill>
        <p:spPr>
          <a:xfrm>
            <a:off x="5689337" y="1718146"/>
            <a:ext cx="6462022" cy="4479454"/>
          </a:xfrm>
          <a:prstGeom prst="rect">
            <a:avLst/>
          </a:prstGeom>
        </p:spPr>
      </p:pic>
    </p:spTree>
    <p:extLst>
      <p:ext uri="{BB962C8B-B14F-4D97-AF65-F5344CB8AC3E}">
        <p14:creationId xmlns:p14="http://schemas.microsoft.com/office/powerpoint/2010/main" val="8853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7DFF6F-A90B-6546-9D32-7DCBBCB30A4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p>
        </p:txBody>
      </p:sp>
      <p:pic>
        <p:nvPicPr>
          <p:cNvPr id="4" name="Picture 3" descr="A graph of a company&#10;&#10;Description automatically generated with medium confidence">
            <a:extLst>
              <a:ext uri="{FF2B5EF4-FFF2-40B4-BE49-F238E27FC236}">
                <a16:creationId xmlns:a16="http://schemas.microsoft.com/office/drawing/2014/main" id="{0BFBA661-C057-7347-441D-F8DD3263325F}"/>
              </a:ext>
            </a:extLst>
          </p:cNvPr>
          <p:cNvPicPr>
            <a:picLocks noChangeAspect="1"/>
          </p:cNvPicPr>
          <p:nvPr/>
        </p:nvPicPr>
        <p:blipFill rotWithShape="1">
          <a:blip r:embed="rId2"/>
          <a:srcRect r="32631"/>
          <a:stretch/>
        </p:blipFill>
        <p:spPr>
          <a:xfrm>
            <a:off x="193041" y="1577132"/>
            <a:ext cx="4348480" cy="4801016"/>
          </a:xfrm>
          <a:prstGeom prst="rect">
            <a:avLst/>
          </a:prstGeom>
        </p:spPr>
      </p:pic>
      <p:pic>
        <p:nvPicPr>
          <p:cNvPr id="11" name="Picture 10" descr="A graph with numbers and a bar chart&#10;&#10;Description automatically generated with medium confidence">
            <a:extLst>
              <a:ext uri="{FF2B5EF4-FFF2-40B4-BE49-F238E27FC236}">
                <a16:creationId xmlns:a16="http://schemas.microsoft.com/office/drawing/2014/main" id="{3D76E7AC-5595-1223-B8F3-DA053A62100D}"/>
              </a:ext>
            </a:extLst>
          </p:cNvPr>
          <p:cNvPicPr>
            <a:picLocks noChangeAspect="1"/>
          </p:cNvPicPr>
          <p:nvPr/>
        </p:nvPicPr>
        <p:blipFill rotWithShape="1">
          <a:blip r:embed="rId3"/>
          <a:srcRect r="19061"/>
          <a:stretch/>
        </p:blipFill>
        <p:spPr>
          <a:xfrm>
            <a:off x="7219717" y="1633012"/>
            <a:ext cx="4348480" cy="5067739"/>
          </a:xfrm>
          <a:prstGeom prst="rect">
            <a:avLst/>
          </a:prstGeom>
        </p:spPr>
      </p:pic>
    </p:spTree>
    <p:extLst>
      <p:ext uri="{BB962C8B-B14F-4D97-AF65-F5344CB8AC3E}">
        <p14:creationId xmlns:p14="http://schemas.microsoft.com/office/powerpoint/2010/main" val="233432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FEA7FA-8D36-8444-8BD6-6E45A8C37B50}"/>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 wise Analysis</a:t>
            </a:r>
            <a:endParaRPr lang="en-US" sz="4400" dirty="0">
              <a:solidFill>
                <a:schemeClr val="accent2"/>
              </a:solidFill>
              <a:latin typeface="+mj-lt"/>
            </a:endParaRPr>
          </a:p>
        </p:txBody>
      </p:sp>
      <p:pic>
        <p:nvPicPr>
          <p:cNvPr id="3" name="Picture 2" descr="A graph of a travel frequency year&#10;&#10;Description automatically generated">
            <a:extLst>
              <a:ext uri="{FF2B5EF4-FFF2-40B4-BE49-F238E27FC236}">
                <a16:creationId xmlns:a16="http://schemas.microsoft.com/office/drawing/2014/main" id="{F0E72F95-2B3B-D158-0CA8-9B071819CE1A}"/>
              </a:ext>
            </a:extLst>
          </p:cNvPr>
          <p:cNvPicPr>
            <a:picLocks noChangeAspect="1"/>
          </p:cNvPicPr>
          <p:nvPr/>
        </p:nvPicPr>
        <p:blipFill>
          <a:blip r:embed="rId2"/>
          <a:stretch>
            <a:fillRect/>
          </a:stretch>
        </p:blipFill>
        <p:spPr>
          <a:xfrm>
            <a:off x="0" y="1489550"/>
            <a:ext cx="6523285" cy="3696020"/>
          </a:xfrm>
          <a:prstGeom prst="rect">
            <a:avLst/>
          </a:prstGeom>
        </p:spPr>
      </p:pic>
      <p:pic>
        <p:nvPicPr>
          <p:cNvPr id="10" name="Picture 9" descr="A graph of different colored bars&#10;&#10;Description automatically generated">
            <a:extLst>
              <a:ext uri="{FF2B5EF4-FFF2-40B4-BE49-F238E27FC236}">
                <a16:creationId xmlns:a16="http://schemas.microsoft.com/office/drawing/2014/main" id="{72979AFC-52C9-9466-3261-7E9C2B523F4F}"/>
              </a:ext>
            </a:extLst>
          </p:cNvPr>
          <p:cNvPicPr>
            <a:picLocks noChangeAspect="1"/>
          </p:cNvPicPr>
          <p:nvPr/>
        </p:nvPicPr>
        <p:blipFill>
          <a:blip r:embed="rId3"/>
          <a:stretch>
            <a:fillRect/>
          </a:stretch>
        </p:blipFill>
        <p:spPr>
          <a:xfrm>
            <a:off x="7070916" y="1587329"/>
            <a:ext cx="5121084" cy="3947502"/>
          </a:xfrm>
          <a:prstGeom prst="rect">
            <a:avLst/>
          </a:prstGeom>
        </p:spPr>
      </p:pic>
    </p:spTree>
    <p:extLst>
      <p:ext uri="{BB962C8B-B14F-4D97-AF65-F5344CB8AC3E}">
        <p14:creationId xmlns:p14="http://schemas.microsoft.com/office/powerpoint/2010/main" val="240551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86AC7E-BCF1-DB4E-BB4E-37D812E2A37F}"/>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endParaRPr lang="en-US" sz="4400" dirty="0">
              <a:solidFill>
                <a:schemeClr val="accent2"/>
              </a:solidFill>
              <a:latin typeface="+mj-lt"/>
            </a:endParaRPr>
          </a:p>
        </p:txBody>
      </p:sp>
      <p:pic>
        <p:nvPicPr>
          <p:cNvPr id="3" name="Picture 2" descr="A graph with numbers and a bar chart&#10;&#10;Description automatically generated">
            <a:extLst>
              <a:ext uri="{FF2B5EF4-FFF2-40B4-BE49-F238E27FC236}">
                <a16:creationId xmlns:a16="http://schemas.microsoft.com/office/drawing/2014/main" id="{2174EEC8-4F63-600B-249F-A467A17E330E}"/>
              </a:ext>
            </a:extLst>
          </p:cNvPr>
          <p:cNvPicPr>
            <a:picLocks noChangeAspect="1"/>
          </p:cNvPicPr>
          <p:nvPr/>
        </p:nvPicPr>
        <p:blipFill>
          <a:blip r:embed="rId2"/>
          <a:stretch>
            <a:fillRect/>
          </a:stretch>
        </p:blipFill>
        <p:spPr>
          <a:xfrm>
            <a:off x="286821" y="1371600"/>
            <a:ext cx="4587638" cy="434354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7B6D94F-BB82-613B-074E-9C57B11E8122}"/>
              </a:ext>
            </a:extLst>
          </p:cNvPr>
          <p:cNvPicPr>
            <a:picLocks noChangeAspect="1"/>
          </p:cNvPicPr>
          <p:nvPr/>
        </p:nvPicPr>
        <p:blipFill>
          <a:blip r:embed="rId3"/>
          <a:stretch>
            <a:fillRect/>
          </a:stretch>
        </p:blipFill>
        <p:spPr>
          <a:xfrm>
            <a:off x="5238498" y="1371600"/>
            <a:ext cx="6475982" cy="4754880"/>
          </a:xfrm>
          <a:prstGeom prst="rect">
            <a:avLst/>
          </a:prstGeom>
        </p:spPr>
      </p:pic>
    </p:spTree>
    <p:extLst>
      <p:ext uri="{BB962C8B-B14F-4D97-AF65-F5344CB8AC3E}">
        <p14:creationId xmlns:p14="http://schemas.microsoft.com/office/powerpoint/2010/main" val="299684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CCFF1-94A4-DC4B-97A2-1B7F6830C3C5}"/>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Analysis by user Age</a:t>
            </a:r>
            <a:endParaRPr lang="en-US" sz="4400" dirty="0">
              <a:solidFill>
                <a:schemeClr val="accent2"/>
              </a:solidFill>
              <a:latin typeface="+mj-lt"/>
            </a:endParaRPr>
          </a:p>
        </p:txBody>
      </p:sp>
      <p:pic>
        <p:nvPicPr>
          <p:cNvPr id="12" name="Picture 11" descr="A graph of different colored bars&#10;&#10;Description automatically generated">
            <a:extLst>
              <a:ext uri="{FF2B5EF4-FFF2-40B4-BE49-F238E27FC236}">
                <a16:creationId xmlns:a16="http://schemas.microsoft.com/office/drawing/2014/main" id="{70B217DE-54CF-39B7-1DAE-4E3C5FF0A446}"/>
              </a:ext>
            </a:extLst>
          </p:cNvPr>
          <p:cNvPicPr>
            <a:picLocks noChangeAspect="1"/>
          </p:cNvPicPr>
          <p:nvPr/>
        </p:nvPicPr>
        <p:blipFill>
          <a:blip r:embed="rId2"/>
          <a:stretch>
            <a:fillRect/>
          </a:stretch>
        </p:blipFill>
        <p:spPr>
          <a:xfrm>
            <a:off x="3090902" y="3707154"/>
            <a:ext cx="6416596" cy="306350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9BEEA57D-5888-5F70-EBF8-BC36E7B0EF71}"/>
              </a:ext>
            </a:extLst>
          </p:cNvPr>
          <p:cNvPicPr>
            <a:picLocks noChangeAspect="1"/>
          </p:cNvPicPr>
          <p:nvPr/>
        </p:nvPicPr>
        <p:blipFill>
          <a:blip r:embed="rId3"/>
          <a:stretch>
            <a:fillRect/>
          </a:stretch>
        </p:blipFill>
        <p:spPr>
          <a:xfrm>
            <a:off x="83299" y="1383912"/>
            <a:ext cx="2804403" cy="5236918"/>
          </a:xfrm>
          <a:prstGeom prst="rect">
            <a:avLst/>
          </a:prstGeom>
        </p:spPr>
      </p:pic>
    </p:spTree>
    <p:extLst>
      <p:ext uri="{BB962C8B-B14F-4D97-AF65-F5344CB8AC3E}">
        <p14:creationId xmlns:p14="http://schemas.microsoft.com/office/powerpoint/2010/main" val="49985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p>
        </p:txBody>
      </p:sp>
      <p:pic>
        <p:nvPicPr>
          <p:cNvPr id="2" name="Picture 1" descr="A graph of age distribution&#10;&#10;Description automatically generated with medium confidence">
            <a:extLst>
              <a:ext uri="{FF2B5EF4-FFF2-40B4-BE49-F238E27FC236}">
                <a16:creationId xmlns:a16="http://schemas.microsoft.com/office/drawing/2014/main" id="{15B8E619-B473-BA81-D283-934B9DCE7DAB}"/>
              </a:ext>
            </a:extLst>
          </p:cNvPr>
          <p:cNvPicPr>
            <a:picLocks noChangeAspect="1"/>
          </p:cNvPicPr>
          <p:nvPr/>
        </p:nvPicPr>
        <p:blipFill>
          <a:blip r:embed="rId2"/>
          <a:stretch>
            <a:fillRect/>
          </a:stretch>
        </p:blipFill>
        <p:spPr>
          <a:xfrm>
            <a:off x="5120640" y="1574800"/>
            <a:ext cx="6949439" cy="4439920"/>
          </a:xfrm>
          <a:prstGeom prst="rect">
            <a:avLst/>
          </a:prstGeom>
        </p:spPr>
      </p:pic>
      <p:pic>
        <p:nvPicPr>
          <p:cNvPr id="4" name="Picture 3" descr="A graph of blue lines">
            <a:extLst>
              <a:ext uri="{FF2B5EF4-FFF2-40B4-BE49-F238E27FC236}">
                <a16:creationId xmlns:a16="http://schemas.microsoft.com/office/drawing/2014/main" id="{5E355AEB-EB8E-08D3-8AF9-0B6535414093}"/>
              </a:ext>
            </a:extLst>
          </p:cNvPr>
          <p:cNvPicPr>
            <a:picLocks noChangeAspect="1"/>
          </p:cNvPicPr>
          <p:nvPr/>
        </p:nvPicPr>
        <p:blipFill>
          <a:blip r:embed="rId3"/>
          <a:stretch>
            <a:fillRect/>
          </a:stretch>
        </p:blipFill>
        <p:spPr>
          <a:xfrm>
            <a:off x="121920" y="1574800"/>
            <a:ext cx="4998720" cy="4293060"/>
          </a:xfrm>
          <a:prstGeom prst="rect">
            <a:avLst/>
          </a:prstGeom>
        </p:spPr>
      </p:pic>
    </p:spTree>
    <p:extLst>
      <p:ext uri="{BB962C8B-B14F-4D97-AF65-F5344CB8AC3E}">
        <p14:creationId xmlns:p14="http://schemas.microsoft.com/office/powerpoint/2010/main" val="238264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lnSpcReduction="10000"/>
          </a:bodyPr>
          <a:lstStyle/>
          <a:p>
            <a:r>
              <a:rPr lang="en-US"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1800" dirty="0"/>
              <a:t>We have been provided with multiple data sets that contains information on 2 cab companies. Each file (data set) provided represents different aspects of the customer profile. XYZ is interested in using your actionable insights to help them identify the right company to make their investment.</a:t>
            </a:r>
          </a:p>
          <a:p>
            <a:r>
              <a:rPr lang="en-US" sz="1800" dirty="0"/>
              <a:t>Data Set:</a:t>
            </a:r>
          </a:p>
          <a:p>
            <a:pPr marL="0" indent="0">
              <a:buNone/>
            </a:pPr>
            <a:r>
              <a:rPr lang="en-US" sz="1800" dirty="0"/>
              <a:t>You have been provided 4 individual data sets. Time period of data is from 31/01/2016 to 31/12/2018. Below are the list of datasets which are provided for the analysis:</a:t>
            </a:r>
          </a:p>
          <a:p>
            <a:pPr marL="0" indent="0">
              <a:buNone/>
            </a:pPr>
            <a:r>
              <a:rPr lang="en-US" sz="1800" b="1" dirty="0"/>
              <a:t>Cab_Data.csv </a:t>
            </a:r>
            <a:r>
              <a:rPr lang="en-US" sz="1800" dirty="0"/>
              <a:t>– this file includes details of transaction for 2 cab companies</a:t>
            </a:r>
          </a:p>
          <a:p>
            <a:pPr marL="0" indent="0">
              <a:buNone/>
            </a:pPr>
            <a:r>
              <a:rPr lang="en-US" sz="1800" b="1" dirty="0"/>
              <a:t>Customer_ID.csv </a:t>
            </a:r>
            <a:r>
              <a:rPr lang="en-US" sz="1800" dirty="0"/>
              <a:t>– this is a mapping table that contains a unique identifier which links the customer’s demographic details.</a:t>
            </a:r>
          </a:p>
          <a:p>
            <a:pPr marL="0" indent="0">
              <a:buNone/>
            </a:pPr>
            <a:r>
              <a:rPr lang="en-US" sz="1800" b="1" dirty="0"/>
              <a:t>Transaction_ID.csv </a:t>
            </a:r>
            <a:r>
              <a:rPr lang="en-US" sz="1800" dirty="0"/>
              <a:t>– this is a mapping table that contains transaction to customer mapping and payment mode</a:t>
            </a:r>
          </a:p>
          <a:p>
            <a:pPr marL="0" indent="0">
              <a:buNone/>
            </a:pPr>
            <a:r>
              <a:rPr lang="en-US" sz="1800" b="1" dirty="0"/>
              <a:t>City.csv </a:t>
            </a:r>
            <a:r>
              <a:rPr lang="en-US" sz="1800" dirty="0"/>
              <a:t>– this file contains list of US cities, their population and number of cab users</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49352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2"/>
                </a:solidFill>
                <a:latin typeface="+mj-lt"/>
              </a:rPr>
              <a:t>    </a:t>
            </a:r>
            <a:r>
              <a:rPr lang="en-US" sz="4000" b="0" i="0" dirty="0">
                <a:solidFill>
                  <a:schemeClr val="accent2"/>
                </a:solidFill>
                <a:effectLst/>
                <a:latin typeface="-apple-system"/>
              </a:rPr>
              <a:t>Summary of Business Insights</a:t>
            </a:r>
            <a:endParaRPr lang="en-US" sz="4000" dirty="0">
              <a:solidFill>
                <a:schemeClr val="accent2"/>
              </a:solidFill>
              <a:latin typeface="+mj-lt"/>
            </a:endParaRPr>
          </a:p>
          <a:p>
            <a:endParaRPr lang="en-US" sz="4400" dirty="0">
              <a:solidFill>
                <a:schemeClr val="accent2"/>
              </a:solidFill>
              <a:latin typeface="+mj-lt"/>
            </a:endParaRPr>
          </a:p>
        </p:txBody>
      </p:sp>
      <p:sp>
        <p:nvSpPr>
          <p:cNvPr id="8" name="TextBox 7">
            <a:extLst>
              <a:ext uri="{FF2B5EF4-FFF2-40B4-BE49-F238E27FC236}">
                <a16:creationId xmlns:a16="http://schemas.microsoft.com/office/drawing/2014/main" id="{3E8559F6-BC00-730B-EED5-60FB12DBB546}"/>
              </a:ext>
            </a:extLst>
          </p:cNvPr>
          <p:cNvSpPr txBox="1"/>
          <p:nvPr/>
        </p:nvSpPr>
        <p:spPr>
          <a:xfrm>
            <a:off x="71120" y="1519714"/>
            <a:ext cx="12049760" cy="5262979"/>
          </a:xfrm>
          <a:prstGeom prst="rect">
            <a:avLst/>
          </a:prstGeom>
          <a:noFill/>
        </p:spPr>
        <p:txBody>
          <a:bodyPr wrap="square">
            <a:spAutoFit/>
          </a:bodyPr>
          <a:lstStyle/>
          <a:p>
            <a:pPr marL="285750" indent="-285750" algn="l">
              <a:buFont typeface="Arial" panose="020B0604020202020204" pitchFamily="34" charset="0"/>
              <a:buChar char="•"/>
            </a:pPr>
            <a:r>
              <a:rPr lang="en-US" sz="1600" b="1" i="0" dirty="0">
                <a:solidFill>
                  <a:srgbClr val="1F2328"/>
                </a:solidFill>
                <a:effectLst/>
                <a:latin typeface="-apple-system"/>
              </a:rPr>
              <a:t>Profit Analysis</a:t>
            </a:r>
            <a:r>
              <a:rPr lang="en-US" sz="1600" b="0" i="0" dirty="0">
                <a:solidFill>
                  <a:srgbClr val="1F2328"/>
                </a:solidFill>
                <a:effectLst/>
                <a:latin typeface="-apple-system"/>
              </a:rPr>
              <a:t>: Overall Profitability: Yellow Cab consistently outperforms Pink Cab in terms of profitability. The profit rate of the cab market is approximately 50%, with Yellow Cab showing a higher yearly profit rate (48% - 56%) compared to Pink Cab (21% - 27%). Market Share: Yellow Cab has a significantly larger market share than Pink Cab, contributing to its higher overall profits.</a:t>
            </a:r>
          </a:p>
          <a:p>
            <a:pPr marL="285750" indent="-285750" algn="l">
              <a:buFont typeface="Arial" panose="020B0604020202020204" pitchFamily="34" charset="0"/>
              <a:buChar char="•"/>
            </a:pPr>
            <a:endParaRPr lang="en-US" sz="1600" b="0" i="0" dirty="0">
              <a:solidFill>
                <a:srgbClr val="1F2328"/>
              </a:solidFill>
              <a:effectLst/>
              <a:latin typeface="-apple-system"/>
            </a:endParaRPr>
          </a:p>
          <a:p>
            <a:pPr marL="285750" indent="-285750" algn="l">
              <a:buFont typeface="Arial" panose="020B0604020202020204" pitchFamily="34" charset="0"/>
              <a:buChar char="•"/>
            </a:pPr>
            <a:r>
              <a:rPr lang="en-US" sz="1600" b="1" i="0" dirty="0">
                <a:solidFill>
                  <a:srgbClr val="1F2328"/>
                </a:solidFill>
                <a:effectLst/>
                <a:latin typeface="-apple-system"/>
              </a:rPr>
              <a:t>Demand Analysis</a:t>
            </a:r>
            <a:r>
              <a:rPr lang="en-US" sz="1600" b="0" i="0" dirty="0">
                <a:solidFill>
                  <a:srgbClr val="1F2328"/>
                </a:solidFill>
                <a:effectLst/>
                <a:latin typeface="-apple-system"/>
              </a:rPr>
              <a:t>: Total Demand: Yellow Cab experiences more than triple the demand compared to Pink Cab, indicating a higher level of popularity and usage among customers. Demand Distribution: Both companies show a similar distribution of demand across different age groups.</a:t>
            </a:r>
          </a:p>
          <a:p>
            <a:pPr marL="285750" indent="-285750" algn="l">
              <a:buFont typeface="Arial" panose="020B0604020202020204" pitchFamily="34" charset="0"/>
              <a:buChar char="•"/>
            </a:pPr>
            <a:endParaRPr lang="en-US" sz="1600" b="0" i="0" dirty="0">
              <a:solidFill>
                <a:srgbClr val="1F2328"/>
              </a:solidFill>
              <a:effectLst/>
              <a:latin typeface="-apple-system"/>
            </a:endParaRPr>
          </a:p>
          <a:p>
            <a:pPr marL="285750" indent="-285750" algn="l">
              <a:buFont typeface="Arial" panose="020B0604020202020204" pitchFamily="34" charset="0"/>
              <a:buChar char="•"/>
            </a:pPr>
            <a:r>
              <a:rPr lang="en-US" sz="1600" b="1" i="0" dirty="0">
                <a:solidFill>
                  <a:srgbClr val="1F2328"/>
                </a:solidFill>
                <a:effectLst/>
                <a:latin typeface="-apple-system"/>
              </a:rPr>
              <a:t>Customer Analysis</a:t>
            </a:r>
            <a:r>
              <a:rPr lang="en-US" sz="1600" b="0" i="0" dirty="0">
                <a:solidFill>
                  <a:srgbClr val="1F2328"/>
                </a:solidFill>
                <a:effectLst/>
                <a:latin typeface="-apple-system"/>
              </a:rPr>
              <a:t>: Loyalty Rates: Yellow Cab demonstrates higher loyalty rates among customers, both in terms of high and medium loyalty rates. Payment Mode Distribution: The distribution of payment modes is similar for both companies, with card payments being more popular and profitable.</a:t>
            </a:r>
          </a:p>
          <a:p>
            <a:pPr marL="285750" indent="-285750" algn="l">
              <a:buFont typeface="Arial" panose="020B0604020202020204" pitchFamily="34" charset="0"/>
              <a:buChar char="•"/>
            </a:pPr>
            <a:endParaRPr lang="en-US" sz="1600" b="0" i="0" dirty="0">
              <a:solidFill>
                <a:srgbClr val="1F2328"/>
              </a:solidFill>
              <a:effectLst/>
              <a:latin typeface="-apple-system"/>
            </a:endParaRPr>
          </a:p>
          <a:p>
            <a:pPr marL="285750" indent="-285750" algn="l">
              <a:buFont typeface="Arial" panose="020B0604020202020204" pitchFamily="34" charset="0"/>
              <a:buChar char="•"/>
            </a:pPr>
            <a:r>
              <a:rPr lang="en-US" sz="1600" b="1" i="0" dirty="0">
                <a:solidFill>
                  <a:srgbClr val="1F2328"/>
                </a:solidFill>
                <a:effectLst/>
                <a:latin typeface="-apple-system"/>
              </a:rPr>
              <a:t>City-wise Analysis</a:t>
            </a:r>
            <a:r>
              <a:rPr lang="en-US" sz="1600" b="0" i="0" dirty="0">
                <a:solidFill>
                  <a:srgbClr val="1F2328"/>
                </a:solidFill>
                <a:effectLst/>
                <a:latin typeface="-apple-system"/>
              </a:rPr>
              <a:t>: Yellow Cab has a dominant presence in most cities, except for San Diego, Sacramento, Pittsburgh, and Nashville. The analysis of cities indicates that Yellow Cab is better positioned in terms of market share and profitability.</a:t>
            </a:r>
          </a:p>
          <a:p>
            <a:pPr marL="285750" indent="-285750" algn="l">
              <a:buFont typeface="Arial" panose="020B0604020202020204" pitchFamily="34" charset="0"/>
              <a:buChar char="•"/>
            </a:pPr>
            <a:endParaRPr lang="en-US" sz="1600" b="0" i="0" dirty="0">
              <a:solidFill>
                <a:srgbClr val="1F2328"/>
              </a:solidFill>
              <a:effectLst/>
              <a:latin typeface="-apple-system"/>
            </a:endParaRPr>
          </a:p>
          <a:p>
            <a:pPr marL="285750" indent="-285750" algn="l">
              <a:buFont typeface="Arial" panose="020B0604020202020204" pitchFamily="34" charset="0"/>
              <a:buChar char="•"/>
            </a:pPr>
            <a:r>
              <a:rPr lang="en-US" sz="1600" b="1" i="0" dirty="0">
                <a:solidFill>
                  <a:srgbClr val="1F2328"/>
                </a:solidFill>
                <a:effectLst/>
                <a:latin typeface="-apple-system"/>
              </a:rPr>
              <a:t>Monthly and Seasonal Trends</a:t>
            </a:r>
            <a:r>
              <a:rPr lang="en-US" sz="1600" b="0" i="0" dirty="0">
                <a:solidFill>
                  <a:srgbClr val="1F2328"/>
                </a:solidFill>
                <a:effectLst/>
                <a:latin typeface="-apple-system"/>
              </a:rPr>
              <a:t>: Monthly trends show that the months near the end of the year, particularly December, have the highest profits, likely due to increased holiday travel. Daily trends reveal higher profits on weekends, with occasional spikes on specific days, such as May 1st, 2018, requiring further investigation. </a:t>
            </a:r>
          </a:p>
          <a:p>
            <a:pPr algn="l"/>
            <a:endParaRPr lang="en-US" sz="1600" b="0" i="0" dirty="0">
              <a:solidFill>
                <a:srgbClr val="1F2328"/>
              </a:solidFill>
              <a:effectLst/>
              <a:latin typeface="-apple-system"/>
            </a:endParaRPr>
          </a:p>
          <a:p>
            <a:pPr marL="285750" indent="-285750" algn="l">
              <a:buFont typeface="Arial" panose="020B0604020202020204" pitchFamily="34" charset="0"/>
              <a:buChar char="•"/>
            </a:pPr>
            <a:r>
              <a:rPr lang="en-US" sz="1600" b="1" i="0" dirty="0">
                <a:solidFill>
                  <a:srgbClr val="1F2328"/>
                </a:solidFill>
                <a:effectLst/>
                <a:latin typeface="-apple-system"/>
              </a:rPr>
              <a:t>Gender Analysis</a:t>
            </a:r>
            <a:r>
              <a:rPr lang="en-US" sz="1600" b="0" i="0" dirty="0">
                <a:solidFill>
                  <a:srgbClr val="1F2328"/>
                </a:solidFill>
                <a:effectLst/>
                <a:latin typeface="-apple-system"/>
              </a:rPr>
              <a:t>: While not explicitly stated in the summary, it seems that male passengers contribute more to profits. Further exploration is recommended to understand the factors driving this difference</a:t>
            </a:r>
          </a:p>
        </p:txBody>
      </p:sp>
    </p:spTree>
    <p:extLst>
      <p:ext uri="{BB962C8B-B14F-4D97-AF65-F5344CB8AC3E}">
        <p14:creationId xmlns:p14="http://schemas.microsoft.com/office/powerpoint/2010/main" val="3631031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41224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solidFill>
                  <a:schemeClr val="accent2"/>
                </a:solidFill>
                <a:latin typeface="+mj-lt"/>
              </a:rPr>
              <a:t>Reccomendation</a:t>
            </a:r>
            <a:endParaRPr lang="en-US" sz="4000" dirty="0">
              <a:solidFill>
                <a:schemeClr val="accent2"/>
              </a:solidFill>
              <a:latin typeface="+mj-lt"/>
            </a:endParaRPr>
          </a:p>
        </p:txBody>
      </p:sp>
      <p:sp>
        <p:nvSpPr>
          <p:cNvPr id="7" name="TextBox 6">
            <a:extLst>
              <a:ext uri="{FF2B5EF4-FFF2-40B4-BE49-F238E27FC236}">
                <a16:creationId xmlns:a16="http://schemas.microsoft.com/office/drawing/2014/main" id="{9A758CA2-7D75-BE3B-DF63-C17A3BCCEF86}"/>
              </a:ext>
            </a:extLst>
          </p:cNvPr>
          <p:cNvSpPr txBox="1"/>
          <p:nvPr/>
        </p:nvSpPr>
        <p:spPr>
          <a:xfrm>
            <a:off x="203200" y="1554480"/>
            <a:ext cx="11765280" cy="2862322"/>
          </a:xfrm>
          <a:prstGeom prst="rect">
            <a:avLst/>
          </a:prstGeom>
          <a:noFill/>
        </p:spPr>
        <p:txBody>
          <a:bodyPr wrap="square" rtlCol="0">
            <a:spAutoFit/>
          </a:bodyPr>
          <a:lstStyle/>
          <a:p>
            <a:pPr algn="l"/>
            <a:r>
              <a:rPr lang="en-US" b="0" i="0" dirty="0">
                <a:solidFill>
                  <a:srgbClr val="1F2328"/>
                </a:solidFill>
                <a:effectLst/>
                <a:latin typeface="-apple-system"/>
              </a:rPr>
              <a:t>Investment Recommendation: </a:t>
            </a:r>
          </a:p>
          <a:p>
            <a:pPr algn="l"/>
            <a:endParaRPr lang="en-US" dirty="0">
              <a:solidFill>
                <a:srgbClr val="1F2328"/>
              </a:solidFill>
              <a:latin typeface="-apple-system"/>
            </a:endParaRPr>
          </a:p>
          <a:p>
            <a:pPr algn="l"/>
            <a:r>
              <a:rPr lang="en-US" b="0" i="0" dirty="0">
                <a:solidFill>
                  <a:srgbClr val="1F2328"/>
                </a:solidFill>
                <a:effectLst/>
                <a:latin typeface="-apple-system"/>
              </a:rPr>
              <a:t>Considering the higher profitability, market share, and demand for Yellow Cab, the top-level recommendation is to invest in Yellow Cab for better growth and return on investment. Future Considerations:</a:t>
            </a:r>
          </a:p>
          <a:p>
            <a:pPr algn="l"/>
            <a:r>
              <a:rPr lang="en-US" b="0" i="0" dirty="0">
                <a:solidFill>
                  <a:srgbClr val="1F2328"/>
                </a:solidFill>
                <a:effectLst/>
                <a:latin typeface="-apple-system"/>
              </a:rPr>
              <a:t>The dataset covers only three years, and the trend in Yellow Cab's profit shows a slight decrease in 2018. Further monitoring and analysis are recommended to assess Yellow Cab's ability to sustain and improve its profit indexes in the future. This summary provides a comprehensive overview of the key business insights derived from the analysis. It highlights the strengths of Yellow Cab in terms of profitability, market share, and customer loyalty, making it a preferable choice for investment.</a:t>
            </a:r>
          </a:p>
          <a:p>
            <a:endParaRPr lang="en-IN" dirty="0"/>
          </a:p>
        </p:txBody>
      </p:sp>
    </p:spTree>
    <p:extLst>
      <p:ext uri="{BB962C8B-B14F-4D97-AF65-F5344CB8AC3E}">
        <p14:creationId xmlns:p14="http://schemas.microsoft.com/office/powerpoint/2010/main" val="354447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5144806" cy="3693319"/>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19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:359,391</a:t>
            </a:r>
          </a:p>
          <a:p>
            <a:pPr marL="285750" indent="-285750">
              <a:buFont typeface="Arial" panose="020B0604020202020204" pitchFamily="34" charset="0"/>
              <a:buChar char="•"/>
            </a:pPr>
            <a:endParaRPr lang="en-US" dirty="0"/>
          </a:p>
          <a:p>
            <a:r>
              <a:rPr lang="en-US" b="1" dirty="0"/>
              <a:t>Types of Analysis:</a:t>
            </a:r>
          </a:p>
          <a:p>
            <a:endParaRPr lang="en-US" b="1" dirty="0"/>
          </a:p>
          <a:p>
            <a:pPr marL="285750" indent="-285750">
              <a:buFont typeface="Arial" panose="020B0604020202020204" pitchFamily="34" charset="0"/>
              <a:buChar char="•"/>
            </a:pPr>
            <a:r>
              <a:rPr lang="en-US" dirty="0"/>
              <a:t>Profit Analysis</a:t>
            </a:r>
          </a:p>
          <a:p>
            <a:pPr marL="285750" indent="-285750">
              <a:buFont typeface="Arial" panose="020B0604020202020204" pitchFamily="34" charset="0"/>
              <a:buChar char="•"/>
            </a:pPr>
            <a:r>
              <a:rPr lang="en-US" dirty="0"/>
              <a:t>Demand Analysis</a:t>
            </a:r>
          </a:p>
          <a:p>
            <a:pPr marL="285750" indent="-285750">
              <a:buFont typeface="Arial" panose="020B0604020202020204" pitchFamily="34" charset="0"/>
              <a:buChar char="•"/>
            </a:pPr>
            <a:r>
              <a:rPr lang="en-US" dirty="0"/>
              <a:t>Customer Analysis </a:t>
            </a:r>
          </a:p>
          <a:p>
            <a:pPr marL="285750" indent="-285750">
              <a:buFont typeface="Arial" panose="020B0604020202020204" pitchFamily="34" charset="0"/>
              <a:buChar char="•"/>
            </a:pPr>
            <a:r>
              <a:rPr lang="en-US" dirty="0" err="1"/>
              <a:t>Citywise</a:t>
            </a:r>
            <a:r>
              <a:rPr lang="en-US" dirty="0"/>
              <a:t> Analysis</a:t>
            </a:r>
          </a:p>
          <a:p>
            <a:pPr marL="285750" indent="-285750">
              <a:buFont typeface="Arial" panose="020B0604020202020204" pitchFamily="34" charset="0"/>
              <a:buChar char="•"/>
            </a:pPr>
            <a:r>
              <a:rPr lang="en-US" dirty="0"/>
              <a:t>Monthly and Seasonal Analysis</a:t>
            </a:r>
          </a:p>
          <a:p>
            <a:pPr marL="285750" indent="-285750">
              <a:buFont typeface="Arial" panose="020B0604020202020204" pitchFamily="34" charset="0"/>
              <a:buChar char="•"/>
            </a:pPr>
            <a:r>
              <a:rPr lang="en-US" dirty="0"/>
              <a:t>Gender Analysis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162561" y="1371600"/>
            <a:ext cx="11694160" cy="5786199"/>
          </a:xfrm>
          <a:prstGeom prst="rect">
            <a:avLst/>
          </a:prstGeom>
          <a:noFill/>
        </p:spPr>
        <p:txBody>
          <a:bodyPr wrap="square" rtlCol="0">
            <a:spAutoFit/>
          </a:bodyPr>
          <a:lstStyle/>
          <a:p>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Assumptions for Data Quality Analysis:</a:t>
            </a:r>
          </a:p>
          <a:p>
            <a:pPr marL="342900" lvl="0" indent="-342900">
              <a:buFont typeface="+mj-lt"/>
              <a:buAutoNum type="arabicPeriod"/>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Consistency of Unique Identifiers:</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Assumed that 'Transaction ID' and 'Customer ID' are consistent and accurately represent unique records.</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Verified that these identifiers are not duplicated or misassigned.</a:t>
            </a:r>
          </a:p>
          <a:p>
            <a:pPr marL="342900" lvl="0" indent="-342900">
              <a:buFont typeface="+mj-lt"/>
              <a:buAutoNum type="arabicPeriod"/>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Data Integrity:</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Assumed that data integrity is maintained, ensuring accurate and consistent values in critical fields such as 'Date of Travel' and 'City.'</a:t>
            </a:r>
          </a:p>
          <a:p>
            <a:pPr marL="342900" lvl="0" indent="-342900">
              <a:buFont typeface="+mj-lt"/>
              <a:buAutoNum type="arabicPeriod"/>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Assumption of Accuracy:</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Assumed that the provided data accurately reflects the transactions, customer details, and financial information of the cab companies.</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Conducted verification of accuracy through cross-referencing with external sources and random sampling checks.</a:t>
            </a:r>
          </a:p>
          <a:p>
            <a:pPr marL="342900" lvl="0" indent="-342900">
              <a:buFont typeface="+mj-lt"/>
              <a:buAutoNum type="arabicPeriod"/>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Handling Missing Values:</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Assumed that missing values were appropriately handled during data preprocessing.</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Identified and addressed any remaining missing values during the analysis.</a:t>
            </a:r>
          </a:p>
          <a:p>
            <a:pPr marL="342900" lvl="0" indent="-342900">
              <a:buFont typeface="+mj-lt"/>
              <a:buAutoNum type="arabicPeriod"/>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Assumption of Timeliness:</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Assumed that the data reflects the specified time period (from 31/01/2016 to 31/12/2018) with no outliers or discrepancies.</a:t>
            </a:r>
          </a:p>
          <a:p>
            <a:pPr marL="342900" lvl="0" indent="-342900">
              <a:buFont typeface="+mj-lt"/>
              <a:buAutoNum type="arabicPeriod"/>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Currency of External Data:</a:t>
            </a:r>
          </a:p>
          <a:p>
            <a:pPr marL="742950" lvl="1" indent="-285750">
              <a:buSzPts val="1000"/>
              <a:buFont typeface="Symbol" panose="05050102010706020507" pitchFamily="18" charset="2"/>
              <a:buChar char=""/>
              <a:tabLst>
                <a:tab pos="9144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If third-party data (e.g., weather data) was utilized, assumed that it is current and relevant to the time period under analysis.</a:t>
            </a:r>
          </a:p>
          <a:p>
            <a:pPr marL="742950" lvl="1" indent="-285750">
              <a:buSzPts val="1000"/>
              <a:buFont typeface="Symbol" panose="05050102010706020507" pitchFamily="18" charset="2"/>
              <a:buChar char=""/>
              <a:tabLst>
                <a:tab pos="914400" algn="l"/>
              </a:tabLs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These assumptions were made in the context of our data quality analysis, and the entire deduplication process has been completed, ensuring the reliability and accuracy of our findings.</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38755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183879"/>
            <a:ext cx="12192000" cy="91340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Frequency Distribution</a:t>
            </a:r>
            <a:endParaRPr lang="en-US" sz="4400" b="1" dirty="0">
              <a:solidFill>
                <a:schemeClr val="bg2">
                  <a:lumMod val="25000"/>
                </a:schemeClr>
              </a:solidFill>
              <a:latin typeface="+mj-lt"/>
            </a:endParaRPr>
          </a:p>
        </p:txBody>
      </p:sp>
      <p:pic>
        <p:nvPicPr>
          <p:cNvPr id="7" name="Picture 6" descr="A graph of a number of bars&#10;&#10;Description automatically generated">
            <a:extLst>
              <a:ext uri="{FF2B5EF4-FFF2-40B4-BE49-F238E27FC236}">
                <a16:creationId xmlns:a16="http://schemas.microsoft.com/office/drawing/2014/main" id="{D2045ADF-00B9-467C-87CB-22106A22A3A4}"/>
              </a:ext>
            </a:extLst>
          </p:cNvPr>
          <p:cNvPicPr>
            <a:picLocks noChangeAspect="1"/>
          </p:cNvPicPr>
          <p:nvPr/>
        </p:nvPicPr>
        <p:blipFill>
          <a:blip r:embed="rId2"/>
          <a:stretch>
            <a:fillRect/>
          </a:stretch>
        </p:blipFill>
        <p:spPr>
          <a:xfrm>
            <a:off x="-98506" y="1097279"/>
            <a:ext cx="6722826" cy="3992881"/>
          </a:xfrm>
          <a:prstGeom prst="rect">
            <a:avLst/>
          </a:prstGeom>
        </p:spPr>
      </p:pic>
      <p:pic>
        <p:nvPicPr>
          <p:cNvPr id="10" name="Picture 9" descr="A graph of different colored bars&#10;&#10;Description automatically generated">
            <a:extLst>
              <a:ext uri="{FF2B5EF4-FFF2-40B4-BE49-F238E27FC236}">
                <a16:creationId xmlns:a16="http://schemas.microsoft.com/office/drawing/2014/main" id="{4E32F0A1-1308-6E9E-A06B-422840A24CBA}"/>
              </a:ext>
            </a:extLst>
          </p:cNvPr>
          <p:cNvPicPr>
            <a:picLocks noChangeAspect="1"/>
          </p:cNvPicPr>
          <p:nvPr/>
        </p:nvPicPr>
        <p:blipFill>
          <a:blip r:embed="rId3"/>
          <a:stretch>
            <a:fillRect/>
          </a:stretch>
        </p:blipFill>
        <p:spPr>
          <a:xfrm>
            <a:off x="6512560" y="2672081"/>
            <a:ext cx="5679440" cy="4185920"/>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p>
        </p:txBody>
      </p:sp>
      <p:pic>
        <p:nvPicPr>
          <p:cNvPr id="6" name="Picture 5" descr="A graph of a graph&#10;&#10;Description automatically generated">
            <a:extLst>
              <a:ext uri="{FF2B5EF4-FFF2-40B4-BE49-F238E27FC236}">
                <a16:creationId xmlns:a16="http://schemas.microsoft.com/office/drawing/2014/main" id="{94CDB64C-FEC4-9A6E-7AC9-0EFDFBABFC88}"/>
              </a:ext>
            </a:extLst>
          </p:cNvPr>
          <p:cNvPicPr>
            <a:picLocks noChangeAspect="1"/>
          </p:cNvPicPr>
          <p:nvPr/>
        </p:nvPicPr>
        <p:blipFill>
          <a:blip r:embed="rId2"/>
          <a:stretch>
            <a:fillRect/>
          </a:stretch>
        </p:blipFill>
        <p:spPr>
          <a:xfrm>
            <a:off x="-274320" y="1371600"/>
            <a:ext cx="6637595" cy="4155440"/>
          </a:xfrm>
          <a:prstGeom prst="rect">
            <a:avLst/>
          </a:prstGeom>
        </p:spPr>
      </p:pic>
      <p:pic>
        <p:nvPicPr>
          <p:cNvPr id="8" name="Picture 7" descr="A graph of a number of bars&#10;&#10;Description automatically generated">
            <a:extLst>
              <a:ext uri="{FF2B5EF4-FFF2-40B4-BE49-F238E27FC236}">
                <a16:creationId xmlns:a16="http://schemas.microsoft.com/office/drawing/2014/main" id="{B5AE8C38-5BE5-6F3D-BFD4-C1A36DB44B06}"/>
              </a:ext>
            </a:extLst>
          </p:cNvPr>
          <p:cNvPicPr>
            <a:picLocks noChangeAspect="1"/>
          </p:cNvPicPr>
          <p:nvPr/>
        </p:nvPicPr>
        <p:blipFill>
          <a:blip r:embed="rId3"/>
          <a:stretch>
            <a:fillRect/>
          </a:stretch>
        </p:blipFill>
        <p:spPr>
          <a:xfrm>
            <a:off x="5447716" y="2803049"/>
            <a:ext cx="6744284" cy="4155440"/>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endParaRPr lang="en-US" sz="4400" dirty="0">
              <a:solidFill>
                <a:schemeClr val="accent2"/>
              </a:solidFill>
              <a:latin typeface="+mj-lt"/>
            </a:endParaRPr>
          </a:p>
        </p:txBody>
      </p:sp>
      <p:pic>
        <p:nvPicPr>
          <p:cNvPr id="4" name="Picture 3" descr="A blue and white graph&#10;&#10;Description automatically generated">
            <a:extLst>
              <a:ext uri="{FF2B5EF4-FFF2-40B4-BE49-F238E27FC236}">
                <a16:creationId xmlns:a16="http://schemas.microsoft.com/office/drawing/2014/main" id="{BBD07E9E-3465-462D-0ED9-EB963BF52BBA}"/>
              </a:ext>
            </a:extLst>
          </p:cNvPr>
          <p:cNvPicPr>
            <a:picLocks noChangeAspect="1"/>
          </p:cNvPicPr>
          <p:nvPr/>
        </p:nvPicPr>
        <p:blipFill>
          <a:blip r:embed="rId2"/>
          <a:stretch>
            <a:fillRect/>
          </a:stretch>
        </p:blipFill>
        <p:spPr>
          <a:xfrm>
            <a:off x="5205970" y="1487004"/>
            <a:ext cx="6986030" cy="3958755"/>
          </a:xfrm>
          <a:prstGeom prst="rect">
            <a:avLst/>
          </a:prstGeom>
        </p:spPr>
      </p:pic>
      <p:pic>
        <p:nvPicPr>
          <p:cNvPr id="10" name="Picture 9" descr="A graph of a company&#10;&#10;Description automatically generated">
            <a:extLst>
              <a:ext uri="{FF2B5EF4-FFF2-40B4-BE49-F238E27FC236}">
                <a16:creationId xmlns:a16="http://schemas.microsoft.com/office/drawing/2014/main" id="{948EDD14-49B7-767C-E75F-8F27097FA4E5}"/>
              </a:ext>
            </a:extLst>
          </p:cNvPr>
          <p:cNvPicPr>
            <a:picLocks noChangeAspect="1"/>
          </p:cNvPicPr>
          <p:nvPr/>
        </p:nvPicPr>
        <p:blipFill>
          <a:blip r:embed="rId3"/>
          <a:stretch>
            <a:fillRect/>
          </a:stretch>
        </p:blipFill>
        <p:spPr>
          <a:xfrm>
            <a:off x="-101601" y="1487004"/>
            <a:ext cx="5515383" cy="4111018"/>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7457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Pink Cab vs Yellow Cab</a:t>
            </a:r>
            <a:endParaRPr lang="en-US" sz="4200" dirty="0">
              <a:solidFill>
                <a:schemeClr val="accent2"/>
              </a:solidFill>
              <a:latin typeface="+mj-lt"/>
            </a:endParaRPr>
          </a:p>
        </p:txBody>
      </p:sp>
      <p:pic>
        <p:nvPicPr>
          <p:cNvPr id="2" name="Picture 1" descr="A graph with a bar and a number of text&#10;&#10;Description automatically generated with medium confidence">
            <a:extLst>
              <a:ext uri="{FF2B5EF4-FFF2-40B4-BE49-F238E27FC236}">
                <a16:creationId xmlns:a16="http://schemas.microsoft.com/office/drawing/2014/main" id="{318A3F50-5F2D-AADB-A576-BD569B6D254D}"/>
              </a:ext>
            </a:extLst>
          </p:cNvPr>
          <p:cNvPicPr>
            <a:picLocks noChangeAspect="1"/>
          </p:cNvPicPr>
          <p:nvPr/>
        </p:nvPicPr>
        <p:blipFill>
          <a:blip r:embed="rId2"/>
          <a:stretch>
            <a:fillRect/>
          </a:stretch>
        </p:blipFill>
        <p:spPr>
          <a:xfrm>
            <a:off x="-357025" y="1458486"/>
            <a:ext cx="7052466" cy="4241273"/>
          </a:xfrm>
          <a:prstGeom prst="rect">
            <a:avLst/>
          </a:prstGeom>
        </p:spPr>
      </p:pic>
      <p:pic>
        <p:nvPicPr>
          <p:cNvPr id="12" name="Picture 11" descr="A graph of a company&#10;&#10;Description automatically generated">
            <a:extLst>
              <a:ext uri="{FF2B5EF4-FFF2-40B4-BE49-F238E27FC236}">
                <a16:creationId xmlns:a16="http://schemas.microsoft.com/office/drawing/2014/main" id="{F1665A12-DB32-699C-B0A8-6864CF85C0A2}"/>
              </a:ext>
            </a:extLst>
          </p:cNvPr>
          <p:cNvPicPr>
            <a:picLocks noChangeAspect="1"/>
          </p:cNvPicPr>
          <p:nvPr/>
        </p:nvPicPr>
        <p:blipFill>
          <a:blip r:embed="rId3"/>
          <a:stretch>
            <a:fillRect/>
          </a:stretch>
        </p:blipFill>
        <p:spPr>
          <a:xfrm>
            <a:off x="6350136" y="2418080"/>
            <a:ext cx="5939002" cy="4365345"/>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t>
            </a:r>
            <a:endParaRPr lang="en-US" sz="4300" dirty="0">
              <a:solidFill>
                <a:schemeClr val="accent2"/>
              </a:solidFill>
              <a:latin typeface="+mj-lt"/>
            </a:endParaRPr>
          </a:p>
        </p:txBody>
      </p:sp>
      <p:pic>
        <p:nvPicPr>
          <p:cNvPr id="5" name="Picture 4" descr="A graph of a bar chart&#10;&#10;Description automatically generated with medium confidence">
            <a:extLst>
              <a:ext uri="{FF2B5EF4-FFF2-40B4-BE49-F238E27FC236}">
                <a16:creationId xmlns:a16="http://schemas.microsoft.com/office/drawing/2014/main" id="{1515B384-70E7-CD91-4E7E-D7807B8D69A6}"/>
              </a:ext>
            </a:extLst>
          </p:cNvPr>
          <p:cNvPicPr>
            <a:picLocks noChangeAspect="1"/>
          </p:cNvPicPr>
          <p:nvPr/>
        </p:nvPicPr>
        <p:blipFill>
          <a:blip r:embed="rId2"/>
          <a:stretch>
            <a:fillRect/>
          </a:stretch>
        </p:blipFill>
        <p:spPr>
          <a:xfrm>
            <a:off x="0" y="1388396"/>
            <a:ext cx="5928638" cy="408120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21B494F-1EF2-F93C-D72C-A57AFE14A0D2}"/>
              </a:ext>
            </a:extLst>
          </p:cNvPr>
          <p:cNvPicPr>
            <a:picLocks noChangeAspect="1"/>
          </p:cNvPicPr>
          <p:nvPr/>
        </p:nvPicPr>
        <p:blipFill>
          <a:blip r:embed="rId3"/>
          <a:stretch>
            <a:fillRect/>
          </a:stretch>
        </p:blipFill>
        <p:spPr>
          <a:xfrm>
            <a:off x="6682556" y="1899920"/>
            <a:ext cx="5082724" cy="3896450"/>
          </a:xfrm>
          <a:prstGeom prst="rect">
            <a:avLst/>
          </a:prstGeom>
        </p:spPr>
      </p:pic>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2979</TotalTime>
  <Words>975</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Symbol</vt:lpstr>
      <vt:lpstr>Times New Roman</vt:lpstr>
      <vt:lpstr>Office Theme</vt:lpstr>
      <vt:lpstr>PowerPoint Presentation</vt:lpstr>
      <vt:lpstr>Background –G2M(cab industry) case study</vt:lpstr>
      <vt:lpstr>Data Exploration</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Siddharth Dudugu</cp:lastModifiedBy>
  <cp:revision>147</cp:revision>
  <cp:lastPrinted>2019-08-24T08:13:50Z</cp:lastPrinted>
  <dcterms:created xsi:type="dcterms:W3CDTF">2019-08-19T15:39:24Z</dcterms:created>
  <dcterms:modified xsi:type="dcterms:W3CDTF">2023-12-06T02:18:24Z</dcterms:modified>
</cp:coreProperties>
</file>