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dd4125c5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dd4125c5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dd4125c5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dd4125c5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dd4125c5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dd4125c5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dd4125c55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dd4125c55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dd4125c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dd4125c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cf29da1df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cf29da1df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cf29da1df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cf29da1df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cf29da1df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cf29da1df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dd4125c5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dd4125c5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dc2c89783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dc2c89783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dbbb8ed2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dbbb8ed2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dbbb8ed2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dbbb8ed2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dbbb8ed2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dbbb8ed2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dc2c89783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dc2c89783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dc2c89783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dc2c89783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dd4125c55_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dd4125c55_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dc2c8978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dc2c8978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dd4125c5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dd4125c5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karnikakapoor/lyrics" TargetMode="External"/><Relationship Id="rId4" Type="http://schemas.openxmlformats.org/officeDocument/2006/relationships/hyperlink" Target="https://www.kaggle.com/datasets/deepshah16/song-lyrics-dataset?select=csv" TargetMode="External"/><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DSCI 521</a:t>
            </a:r>
            <a:endParaRPr/>
          </a:p>
          <a:p>
            <a:pPr indent="0" lvl="0" marL="0" rtl="0" algn="ctr">
              <a:spcBef>
                <a:spcPts val="0"/>
              </a:spcBef>
              <a:spcAft>
                <a:spcPts val="0"/>
              </a:spcAft>
              <a:buNone/>
            </a:pPr>
            <a:r>
              <a:rPr lang="en"/>
              <a:t>NLP Song Analysis for Lyrics</a:t>
            </a:r>
            <a:endParaRPr/>
          </a:p>
        </p:txBody>
      </p:sp>
      <p:sp>
        <p:nvSpPr>
          <p:cNvPr id="60" name="Google Shape;60;p13"/>
          <p:cNvSpPr txBox="1"/>
          <p:nvPr>
            <p:ph idx="1" type="subTitle"/>
          </p:nvPr>
        </p:nvSpPr>
        <p:spPr>
          <a:xfrm>
            <a:off x="671250" y="3174875"/>
            <a:ext cx="7801500" cy="124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a:t>Project By:</a:t>
            </a:r>
            <a:endParaRPr b="1"/>
          </a:p>
          <a:p>
            <a:pPr indent="0" lvl="0" marL="0" rtl="0" algn="ctr">
              <a:spcBef>
                <a:spcPts val="0"/>
              </a:spcBef>
              <a:spcAft>
                <a:spcPts val="0"/>
              </a:spcAft>
              <a:buNone/>
            </a:pPr>
            <a:r>
              <a:rPr b="1" lang="en"/>
              <a:t> </a:t>
            </a:r>
            <a:endParaRPr b="1"/>
          </a:p>
          <a:p>
            <a:pPr indent="0" lvl="0" marL="0" rtl="0" algn="ctr">
              <a:spcBef>
                <a:spcPts val="0"/>
              </a:spcBef>
              <a:spcAft>
                <a:spcPts val="0"/>
              </a:spcAft>
              <a:buNone/>
            </a:pPr>
            <a:r>
              <a:rPr lang="en"/>
              <a:t>Abhishek Shetty</a:t>
            </a:r>
            <a:endParaRPr/>
          </a:p>
          <a:p>
            <a:pPr indent="0" lvl="0" marL="0" rtl="0" algn="ctr">
              <a:spcBef>
                <a:spcPts val="0"/>
              </a:spcBef>
              <a:spcAft>
                <a:spcPts val="0"/>
              </a:spcAft>
              <a:buNone/>
            </a:pPr>
            <a:r>
              <a:rPr lang="en"/>
              <a:t>Siddharth Dudugu</a:t>
            </a:r>
            <a:endParaRPr/>
          </a:p>
          <a:p>
            <a:pPr indent="0" lvl="0" marL="0" rtl="0" algn="ctr">
              <a:spcBef>
                <a:spcPts val="0"/>
              </a:spcBef>
              <a:spcAft>
                <a:spcPts val="0"/>
              </a:spcAft>
              <a:buNone/>
            </a:pPr>
            <a:r>
              <a:rPr lang="en"/>
              <a:t>Michael Visco</a:t>
            </a:r>
            <a:endParaRPr/>
          </a:p>
          <a:p>
            <a:pPr indent="0" lvl="0" marL="0" rtl="0" algn="ctr">
              <a:spcBef>
                <a:spcPts val="0"/>
              </a:spcBef>
              <a:spcAft>
                <a:spcPts val="0"/>
              </a:spcAft>
              <a:buNone/>
            </a:pPr>
            <a:r>
              <a:rPr lang="en"/>
              <a:t>Harsh Ramesh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Parts Of Speech(POS)</a:t>
            </a:r>
            <a:r>
              <a:rPr lang="en"/>
              <a:t> Tagging</a:t>
            </a:r>
            <a:endParaRPr/>
          </a:p>
        </p:txBody>
      </p:sp>
      <p:sp>
        <p:nvSpPr>
          <p:cNvPr id="118" name="Google Shape;118;p22"/>
          <p:cNvSpPr txBox="1"/>
          <p:nvPr>
            <p:ph idx="1" type="body"/>
          </p:nvPr>
        </p:nvSpPr>
        <p:spPr>
          <a:xfrm>
            <a:off x="311713" y="1017725"/>
            <a:ext cx="8520600" cy="357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POS tagging can help to identify the sentiment of a sentence by identifying the adjectives and verbs used in the sentence.</a:t>
            </a:r>
            <a:endParaRPr/>
          </a:p>
          <a:p>
            <a:pPr indent="-342900" lvl="0" marL="457200" rtl="0" algn="l">
              <a:spcBef>
                <a:spcPts val="0"/>
              </a:spcBef>
              <a:spcAft>
                <a:spcPts val="0"/>
              </a:spcAft>
              <a:buSzPts val="1800"/>
              <a:buChar char="●"/>
            </a:pPr>
            <a:r>
              <a:rPr lang="en"/>
              <a:t>The stopwords and punctuations are excluded and the </a:t>
            </a:r>
            <a:r>
              <a:rPr lang="en"/>
              <a:t>remaining</a:t>
            </a:r>
            <a:r>
              <a:rPr lang="en"/>
              <a:t> tokenized words are tagged with their POS.</a:t>
            </a:r>
            <a:endParaRPr/>
          </a:p>
        </p:txBody>
      </p:sp>
      <p:pic>
        <p:nvPicPr>
          <p:cNvPr id="119" name="Google Shape;119;p22"/>
          <p:cNvPicPr preferRelativeResize="0"/>
          <p:nvPr/>
        </p:nvPicPr>
        <p:blipFill>
          <a:blip r:embed="rId3">
            <a:alphaModFix/>
          </a:blip>
          <a:stretch>
            <a:fillRect/>
          </a:stretch>
        </p:blipFill>
        <p:spPr>
          <a:xfrm>
            <a:off x="220950" y="2381275"/>
            <a:ext cx="8702100" cy="2673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654575" y="50313"/>
            <a:ext cx="7834850" cy="50428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49925"/>
            <a:ext cx="8520600" cy="52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a:t>
            </a:r>
            <a:endParaRPr/>
          </a:p>
        </p:txBody>
      </p:sp>
      <p:sp>
        <p:nvSpPr>
          <p:cNvPr id="130" name="Google Shape;130;p24"/>
          <p:cNvSpPr txBox="1"/>
          <p:nvPr>
            <p:ph idx="1" type="body"/>
          </p:nvPr>
        </p:nvSpPr>
        <p:spPr>
          <a:xfrm>
            <a:off x="311700" y="774925"/>
            <a:ext cx="8520600" cy="3949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Sentiment analysis is the approach of natural language processing used to identify, extract and analyze subjective information from textual data.</a:t>
            </a:r>
            <a:endParaRPr sz="1400"/>
          </a:p>
          <a:p>
            <a:pPr indent="-317500" lvl="0" marL="457200" rtl="0" algn="l">
              <a:spcBef>
                <a:spcPts val="0"/>
              </a:spcBef>
              <a:spcAft>
                <a:spcPts val="0"/>
              </a:spcAft>
              <a:buSzPts val="1400"/>
              <a:buChar char="●"/>
            </a:pPr>
            <a:r>
              <a:rPr lang="en" sz="1400"/>
              <a:t>Aim: Used to understand the emotional tone, attitude, and opinions expressed in a piece of text. </a:t>
            </a:r>
            <a:endParaRPr sz="1400"/>
          </a:p>
          <a:p>
            <a:pPr indent="-317500" lvl="0" marL="457200" rtl="0" algn="l">
              <a:spcBef>
                <a:spcPts val="0"/>
              </a:spcBef>
              <a:spcAft>
                <a:spcPts val="0"/>
              </a:spcAft>
              <a:buSzPts val="1400"/>
              <a:buChar char="●"/>
            </a:pPr>
            <a:r>
              <a:rPr lang="en" sz="1400"/>
              <a:t>The steps involved in sentiment analysis are:</a:t>
            </a:r>
            <a:endParaRPr sz="1400"/>
          </a:p>
          <a:p>
            <a:pPr indent="-317500" lvl="1" marL="914400" rtl="0" algn="l">
              <a:spcBef>
                <a:spcPts val="0"/>
              </a:spcBef>
              <a:spcAft>
                <a:spcPts val="0"/>
              </a:spcAft>
              <a:buSzPts val="1400"/>
              <a:buChar char="○"/>
            </a:pPr>
            <a:r>
              <a:rPr lang="en" sz="1400"/>
              <a:t>Preprocessing </a:t>
            </a:r>
            <a:r>
              <a:rPr lang="en"/>
              <a:t>(</a:t>
            </a:r>
            <a:r>
              <a:rPr lang="en" sz="1400"/>
              <a:t>cleaning, tokenization, and normalization</a:t>
            </a:r>
            <a:r>
              <a:rPr lang="en"/>
              <a:t>)</a:t>
            </a:r>
            <a:endParaRPr sz="1400"/>
          </a:p>
          <a:p>
            <a:pPr indent="-317500" lvl="1" marL="914400" rtl="0" algn="l">
              <a:spcBef>
                <a:spcPts val="0"/>
              </a:spcBef>
              <a:spcAft>
                <a:spcPts val="0"/>
              </a:spcAft>
              <a:buSzPts val="1400"/>
              <a:buChar char="○"/>
            </a:pPr>
            <a:r>
              <a:rPr lang="en" sz="1400"/>
              <a:t>Extract features </a:t>
            </a:r>
            <a:r>
              <a:rPr lang="en"/>
              <a:t>(</a:t>
            </a:r>
            <a:r>
              <a:rPr lang="en" sz="1400"/>
              <a:t>word frequencies, n-grams, and part-of-speech tags</a:t>
            </a:r>
            <a:r>
              <a:rPr lang="en"/>
              <a:t>)</a:t>
            </a:r>
            <a:endParaRPr sz="1650">
              <a:solidFill>
                <a:srgbClr val="202124"/>
              </a:solidFill>
              <a:highlight>
                <a:srgbClr val="FFFFFF"/>
              </a:highlight>
              <a:latin typeface="Roboto"/>
              <a:ea typeface="Roboto"/>
              <a:cs typeface="Roboto"/>
              <a:sym typeface="Roboto"/>
            </a:endParaRPr>
          </a:p>
          <a:p>
            <a:pPr indent="-317500" lvl="0" marL="457200" rtl="0" algn="l">
              <a:spcBef>
                <a:spcPts val="0"/>
              </a:spcBef>
              <a:spcAft>
                <a:spcPts val="0"/>
              </a:spcAft>
              <a:buSzPts val="1400"/>
              <a:buChar char="●"/>
            </a:pPr>
            <a:r>
              <a:rPr lang="en" sz="1400"/>
              <a:t>Polarity : Sentiment conveyed by a particular text, phrase or word. It is expressed as a numerical rating that lies between [-1,1]</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131" name="Google Shape;131;p24"/>
          <p:cNvPicPr preferRelativeResize="0"/>
          <p:nvPr/>
        </p:nvPicPr>
        <p:blipFill>
          <a:blip r:embed="rId3">
            <a:alphaModFix/>
          </a:blip>
          <a:stretch>
            <a:fillRect/>
          </a:stretch>
        </p:blipFill>
        <p:spPr>
          <a:xfrm>
            <a:off x="608813" y="3140800"/>
            <a:ext cx="7926377" cy="1751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5"/>
          <p:cNvPicPr preferRelativeResize="0"/>
          <p:nvPr/>
        </p:nvPicPr>
        <p:blipFill>
          <a:blip r:embed="rId3">
            <a:alphaModFix/>
          </a:blip>
          <a:stretch>
            <a:fillRect/>
          </a:stretch>
        </p:blipFill>
        <p:spPr>
          <a:xfrm>
            <a:off x="116750" y="2093550"/>
            <a:ext cx="3042476" cy="2272150"/>
          </a:xfrm>
          <a:prstGeom prst="rect">
            <a:avLst/>
          </a:prstGeom>
          <a:noFill/>
          <a:ln>
            <a:noFill/>
          </a:ln>
        </p:spPr>
      </p:pic>
      <p:pic>
        <p:nvPicPr>
          <p:cNvPr id="137" name="Google Shape;137;p25"/>
          <p:cNvPicPr preferRelativeResize="0"/>
          <p:nvPr/>
        </p:nvPicPr>
        <p:blipFill>
          <a:blip r:embed="rId4">
            <a:alphaModFix/>
          </a:blip>
          <a:stretch>
            <a:fillRect/>
          </a:stretch>
        </p:blipFill>
        <p:spPr>
          <a:xfrm>
            <a:off x="3274251" y="152400"/>
            <a:ext cx="5305446" cy="4838701"/>
          </a:xfrm>
          <a:prstGeom prst="rect">
            <a:avLst/>
          </a:prstGeom>
          <a:noFill/>
          <a:ln>
            <a:noFill/>
          </a:ln>
        </p:spPr>
      </p:pic>
      <p:pic>
        <p:nvPicPr>
          <p:cNvPr id="138" name="Google Shape;138;p25"/>
          <p:cNvPicPr preferRelativeResize="0"/>
          <p:nvPr/>
        </p:nvPicPr>
        <p:blipFill>
          <a:blip r:embed="rId5">
            <a:alphaModFix/>
          </a:blip>
          <a:stretch>
            <a:fillRect/>
          </a:stretch>
        </p:blipFill>
        <p:spPr>
          <a:xfrm>
            <a:off x="192062" y="805050"/>
            <a:ext cx="2891851" cy="128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1459337" y="177125"/>
            <a:ext cx="6225323" cy="47892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Models Overview</a:t>
            </a:r>
            <a:endParaRPr/>
          </a:p>
        </p:txBody>
      </p:sp>
      <p:sp>
        <p:nvSpPr>
          <p:cNvPr id="149" name="Google Shape;149;p27"/>
          <p:cNvSpPr txBox="1"/>
          <p:nvPr>
            <p:ph idx="1" type="body"/>
          </p:nvPr>
        </p:nvSpPr>
        <p:spPr>
          <a:xfrm>
            <a:off x="300150" y="1249700"/>
            <a:ext cx="4260300" cy="462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Dataset 1: 745 song total. 21 artists</a:t>
            </a:r>
            <a:endParaRPr/>
          </a:p>
        </p:txBody>
      </p:sp>
      <p:sp>
        <p:nvSpPr>
          <p:cNvPr id="150" name="Google Shape;150;p27"/>
          <p:cNvSpPr txBox="1"/>
          <p:nvPr>
            <p:ph idx="1" type="body"/>
          </p:nvPr>
        </p:nvSpPr>
        <p:spPr>
          <a:xfrm>
            <a:off x="4560450" y="1230950"/>
            <a:ext cx="4260300" cy="499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Dataset 2: 296 song each of 12 artists</a:t>
            </a:r>
            <a:endParaRPr/>
          </a:p>
        </p:txBody>
      </p:sp>
      <p:sp>
        <p:nvSpPr>
          <p:cNvPr id="151" name="Google Shape;151;p27"/>
          <p:cNvSpPr txBox="1"/>
          <p:nvPr/>
        </p:nvSpPr>
        <p:spPr>
          <a:xfrm>
            <a:off x="441075" y="1712000"/>
            <a:ext cx="447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52" name="Google Shape;152;p27"/>
          <p:cNvSpPr txBox="1"/>
          <p:nvPr/>
        </p:nvSpPr>
        <p:spPr>
          <a:xfrm>
            <a:off x="300150" y="1846450"/>
            <a:ext cx="854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accent3"/>
                </a:solidFill>
                <a:latin typeface="Average"/>
                <a:ea typeface="Average"/>
                <a:cs typeface="Average"/>
                <a:sym typeface="Average"/>
              </a:rPr>
              <a:t>The Model: Bag Of Words!</a:t>
            </a:r>
            <a:endParaRPr sz="1800">
              <a:solidFill>
                <a:schemeClr val="accent3"/>
              </a:solidFill>
              <a:latin typeface="Average"/>
              <a:ea typeface="Average"/>
              <a:cs typeface="Average"/>
              <a:sym typeface="Average"/>
            </a:endParaRPr>
          </a:p>
        </p:txBody>
      </p:sp>
      <p:sp>
        <p:nvSpPr>
          <p:cNvPr id="153" name="Google Shape;153;p27"/>
          <p:cNvSpPr/>
          <p:nvPr/>
        </p:nvSpPr>
        <p:spPr>
          <a:xfrm>
            <a:off x="1401275" y="2571750"/>
            <a:ext cx="957000" cy="101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Cleaning</a:t>
            </a:r>
            <a:endParaRPr/>
          </a:p>
        </p:txBody>
      </p:sp>
      <p:sp>
        <p:nvSpPr>
          <p:cNvPr id="154" name="Google Shape;154;p27"/>
          <p:cNvSpPr/>
          <p:nvPr/>
        </p:nvSpPr>
        <p:spPr>
          <a:xfrm>
            <a:off x="3186363" y="2571750"/>
            <a:ext cx="957000" cy="101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Dense 100 out</a:t>
            </a:r>
            <a:endParaRPr/>
          </a:p>
          <a:p>
            <a:pPr indent="0" lvl="0" marL="0" rtl="0" algn="ctr">
              <a:spcBef>
                <a:spcPts val="0"/>
              </a:spcBef>
              <a:spcAft>
                <a:spcPts val="0"/>
              </a:spcAft>
              <a:buNone/>
            </a:pPr>
            <a:r>
              <a:rPr lang="en"/>
              <a:t>ReLu </a:t>
            </a:r>
            <a:r>
              <a:rPr lang="en"/>
              <a:t>activation</a:t>
            </a:r>
            <a:endParaRPr/>
          </a:p>
        </p:txBody>
      </p:sp>
      <p:sp>
        <p:nvSpPr>
          <p:cNvPr id="155" name="Google Shape;155;p27"/>
          <p:cNvSpPr/>
          <p:nvPr/>
        </p:nvSpPr>
        <p:spPr>
          <a:xfrm>
            <a:off x="4971475" y="2571750"/>
            <a:ext cx="957000" cy="101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Dense 50 out</a:t>
            </a:r>
            <a:endParaRPr/>
          </a:p>
          <a:p>
            <a:pPr indent="0" lvl="0" marL="0" rtl="0" algn="ctr">
              <a:spcBef>
                <a:spcPts val="0"/>
              </a:spcBef>
              <a:spcAft>
                <a:spcPts val="0"/>
              </a:spcAft>
              <a:buNone/>
            </a:pPr>
            <a:r>
              <a:rPr lang="en"/>
              <a:t>ReLu activation</a:t>
            </a:r>
            <a:endParaRPr/>
          </a:p>
        </p:txBody>
      </p:sp>
      <p:sp>
        <p:nvSpPr>
          <p:cNvPr id="156" name="Google Shape;156;p27"/>
          <p:cNvSpPr/>
          <p:nvPr/>
        </p:nvSpPr>
        <p:spPr>
          <a:xfrm>
            <a:off x="6756575" y="2571750"/>
            <a:ext cx="957000" cy="101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Dense 21/12 out Softmax activation</a:t>
            </a:r>
            <a:endParaRPr/>
          </a:p>
        </p:txBody>
      </p:sp>
      <p:sp>
        <p:nvSpPr>
          <p:cNvPr id="157" name="Google Shape;157;p27"/>
          <p:cNvSpPr/>
          <p:nvPr/>
        </p:nvSpPr>
        <p:spPr>
          <a:xfrm>
            <a:off x="4179875" y="2661450"/>
            <a:ext cx="755100" cy="837300"/>
          </a:xfrm>
          <a:prstGeom prst="rightArrow">
            <a:avLst>
              <a:gd fmla="val 50000" name="adj1"/>
              <a:gd fmla="val 4762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25% Drop</a:t>
            </a:r>
            <a:endParaRPr/>
          </a:p>
        </p:txBody>
      </p:sp>
      <p:sp>
        <p:nvSpPr>
          <p:cNvPr id="158" name="Google Shape;158;p27"/>
          <p:cNvSpPr/>
          <p:nvPr/>
        </p:nvSpPr>
        <p:spPr>
          <a:xfrm>
            <a:off x="5964975" y="2661450"/>
            <a:ext cx="755100" cy="837300"/>
          </a:xfrm>
          <a:prstGeom prst="rightArrow">
            <a:avLst>
              <a:gd fmla="val 50000" name="adj1"/>
              <a:gd fmla="val 4762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25% Drop</a:t>
            </a:r>
            <a:endParaRPr/>
          </a:p>
        </p:txBody>
      </p:sp>
      <p:sp>
        <p:nvSpPr>
          <p:cNvPr id="159" name="Google Shape;159;p27"/>
          <p:cNvSpPr/>
          <p:nvPr/>
        </p:nvSpPr>
        <p:spPr>
          <a:xfrm>
            <a:off x="2394775" y="2661450"/>
            <a:ext cx="755100" cy="837300"/>
          </a:xfrm>
          <a:prstGeom prst="rightArrow">
            <a:avLst>
              <a:gd fmla="val 50000" name="adj1"/>
              <a:gd fmla="val 4762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7"/>
          <p:cNvSpPr txBox="1"/>
          <p:nvPr/>
        </p:nvSpPr>
        <p:spPr>
          <a:xfrm>
            <a:off x="1401275" y="3902475"/>
            <a:ext cx="63123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accent3"/>
                </a:solidFill>
                <a:latin typeface="Average"/>
                <a:ea typeface="Average"/>
                <a:cs typeface="Average"/>
                <a:sym typeface="Average"/>
              </a:rPr>
              <a:t>This model was ran on both datasets for 200 epochs with a batch size of 70. One fourth of the data was used for validation.</a:t>
            </a:r>
            <a:endParaRPr>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Models Results</a:t>
            </a:r>
            <a:endParaRPr/>
          </a:p>
        </p:txBody>
      </p:sp>
      <p:sp>
        <p:nvSpPr>
          <p:cNvPr id="166" name="Google Shape;166;p28"/>
          <p:cNvSpPr txBox="1"/>
          <p:nvPr>
            <p:ph idx="1" type="body"/>
          </p:nvPr>
        </p:nvSpPr>
        <p:spPr>
          <a:xfrm>
            <a:off x="457825" y="1733800"/>
            <a:ext cx="1173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Dataset 1</a:t>
            </a:r>
            <a:endParaRPr/>
          </a:p>
        </p:txBody>
      </p:sp>
      <p:sp>
        <p:nvSpPr>
          <p:cNvPr id="167" name="Google Shape;167;p28"/>
          <p:cNvSpPr txBox="1"/>
          <p:nvPr>
            <p:ph idx="1" type="body"/>
          </p:nvPr>
        </p:nvSpPr>
        <p:spPr>
          <a:xfrm>
            <a:off x="457825" y="3810200"/>
            <a:ext cx="1235100" cy="50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Dataset 2</a:t>
            </a:r>
            <a:endParaRPr/>
          </a:p>
        </p:txBody>
      </p:sp>
      <p:pic>
        <p:nvPicPr>
          <p:cNvPr id="168" name="Google Shape;168;p28"/>
          <p:cNvPicPr preferRelativeResize="0"/>
          <p:nvPr/>
        </p:nvPicPr>
        <p:blipFill>
          <a:blip r:embed="rId3">
            <a:alphaModFix/>
          </a:blip>
          <a:stretch>
            <a:fillRect/>
          </a:stretch>
        </p:blipFill>
        <p:spPr>
          <a:xfrm>
            <a:off x="1631425" y="1017726"/>
            <a:ext cx="6284450" cy="2004850"/>
          </a:xfrm>
          <a:prstGeom prst="rect">
            <a:avLst/>
          </a:prstGeom>
          <a:noFill/>
          <a:ln>
            <a:noFill/>
          </a:ln>
        </p:spPr>
      </p:pic>
      <p:pic>
        <p:nvPicPr>
          <p:cNvPr id="169" name="Google Shape;169;p28"/>
          <p:cNvPicPr preferRelativeResize="0"/>
          <p:nvPr/>
        </p:nvPicPr>
        <p:blipFill>
          <a:blip r:embed="rId4">
            <a:alphaModFix/>
          </a:blip>
          <a:stretch>
            <a:fillRect/>
          </a:stretch>
        </p:blipFill>
        <p:spPr>
          <a:xfrm>
            <a:off x="1631425" y="3059972"/>
            <a:ext cx="6284449" cy="2008966"/>
          </a:xfrm>
          <a:prstGeom prst="rect">
            <a:avLst/>
          </a:prstGeom>
          <a:noFill/>
          <a:ln>
            <a:noFill/>
          </a:ln>
        </p:spPr>
      </p:pic>
      <p:sp>
        <p:nvSpPr>
          <p:cNvPr id="170" name="Google Shape;170;p28"/>
          <p:cNvSpPr txBox="1"/>
          <p:nvPr/>
        </p:nvSpPr>
        <p:spPr>
          <a:xfrm>
            <a:off x="8051675" y="1553050"/>
            <a:ext cx="934500" cy="9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3"/>
                </a:solidFill>
                <a:latin typeface="Average"/>
                <a:ea typeface="Average"/>
                <a:cs typeface="Average"/>
                <a:sym typeface="Average"/>
              </a:rPr>
              <a:t>Val-Acc</a:t>
            </a:r>
            <a:endParaRPr sz="18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rPr lang="en" sz="1800">
                <a:solidFill>
                  <a:schemeClr val="accent3"/>
                </a:solidFill>
                <a:latin typeface="Average"/>
                <a:ea typeface="Average"/>
                <a:cs typeface="Average"/>
                <a:sym typeface="Average"/>
              </a:rPr>
              <a:t>29%</a:t>
            </a:r>
            <a:endParaRPr sz="1800">
              <a:solidFill>
                <a:schemeClr val="accent3"/>
              </a:solidFill>
              <a:latin typeface="Average"/>
              <a:ea typeface="Average"/>
              <a:cs typeface="Average"/>
              <a:sym typeface="Average"/>
            </a:endParaRPr>
          </a:p>
        </p:txBody>
      </p:sp>
      <p:sp>
        <p:nvSpPr>
          <p:cNvPr id="171" name="Google Shape;171;p28"/>
          <p:cNvSpPr txBox="1"/>
          <p:nvPr/>
        </p:nvSpPr>
        <p:spPr>
          <a:xfrm>
            <a:off x="8051675" y="3597350"/>
            <a:ext cx="934500" cy="9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3"/>
                </a:solidFill>
                <a:latin typeface="Average"/>
                <a:ea typeface="Average"/>
                <a:cs typeface="Average"/>
                <a:sym typeface="Average"/>
              </a:rPr>
              <a:t>Val-Acc</a:t>
            </a:r>
            <a:endParaRPr sz="18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rPr lang="en" sz="1800">
                <a:solidFill>
                  <a:schemeClr val="accent3"/>
                </a:solidFill>
                <a:latin typeface="Average"/>
                <a:ea typeface="Average"/>
                <a:cs typeface="Average"/>
                <a:sym typeface="Average"/>
              </a:rPr>
              <a:t>66%</a:t>
            </a:r>
            <a:endParaRPr sz="1800">
              <a:solidFill>
                <a:schemeClr val="accent3"/>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Models Interpretation</a:t>
            </a:r>
            <a:endParaRPr/>
          </a:p>
        </p:txBody>
      </p:sp>
      <p:sp>
        <p:nvSpPr>
          <p:cNvPr id="177" name="Google Shape;177;p29"/>
          <p:cNvSpPr txBox="1"/>
          <p:nvPr>
            <p:ph idx="1" type="body"/>
          </p:nvPr>
        </p:nvSpPr>
        <p:spPr>
          <a:xfrm>
            <a:off x="311700" y="1152475"/>
            <a:ext cx="8520600" cy="3564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Dataset 1 is 6.09x better than random while dataset 2 is 7.92x better than random</a:t>
            </a:r>
            <a:endParaRPr/>
          </a:p>
          <a:p>
            <a:pPr indent="0" lvl="0" marL="0" rtl="0" algn="l">
              <a:spcBef>
                <a:spcPts val="1200"/>
              </a:spcBef>
              <a:spcAft>
                <a:spcPts val="0"/>
              </a:spcAft>
              <a:buNone/>
            </a:pPr>
            <a:r>
              <a:rPr lang="en"/>
              <a:t>There are multiple reasons these results can be seen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More data provides us with a more accurate prediction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With dataset 2 having less artists, there may be less genre overlap</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The artists included in the second dataset could use more unique lyrics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Issues and Limitations</a:t>
            </a:r>
            <a:endParaRPr/>
          </a:p>
        </p:txBody>
      </p:sp>
      <p:sp>
        <p:nvSpPr>
          <p:cNvPr id="183" name="Google Shape;183;p30"/>
          <p:cNvSpPr txBox="1"/>
          <p:nvPr>
            <p:ph idx="1" type="body"/>
          </p:nvPr>
        </p:nvSpPr>
        <p:spPr>
          <a:xfrm>
            <a:off x="311700" y="1115100"/>
            <a:ext cx="8520600" cy="369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Challenges: </a:t>
            </a:r>
            <a:endParaRPr/>
          </a:p>
          <a:p>
            <a:pPr indent="-342900" lvl="1" marL="914400" rtl="0" algn="l">
              <a:spcBef>
                <a:spcPts val="0"/>
              </a:spcBef>
              <a:spcAft>
                <a:spcPts val="0"/>
              </a:spcAft>
              <a:buSzPts val="1800"/>
              <a:buChar char="○"/>
            </a:pPr>
            <a:r>
              <a:rPr lang="en" sz="1800"/>
              <a:t>Procuring dataset that is large enough for </a:t>
            </a:r>
            <a:r>
              <a:rPr lang="en" sz="1800"/>
              <a:t>predictive</a:t>
            </a:r>
            <a:r>
              <a:rPr lang="en" sz="1800"/>
              <a:t> modeling</a:t>
            </a:r>
            <a:endParaRPr sz="1800"/>
          </a:p>
          <a:p>
            <a:pPr indent="-342900" lvl="1" marL="914400" rtl="0" algn="l">
              <a:spcBef>
                <a:spcPts val="0"/>
              </a:spcBef>
              <a:spcAft>
                <a:spcPts val="0"/>
              </a:spcAft>
              <a:buSzPts val="1800"/>
              <a:buChar char="○"/>
            </a:pPr>
            <a:r>
              <a:rPr lang="en" sz="1800"/>
              <a:t>Ambiguity of words used in the lyrics for POS Tagging.</a:t>
            </a:r>
            <a:endParaRPr sz="1800"/>
          </a:p>
          <a:p>
            <a:pPr indent="-342900" lvl="1" marL="914400" rtl="0" algn="l">
              <a:spcBef>
                <a:spcPts val="0"/>
              </a:spcBef>
              <a:spcAft>
                <a:spcPts val="0"/>
              </a:spcAft>
              <a:buSzPts val="1800"/>
              <a:buChar char="○"/>
            </a:pPr>
            <a:r>
              <a:rPr lang="en" sz="1800"/>
              <a:t>“word###</a:t>
            </a:r>
            <a:r>
              <a:rPr lang="en" sz="1800"/>
              <a:t>EmbedShare</a:t>
            </a:r>
            <a:r>
              <a:rPr lang="en" sz="1800"/>
              <a:t>” found in the lyrics</a:t>
            </a:r>
            <a:endParaRPr sz="1800"/>
          </a:p>
          <a:p>
            <a:pPr indent="-342900" lvl="0" marL="457200" rtl="0" algn="l">
              <a:spcBef>
                <a:spcPts val="0"/>
              </a:spcBef>
              <a:spcAft>
                <a:spcPts val="0"/>
              </a:spcAft>
              <a:buSzPts val="1800"/>
              <a:buChar char="●"/>
            </a:pPr>
            <a:r>
              <a:rPr lang="en"/>
              <a:t>Issues:</a:t>
            </a:r>
            <a:endParaRPr/>
          </a:p>
          <a:p>
            <a:pPr indent="-342900" lvl="1" marL="914400" rtl="0" algn="l">
              <a:spcBef>
                <a:spcPts val="0"/>
              </a:spcBef>
              <a:spcAft>
                <a:spcPts val="0"/>
              </a:spcAft>
              <a:buSzPts val="1800"/>
              <a:buChar char="○"/>
            </a:pPr>
            <a:r>
              <a:rPr lang="en" sz="1800"/>
              <a:t>Some jargons could not be detected during lemmatization</a:t>
            </a:r>
            <a:endParaRPr sz="1800"/>
          </a:p>
          <a:p>
            <a:pPr indent="-342900" lvl="1" marL="914400" rtl="0" algn="l">
              <a:spcBef>
                <a:spcPts val="0"/>
              </a:spcBef>
              <a:spcAft>
                <a:spcPts val="0"/>
              </a:spcAft>
              <a:buSzPts val="1800"/>
              <a:buChar char="○"/>
            </a:pPr>
            <a:r>
              <a:rPr lang="en" sz="1800"/>
              <a:t>Words used in different languages</a:t>
            </a:r>
            <a:endParaRPr sz="1800"/>
          </a:p>
          <a:p>
            <a:pPr indent="-342900" lvl="0" marL="457200" rtl="0" algn="l">
              <a:spcBef>
                <a:spcPts val="0"/>
              </a:spcBef>
              <a:spcAft>
                <a:spcPts val="0"/>
              </a:spcAft>
              <a:buSzPts val="1800"/>
              <a:buChar char="●"/>
            </a:pPr>
            <a:r>
              <a:rPr lang="en"/>
              <a:t>Limitations:</a:t>
            </a:r>
            <a:endParaRPr/>
          </a:p>
          <a:p>
            <a:pPr indent="-342900" lvl="1" marL="914400" rtl="0" algn="l">
              <a:spcBef>
                <a:spcPts val="0"/>
              </a:spcBef>
              <a:spcAft>
                <a:spcPts val="0"/>
              </a:spcAft>
              <a:buSzPts val="1800"/>
              <a:buChar char="○"/>
            </a:pPr>
            <a:r>
              <a:rPr lang="en" sz="1800"/>
              <a:t>Limited Data</a:t>
            </a:r>
            <a:endParaRPr sz="1800"/>
          </a:p>
          <a:p>
            <a:pPr indent="-342900" lvl="1" marL="914400" rtl="0" algn="l">
              <a:spcBef>
                <a:spcPts val="0"/>
              </a:spcBef>
              <a:spcAft>
                <a:spcPts val="0"/>
              </a:spcAft>
              <a:buSzPts val="1800"/>
              <a:buChar char="○"/>
            </a:pPr>
            <a:r>
              <a:rPr lang="en" sz="1800"/>
              <a:t>Limited Attributes to work on</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89" name="Google Shape;189;p31"/>
          <p:cNvSpPr txBox="1"/>
          <p:nvPr>
            <p:ph idx="1" type="body"/>
          </p:nvPr>
        </p:nvSpPr>
        <p:spPr>
          <a:xfrm>
            <a:off x="311700" y="1152475"/>
            <a:ext cx="8520600" cy="3572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Add more artists and songs to the dataset to train the model to be more accurate and span more artists for the practical applications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Enhance the data to give more categories (i.e. song billboard rank, release date, album name, genre, ect.) and create models that use those new categories to better predict the artist.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Utilize these new categories to predict billboard rank based on all other factors so writers and artists could try to predict if their song is a hit.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13250"/>
            <a:ext cx="8520600" cy="72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Our Team</a:t>
            </a:r>
            <a:endParaRPr sz="3200"/>
          </a:p>
        </p:txBody>
      </p:sp>
      <p:sp>
        <p:nvSpPr>
          <p:cNvPr id="66" name="Google Shape;66;p14"/>
          <p:cNvSpPr txBox="1"/>
          <p:nvPr>
            <p:ph idx="1" type="body"/>
          </p:nvPr>
        </p:nvSpPr>
        <p:spPr>
          <a:xfrm>
            <a:off x="311700" y="844800"/>
            <a:ext cx="8520600" cy="414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Abhishek Shetty (aas373@drexel.edu)</a:t>
            </a:r>
            <a:endParaRPr/>
          </a:p>
          <a:p>
            <a:pPr indent="-317500" lvl="1" marL="914400" rtl="0" algn="l">
              <a:spcBef>
                <a:spcPts val="0"/>
              </a:spcBef>
              <a:spcAft>
                <a:spcPts val="0"/>
              </a:spcAft>
              <a:buSzPts val="1400"/>
              <a:buChar char="○"/>
            </a:pPr>
            <a:r>
              <a:rPr lang="en"/>
              <a:t>MS in Data Science</a:t>
            </a:r>
            <a:endParaRPr/>
          </a:p>
          <a:p>
            <a:pPr indent="-317500" lvl="1" marL="914400" rtl="0" algn="l">
              <a:spcBef>
                <a:spcPts val="0"/>
              </a:spcBef>
              <a:spcAft>
                <a:spcPts val="0"/>
              </a:spcAft>
              <a:buSzPts val="1400"/>
              <a:buChar char="○"/>
            </a:pPr>
            <a:r>
              <a:rPr lang="en"/>
              <a:t>Skills: NLP, Feature Engineering, Networks, Predictive Modeling</a:t>
            </a:r>
            <a:endParaRPr/>
          </a:p>
          <a:p>
            <a:pPr indent="-317500" lvl="1" marL="914400" rtl="0" algn="l">
              <a:spcBef>
                <a:spcPts val="0"/>
              </a:spcBef>
              <a:spcAft>
                <a:spcPts val="0"/>
              </a:spcAft>
              <a:buSzPts val="1400"/>
              <a:buChar char="○"/>
            </a:pPr>
            <a:r>
              <a:rPr lang="en"/>
              <a:t>Worked on: Data Acquisition &amp; Pre-processing, Visual Analysis, Standardization &amp; Tokenization, </a:t>
            </a:r>
            <a:r>
              <a:rPr lang="en"/>
              <a:t>Lyrics</a:t>
            </a:r>
            <a:r>
              <a:rPr lang="en"/>
              <a:t> Count. </a:t>
            </a:r>
            <a:endParaRPr/>
          </a:p>
          <a:p>
            <a:pPr indent="-342900" lvl="0" marL="457200" rtl="0" algn="l">
              <a:spcBef>
                <a:spcPts val="0"/>
              </a:spcBef>
              <a:spcAft>
                <a:spcPts val="0"/>
              </a:spcAft>
              <a:buSzPts val="1800"/>
              <a:buChar char="●"/>
            </a:pPr>
            <a:r>
              <a:rPr lang="en"/>
              <a:t>Siddharth Dudugu (sd3627@drexel.edu)</a:t>
            </a:r>
            <a:endParaRPr/>
          </a:p>
          <a:p>
            <a:pPr indent="-317500" lvl="1" marL="914400" rtl="0" algn="l">
              <a:spcBef>
                <a:spcPts val="0"/>
              </a:spcBef>
              <a:spcAft>
                <a:spcPts val="0"/>
              </a:spcAft>
              <a:buSzPts val="1400"/>
              <a:buChar char="○"/>
            </a:pPr>
            <a:r>
              <a:rPr lang="en"/>
              <a:t>MS in Data Science</a:t>
            </a:r>
            <a:endParaRPr/>
          </a:p>
          <a:p>
            <a:pPr indent="-317500" lvl="1" marL="914400" rtl="0" algn="l">
              <a:spcBef>
                <a:spcPts val="0"/>
              </a:spcBef>
              <a:spcAft>
                <a:spcPts val="0"/>
              </a:spcAft>
              <a:buSzPts val="1400"/>
              <a:buChar char="○"/>
            </a:pPr>
            <a:r>
              <a:rPr lang="en"/>
              <a:t>Skills: Data Pre-processing, Predictive Analysis, ML Algorithms, Data Visualizations</a:t>
            </a:r>
            <a:endParaRPr/>
          </a:p>
          <a:p>
            <a:pPr indent="-317500" lvl="1" marL="914400" rtl="0" algn="l">
              <a:spcBef>
                <a:spcPts val="0"/>
              </a:spcBef>
              <a:spcAft>
                <a:spcPts val="0"/>
              </a:spcAft>
              <a:buSzPts val="1400"/>
              <a:buChar char="○"/>
            </a:pPr>
            <a:r>
              <a:rPr lang="en"/>
              <a:t>Worked on: EDA, Word Frequency &amp; Sentiment Analysis </a:t>
            </a:r>
            <a:endParaRPr/>
          </a:p>
          <a:p>
            <a:pPr indent="-342900" lvl="0" marL="457200" rtl="0" algn="l">
              <a:spcBef>
                <a:spcPts val="0"/>
              </a:spcBef>
              <a:spcAft>
                <a:spcPts val="0"/>
              </a:spcAft>
              <a:buSzPts val="1800"/>
              <a:buChar char="●"/>
            </a:pPr>
            <a:r>
              <a:rPr lang="en"/>
              <a:t>Michael Visco (mjv64@drexel.edu)</a:t>
            </a:r>
            <a:endParaRPr/>
          </a:p>
          <a:p>
            <a:pPr indent="-317500" lvl="1" marL="914400" rtl="0" algn="l">
              <a:spcBef>
                <a:spcPts val="0"/>
              </a:spcBef>
              <a:spcAft>
                <a:spcPts val="0"/>
              </a:spcAft>
              <a:buSzPts val="1400"/>
              <a:buChar char="○"/>
            </a:pPr>
            <a:r>
              <a:rPr lang="en"/>
              <a:t>MS in AI &amp; ML</a:t>
            </a:r>
            <a:endParaRPr/>
          </a:p>
          <a:p>
            <a:pPr indent="-317500" lvl="1" marL="914400" rtl="0" algn="l">
              <a:spcBef>
                <a:spcPts val="0"/>
              </a:spcBef>
              <a:spcAft>
                <a:spcPts val="0"/>
              </a:spcAft>
              <a:buSzPts val="1400"/>
              <a:buChar char="○"/>
            </a:pPr>
            <a:r>
              <a:rPr lang="en"/>
              <a:t>Skills: ML Algorithms, Numpy, Tensorflow</a:t>
            </a:r>
            <a:endParaRPr/>
          </a:p>
          <a:p>
            <a:pPr indent="-317500" lvl="1" marL="914400" rtl="0" algn="l">
              <a:spcBef>
                <a:spcPts val="0"/>
              </a:spcBef>
              <a:spcAft>
                <a:spcPts val="0"/>
              </a:spcAft>
              <a:buSzPts val="1400"/>
              <a:buChar char="○"/>
            </a:pPr>
            <a:r>
              <a:rPr lang="en"/>
              <a:t>Worked on: Predictive Model Pre-processing, Predictive Models</a:t>
            </a:r>
            <a:endParaRPr/>
          </a:p>
          <a:p>
            <a:pPr indent="-342900" lvl="0" marL="457200" rtl="0" algn="l">
              <a:spcBef>
                <a:spcPts val="0"/>
              </a:spcBef>
              <a:spcAft>
                <a:spcPts val="0"/>
              </a:spcAft>
              <a:buSzPts val="1800"/>
              <a:buChar char="●"/>
            </a:pPr>
            <a:r>
              <a:rPr lang="en"/>
              <a:t>Harsh Ramesh (hr439@drexel.edu)</a:t>
            </a:r>
            <a:endParaRPr/>
          </a:p>
          <a:p>
            <a:pPr indent="-317500" lvl="1" marL="914400" rtl="0" algn="l">
              <a:spcBef>
                <a:spcPts val="0"/>
              </a:spcBef>
              <a:spcAft>
                <a:spcPts val="0"/>
              </a:spcAft>
              <a:buSzPts val="1400"/>
              <a:buChar char="○"/>
            </a:pPr>
            <a:r>
              <a:rPr lang="en"/>
              <a:t>MS in Data Science</a:t>
            </a:r>
            <a:endParaRPr/>
          </a:p>
          <a:p>
            <a:pPr indent="-317500" lvl="1" marL="914400" rtl="0" algn="l">
              <a:spcBef>
                <a:spcPts val="0"/>
              </a:spcBef>
              <a:spcAft>
                <a:spcPts val="0"/>
              </a:spcAft>
              <a:buSzPts val="1400"/>
              <a:buChar char="○"/>
            </a:pPr>
            <a:r>
              <a:rPr lang="en"/>
              <a:t>Skills: Data Pre-processing, Predictive Analysis, Data Visualizations, NLP</a:t>
            </a:r>
            <a:endParaRPr/>
          </a:p>
          <a:p>
            <a:pPr indent="-317500" lvl="1" marL="914400" rtl="0" algn="l">
              <a:spcBef>
                <a:spcPts val="0"/>
              </a:spcBef>
              <a:spcAft>
                <a:spcPts val="0"/>
              </a:spcAft>
              <a:buSzPts val="1400"/>
              <a:buChar char="○"/>
            </a:pPr>
            <a:r>
              <a:rPr lang="en"/>
              <a:t>Worked on: EDA, Word Frequency Analysis, Sentiment Analysis,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72" name="Google Shape;72;p15"/>
          <p:cNvSpPr txBox="1"/>
          <p:nvPr>
            <p:ph idx="1" type="body"/>
          </p:nvPr>
        </p:nvSpPr>
        <p:spPr>
          <a:xfrm>
            <a:off x="311700" y="1152475"/>
            <a:ext cx="8520600" cy="3587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For our project, we wanted to analyze song lyrics for several things:</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AutoNum type="arabicPeriod"/>
            </a:pPr>
            <a:r>
              <a:rPr lang="en"/>
              <a:t>Word count </a:t>
            </a:r>
            <a:r>
              <a:rPr lang="en"/>
              <a:t>trend</a:t>
            </a:r>
            <a:r>
              <a:rPr lang="en"/>
              <a:t>: Visualize general trends for word count in relation to artists.</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AutoNum type="arabicPeriod"/>
            </a:pPr>
            <a:r>
              <a:rPr lang="en"/>
              <a:t>Lyric trend: Investigate which words are most commonly used by different artists.</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AutoNum type="arabicPeriod"/>
            </a:pPr>
            <a:r>
              <a:rPr lang="en"/>
              <a:t>Sentiment analysis: Investigate the overall sentiment related to each artist.</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AutoNum type="arabicPeriod"/>
            </a:pPr>
            <a:r>
              <a:rPr lang="en"/>
              <a:t>Predictive modeling: Predict the artist given the lyrics to a song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000"/>
              </a:spcBef>
              <a:spcAft>
                <a:spcPts val="1000"/>
              </a:spcAft>
              <a:buNone/>
            </a:pPr>
            <a:r>
              <a:rPr lang="en"/>
              <a:t>Identification</a:t>
            </a:r>
            <a:r>
              <a:rPr lang="en"/>
              <a:t> and Description of the Data</a:t>
            </a:r>
            <a:endParaRPr/>
          </a:p>
        </p:txBody>
      </p:sp>
      <p:sp>
        <p:nvSpPr>
          <p:cNvPr id="78" name="Google Shape;78;p16"/>
          <p:cNvSpPr txBox="1"/>
          <p:nvPr>
            <p:ph idx="1" type="body"/>
          </p:nvPr>
        </p:nvSpPr>
        <p:spPr>
          <a:xfrm>
            <a:off x="311700" y="1129775"/>
            <a:ext cx="8520600" cy="1396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Our dataset was acquired from Kaggle which consisted of three columns namely: Artists, Label &amp; Lyrics.</a:t>
            </a:r>
            <a:endParaRPr/>
          </a:p>
          <a:p>
            <a:pPr indent="-334327" lvl="0" marL="457200" rtl="0" algn="l">
              <a:spcBef>
                <a:spcPts val="0"/>
              </a:spcBef>
              <a:spcAft>
                <a:spcPts val="0"/>
              </a:spcAft>
              <a:buSzPct val="100000"/>
              <a:buChar char="●"/>
            </a:pPr>
            <a:r>
              <a:rPr lang="en"/>
              <a:t>Link to Datasets: </a:t>
            </a:r>
            <a:endParaRPr/>
          </a:p>
          <a:p>
            <a:pPr indent="-334327" lvl="0" marL="457200" rtl="0" algn="l">
              <a:spcBef>
                <a:spcPts val="0"/>
              </a:spcBef>
              <a:spcAft>
                <a:spcPts val="0"/>
              </a:spcAft>
              <a:buSzPct val="100000"/>
              <a:buChar char="●"/>
            </a:pPr>
            <a:r>
              <a:rPr lang="en" u="sng">
                <a:solidFill>
                  <a:schemeClr val="hlink"/>
                </a:solidFill>
                <a:hlinkClick r:id="rId3"/>
              </a:rPr>
              <a:t>https://www.kaggle.com/datasets/karnikakapoor/lyrics</a:t>
            </a:r>
            <a:endParaRPr/>
          </a:p>
          <a:p>
            <a:pPr indent="-334327" lvl="0" marL="457200" rtl="0" algn="l">
              <a:spcBef>
                <a:spcPts val="0"/>
              </a:spcBef>
              <a:spcAft>
                <a:spcPts val="0"/>
              </a:spcAft>
              <a:buSzPct val="100000"/>
              <a:buChar char="●"/>
            </a:pPr>
            <a:r>
              <a:rPr lang="en" u="sng">
                <a:solidFill>
                  <a:schemeClr val="hlink"/>
                </a:solidFill>
                <a:hlinkClick r:id="rId4"/>
              </a:rPr>
              <a:t>https://www.kaggle.com/datasets/deepshah16/song-lyrics-dataset?select=csv</a:t>
            </a:r>
            <a:endParaRPr/>
          </a:p>
        </p:txBody>
      </p:sp>
      <p:sp>
        <p:nvSpPr>
          <p:cNvPr id="79" name="Google Shape;79;p16"/>
          <p:cNvSpPr txBox="1"/>
          <p:nvPr/>
        </p:nvSpPr>
        <p:spPr>
          <a:xfrm>
            <a:off x="3443700" y="2526275"/>
            <a:ext cx="2256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Oswald"/>
                <a:ea typeface="Oswald"/>
                <a:cs typeface="Oswald"/>
                <a:sym typeface="Oswald"/>
              </a:rPr>
              <a:t>Snapshot of Dataset </a:t>
            </a:r>
            <a:endParaRPr sz="2100">
              <a:solidFill>
                <a:schemeClr val="dk1"/>
              </a:solidFill>
              <a:latin typeface="Oswald"/>
              <a:ea typeface="Oswald"/>
              <a:cs typeface="Oswald"/>
              <a:sym typeface="Oswald"/>
            </a:endParaRPr>
          </a:p>
        </p:txBody>
      </p:sp>
      <p:pic>
        <p:nvPicPr>
          <p:cNvPr id="80" name="Google Shape;80;p16"/>
          <p:cNvPicPr preferRelativeResize="0"/>
          <p:nvPr/>
        </p:nvPicPr>
        <p:blipFill>
          <a:blip r:embed="rId5">
            <a:alphaModFix/>
          </a:blip>
          <a:stretch>
            <a:fillRect/>
          </a:stretch>
        </p:blipFill>
        <p:spPr>
          <a:xfrm>
            <a:off x="1717363" y="3034175"/>
            <a:ext cx="5709272" cy="1804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Stakeholders and</a:t>
            </a:r>
            <a:r>
              <a:rPr lang="en"/>
              <a:t> Use</a:t>
            </a:r>
            <a:endParaRPr/>
          </a:p>
        </p:txBody>
      </p:sp>
      <p:sp>
        <p:nvSpPr>
          <p:cNvPr id="86" name="Google Shape;86;p17"/>
          <p:cNvSpPr txBox="1"/>
          <p:nvPr>
            <p:ph idx="1" type="body"/>
          </p:nvPr>
        </p:nvSpPr>
        <p:spPr>
          <a:xfrm>
            <a:off x="438600" y="1152475"/>
            <a:ext cx="8393700" cy="3549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Artists: The artists could relate their song length, use of words and overall sentiment of the song and then analyse these areas. They could see the trend of lyrics, song sentiments and words in the current scenario and then make songs to fit the current scenario.</a:t>
            </a:r>
            <a:endParaRPr/>
          </a:p>
          <a:p>
            <a:pPr indent="-334327" lvl="0" marL="457200" rtl="0" algn="l">
              <a:spcBef>
                <a:spcPts val="0"/>
              </a:spcBef>
              <a:spcAft>
                <a:spcPts val="0"/>
              </a:spcAft>
              <a:buSzPct val="100000"/>
              <a:buChar char="●"/>
            </a:pPr>
            <a:r>
              <a:rPr lang="en"/>
              <a:t>Music Streaming Platforms: The streaming platforms can use our system to observe the sentiment related to the songs and then generalize their category.</a:t>
            </a:r>
            <a:endParaRPr/>
          </a:p>
          <a:p>
            <a:pPr indent="-334327" lvl="0" marL="457200" rtl="0" algn="l">
              <a:spcBef>
                <a:spcPts val="0"/>
              </a:spcBef>
              <a:spcAft>
                <a:spcPts val="0"/>
              </a:spcAft>
              <a:buSzPct val="100000"/>
              <a:buChar char="●"/>
            </a:pPr>
            <a:r>
              <a:rPr lang="en"/>
              <a:t>Movie Directors: The </a:t>
            </a:r>
            <a:r>
              <a:rPr lang="en"/>
              <a:t>directors</a:t>
            </a:r>
            <a:r>
              <a:rPr lang="en"/>
              <a:t> could observe the lyrics length to ensure it fits the general criteria and could also suggest changes in the words to make the sentiment of the song fit the overall </a:t>
            </a:r>
            <a:r>
              <a:rPr lang="en"/>
              <a:t>sentiment</a:t>
            </a:r>
            <a:r>
              <a:rPr lang="en"/>
              <a:t> of the scene.</a:t>
            </a:r>
            <a:endParaRPr/>
          </a:p>
          <a:p>
            <a:pPr indent="-334327" lvl="0" marL="457200" rtl="0" algn="l">
              <a:spcBef>
                <a:spcPts val="0"/>
              </a:spcBef>
              <a:spcAft>
                <a:spcPts val="0"/>
              </a:spcAft>
              <a:buSzPct val="100000"/>
              <a:buChar char="●"/>
            </a:pPr>
            <a:r>
              <a:rPr lang="en"/>
              <a:t>Music Producers: The music producers could suggest change in repetitive words by an artist and they could also suggest changes in sentiment to fit the requirement.</a:t>
            </a:r>
            <a:endParaRPr/>
          </a:p>
          <a:p>
            <a:pPr indent="-334327" lvl="0" marL="457200" rtl="0" algn="l">
              <a:spcBef>
                <a:spcPts val="0"/>
              </a:spcBef>
              <a:spcAft>
                <a:spcPts val="0"/>
              </a:spcAft>
              <a:buSzPct val="100000"/>
              <a:buChar char="●"/>
            </a:pPr>
            <a:r>
              <a:rPr lang="en"/>
              <a:t>Song Writers: The song writers could use our predictive model to know which artist could best deliver the lyrics that they have written.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97" name="Google Shape;97;p19"/>
          <p:cNvSpPr txBox="1"/>
          <p:nvPr>
            <p:ph idx="1" type="body"/>
          </p:nvPr>
        </p:nvSpPr>
        <p:spPr>
          <a:xfrm>
            <a:off x="311700" y="1152475"/>
            <a:ext cx="3260100" cy="3781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688"/>
              <a:buNone/>
            </a:pPr>
            <a:r>
              <a:rPr b="1" lang="en" sz="1125" u="sng"/>
              <a:t>Tokenized Lyrics: </a:t>
            </a:r>
            <a:r>
              <a:rPr lang="en" sz="1125"/>
              <a:t>In this section we tokenized all the words in the lyrics and removed all </a:t>
            </a:r>
            <a:r>
              <a:rPr lang="en" sz="1125"/>
              <a:t>redundant</a:t>
            </a:r>
            <a:r>
              <a:rPr lang="en" sz="1125"/>
              <a:t> words like “the, is, \n” etc. </a:t>
            </a:r>
            <a:endParaRPr sz="1125"/>
          </a:p>
          <a:p>
            <a:pPr indent="0" lvl="0" marL="0" rtl="0" algn="l">
              <a:lnSpc>
                <a:spcPct val="95000"/>
              </a:lnSpc>
              <a:spcBef>
                <a:spcPts val="1200"/>
              </a:spcBef>
              <a:spcAft>
                <a:spcPts val="0"/>
              </a:spcAft>
              <a:buSzPts val="688"/>
              <a:buNone/>
            </a:pPr>
            <a:r>
              <a:rPr b="1" lang="en" sz="1125" u="sng"/>
              <a:t>Lyrics Length: </a:t>
            </a:r>
            <a:r>
              <a:rPr lang="en" sz="1125"/>
              <a:t>We </a:t>
            </a:r>
            <a:r>
              <a:rPr lang="en" sz="1125"/>
              <a:t>calculated</a:t>
            </a:r>
            <a:r>
              <a:rPr lang="en" sz="1125"/>
              <a:t> the lyrics length for each of the lyrics </a:t>
            </a:r>
            <a:endParaRPr sz="1125"/>
          </a:p>
          <a:p>
            <a:pPr indent="0" lvl="0" marL="0" rtl="0" algn="l">
              <a:lnSpc>
                <a:spcPct val="95000"/>
              </a:lnSpc>
              <a:spcBef>
                <a:spcPts val="1200"/>
              </a:spcBef>
              <a:spcAft>
                <a:spcPts val="0"/>
              </a:spcAft>
              <a:buSzPts val="688"/>
              <a:buNone/>
            </a:pPr>
            <a:r>
              <a:rPr b="1" lang="en" sz="1125" u="sng"/>
              <a:t>Standardized Length: </a:t>
            </a:r>
            <a:r>
              <a:rPr lang="en" sz="1125"/>
              <a:t>We standardized the Length of each of the lyrics</a:t>
            </a:r>
            <a:endParaRPr sz="1125"/>
          </a:p>
          <a:p>
            <a:pPr indent="0" lvl="0" marL="0" rtl="0" algn="l">
              <a:lnSpc>
                <a:spcPct val="95000"/>
              </a:lnSpc>
              <a:spcBef>
                <a:spcPts val="1200"/>
              </a:spcBef>
              <a:spcAft>
                <a:spcPts val="0"/>
              </a:spcAft>
              <a:buSzPts val="688"/>
              <a:buNone/>
            </a:pPr>
            <a:r>
              <a:rPr b="1" lang="en" sz="1125" u="sng"/>
              <a:t>Average Lyrics Length: </a:t>
            </a:r>
            <a:r>
              <a:rPr lang="en" sz="1125"/>
              <a:t>We assigned the average lyrics length of all songs combined by each of the actors.</a:t>
            </a:r>
            <a:endParaRPr sz="1125"/>
          </a:p>
          <a:p>
            <a:pPr indent="0" lvl="0" marL="0" rtl="0" algn="l">
              <a:lnSpc>
                <a:spcPct val="95000"/>
              </a:lnSpc>
              <a:spcBef>
                <a:spcPts val="1200"/>
              </a:spcBef>
              <a:spcAft>
                <a:spcPts val="0"/>
              </a:spcAft>
              <a:buSzPts val="688"/>
              <a:buNone/>
            </a:pPr>
            <a:r>
              <a:rPr b="1" lang="en" sz="1125" u="sng"/>
              <a:t>Tokenized Words:</a:t>
            </a:r>
            <a:r>
              <a:rPr lang="en" sz="1125" u="sng"/>
              <a:t> </a:t>
            </a:r>
            <a:r>
              <a:rPr lang="en" sz="1125"/>
              <a:t>In tokenized words we tokenized the words in a list, removed stop words for further POS tagging. </a:t>
            </a:r>
            <a:endParaRPr sz="1125"/>
          </a:p>
          <a:p>
            <a:pPr indent="0" lvl="0" marL="0" rtl="0" algn="l">
              <a:lnSpc>
                <a:spcPct val="95000"/>
              </a:lnSpc>
              <a:spcBef>
                <a:spcPts val="1200"/>
              </a:spcBef>
              <a:spcAft>
                <a:spcPts val="1200"/>
              </a:spcAft>
              <a:buSzPts val="688"/>
              <a:buNone/>
            </a:pPr>
            <a:r>
              <a:rPr b="1" lang="en" sz="1125" u="sng"/>
              <a:t>Lemmatized Lyrics: </a:t>
            </a:r>
            <a:r>
              <a:rPr lang="en" sz="1125"/>
              <a:t>In this section we lemmatized each of the words in the lyrics, removed </a:t>
            </a:r>
            <a:r>
              <a:rPr lang="en" sz="1125"/>
              <a:t>apostrophes</a:t>
            </a:r>
            <a:r>
              <a:rPr lang="en" sz="1125"/>
              <a:t> and special characters etc. </a:t>
            </a:r>
            <a:endParaRPr sz="1125"/>
          </a:p>
        </p:txBody>
      </p:sp>
      <p:pic>
        <p:nvPicPr>
          <p:cNvPr id="98" name="Google Shape;98;p19"/>
          <p:cNvPicPr preferRelativeResize="0"/>
          <p:nvPr/>
        </p:nvPicPr>
        <p:blipFill>
          <a:blip r:embed="rId3">
            <a:alphaModFix/>
          </a:blip>
          <a:stretch>
            <a:fillRect/>
          </a:stretch>
        </p:blipFill>
        <p:spPr>
          <a:xfrm>
            <a:off x="3571800" y="1152475"/>
            <a:ext cx="5496601" cy="354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Artists Lyrics Length Plot </a:t>
            </a:r>
            <a:endParaRPr/>
          </a:p>
        </p:txBody>
      </p:sp>
      <p:sp>
        <p:nvSpPr>
          <p:cNvPr id="104" name="Google Shape;104;p20"/>
          <p:cNvSpPr txBox="1"/>
          <p:nvPr>
            <p:ph idx="1" type="body"/>
          </p:nvPr>
        </p:nvSpPr>
        <p:spPr>
          <a:xfrm>
            <a:off x="311700" y="1152475"/>
            <a:ext cx="4816800" cy="357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this section we have plotted the average lyrics length for each of the artist.</a:t>
            </a:r>
            <a:endParaRPr/>
          </a:p>
          <a:p>
            <a:pPr indent="0" lvl="0" marL="0" rtl="0" algn="l">
              <a:spcBef>
                <a:spcPts val="1200"/>
              </a:spcBef>
              <a:spcAft>
                <a:spcPts val="0"/>
              </a:spcAft>
              <a:buNone/>
            </a:pPr>
            <a:r>
              <a:rPr lang="en"/>
              <a:t>We have also plotted an Average Trend line to show the average lyrics length and a 80% and 60% average block line.</a:t>
            </a:r>
            <a:endParaRPr/>
          </a:p>
          <a:p>
            <a:pPr indent="0" lvl="0" marL="0" rtl="0" algn="l">
              <a:spcBef>
                <a:spcPts val="1200"/>
              </a:spcBef>
              <a:spcAft>
                <a:spcPts val="1200"/>
              </a:spcAft>
              <a:buNone/>
            </a:pPr>
            <a:r>
              <a:rPr lang="en"/>
              <a:t>Through this plot we can clearly see that Bob Dylan is the speechiest artist whereas Nat King Cole is the least speechiest artist among all. While Elton John can be considered as one which is closest to the average lyrics length. </a:t>
            </a:r>
            <a:endParaRPr/>
          </a:p>
        </p:txBody>
      </p:sp>
      <p:pic>
        <p:nvPicPr>
          <p:cNvPr id="105" name="Google Shape;105;p20"/>
          <p:cNvPicPr preferRelativeResize="0"/>
          <p:nvPr/>
        </p:nvPicPr>
        <p:blipFill>
          <a:blip r:embed="rId3">
            <a:alphaModFix/>
          </a:blip>
          <a:stretch>
            <a:fillRect/>
          </a:stretch>
        </p:blipFill>
        <p:spPr>
          <a:xfrm>
            <a:off x="5128500" y="243025"/>
            <a:ext cx="3850199" cy="47645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Parts of Speech(POS) Tagging</a:t>
            </a:r>
            <a:endParaRPr/>
          </a:p>
        </p:txBody>
      </p:sp>
      <p:sp>
        <p:nvSpPr>
          <p:cNvPr id="111" name="Google Shape;111;p21"/>
          <p:cNvSpPr txBox="1"/>
          <p:nvPr>
            <p:ph idx="1" type="body"/>
          </p:nvPr>
        </p:nvSpPr>
        <p:spPr>
          <a:xfrm>
            <a:off x="311700" y="1152475"/>
            <a:ext cx="8520600" cy="357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POS tagging is the process of labeling the words in a sentence with their corresponding part of speech, such as noun, verb, adjective, etc.</a:t>
            </a:r>
            <a:endParaRPr/>
          </a:p>
          <a:p>
            <a:pPr indent="-342900" lvl="0" marL="457200" rtl="0" algn="l">
              <a:spcBef>
                <a:spcPts val="0"/>
              </a:spcBef>
              <a:spcAft>
                <a:spcPts val="0"/>
              </a:spcAft>
              <a:buSzPts val="1800"/>
              <a:buChar char="●"/>
            </a:pPr>
            <a:r>
              <a:rPr lang="en"/>
              <a:t>Below are a few </a:t>
            </a:r>
            <a:r>
              <a:rPr lang="en"/>
              <a:t>predefined</a:t>
            </a:r>
            <a:r>
              <a:rPr lang="en"/>
              <a:t> POS tags.</a:t>
            </a:r>
            <a:endParaRPr/>
          </a:p>
        </p:txBody>
      </p:sp>
      <p:pic>
        <p:nvPicPr>
          <p:cNvPr id="112" name="Google Shape;112;p21"/>
          <p:cNvPicPr preferRelativeResize="0"/>
          <p:nvPr/>
        </p:nvPicPr>
        <p:blipFill>
          <a:blip r:embed="rId3">
            <a:alphaModFix/>
          </a:blip>
          <a:stretch>
            <a:fillRect/>
          </a:stretch>
        </p:blipFill>
        <p:spPr>
          <a:xfrm>
            <a:off x="2159474" y="2201375"/>
            <a:ext cx="4825052" cy="273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