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0b50d52e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0b50d52e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12edf8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12edf8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0b50d52e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0b50d52e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0b50d52e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0b50d52e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0b50d52e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0b50d52e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0b50d52e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0b50d52e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0b50d52e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0b50d52e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0b50d52e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0b50d52e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0b50d52e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0b50d52e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0b50d52e9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0b50d52e9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19a8a23c4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19a8a23c4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0b50d52e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0b50d52e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0b50d52e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0b50d52e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0b50d52e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0b50d52e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0b50d52e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0b50d52e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0b50d52e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0b50d52e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19a8a23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19a8a23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0b50d52e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0b50d52e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19a8a23c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19a8a23c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0b50d52e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0b50d52e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mailto:------------@drexel.edu" TargetMode="External"/><Relationship Id="rId4" Type="http://schemas.openxmlformats.org/officeDocument/2006/relationships/hyperlink" Target="mailto:sd3627@drexel.edu" TargetMode="External"/><Relationship Id="rId5" Type="http://schemas.openxmlformats.org/officeDocument/2006/relationships/hyperlink" Target="mailto:mjv64@drexel.edu" TargetMode="External"/><Relationship Id="rId6" Type="http://schemas.openxmlformats.org/officeDocument/2006/relationships/hyperlink" Target="mailto:hr439@drexel.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nlp.cs.washington.edu/triviaq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DSCI 691</a:t>
            </a:r>
            <a:endParaRPr/>
          </a:p>
          <a:p>
            <a:pPr indent="0" lvl="0" marL="0" rtl="0" algn="ctr">
              <a:spcBef>
                <a:spcPts val="0"/>
              </a:spcBef>
              <a:spcAft>
                <a:spcPts val="0"/>
              </a:spcAft>
              <a:buNone/>
            </a:pPr>
            <a:r>
              <a:rPr lang="en"/>
              <a:t>Trivia QA using NLP with Deep Learning</a:t>
            </a:r>
            <a:endParaRPr/>
          </a:p>
        </p:txBody>
      </p:sp>
      <p:sp>
        <p:nvSpPr>
          <p:cNvPr id="105" name="Google Shape;105;p25"/>
          <p:cNvSpPr txBox="1"/>
          <p:nvPr>
            <p:ph idx="1" type="subTitle"/>
          </p:nvPr>
        </p:nvSpPr>
        <p:spPr>
          <a:xfrm>
            <a:off x="671250" y="3174875"/>
            <a:ext cx="7801500" cy="124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Project By:</a:t>
            </a:r>
            <a:endParaRPr b="1"/>
          </a:p>
          <a:p>
            <a:pPr indent="0" lvl="0" marL="0" rtl="0" algn="ctr">
              <a:spcBef>
                <a:spcPts val="0"/>
              </a:spcBef>
              <a:spcAft>
                <a:spcPts val="0"/>
              </a:spcAft>
              <a:buNone/>
            </a:pPr>
            <a:r>
              <a:rPr b="1" lang="en"/>
              <a:t> </a:t>
            </a:r>
            <a:endParaRPr b="1"/>
          </a:p>
          <a:p>
            <a:pPr indent="0" lvl="0" marL="0" rtl="0" algn="ctr">
              <a:spcBef>
                <a:spcPts val="0"/>
              </a:spcBef>
              <a:spcAft>
                <a:spcPts val="0"/>
              </a:spcAft>
              <a:buNone/>
            </a:pPr>
            <a:r>
              <a:rPr lang="en"/>
              <a:t>Arnav Goel</a:t>
            </a:r>
            <a:endParaRPr/>
          </a:p>
          <a:p>
            <a:pPr indent="0" lvl="0" marL="0" rtl="0" algn="ctr">
              <a:spcBef>
                <a:spcPts val="0"/>
              </a:spcBef>
              <a:spcAft>
                <a:spcPts val="0"/>
              </a:spcAft>
              <a:buNone/>
            </a:pPr>
            <a:r>
              <a:rPr lang="en"/>
              <a:t>Siddharth Dudugu</a:t>
            </a:r>
            <a:endParaRPr/>
          </a:p>
          <a:p>
            <a:pPr indent="0" lvl="0" marL="0" rtl="0" algn="ctr">
              <a:spcBef>
                <a:spcPts val="0"/>
              </a:spcBef>
              <a:spcAft>
                <a:spcPts val="0"/>
              </a:spcAft>
              <a:buNone/>
            </a:pPr>
            <a:r>
              <a:rPr lang="en"/>
              <a:t>Michael Visco</a:t>
            </a:r>
            <a:endParaRPr/>
          </a:p>
          <a:p>
            <a:pPr indent="0" lvl="0" marL="0" rtl="0" algn="ctr">
              <a:spcBef>
                <a:spcPts val="0"/>
              </a:spcBef>
              <a:spcAft>
                <a:spcPts val="0"/>
              </a:spcAft>
              <a:buNone/>
            </a:pPr>
            <a:r>
              <a:rPr lang="en"/>
              <a:t>Harsh Ramesh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Baselines</a:t>
            </a:r>
            <a:endParaRPr/>
          </a:p>
        </p:txBody>
      </p:sp>
      <p:sp>
        <p:nvSpPr>
          <p:cNvPr id="160" name="Google Shape;160;p34"/>
          <p:cNvSpPr txBox="1"/>
          <p:nvPr>
            <p:ph idx="1" type="body"/>
          </p:nvPr>
        </p:nvSpPr>
        <p:spPr>
          <a:xfrm>
            <a:off x="311700" y="1346375"/>
            <a:ext cx="8520600" cy="32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our metric we will use accuracy of answers. </a:t>
            </a:r>
            <a:endParaRPr/>
          </a:p>
          <a:p>
            <a:pPr indent="0" lvl="0" marL="0" rtl="0" algn="l">
              <a:spcBef>
                <a:spcPts val="1200"/>
              </a:spcBef>
              <a:spcAft>
                <a:spcPts val="0"/>
              </a:spcAft>
              <a:buNone/>
            </a:pPr>
            <a:r>
              <a:rPr lang="en"/>
              <a:t>As baselines to compare to, previous implementations stated their neural network and SQuAD (Stanford Question Answering Dataset) </a:t>
            </a:r>
            <a:r>
              <a:rPr lang="en"/>
              <a:t>performed</a:t>
            </a:r>
            <a:r>
              <a:rPr lang="en"/>
              <a:t> at 23% and 40% accuracy respectively, while human </a:t>
            </a:r>
            <a:r>
              <a:rPr lang="en"/>
              <a:t>performance</a:t>
            </a:r>
            <a:r>
              <a:rPr lang="en"/>
              <a:t> for this task is at 80% accuracy (Joshi 2017).</a:t>
            </a:r>
            <a:endParaRPr/>
          </a:p>
          <a:p>
            <a:pPr indent="0" lvl="0" marL="0" rtl="0" algn="l">
              <a:spcBef>
                <a:spcPts val="1200"/>
              </a:spcBef>
              <a:spcAft>
                <a:spcPts val="1200"/>
              </a:spcAft>
              <a:buNone/>
            </a:pPr>
            <a:r>
              <a:rPr lang="en"/>
              <a:t>The goal for our model is to explore other neural network </a:t>
            </a:r>
            <a:r>
              <a:rPr lang="en"/>
              <a:t>architectures</a:t>
            </a:r>
            <a:r>
              <a:rPr lang="en"/>
              <a:t> and pretrained-language models to see if we can improve upon the previous achieved accuracies, and best case scenario be close or more than human achieved accuracy.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Process</a:t>
            </a:r>
            <a:endParaRPr/>
          </a:p>
        </p:txBody>
      </p:sp>
      <p:sp>
        <p:nvSpPr>
          <p:cNvPr id="166" name="Google Shape;166;p35"/>
          <p:cNvSpPr txBox="1"/>
          <p:nvPr>
            <p:ph idx="1" type="body"/>
          </p:nvPr>
        </p:nvSpPr>
        <p:spPr>
          <a:xfrm>
            <a:off x="311700" y="1152475"/>
            <a:ext cx="8520600" cy="3781800"/>
          </a:xfrm>
          <a:prstGeom prst="rect">
            <a:avLst/>
          </a:prstGeom>
        </p:spPr>
        <p:txBody>
          <a:bodyPr anchorCtr="0" anchor="t" bIns="91425" lIns="91425" spcFirstLastPara="1" rIns="91425" wrap="square" tIns="91425">
            <a:normAutofit/>
          </a:bodyPr>
          <a:lstStyle/>
          <a:p>
            <a:pPr indent="-344487" lvl="0" marL="457200" rtl="0" algn="l">
              <a:lnSpc>
                <a:spcPct val="150000"/>
              </a:lnSpc>
              <a:spcBef>
                <a:spcPts val="0"/>
              </a:spcBef>
              <a:spcAft>
                <a:spcPts val="0"/>
              </a:spcAft>
              <a:buSzPts val="1825"/>
              <a:buChar char="●"/>
            </a:pPr>
            <a:r>
              <a:rPr lang="en" sz="1825"/>
              <a:t>Splitting the Dataset</a:t>
            </a:r>
            <a:endParaRPr sz="1825"/>
          </a:p>
          <a:p>
            <a:pPr indent="-344487" lvl="0" marL="457200" rtl="0" algn="l">
              <a:lnSpc>
                <a:spcPct val="150000"/>
              </a:lnSpc>
              <a:spcBef>
                <a:spcPts val="0"/>
              </a:spcBef>
              <a:spcAft>
                <a:spcPts val="0"/>
              </a:spcAft>
              <a:buSzPts val="1825"/>
              <a:buChar char="●"/>
            </a:pPr>
            <a:r>
              <a:rPr lang="en" sz="1825"/>
              <a:t>Preprocessing the Labels</a:t>
            </a:r>
            <a:endParaRPr sz="1825"/>
          </a:p>
          <a:p>
            <a:pPr indent="-344487" lvl="0" marL="457200" rtl="0" algn="l">
              <a:lnSpc>
                <a:spcPct val="150000"/>
              </a:lnSpc>
              <a:spcBef>
                <a:spcPts val="0"/>
              </a:spcBef>
              <a:spcAft>
                <a:spcPts val="0"/>
              </a:spcAft>
              <a:buSzPts val="1825"/>
              <a:buChar char="●"/>
            </a:pPr>
            <a:r>
              <a:rPr lang="en" sz="1825"/>
              <a:t>Tokenizing and Padding the Questions</a:t>
            </a:r>
            <a:endParaRPr sz="1825"/>
          </a:p>
          <a:p>
            <a:pPr indent="-344487" lvl="0" marL="457200" rtl="0" algn="l">
              <a:lnSpc>
                <a:spcPct val="150000"/>
              </a:lnSpc>
              <a:spcBef>
                <a:spcPts val="0"/>
              </a:spcBef>
              <a:spcAft>
                <a:spcPts val="0"/>
              </a:spcAft>
              <a:buSzPts val="1825"/>
              <a:buChar char="●"/>
            </a:pPr>
            <a:r>
              <a:rPr lang="en" sz="1825"/>
              <a:t>Model Architecture</a:t>
            </a:r>
            <a:endParaRPr sz="1825"/>
          </a:p>
          <a:p>
            <a:pPr indent="-344487" lvl="1" marL="914400" rtl="0" algn="l">
              <a:lnSpc>
                <a:spcPct val="150000"/>
              </a:lnSpc>
              <a:spcBef>
                <a:spcPts val="0"/>
              </a:spcBef>
              <a:spcAft>
                <a:spcPts val="0"/>
              </a:spcAft>
              <a:buSzPts val="1825"/>
              <a:buChar char="○"/>
            </a:pPr>
            <a:r>
              <a:rPr lang="en" sz="1825"/>
              <a:t>Model built using Keras</a:t>
            </a:r>
            <a:endParaRPr sz="1825"/>
          </a:p>
          <a:p>
            <a:pPr indent="-344487" lvl="1" marL="914400" rtl="0" algn="l">
              <a:lnSpc>
                <a:spcPct val="150000"/>
              </a:lnSpc>
              <a:spcBef>
                <a:spcPts val="0"/>
              </a:spcBef>
              <a:spcAft>
                <a:spcPts val="0"/>
              </a:spcAft>
              <a:buSzPts val="1825"/>
              <a:buChar char="○"/>
            </a:pPr>
            <a:r>
              <a:rPr lang="en" sz="1825"/>
              <a:t>Glove</a:t>
            </a:r>
            <a:endParaRPr sz="1825"/>
          </a:p>
          <a:p>
            <a:pPr indent="-344487" lvl="0" marL="457200" rtl="0" algn="l">
              <a:lnSpc>
                <a:spcPct val="150000"/>
              </a:lnSpc>
              <a:spcBef>
                <a:spcPts val="0"/>
              </a:spcBef>
              <a:spcAft>
                <a:spcPts val="0"/>
              </a:spcAft>
              <a:buSzPts val="1825"/>
              <a:buChar char="●"/>
            </a:pPr>
            <a:r>
              <a:rPr lang="en" sz="1825"/>
              <a:t>Compiling the Model</a:t>
            </a:r>
            <a:endParaRPr sz="1825"/>
          </a:p>
          <a:p>
            <a:pPr indent="-344487" lvl="0" marL="457200" rtl="0" algn="l">
              <a:lnSpc>
                <a:spcPct val="150000"/>
              </a:lnSpc>
              <a:spcBef>
                <a:spcPts val="0"/>
              </a:spcBef>
              <a:spcAft>
                <a:spcPts val="0"/>
              </a:spcAft>
              <a:buSzPts val="1825"/>
              <a:buChar char="●"/>
            </a:pPr>
            <a:r>
              <a:rPr lang="en" sz="1825"/>
              <a:t>Training the Model</a:t>
            </a:r>
            <a:endParaRPr sz="18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Challenges &amp; Solutions</a:t>
            </a:r>
            <a:endParaRPr/>
          </a:p>
        </p:txBody>
      </p:sp>
      <p:sp>
        <p:nvSpPr>
          <p:cNvPr id="172" name="Google Shape;172;p36"/>
          <p:cNvSpPr txBox="1"/>
          <p:nvPr>
            <p:ph idx="1" type="body"/>
          </p:nvPr>
        </p:nvSpPr>
        <p:spPr>
          <a:xfrm>
            <a:off x="311700" y="1152475"/>
            <a:ext cx="8520600" cy="3572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Computational Resources</a:t>
            </a:r>
            <a:endParaRPr/>
          </a:p>
          <a:p>
            <a:pPr indent="-342900" lvl="0" marL="457200" rtl="0" algn="l">
              <a:lnSpc>
                <a:spcPct val="200000"/>
              </a:lnSpc>
              <a:spcBef>
                <a:spcPts val="0"/>
              </a:spcBef>
              <a:spcAft>
                <a:spcPts val="0"/>
              </a:spcAft>
              <a:buSzPts val="1800"/>
              <a:buChar char="●"/>
            </a:pPr>
            <a:r>
              <a:rPr lang="en"/>
              <a:t>Fine-tuning Pre-trained Models</a:t>
            </a:r>
            <a:endParaRPr/>
          </a:p>
          <a:p>
            <a:pPr indent="-342900" lvl="0" marL="457200" rtl="0" algn="l">
              <a:lnSpc>
                <a:spcPct val="200000"/>
              </a:lnSpc>
              <a:spcBef>
                <a:spcPts val="0"/>
              </a:spcBef>
              <a:spcAft>
                <a:spcPts val="0"/>
              </a:spcAft>
              <a:buSzPts val="1800"/>
              <a:buChar char="●"/>
            </a:pPr>
            <a:r>
              <a:rPr lang="en"/>
              <a:t>Long and Complex Questions</a:t>
            </a:r>
            <a:endParaRPr/>
          </a:p>
          <a:p>
            <a:pPr indent="-342900" lvl="0" marL="457200" rtl="0" algn="l">
              <a:lnSpc>
                <a:spcPct val="200000"/>
              </a:lnSpc>
              <a:spcBef>
                <a:spcPts val="0"/>
              </a:spcBef>
              <a:spcAft>
                <a:spcPts val="0"/>
              </a:spcAft>
              <a:buSzPts val="1800"/>
              <a:buChar char="●"/>
            </a:pPr>
            <a:r>
              <a:rPr lang="en"/>
              <a:t>Lack of Contextual Understanding</a:t>
            </a:r>
            <a:endParaRPr/>
          </a:p>
          <a:p>
            <a:pPr indent="-342900" lvl="0" marL="457200" rtl="0" algn="l">
              <a:lnSpc>
                <a:spcPct val="200000"/>
              </a:lnSpc>
              <a:spcBef>
                <a:spcPts val="0"/>
              </a:spcBef>
              <a:spcAft>
                <a:spcPts val="0"/>
              </a:spcAft>
              <a:buSzPts val="1800"/>
              <a:buChar char="●"/>
            </a:pPr>
            <a:r>
              <a:rPr lang="en"/>
              <a:t>Ambiguity and Variability in 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Performance Metrics</a:t>
            </a:r>
            <a:endParaRPr/>
          </a:p>
        </p:txBody>
      </p:sp>
      <p:sp>
        <p:nvSpPr>
          <p:cNvPr id="178" name="Google Shape;178;p37"/>
          <p:cNvSpPr txBox="1"/>
          <p:nvPr>
            <p:ph idx="1" type="body"/>
          </p:nvPr>
        </p:nvSpPr>
        <p:spPr>
          <a:xfrm>
            <a:off x="311725" y="1558175"/>
            <a:ext cx="8520600" cy="30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Neural Network Model </a:t>
            </a:r>
            <a:r>
              <a:rPr lang="en"/>
              <a:t>using</a:t>
            </a:r>
            <a:r>
              <a:rPr lang="en"/>
              <a:t> Keras Sequential API</a:t>
            </a:r>
            <a:endParaRPr/>
          </a:p>
          <a:p>
            <a:pPr indent="-317500" lvl="1" marL="1371600" rtl="0" algn="l">
              <a:spcBef>
                <a:spcPts val="0"/>
              </a:spcBef>
              <a:spcAft>
                <a:spcPts val="0"/>
              </a:spcAft>
              <a:buSzPts val="1400"/>
              <a:buChar char="○"/>
            </a:pPr>
            <a:r>
              <a:rPr lang="en"/>
              <a:t>Test Loss - 0.7</a:t>
            </a:r>
            <a:endParaRPr/>
          </a:p>
          <a:p>
            <a:pPr indent="-317500" lvl="1" marL="1371600" rtl="0" algn="l">
              <a:spcBef>
                <a:spcPts val="0"/>
              </a:spcBef>
              <a:spcAft>
                <a:spcPts val="0"/>
              </a:spcAft>
              <a:buSzPts val="1400"/>
              <a:buChar char="○"/>
            </a:pPr>
            <a:r>
              <a:rPr lang="en"/>
              <a:t>Test Accuracy - 0.96</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Glove:</a:t>
            </a:r>
            <a:endParaRPr/>
          </a:p>
          <a:p>
            <a:pPr indent="-317500" lvl="1" marL="1371600" rtl="0" algn="l">
              <a:spcBef>
                <a:spcPts val="0"/>
              </a:spcBef>
              <a:spcAft>
                <a:spcPts val="0"/>
              </a:spcAft>
              <a:buSzPts val="1400"/>
              <a:buChar char="○"/>
            </a:pPr>
            <a:r>
              <a:rPr lang="en"/>
              <a:t>Test Loss - 0.7</a:t>
            </a:r>
            <a:endParaRPr/>
          </a:p>
          <a:p>
            <a:pPr indent="-317500" lvl="1" marL="1371600" rtl="0" algn="l">
              <a:spcBef>
                <a:spcPts val="0"/>
              </a:spcBef>
              <a:spcAft>
                <a:spcPts val="0"/>
              </a:spcAft>
              <a:buSzPts val="1400"/>
              <a:buChar char="○"/>
            </a:pPr>
            <a:r>
              <a:rPr lang="en"/>
              <a:t>Test Accuracy - 0.945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11700" y="249925"/>
            <a:ext cx="8520600" cy="5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Outcomes</a:t>
            </a:r>
            <a:endParaRPr/>
          </a:p>
        </p:txBody>
      </p:sp>
      <p:sp>
        <p:nvSpPr>
          <p:cNvPr id="184" name="Google Shape;184;p38"/>
          <p:cNvSpPr txBox="1"/>
          <p:nvPr>
            <p:ph idx="1" type="body"/>
          </p:nvPr>
        </p:nvSpPr>
        <p:spPr>
          <a:xfrm>
            <a:off x="311700" y="1013575"/>
            <a:ext cx="8520600" cy="35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Much higher accuracy than previous models with this dataset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Outperformed</a:t>
            </a:r>
            <a:r>
              <a:rPr lang="en"/>
              <a:t> human response by about 15%</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model successfully handled challenges related to complex question semantics, reasoning, and information extraction.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title"/>
          </p:nvPr>
        </p:nvSpPr>
        <p:spPr>
          <a:xfrm>
            <a:off x="311700" y="249925"/>
            <a:ext cx="8520600" cy="5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90" name="Google Shape;190;p39"/>
          <p:cNvSpPr txBox="1"/>
          <p:nvPr/>
        </p:nvSpPr>
        <p:spPr>
          <a:xfrm>
            <a:off x="386550" y="1031325"/>
            <a:ext cx="8370900" cy="32325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Hardware Limitations</a:t>
            </a:r>
            <a:endParaRPr sz="1800">
              <a:solidFill>
                <a:schemeClr val="accent3"/>
              </a:solidFill>
              <a:latin typeface="Average"/>
              <a:ea typeface="Average"/>
              <a:cs typeface="Average"/>
              <a:sym typeface="Average"/>
            </a:endParaRPr>
          </a:p>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Software Compatibility</a:t>
            </a:r>
            <a:endParaRPr sz="1800">
              <a:solidFill>
                <a:schemeClr val="accent3"/>
              </a:solidFill>
              <a:latin typeface="Average"/>
              <a:ea typeface="Average"/>
              <a:cs typeface="Average"/>
              <a:sym typeface="Average"/>
            </a:endParaRPr>
          </a:p>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GPU Memory Limit</a:t>
            </a:r>
            <a:endParaRPr sz="1800">
              <a:solidFill>
                <a:schemeClr val="accent3"/>
              </a:solidFill>
              <a:latin typeface="Average"/>
              <a:ea typeface="Average"/>
              <a:cs typeface="Average"/>
              <a:sym typeface="Average"/>
            </a:endParaRPr>
          </a:p>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Code Optimizations</a:t>
            </a:r>
            <a:endParaRPr sz="1800">
              <a:solidFill>
                <a:schemeClr val="accent3"/>
              </a:solidFill>
              <a:latin typeface="Average"/>
              <a:ea typeface="Average"/>
              <a:cs typeface="Average"/>
              <a:sym typeface="Average"/>
            </a:endParaRPr>
          </a:p>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Debugging Challenges</a:t>
            </a:r>
            <a:endParaRPr sz="1800">
              <a:solidFill>
                <a:schemeClr val="accent3"/>
              </a:solidFill>
              <a:latin typeface="Average"/>
              <a:ea typeface="Average"/>
              <a:cs typeface="Average"/>
              <a:sym typeface="Average"/>
            </a:endParaRPr>
          </a:p>
          <a:p>
            <a:pPr indent="-342900" lvl="0" marL="457200" rtl="0" algn="l">
              <a:lnSpc>
                <a:spcPct val="200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Learning Curve</a:t>
            </a:r>
            <a:endParaRPr sz="18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311700" y="249925"/>
            <a:ext cx="8520600" cy="5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 Future Improvements</a:t>
            </a:r>
            <a:endParaRPr/>
          </a:p>
        </p:txBody>
      </p:sp>
      <p:sp>
        <p:nvSpPr>
          <p:cNvPr id="196" name="Google Shape;196;p40"/>
          <p:cNvSpPr txBox="1"/>
          <p:nvPr>
            <p:ph idx="1" type="body"/>
          </p:nvPr>
        </p:nvSpPr>
        <p:spPr>
          <a:xfrm>
            <a:off x="311725" y="1058950"/>
            <a:ext cx="8520600" cy="3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Explore more pre-trained word models like GPT-3</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Accumulate a larger dataset to train the models 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Incorporate human error in the model to better match human accuracy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type="title"/>
          </p:nvPr>
        </p:nvSpPr>
        <p:spPr>
          <a:xfrm>
            <a:off x="311700" y="27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Conclusion: Real World Applications</a:t>
            </a:r>
            <a:endParaRPr/>
          </a:p>
        </p:txBody>
      </p:sp>
      <p:sp>
        <p:nvSpPr>
          <p:cNvPr id="202" name="Google Shape;202;p41"/>
          <p:cNvSpPr txBox="1"/>
          <p:nvPr>
            <p:ph idx="1" type="body"/>
          </p:nvPr>
        </p:nvSpPr>
        <p:spPr>
          <a:xfrm>
            <a:off x="311700" y="1006000"/>
            <a:ext cx="8520600" cy="3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A bot that can answer a wide variety of questions as we see in ChatGPT and Siri/Alexa</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 bot that can model human trivia </a:t>
            </a:r>
            <a:r>
              <a:rPr lang="en"/>
              <a:t>performance</a:t>
            </a:r>
            <a:r>
              <a:rPr lang="en"/>
              <a:t> for research purposes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Identify topics that are difficult or lacking accessible information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2"/>
          <p:cNvSpPr/>
          <p:nvPr/>
        </p:nvSpPr>
        <p:spPr>
          <a:xfrm>
            <a:off x="476100" y="2023172"/>
            <a:ext cx="8191793" cy="109714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Any Questions?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213" name="Google Shape;213;p43"/>
          <p:cNvSpPr txBox="1"/>
          <p:nvPr>
            <p:ph idx="1" type="body"/>
          </p:nvPr>
        </p:nvSpPr>
        <p:spPr>
          <a:xfrm>
            <a:off x="311700" y="1100925"/>
            <a:ext cx="8520600" cy="2553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300">
                <a:solidFill>
                  <a:schemeClr val="dk1"/>
                </a:solidFill>
                <a:latin typeface="Arial"/>
                <a:ea typeface="Arial"/>
                <a:cs typeface="Arial"/>
                <a:sym typeface="Arial"/>
              </a:rPr>
              <a:t>Joshi, M., Choi, E., Weld, D. S., &amp; Zettlemoyer, L. (2017, May 13). </a:t>
            </a:r>
            <a:r>
              <a:rPr i="1" lang="en" sz="1300">
                <a:solidFill>
                  <a:schemeClr val="dk1"/>
                </a:solidFill>
                <a:latin typeface="Arial"/>
                <a:ea typeface="Arial"/>
                <a:cs typeface="Arial"/>
                <a:sym typeface="Arial"/>
              </a:rPr>
              <a:t>Triviaqa: A large scale distantly supervised </a:t>
            </a:r>
            <a:endParaRPr i="1" sz="1300">
              <a:solidFill>
                <a:schemeClr val="dk1"/>
              </a:solidFill>
              <a:latin typeface="Arial"/>
              <a:ea typeface="Arial"/>
              <a:cs typeface="Arial"/>
              <a:sym typeface="Arial"/>
            </a:endParaRPr>
          </a:p>
          <a:p>
            <a:pPr indent="457200" lvl="0" marL="0" rtl="0" algn="l">
              <a:spcBef>
                <a:spcPts val="1200"/>
              </a:spcBef>
              <a:spcAft>
                <a:spcPts val="1200"/>
              </a:spcAft>
              <a:buNone/>
            </a:pPr>
            <a:r>
              <a:rPr i="1" lang="en" sz="1300">
                <a:solidFill>
                  <a:schemeClr val="dk1"/>
                </a:solidFill>
                <a:latin typeface="Arial"/>
                <a:ea typeface="Arial"/>
                <a:cs typeface="Arial"/>
                <a:sym typeface="Arial"/>
              </a:rPr>
              <a:t>challenge dataset for reading comprehension</a:t>
            </a:r>
            <a:r>
              <a:rPr lang="en" sz="1300">
                <a:solidFill>
                  <a:schemeClr val="dk1"/>
                </a:solidFill>
                <a:latin typeface="Arial"/>
                <a:ea typeface="Arial"/>
                <a:cs typeface="Arial"/>
                <a:sym typeface="Arial"/>
              </a:rPr>
              <a:t>. arXiv.org. https://arxiv.org/abs/1705.03551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213250"/>
            <a:ext cx="8520600" cy="72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Our Team</a:t>
            </a:r>
            <a:endParaRPr sz="3200"/>
          </a:p>
        </p:txBody>
      </p:sp>
      <p:sp>
        <p:nvSpPr>
          <p:cNvPr id="111" name="Google Shape;111;p26"/>
          <p:cNvSpPr txBox="1"/>
          <p:nvPr>
            <p:ph idx="1" type="body"/>
          </p:nvPr>
        </p:nvSpPr>
        <p:spPr>
          <a:xfrm>
            <a:off x="311700" y="1293450"/>
            <a:ext cx="8520600" cy="331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Arnav Goel(</a:t>
            </a:r>
            <a:r>
              <a:rPr lang="en" u="sng">
                <a:solidFill>
                  <a:schemeClr val="hlink"/>
                </a:solidFill>
                <a:hlinkClick r:id="rId3"/>
              </a:rPr>
              <a:t>ag4273@drexel.edu</a:t>
            </a:r>
            <a:r>
              <a:rPr lang="en"/>
              <a:t>);  </a:t>
            </a:r>
            <a:r>
              <a:rPr lang="en" sz="1400"/>
              <a:t>MS in Data Science</a:t>
            </a:r>
            <a:endParaRPr sz="1400"/>
          </a:p>
          <a:p>
            <a:pPr indent="0" lvl="0" marL="0" rtl="0" algn="l">
              <a:spcBef>
                <a:spcPts val="1200"/>
              </a:spcBef>
              <a:spcAft>
                <a:spcPts val="0"/>
              </a:spcAft>
              <a:buNone/>
            </a:pPr>
            <a:r>
              <a:t/>
            </a:r>
            <a:endParaRPr sz="1000"/>
          </a:p>
          <a:p>
            <a:pPr indent="-342900" lvl="0" marL="457200" rtl="0" algn="l">
              <a:spcBef>
                <a:spcPts val="1200"/>
              </a:spcBef>
              <a:spcAft>
                <a:spcPts val="0"/>
              </a:spcAft>
              <a:buSzPts val="1800"/>
              <a:buChar char="●"/>
            </a:pPr>
            <a:r>
              <a:rPr lang="en"/>
              <a:t>Siddharth Dudugu (</a:t>
            </a:r>
            <a:r>
              <a:rPr lang="en" u="sng">
                <a:solidFill>
                  <a:schemeClr val="hlink"/>
                </a:solidFill>
                <a:hlinkClick r:id="rId4"/>
              </a:rPr>
              <a:t>sd3627@drexel.edu</a:t>
            </a:r>
            <a:r>
              <a:rPr lang="en"/>
              <a:t>);  </a:t>
            </a:r>
            <a:r>
              <a:rPr lang="en" sz="1400"/>
              <a:t>M</a:t>
            </a:r>
            <a:r>
              <a:rPr lang="en" sz="1400"/>
              <a:t>S in Data Science</a:t>
            </a:r>
            <a:endParaRPr sz="1400"/>
          </a:p>
          <a:p>
            <a:pPr indent="0" lvl="0" marL="0" rtl="0" algn="l">
              <a:spcBef>
                <a:spcPts val="1200"/>
              </a:spcBef>
              <a:spcAft>
                <a:spcPts val="0"/>
              </a:spcAft>
              <a:buNone/>
            </a:pPr>
            <a:r>
              <a:t/>
            </a:r>
            <a:endParaRPr sz="1000"/>
          </a:p>
          <a:p>
            <a:pPr indent="-342900" lvl="0" marL="457200" rtl="0" algn="l">
              <a:spcBef>
                <a:spcPts val="1200"/>
              </a:spcBef>
              <a:spcAft>
                <a:spcPts val="0"/>
              </a:spcAft>
              <a:buSzPts val="1800"/>
              <a:buChar char="●"/>
            </a:pPr>
            <a:r>
              <a:rPr lang="en"/>
              <a:t>Michael Visco (</a:t>
            </a:r>
            <a:r>
              <a:rPr lang="en" u="sng">
                <a:solidFill>
                  <a:schemeClr val="hlink"/>
                </a:solidFill>
                <a:hlinkClick r:id="rId5"/>
              </a:rPr>
              <a:t>mjv64@drexel.edu</a:t>
            </a:r>
            <a:r>
              <a:rPr lang="en"/>
              <a:t>);  </a:t>
            </a:r>
            <a:r>
              <a:rPr lang="en" sz="1400"/>
              <a:t>MS in AI &amp; ML</a:t>
            </a:r>
            <a:endParaRPr sz="1400"/>
          </a:p>
          <a:p>
            <a:pPr indent="0" lvl="0" marL="0" rtl="0" algn="l">
              <a:spcBef>
                <a:spcPts val="1200"/>
              </a:spcBef>
              <a:spcAft>
                <a:spcPts val="0"/>
              </a:spcAft>
              <a:buNone/>
            </a:pPr>
            <a:r>
              <a:t/>
            </a:r>
            <a:endParaRPr sz="1000"/>
          </a:p>
          <a:p>
            <a:pPr indent="-342900" lvl="0" marL="457200" rtl="0" algn="l">
              <a:spcBef>
                <a:spcPts val="1200"/>
              </a:spcBef>
              <a:spcAft>
                <a:spcPts val="0"/>
              </a:spcAft>
              <a:buSzPts val="1800"/>
              <a:buChar char="●"/>
            </a:pPr>
            <a:r>
              <a:rPr lang="en"/>
              <a:t>Harsh Ramesh (</a:t>
            </a:r>
            <a:r>
              <a:rPr lang="en" u="sng">
                <a:solidFill>
                  <a:schemeClr val="hlink"/>
                </a:solidFill>
                <a:hlinkClick r:id="rId6"/>
              </a:rPr>
              <a:t>hr439@drexel.edu</a:t>
            </a:r>
            <a:r>
              <a:rPr lang="en"/>
              <a:t>);  </a:t>
            </a:r>
            <a:r>
              <a:rPr lang="en" sz="1400"/>
              <a:t>MS in Data Science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213100" y="247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117" name="Google Shape;117;p27"/>
          <p:cNvSpPr txBox="1"/>
          <p:nvPr>
            <p:ph idx="1" type="body"/>
          </p:nvPr>
        </p:nvSpPr>
        <p:spPr>
          <a:xfrm>
            <a:off x="311700" y="820550"/>
            <a:ext cx="8520600" cy="42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00"/>
              <a:t>Goal: Train a model to answer trivia questions using the TriviaQA dataset.</a:t>
            </a:r>
            <a:endParaRPr sz="1500"/>
          </a:p>
          <a:p>
            <a:pPr indent="0" lvl="0" marL="0" rtl="0" algn="l">
              <a:lnSpc>
                <a:spcPct val="95000"/>
              </a:lnSpc>
              <a:spcBef>
                <a:spcPts val="1200"/>
              </a:spcBef>
              <a:spcAft>
                <a:spcPts val="0"/>
              </a:spcAft>
              <a:buSzPts val="275"/>
              <a:buNone/>
            </a:pPr>
            <a:r>
              <a:rPr lang="en" sz="1500"/>
              <a:t>Challenges: </a:t>
            </a:r>
            <a:endParaRPr sz="1500"/>
          </a:p>
          <a:p>
            <a:pPr indent="-323850" lvl="0" marL="457200" rtl="0" algn="l">
              <a:lnSpc>
                <a:spcPct val="95000"/>
              </a:lnSpc>
              <a:spcBef>
                <a:spcPts val="1200"/>
              </a:spcBef>
              <a:spcAft>
                <a:spcPts val="0"/>
              </a:spcAft>
              <a:buSzPts val="1500"/>
              <a:buChar char="●"/>
            </a:pPr>
            <a:r>
              <a:rPr lang="en" sz="1500"/>
              <a:t>Complex and compositional semantics of questions. </a:t>
            </a:r>
            <a:endParaRPr sz="1500"/>
          </a:p>
          <a:p>
            <a:pPr indent="-323850" lvl="0" marL="457200" rtl="0" algn="l">
              <a:lnSpc>
                <a:spcPct val="95000"/>
              </a:lnSpc>
              <a:spcBef>
                <a:spcPts val="0"/>
              </a:spcBef>
              <a:spcAft>
                <a:spcPts val="0"/>
              </a:spcAft>
              <a:buSzPts val="1500"/>
              <a:buChar char="●"/>
            </a:pPr>
            <a:r>
              <a:rPr lang="en" sz="1500"/>
              <a:t>Complex reasoning, combining information from multiple sentences. </a:t>
            </a:r>
            <a:endParaRPr sz="1500"/>
          </a:p>
          <a:p>
            <a:pPr indent="-323850" lvl="0" marL="457200" rtl="0" algn="l">
              <a:lnSpc>
                <a:spcPct val="95000"/>
              </a:lnSpc>
              <a:spcBef>
                <a:spcPts val="0"/>
              </a:spcBef>
              <a:spcAft>
                <a:spcPts val="0"/>
              </a:spcAft>
              <a:buSzPts val="1500"/>
              <a:buChar char="●"/>
            </a:pPr>
            <a:r>
              <a:rPr lang="en" sz="1500"/>
              <a:t>Difficulty in accurately extracting relevant information from the text.</a:t>
            </a:r>
            <a:endParaRPr sz="1500"/>
          </a:p>
          <a:p>
            <a:pPr indent="0" lvl="0" marL="0" rtl="0" algn="l">
              <a:lnSpc>
                <a:spcPct val="95000"/>
              </a:lnSpc>
              <a:spcBef>
                <a:spcPts val="1200"/>
              </a:spcBef>
              <a:spcAft>
                <a:spcPts val="0"/>
              </a:spcAft>
              <a:buSzPts val="275"/>
              <a:buNone/>
            </a:pPr>
            <a:r>
              <a:rPr lang="en" sz="1500"/>
              <a:t>NLP Task: </a:t>
            </a:r>
            <a:endParaRPr sz="1500"/>
          </a:p>
          <a:p>
            <a:pPr indent="-323850" lvl="0" marL="457200" rtl="0" algn="l">
              <a:lnSpc>
                <a:spcPct val="95000"/>
              </a:lnSpc>
              <a:spcBef>
                <a:spcPts val="1200"/>
              </a:spcBef>
              <a:spcAft>
                <a:spcPts val="0"/>
              </a:spcAft>
              <a:buSzPts val="1500"/>
              <a:buChar char="●"/>
            </a:pPr>
            <a:r>
              <a:rPr lang="en" sz="1500"/>
              <a:t>Train a deep residual neural network on the TriviaQA dataset. </a:t>
            </a:r>
            <a:endParaRPr sz="1500"/>
          </a:p>
          <a:p>
            <a:pPr indent="-323850" lvl="0" marL="457200" rtl="0" algn="l">
              <a:lnSpc>
                <a:spcPct val="95000"/>
              </a:lnSpc>
              <a:spcBef>
                <a:spcPts val="0"/>
              </a:spcBef>
              <a:spcAft>
                <a:spcPts val="0"/>
              </a:spcAft>
              <a:buSzPts val="1500"/>
              <a:buChar char="●"/>
            </a:pPr>
            <a:r>
              <a:rPr lang="en" sz="1500"/>
              <a:t>Use the model to answer a wide range of trivia questions.</a:t>
            </a:r>
            <a:endParaRPr sz="1500"/>
          </a:p>
          <a:p>
            <a:pPr indent="0" lvl="0" marL="0" rtl="0" algn="l">
              <a:lnSpc>
                <a:spcPct val="95000"/>
              </a:lnSpc>
              <a:spcBef>
                <a:spcPts val="1200"/>
              </a:spcBef>
              <a:spcAft>
                <a:spcPts val="0"/>
              </a:spcAft>
              <a:buNone/>
            </a:pPr>
            <a:r>
              <a:rPr lang="en" sz="1500"/>
              <a:t>Neural Methodology: Embedding, Encoder, Attention, Evidence Processing, and Answer Prediction Layers.</a:t>
            </a:r>
            <a:endParaRPr sz="1500"/>
          </a:p>
          <a:p>
            <a:pPr indent="0" lvl="0" marL="0" rtl="0" algn="l">
              <a:lnSpc>
                <a:spcPct val="95000"/>
              </a:lnSpc>
              <a:spcBef>
                <a:spcPts val="1200"/>
              </a:spcBef>
              <a:spcAft>
                <a:spcPts val="0"/>
              </a:spcAft>
              <a:buNone/>
            </a:pPr>
            <a:r>
              <a:rPr lang="en" sz="1500"/>
              <a:t>Baselines: Human Answer Accuracy &amp; Existing Models Accuracy.</a:t>
            </a:r>
            <a:endParaRPr sz="1500"/>
          </a:p>
          <a:p>
            <a:pPr indent="0" lvl="0" marL="0" rtl="0" algn="l">
              <a:lnSpc>
                <a:spcPct val="95000"/>
              </a:lnSpc>
              <a:spcBef>
                <a:spcPts val="1200"/>
              </a:spcBef>
              <a:spcAft>
                <a:spcPts val="0"/>
              </a:spcAft>
              <a:buSzPts val="275"/>
              <a:buNone/>
            </a:pPr>
            <a:r>
              <a:rPr lang="en" sz="1500"/>
              <a:t>Evaluation: Accuracy as the performance metric</a:t>
            </a:r>
            <a:endParaRPr sz="1500"/>
          </a:p>
          <a:p>
            <a:pPr indent="0" lvl="0" marL="0" rtl="0" algn="l">
              <a:lnSpc>
                <a:spcPct val="95000"/>
              </a:lnSpc>
              <a:spcBef>
                <a:spcPts val="1200"/>
              </a:spcBef>
              <a:spcAft>
                <a:spcPts val="0"/>
              </a:spcAft>
              <a:buSzPts val="275"/>
              <a:buNone/>
            </a:pPr>
            <a:r>
              <a:t/>
            </a:r>
            <a:endParaRPr sz="1500"/>
          </a:p>
          <a:p>
            <a:pPr indent="0" lvl="0" marL="0" rtl="0" algn="l">
              <a:lnSpc>
                <a:spcPct val="95000"/>
              </a:lnSpc>
              <a:spcBef>
                <a:spcPts val="1200"/>
              </a:spcBef>
              <a:spcAft>
                <a:spcPts val="0"/>
              </a:spcAft>
              <a:buSzPts val="275"/>
              <a:buNone/>
            </a:pPr>
            <a:r>
              <a:t/>
            </a:r>
            <a:endParaRPr sz="1500"/>
          </a:p>
          <a:p>
            <a:pPr indent="0" lvl="0" marL="0" rtl="0" algn="l">
              <a:lnSpc>
                <a:spcPct val="95000"/>
              </a:lnSpc>
              <a:spcBef>
                <a:spcPts val="1200"/>
              </a:spcBef>
              <a:spcAft>
                <a:spcPts val="0"/>
              </a:spcAft>
              <a:buSzPts val="275"/>
              <a:buNone/>
            </a:pPr>
            <a:r>
              <a:t/>
            </a:r>
            <a:endParaRPr sz="1500"/>
          </a:p>
          <a:p>
            <a:pPr indent="0" lvl="0" marL="457200" rtl="0" algn="l">
              <a:lnSpc>
                <a:spcPct val="95000"/>
              </a:lnSpc>
              <a:spcBef>
                <a:spcPts val="1200"/>
              </a:spcBef>
              <a:spcAft>
                <a:spcPts val="0"/>
              </a:spcAft>
              <a:buSzPts val="275"/>
              <a:buNone/>
            </a:pPr>
            <a:r>
              <a:t/>
            </a:r>
            <a:endParaRPr sz="1500"/>
          </a:p>
          <a:p>
            <a:pPr indent="0" lvl="0" marL="457200" rtl="0" algn="l">
              <a:lnSpc>
                <a:spcPct val="95000"/>
              </a:lnSpc>
              <a:spcBef>
                <a:spcPts val="1200"/>
              </a:spcBef>
              <a:spcAft>
                <a:spcPts val="1200"/>
              </a:spcAft>
              <a:buSzPts val="275"/>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732600"/>
          </a:xfrm>
          <a:prstGeom prst="rect">
            <a:avLst/>
          </a:prstGeom>
        </p:spPr>
        <p:txBody>
          <a:bodyPr anchorCtr="0" anchor="t" bIns="91425" lIns="91425" spcFirstLastPara="1" rIns="91425" wrap="square" tIns="91425">
            <a:normAutofit/>
          </a:bodyPr>
          <a:lstStyle/>
          <a:p>
            <a:pPr indent="0" lvl="0" marL="0" rtl="0" algn="l">
              <a:lnSpc>
                <a:spcPct val="115000"/>
              </a:lnSpc>
              <a:spcBef>
                <a:spcPts val="1000"/>
              </a:spcBef>
              <a:spcAft>
                <a:spcPts val="1000"/>
              </a:spcAft>
              <a:buNone/>
            </a:pPr>
            <a:r>
              <a:rPr lang="en"/>
              <a:t>Identification and Description of the Data</a:t>
            </a:r>
            <a:endParaRPr/>
          </a:p>
        </p:txBody>
      </p:sp>
      <p:sp>
        <p:nvSpPr>
          <p:cNvPr id="123" name="Google Shape;123;p28"/>
          <p:cNvSpPr txBox="1"/>
          <p:nvPr>
            <p:ph idx="1" type="body"/>
          </p:nvPr>
        </p:nvSpPr>
        <p:spPr>
          <a:xfrm>
            <a:off x="311700" y="1440625"/>
            <a:ext cx="8520600" cy="305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datasource we used for this project is the TriviaQA dataset found here: </a:t>
            </a:r>
            <a:r>
              <a:rPr lang="en" u="sng">
                <a:solidFill>
                  <a:schemeClr val="hlink"/>
                </a:solidFill>
                <a:hlinkClick r:id="rId3"/>
              </a:rPr>
              <a:t>https://nlp.cs.washington.edu/triviaqa/</a:t>
            </a:r>
            <a:r>
              <a:rPr lang="en"/>
              <a:t> </a:t>
            </a:r>
            <a:endParaRPr/>
          </a:p>
          <a:p>
            <a:pPr indent="-342900" lvl="0" marL="457200" rtl="0" algn="l">
              <a:spcBef>
                <a:spcPts val="0"/>
              </a:spcBef>
              <a:spcAft>
                <a:spcPts val="0"/>
              </a:spcAft>
              <a:buSzPts val="1800"/>
              <a:buChar char="●"/>
            </a:pPr>
            <a:r>
              <a:rPr lang="en"/>
              <a:t>This dataset contains over 650k question-answer-evidence triples in json format. </a:t>
            </a:r>
            <a:endParaRPr/>
          </a:p>
          <a:p>
            <a:pPr indent="-342900" lvl="0" marL="457200" rtl="0" algn="l">
              <a:spcBef>
                <a:spcPts val="0"/>
              </a:spcBef>
              <a:spcAft>
                <a:spcPts val="0"/>
              </a:spcAft>
              <a:buSzPts val="1800"/>
              <a:buChar char="●"/>
            </a:pPr>
            <a:r>
              <a:rPr lang="en"/>
              <a:t>It is separated into web evidence and wikipedia evidence categories and within those the data contained is the question, answer along with aliases of the answer and normalized versions of each, and finally search results relating to the question. </a:t>
            </a:r>
            <a:endParaRPr/>
          </a:p>
          <a:p>
            <a:pPr indent="-342900" lvl="0" marL="457200" rtl="0" algn="l">
              <a:spcBef>
                <a:spcPts val="0"/>
              </a:spcBef>
              <a:spcAft>
                <a:spcPts val="0"/>
              </a:spcAft>
              <a:buSzPts val="1800"/>
              <a:buChar char="●"/>
            </a:pPr>
            <a:r>
              <a:rPr lang="en"/>
              <a:t>The most important parts of this data are the questions, normalized answer value for target training, and normalized answer aliases for judging accuracy.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0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9" name="Google Shape;129;p29"/>
          <p:cNvSpPr txBox="1"/>
          <p:nvPr>
            <p:ph idx="1" type="body"/>
          </p:nvPr>
        </p:nvSpPr>
        <p:spPr>
          <a:xfrm>
            <a:off x="438600" y="1152475"/>
            <a:ext cx="8393700" cy="35499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a:t>Data Cleaning</a:t>
            </a:r>
            <a:endParaRPr/>
          </a:p>
          <a:p>
            <a:pPr indent="-334327" lvl="0" marL="457200" rtl="0" algn="l">
              <a:spcBef>
                <a:spcPts val="1200"/>
              </a:spcBef>
              <a:spcAft>
                <a:spcPts val="0"/>
              </a:spcAft>
              <a:buSzPct val="100000"/>
              <a:buChar char="●"/>
            </a:pPr>
            <a:r>
              <a:rPr lang="en"/>
              <a:t>Import necessary libraries &amp; Initialize the dataset</a:t>
            </a:r>
            <a:endParaRPr/>
          </a:p>
          <a:p>
            <a:pPr indent="-334327" lvl="0" marL="457200" rtl="0" algn="l">
              <a:spcBef>
                <a:spcPts val="0"/>
              </a:spcBef>
              <a:spcAft>
                <a:spcPts val="0"/>
              </a:spcAft>
              <a:buSzPct val="100000"/>
              <a:buChar char="●"/>
            </a:pPr>
            <a:r>
              <a:rPr lang="en"/>
              <a:t>Process the files &amp; store content and label in a dictionary for each file, append it to the dataset list.</a:t>
            </a:r>
            <a:endParaRPr/>
          </a:p>
          <a:p>
            <a:pPr indent="-334327" lvl="0" marL="457200" rtl="0" algn="l">
              <a:spcBef>
                <a:spcPts val="0"/>
              </a:spcBef>
              <a:spcAft>
                <a:spcPts val="0"/>
              </a:spcAft>
              <a:buSzPct val="100000"/>
              <a:buChar char="●"/>
            </a:pPr>
            <a:r>
              <a:rPr lang="en"/>
              <a:t>Dataset was JSON file in an unstructured format and had many unwanted columns, we extracted all the necessary columns and values from the original dataframe with specific column names. </a:t>
            </a:r>
            <a:endParaRPr/>
          </a:p>
          <a:p>
            <a:pPr indent="-334327" lvl="0" marL="457200" rtl="0" algn="l">
              <a:spcBef>
                <a:spcPts val="0"/>
              </a:spcBef>
              <a:spcAft>
                <a:spcPts val="0"/>
              </a:spcAft>
              <a:buSzPct val="100000"/>
              <a:buChar char="●"/>
            </a:pPr>
            <a:r>
              <a:rPr lang="en"/>
              <a:t>Extract necessary columns: Question, Answers, Description</a:t>
            </a:r>
            <a:endParaRPr/>
          </a:p>
          <a:p>
            <a:pPr indent="-334327" lvl="0" marL="457200" rtl="0" algn="l">
              <a:spcBef>
                <a:spcPts val="0"/>
              </a:spcBef>
              <a:spcAft>
                <a:spcPts val="0"/>
              </a:spcAft>
              <a:buSzPct val="100000"/>
              <a:buChar char="●"/>
            </a:pPr>
            <a:r>
              <a:rPr lang="en"/>
              <a:t>The resulting dataframe is then saved as a CSV file.</a:t>
            </a:r>
            <a:endParaRPr/>
          </a:p>
          <a:p>
            <a:pPr indent="-334327" lvl="0" marL="457200" rtl="0" algn="l">
              <a:spcBef>
                <a:spcPts val="0"/>
              </a:spcBef>
              <a:spcAft>
                <a:spcPts val="0"/>
              </a:spcAft>
              <a:buSzPct val="100000"/>
              <a:buChar char="●"/>
            </a:pPr>
            <a:r>
              <a:rPr lang="en"/>
              <a:t>Handle missing values using the fillna() method.</a:t>
            </a:r>
            <a:endParaRPr/>
          </a:p>
          <a:p>
            <a:pPr indent="0" lvl="0" marL="0" rtl="0" algn="l">
              <a:spcBef>
                <a:spcPts val="1200"/>
              </a:spcBef>
              <a:spcAft>
                <a:spcPts val="0"/>
              </a:spcAft>
              <a:buNone/>
            </a:pPr>
            <a:r>
              <a:rPr lang="en"/>
              <a:t>These steps are crucial for preparing the data for further analysis and modeling.</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143900"/>
            <a:ext cx="85206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35" name="Google Shape;135;p30"/>
          <p:cNvSpPr txBox="1"/>
          <p:nvPr>
            <p:ph idx="1" type="body"/>
          </p:nvPr>
        </p:nvSpPr>
        <p:spPr>
          <a:xfrm>
            <a:off x="147350" y="748825"/>
            <a:ext cx="8996700" cy="4294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515"/>
              <a:t>Models used: Simple </a:t>
            </a:r>
            <a:r>
              <a:rPr lang="en" sz="6515"/>
              <a:t>Neural</a:t>
            </a:r>
            <a:r>
              <a:rPr lang="en" sz="6515"/>
              <a:t> Network using Kera Sequential API and GloVe</a:t>
            </a:r>
            <a:endParaRPr sz="6515"/>
          </a:p>
          <a:p>
            <a:pPr indent="0" lvl="0" marL="0" rtl="0" algn="l">
              <a:spcBef>
                <a:spcPts val="1200"/>
              </a:spcBef>
              <a:spcAft>
                <a:spcPts val="0"/>
              </a:spcAft>
              <a:buNone/>
            </a:pPr>
            <a:r>
              <a:rPr lang="en" sz="6515"/>
              <a:t>Each pretrained model has its own data preprocessing layers. Steps involved in these pre-</a:t>
            </a:r>
            <a:r>
              <a:rPr lang="en" sz="6515"/>
              <a:t>processing</a:t>
            </a:r>
            <a:r>
              <a:rPr lang="en" sz="6515"/>
              <a:t> layers for the models:</a:t>
            </a:r>
            <a:endParaRPr sz="6915"/>
          </a:p>
          <a:p>
            <a:pPr indent="-332031" lvl="0" marL="457200" rtl="0" algn="l">
              <a:spcBef>
                <a:spcPts val="1200"/>
              </a:spcBef>
              <a:spcAft>
                <a:spcPts val="0"/>
              </a:spcAft>
              <a:buSzPct val="100000"/>
              <a:buChar char="●"/>
            </a:pPr>
            <a:r>
              <a:rPr lang="en" sz="6515"/>
              <a:t>Lowercasing answers: Perform on training, validation, and test sets to Normalize text and reduce vocabulary size.</a:t>
            </a:r>
            <a:endParaRPr sz="6515"/>
          </a:p>
          <a:p>
            <a:pPr indent="-332031" lvl="0" marL="457200" rtl="0" algn="l">
              <a:spcBef>
                <a:spcPts val="0"/>
              </a:spcBef>
              <a:spcAft>
                <a:spcPts val="0"/>
              </a:spcAft>
              <a:buSzPct val="100000"/>
              <a:buChar char="●"/>
            </a:pPr>
            <a:r>
              <a:rPr lang="en" sz="6515"/>
              <a:t>Mapping labels to integers:Convert textual answers into a numerical format for model training.</a:t>
            </a:r>
            <a:endParaRPr sz="6515"/>
          </a:p>
          <a:p>
            <a:pPr indent="-332031" lvl="0" marL="457200" rtl="0" algn="l">
              <a:spcBef>
                <a:spcPts val="0"/>
              </a:spcBef>
              <a:spcAft>
                <a:spcPts val="0"/>
              </a:spcAft>
              <a:buSzPct val="100000"/>
              <a:buChar char="●"/>
            </a:pPr>
            <a:r>
              <a:rPr lang="en" sz="6515"/>
              <a:t>Encoding labels:Represent answers as integer labels for classification.</a:t>
            </a:r>
            <a:endParaRPr sz="6515"/>
          </a:p>
          <a:p>
            <a:pPr indent="-332031" lvl="0" marL="457200" rtl="0" algn="l">
              <a:spcBef>
                <a:spcPts val="0"/>
              </a:spcBef>
              <a:spcAft>
                <a:spcPts val="0"/>
              </a:spcAft>
              <a:buSzPct val="100000"/>
              <a:buChar char="●"/>
            </a:pPr>
            <a:r>
              <a:rPr lang="en" sz="6515"/>
              <a:t>Tokenizing questions: Convert questions into numerical sequences for input to the model.</a:t>
            </a:r>
            <a:endParaRPr sz="6515"/>
          </a:p>
          <a:p>
            <a:pPr indent="-332031" lvl="0" marL="457200" rtl="0" algn="l">
              <a:spcBef>
                <a:spcPts val="0"/>
              </a:spcBef>
              <a:spcAft>
                <a:spcPts val="0"/>
              </a:spcAft>
              <a:buSzPct val="100000"/>
              <a:buChar char="●"/>
            </a:pPr>
            <a:r>
              <a:rPr lang="en" sz="6515"/>
              <a:t>Padding sequences:Ensure consistent input shape for the model.</a:t>
            </a:r>
            <a:endParaRPr sz="6515"/>
          </a:p>
          <a:p>
            <a:pPr indent="0" lvl="0" marL="0" rtl="0" algn="l">
              <a:spcBef>
                <a:spcPts val="1200"/>
              </a:spcBef>
              <a:spcAft>
                <a:spcPts val="0"/>
              </a:spcAft>
              <a:buNone/>
            </a:pPr>
            <a:r>
              <a:rPr lang="en" sz="6515"/>
              <a:t>These preprocessing layers are applied to the input data before passing it to the respective layers of the pretrained models</a:t>
            </a:r>
            <a:endParaRPr sz="6515"/>
          </a:p>
          <a:p>
            <a:pPr indent="0" lvl="0" marL="0" rtl="0" algn="l">
              <a:spcBef>
                <a:spcPts val="1200"/>
              </a:spcBef>
              <a:spcAft>
                <a:spcPts val="0"/>
              </a:spcAft>
              <a:buNone/>
            </a:pPr>
            <a:r>
              <a:rPr lang="en" sz="6515"/>
              <a:t>Proper data preprocessing ensures compatibility between the input data and the pretrained models</a:t>
            </a:r>
            <a:endParaRPr sz="6515"/>
          </a:p>
          <a:p>
            <a:pPr indent="0" lvl="0" marL="0" rtl="0" algn="l">
              <a:spcBef>
                <a:spcPts val="1200"/>
              </a:spcBef>
              <a:spcAft>
                <a:spcPts val="0"/>
              </a:spcAft>
              <a:buNone/>
            </a:pPr>
            <a:r>
              <a:rPr lang="en" sz="6515"/>
              <a:t>It is important to follow the specific preprocessing requirements of each pretrained model for optimal performance.</a:t>
            </a:r>
            <a:endParaRPr sz="6515"/>
          </a:p>
          <a:p>
            <a:pPr indent="0" lvl="0" marL="0" rtl="0" algn="l">
              <a:spcBef>
                <a:spcPts val="1200"/>
              </a:spcBef>
              <a:spcAft>
                <a:spcPts val="0"/>
              </a:spcAft>
              <a:buNone/>
            </a:pPr>
            <a:r>
              <a:t/>
            </a:r>
            <a:endParaRPr sz="4915"/>
          </a:p>
          <a:p>
            <a:pPr indent="0" lvl="0" marL="0" rtl="0" algn="l">
              <a:spcBef>
                <a:spcPts val="1200"/>
              </a:spcBef>
              <a:spcAft>
                <a:spcPts val="0"/>
              </a:spcAft>
              <a:buNone/>
            </a:pPr>
            <a:r>
              <a:t/>
            </a:r>
            <a:endParaRPr sz="4915"/>
          </a:p>
          <a:p>
            <a:pPr indent="0" lvl="0" marL="0" rtl="0" algn="l">
              <a:spcBef>
                <a:spcPts val="1200"/>
              </a:spcBef>
              <a:spcAft>
                <a:spcPts val="0"/>
              </a:spcAft>
              <a:buNone/>
            </a:pPr>
            <a:r>
              <a:t/>
            </a:r>
            <a:endParaRPr sz="491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210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2295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Visualizations</a:t>
            </a:r>
            <a:endParaRPr/>
          </a:p>
        </p:txBody>
      </p:sp>
      <p:pic>
        <p:nvPicPr>
          <p:cNvPr id="141" name="Google Shape;141;p31"/>
          <p:cNvPicPr preferRelativeResize="0"/>
          <p:nvPr/>
        </p:nvPicPr>
        <p:blipFill>
          <a:blip r:embed="rId3">
            <a:alphaModFix/>
          </a:blip>
          <a:stretch>
            <a:fillRect/>
          </a:stretch>
        </p:blipFill>
        <p:spPr>
          <a:xfrm>
            <a:off x="229525" y="661875"/>
            <a:ext cx="8624701" cy="1638900"/>
          </a:xfrm>
          <a:prstGeom prst="rect">
            <a:avLst/>
          </a:prstGeom>
          <a:noFill/>
          <a:ln>
            <a:noFill/>
          </a:ln>
        </p:spPr>
      </p:pic>
      <p:pic>
        <p:nvPicPr>
          <p:cNvPr id="142" name="Google Shape;142;p31"/>
          <p:cNvPicPr preferRelativeResize="0"/>
          <p:nvPr/>
        </p:nvPicPr>
        <p:blipFill>
          <a:blip r:embed="rId4">
            <a:alphaModFix/>
          </a:blip>
          <a:stretch>
            <a:fillRect/>
          </a:stretch>
        </p:blipFill>
        <p:spPr>
          <a:xfrm>
            <a:off x="229525" y="2673075"/>
            <a:ext cx="8717275" cy="2396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32"/>
          <p:cNvPicPr preferRelativeResize="0"/>
          <p:nvPr/>
        </p:nvPicPr>
        <p:blipFill>
          <a:blip r:embed="rId3">
            <a:alphaModFix/>
          </a:blip>
          <a:stretch>
            <a:fillRect/>
          </a:stretch>
        </p:blipFill>
        <p:spPr>
          <a:xfrm>
            <a:off x="311700" y="1017725"/>
            <a:ext cx="8520600" cy="3551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3"/>
          <p:cNvPicPr preferRelativeResize="0"/>
          <p:nvPr/>
        </p:nvPicPr>
        <p:blipFill>
          <a:blip r:embed="rId3">
            <a:alphaModFix/>
          </a:blip>
          <a:stretch>
            <a:fillRect/>
          </a:stretch>
        </p:blipFill>
        <p:spPr>
          <a:xfrm>
            <a:off x="1065150" y="1190275"/>
            <a:ext cx="7013700" cy="3190650"/>
          </a:xfrm>
          <a:prstGeom prst="rect">
            <a:avLst/>
          </a:prstGeom>
          <a:noFill/>
          <a:ln>
            <a:noFill/>
          </a:ln>
        </p:spPr>
      </p:pic>
      <p:sp>
        <p:nvSpPr>
          <p:cNvPr id="154" name="Google Shape;15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