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805646" y="673621"/>
            <a:ext cx="6352500" cy="5510758"/>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mj-lt"/>
              </a:rPr>
              <a:t>To</a:t>
            </a:r>
            <a:r>
              <a:rPr lang="en-US" sz="1800" b="1" dirty="0">
                <a:latin typeface="+mj-lt"/>
              </a:rPr>
              <a:t> reduce customer churn</a:t>
            </a:r>
            <a:r>
              <a:rPr lang="en-US" sz="1800" dirty="0">
                <a:latin typeface="+mj-lt"/>
              </a:rPr>
              <a:t>, we implemented a </a:t>
            </a:r>
            <a:r>
              <a:rPr lang="en-US" sz="1800" b="1" dirty="0">
                <a:latin typeface="+mj-lt"/>
              </a:rPr>
              <a:t>Random Forest</a:t>
            </a:r>
            <a:r>
              <a:rPr lang="en-US" sz="1800" dirty="0">
                <a:latin typeface="+mj-lt"/>
              </a:rPr>
              <a:t> model.</a:t>
            </a: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mj-lt"/>
              </a:rPr>
              <a:t>The goal is to take </a:t>
            </a:r>
            <a:r>
              <a:rPr lang="en-US" sz="1800" b="1" dirty="0">
                <a:latin typeface="+mj-lt"/>
              </a:rPr>
              <a:t>proactive measures</a:t>
            </a:r>
            <a:r>
              <a:rPr lang="en-US" sz="1800" dirty="0">
                <a:latin typeface="+mj-lt"/>
              </a:rPr>
              <a:t> to retain these customers by identifying them before they churn.</a:t>
            </a: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mj-lt"/>
              </a:rPr>
              <a:t>Customer churn has a direct impact on revenue</a:t>
            </a: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mj-lt"/>
              </a:rPr>
              <a:t>Retaining customers is more cost-effective than acquiring new ones. </a:t>
            </a:r>
          </a:p>
          <a:p>
            <a:pPr marL="324000" marR="0" lvl="1" indent="-216000" algn="l" rtl="0">
              <a:lnSpc>
                <a:spcPct val="100000"/>
              </a:lnSpc>
              <a:spcBef>
                <a:spcPts val="300"/>
              </a:spcBef>
              <a:spcAft>
                <a:spcPts val="0"/>
              </a:spcAft>
              <a:buClr>
                <a:srgbClr val="28BA73"/>
              </a:buClr>
              <a:buSzPts val="1600"/>
              <a:buFont typeface="Trebuchet MS"/>
              <a:buChar char="•"/>
            </a:pPr>
            <a:r>
              <a:rPr lang="en-US" sz="1800" dirty="0">
                <a:latin typeface="+mj-lt"/>
              </a:rPr>
              <a:t>Customer price sensitivity is not the main driver for churn</a:t>
            </a: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800" dirty="0">
                <a:latin typeface="+mj-lt"/>
              </a:rPr>
              <a:t>Customers who experience a </a:t>
            </a:r>
            <a:r>
              <a:rPr lang="en-US" sz="1800" b="1" dirty="0">
                <a:latin typeface="+mj-lt"/>
              </a:rPr>
              <a:t>price increase</a:t>
            </a:r>
            <a:r>
              <a:rPr lang="en-US" sz="1800" dirty="0">
                <a:latin typeface="+mj-lt"/>
              </a:rPr>
              <a:t> or perceive the </a:t>
            </a:r>
            <a:r>
              <a:rPr lang="en-US" sz="1800" b="1" dirty="0">
                <a:latin typeface="+mj-lt"/>
              </a:rPr>
              <a:t>price of the product/service to be too high</a:t>
            </a:r>
            <a:r>
              <a:rPr lang="en-US" sz="1800" dirty="0">
                <a:latin typeface="+mj-lt"/>
              </a:rPr>
              <a:t> relative to its value are more likely to churn.</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  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t>Focus on customers who are most at risk of churning according to the predictions. </a:t>
            </a:r>
          </a:p>
          <a:p>
            <a:pPr marL="323999" lvl="1" indent="-216000" algn="l" rtl="0">
              <a:spcBef>
                <a:spcPts val="300"/>
              </a:spcBef>
              <a:spcAft>
                <a:spcPts val="0"/>
              </a:spcAft>
              <a:buClr>
                <a:srgbClr val="28BA73"/>
              </a:buClr>
              <a:buSzPts val="1600"/>
              <a:buFont typeface="Trebuchet MS"/>
              <a:buChar char="•"/>
            </a:pPr>
            <a:r>
              <a:rPr lang="en-US" sz="1600" dirty="0"/>
              <a:t>Focus on loyal customers with high churn probability to provide discounts</a:t>
            </a: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124</Words>
  <Application>Microsoft Office PowerPoint</Application>
  <PresentationFormat>Widescreen</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siddharth gada</cp:lastModifiedBy>
  <cp:revision>4</cp:revision>
  <dcterms:created xsi:type="dcterms:W3CDTF">2016-11-04T11:46:04Z</dcterms:created>
  <dcterms:modified xsi:type="dcterms:W3CDTF">2024-09-19T18:48:50Z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