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DA370-6607-480B-AC4C-AB423192343D}" v="15" dt="2025-06-06T06:56:46.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101" d="100"/>
          <a:sy n="101" d="100"/>
        </p:scale>
        <p:origin x="1356" y="10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gada" userId="bc3ba515b0f5d01e" providerId="LiveId" clId="{4C5DA370-6607-480B-AC4C-AB423192343D}"/>
    <pc:docChg chg="undo custSel modSld">
      <pc:chgData name="siddharth gada" userId="bc3ba515b0f5d01e" providerId="LiveId" clId="{4C5DA370-6607-480B-AC4C-AB423192343D}" dt="2025-06-06T06:57:45.226" v="162" actId="113"/>
      <pc:docMkLst>
        <pc:docMk/>
      </pc:docMkLst>
      <pc:sldChg chg="modSp mod">
        <pc:chgData name="siddharth gada" userId="bc3ba515b0f5d01e" providerId="LiveId" clId="{4C5DA370-6607-480B-AC4C-AB423192343D}" dt="2025-06-06T04:19:40.070" v="1" actId="20577"/>
        <pc:sldMkLst>
          <pc:docMk/>
          <pc:sldMk cId="3613081559" sldId="4778"/>
        </pc:sldMkLst>
        <pc:spChg chg="mod">
          <ac:chgData name="siddharth gada" userId="bc3ba515b0f5d01e" providerId="LiveId" clId="{4C5DA370-6607-480B-AC4C-AB423192343D}" dt="2025-06-06T04:19:40.070" v="1" actId="20577"/>
          <ac:spMkLst>
            <pc:docMk/>
            <pc:sldMk cId="3613081559" sldId="4778"/>
            <ac:spMk id="4" creationId="{C2EEE1EB-5529-4FA4-98E8-7A820B9EBBCB}"/>
          </ac:spMkLst>
        </pc:spChg>
      </pc:sldChg>
      <pc:sldChg chg="modSp mod">
        <pc:chgData name="siddharth gada" userId="bc3ba515b0f5d01e" providerId="LiveId" clId="{4C5DA370-6607-480B-AC4C-AB423192343D}" dt="2025-06-06T06:57:45.226" v="162" actId="113"/>
        <pc:sldMkLst>
          <pc:docMk/>
          <pc:sldMk cId="1173541040" sldId="4780"/>
        </pc:sldMkLst>
        <pc:spChg chg="mod">
          <ac:chgData name="siddharth gada" userId="bc3ba515b0f5d01e" providerId="LiveId" clId="{4C5DA370-6607-480B-AC4C-AB423192343D}" dt="2025-06-06T06:57:45.226" v="162" actId="113"/>
          <ac:spMkLst>
            <pc:docMk/>
            <pc:sldMk cId="1173541040" sldId="4780"/>
            <ac:spMk id="7" creationId="{7C949C27-3E05-4AA4-A1A8-5696F6F3C356}"/>
          </ac:spMkLst>
        </pc:spChg>
        <pc:spChg chg="mod">
          <ac:chgData name="siddharth gada" userId="bc3ba515b0f5d01e" providerId="LiveId" clId="{4C5DA370-6607-480B-AC4C-AB423192343D}" dt="2025-06-06T06:56:50.824" v="155" actId="6549"/>
          <ac:spMkLst>
            <pc:docMk/>
            <pc:sldMk cId="1173541040" sldId="4780"/>
            <ac:spMk id="9" creationId="{FF9D96EA-4B80-4F92-A071-B09915E427CE}"/>
          </ac:spMkLst>
        </pc:spChg>
      </pc:sldChg>
      <pc:sldChg chg="addSp delSp modSp mod">
        <pc:chgData name="siddharth gada" userId="bc3ba515b0f5d01e" providerId="LiveId" clId="{4C5DA370-6607-480B-AC4C-AB423192343D}" dt="2025-06-06T06:46:19.662" v="62" actId="20577"/>
        <pc:sldMkLst>
          <pc:docMk/>
          <pc:sldMk cId="2143329268" sldId="4781"/>
        </pc:sldMkLst>
        <pc:spChg chg="mod">
          <ac:chgData name="siddharth gada" userId="bc3ba515b0f5d01e" providerId="LiveId" clId="{4C5DA370-6607-480B-AC4C-AB423192343D}" dt="2025-06-06T06:46:19.662" v="62" actId="20577"/>
          <ac:spMkLst>
            <pc:docMk/>
            <pc:sldMk cId="2143329268" sldId="4781"/>
            <ac:spMk id="4" creationId="{AE016588-9575-44B2-BAA3-5937B6A9EDA0}"/>
          </ac:spMkLst>
        </pc:spChg>
        <pc:picChg chg="add mod">
          <ac:chgData name="siddharth gada" userId="bc3ba515b0f5d01e" providerId="LiveId" clId="{4C5DA370-6607-480B-AC4C-AB423192343D}" dt="2025-06-06T06:43:37.527" v="6" actId="1076"/>
          <ac:picMkLst>
            <pc:docMk/>
            <pc:sldMk cId="2143329268" sldId="4781"/>
            <ac:picMk id="3" creationId="{E523AD9E-7653-4620-985C-C7427CE2BC50}"/>
          </ac:picMkLst>
        </pc:picChg>
        <pc:picChg chg="del">
          <ac:chgData name="siddharth gada" userId="bc3ba515b0f5d01e" providerId="LiveId" clId="{4C5DA370-6607-480B-AC4C-AB423192343D}" dt="2025-06-06T06:43:21.612" v="2" actId="478"/>
          <ac:picMkLst>
            <pc:docMk/>
            <pc:sldMk cId="2143329268" sldId="4781"/>
            <ac:picMk id="5" creationId="{72BF32E2-4218-3A79-EB59-47668E96BD3A}"/>
          </ac:picMkLst>
        </pc:picChg>
      </pc:sldChg>
      <pc:sldChg chg="addSp delSp modSp mod">
        <pc:chgData name="siddharth gada" userId="bc3ba515b0f5d01e" providerId="LiveId" clId="{4C5DA370-6607-480B-AC4C-AB423192343D}" dt="2025-06-06T06:48:00.593" v="74" actId="1076"/>
        <pc:sldMkLst>
          <pc:docMk/>
          <pc:sldMk cId="4221212761" sldId="4782"/>
        </pc:sldMkLst>
        <pc:spChg chg="mod">
          <ac:chgData name="siddharth gada" userId="bc3ba515b0f5d01e" providerId="LiveId" clId="{4C5DA370-6607-480B-AC4C-AB423192343D}" dt="2025-06-06T06:47:56.572" v="73" actId="14100"/>
          <ac:spMkLst>
            <pc:docMk/>
            <pc:sldMk cId="4221212761" sldId="4782"/>
            <ac:spMk id="4" creationId="{AE016588-9575-44B2-BAA3-5937B6A9EDA0}"/>
          </ac:spMkLst>
        </pc:spChg>
        <pc:picChg chg="add mod">
          <ac:chgData name="siddharth gada" userId="bc3ba515b0f5d01e" providerId="LiveId" clId="{4C5DA370-6607-480B-AC4C-AB423192343D}" dt="2025-06-06T06:48:00.593" v="74" actId="1076"/>
          <ac:picMkLst>
            <pc:docMk/>
            <pc:sldMk cId="4221212761" sldId="4782"/>
            <ac:picMk id="3" creationId="{80BB27D5-4974-B584-BB0B-740018471338}"/>
          </ac:picMkLst>
        </pc:picChg>
        <pc:picChg chg="del">
          <ac:chgData name="siddharth gada" userId="bc3ba515b0f5d01e" providerId="LiveId" clId="{4C5DA370-6607-480B-AC4C-AB423192343D}" dt="2025-06-06T06:46:38.271" v="63" actId="478"/>
          <ac:picMkLst>
            <pc:docMk/>
            <pc:sldMk cId="4221212761" sldId="4782"/>
            <ac:picMk id="5" creationId="{7E762143-EC45-C977-B3D4-D662ED7C1D80}"/>
          </ac:picMkLst>
        </pc:picChg>
      </pc:sldChg>
      <pc:sldChg chg="addSp delSp modSp mod">
        <pc:chgData name="siddharth gada" userId="bc3ba515b0f5d01e" providerId="LiveId" clId="{4C5DA370-6607-480B-AC4C-AB423192343D}" dt="2025-06-06T06:49:16.650" v="83" actId="1076"/>
        <pc:sldMkLst>
          <pc:docMk/>
          <pc:sldMk cId="859750405" sldId="4783"/>
        </pc:sldMkLst>
        <pc:spChg chg="mod">
          <ac:chgData name="siddharth gada" userId="bc3ba515b0f5d01e" providerId="LiveId" clId="{4C5DA370-6607-480B-AC4C-AB423192343D}" dt="2025-06-06T06:49:12.207" v="82"/>
          <ac:spMkLst>
            <pc:docMk/>
            <pc:sldMk cId="859750405" sldId="4783"/>
            <ac:spMk id="4" creationId="{AE016588-9575-44B2-BAA3-5937B6A9EDA0}"/>
          </ac:spMkLst>
        </pc:spChg>
        <pc:picChg chg="add mod">
          <ac:chgData name="siddharth gada" userId="bc3ba515b0f5d01e" providerId="LiveId" clId="{4C5DA370-6607-480B-AC4C-AB423192343D}" dt="2025-06-06T06:49:16.650" v="83" actId="1076"/>
          <ac:picMkLst>
            <pc:docMk/>
            <pc:sldMk cId="859750405" sldId="4783"/>
            <ac:picMk id="5" creationId="{0FD7F28E-0504-02BB-A70F-81B58CF82F75}"/>
          </ac:picMkLst>
        </pc:picChg>
        <pc:picChg chg="del">
          <ac:chgData name="siddharth gada" userId="bc3ba515b0f5d01e" providerId="LiveId" clId="{4C5DA370-6607-480B-AC4C-AB423192343D}" dt="2025-06-06T06:48:13.919" v="75" actId="478"/>
          <ac:picMkLst>
            <pc:docMk/>
            <pc:sldMk cId="859750405" sldId="4783"/>
            <ac:picMk id="6" creationId="{54C70823-DEEB-B6BC-0C2B-519F6356B1BF}"/>
          </ac:picMkLst>
        </pc:picChg>
      </pc:sldChg>
      <pc:sldChg chg="addSp modSp mod">
        <pc:chgData name="siddharth gada" userId="bc3ba515b0f5d01e" providerId="LiveId" clId="{4C5DA370-6607-480B-AC4C-AB423192343D}" dt="2025-06-06T06:57:32.973" v="161" actId="20577"/>
        <pc:sldMkLst>
          <pc:docMk/>
          <pc:sldMk cId="523037342" sldId="4785"/>
        </pc:sldMkLst>
        <pc:spChg chg="mod">
          <ac:chgData name="siddharth gada" userId="bc3ba515b0f5d01e" providerId="LiveId" clId="{4C5DA370-6607-480B-AC4C-AB423192343D}" dt="2025-06-06T06:57:32.973" v="161" actId="20577"/>
          <ac:spMkLst>
            <pc:docMk/>
            <pc:sldMk cId="523037342" sldId="4785"/>
            <ac:spMk id="4" creationId="{AE016588-9575-44B2-BAA3-5937B6A9EDA0}"/>
          </ac:spMkLst>
        </pc:spChg>
        <pc:picChg chg="add mod">
          <ac:chgData name="siddharth gada" userId="bc3ba515b0f5d01e" providerId="LiveId" clId="{4C5DA370-6607-480B-AC4C-AB423192343D}" dt="2025-06-06T06:54:57.737" v="111" actId="14100"/>
          <ac:picMkLst>
            <pc:docMk/>
            <pc:sldMk cId="523037342" sldId="4785"/>
            <ac:picMk id="3" creationId="{553CB5CD-EE2E-F12A-5974-097C3B78514B}"/>
          </ac:picMkLst>
        </pc:picChg>
      </pc:sldChg>
      <pc:sldChg chg="addSp modSp mod">
        <pc:chgData name="siddharth gada" userId="bc3ba515b0f5d01e" providerId="LiveId" clId="{4C5DA370-6607-480B-AC4C-AB423192343D}" dt="2025-06-06T06:53:46.570" v="108" actId="14100"/>
        <pc:sldMkLst>
          <pc:docMk/>
          <pc:sldMk cId="2676349839" sldId="4786"/>
        </pc:sldMkLst>
        <pc:spChg chg="mod">
          <ac:chgData name="siddharth gada" userId="bc3ba515b0f5d01e" providerId="LiveId" clId="{4C5DA370-6607-480B-AC4C-AB423192343D}" dt="2025-06-06T06:53:46.570" v="108" actId="14100"/>
          <ac:spMkLst>
            <pc:docMk/>
            <pc:sldMk cId="2676349839" sldId="4786"/>
            <ac:spMk id="4" creationId="{AE016588-9575-44B2-BAA3-5937B6A9EDA0}"/>
          </ac:spMkLst>
        </pc:spChg>
        <pc:picChg chg="add mod">
          <ac:chgData name="siddharth gada" userId="bc3ba515b0f5d01e" providerId="LiveId" clId="{4C5DA370-6607-480B-AC4C-AB423192343D}" dt="2025-06-06T06:53:44.086" v="107" actId="1076"/>
          <ac:picMkLst>
            <pc:docMk/>
            <pc:sldMk cId="2676349839" sldId="4786"/>
            <ac:picMk id="3" creationId="{5A72949F-3D16-D51A-E0C2-B5F90660E5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5/06/2025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2025</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1280179"/>
          </a:xfrm>
        </p:spPr>
        <p:txBody>
          <a:bodyPr/>
          <a:lstStyle/>
          <a:p>
            <a:pPr marL="342900" indent="-342900">
              <a:buFont typeface="Arial" panose="020B0604020202020204" pitchFamily="34" charset="0"/>
              <a:buChar char="•"/>
            </a:pPr>
            <a:r>
              <a:rPr lang="en-US" dirty="0"/>
              <a:t>From February to May, the trial store consistently outperformed the control store, underscoring the effectiveness of the new store layout in driving customer engagement</a:t>
            </a:r>
          </a:p>
          <a:p>
            <a:pPr marL="342900" indent="-342900">
              <a:buFont typeface="Arial" panose="020B0604020202020204" pitchFamily="34" charset="0"/>
              <a:buChar char="•"/>
            </a:pPr>
            <a:endParaRPr lang="en-AU" dirty="0"/>
          </a:p>
        </p:txBody>
      </p:sp>
      <p:pic>
        <p:nvPicPr>
          <p:cNvPr id="3" name="Picture 2" descr="A graph with blue and red lines&#10;&#10;AI-generated content may be incorrect.">
            <a:extLst>
              <a:ext uri="{FF2B5EF4-FFF2-40B4-BE49-F238E27FC236}">
                <a16:creationId xmlns:a16="http://schemas.microsoft.com/office/drawing/2014/main" id="{5A72949F-3D16-D51A-E0C2-B5F90660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688" y="1904318"/>
            <a:ext cx="6524624" cy="4363030"/>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b="1" dirty="0">
                <a:latin typeface="Roboto Light" panose="02000000000000000000" pitchFamily="2" charset="0"/>
                <a:ea typeface="Roboto Light" panose="02000000000000000000" pitchFamily="2" charset="0"/>
              </a:rPr>
              <a:t>Top Buyer Segments</a:t>
            </a:r>
            <a:r>
              <a:rPr lang="en-AU" sz="1200" dirty="0">
                <a:latin typeface="Roboto Light" panose="02000000000000000000" pitchFamily="2" charset="0"/>
                <a:ea typeface="Roboto Light" panose="02000000000000000000" pitchFamily="2" charset="0"/>
              </a:rPr>
              <a:t>: </a:t>
            </a:r>
          </a:p>
          <a:p>
            <a:pPr marL="628650" lvl="1"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Budget – Older Families</a:t>
            </a:r>
          </a:p>
          <a:p>
            <a:pPr marL="628650" lvl="1"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 Young Singles/Couples</a:t>
            </a:r>
          </a:p>
          <a:p>
            <a:pPr marL="628650" lvl="1"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 Retirees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Young Singles/Couples and Retirees are </a:t>
            </a:r>
            <a:r>
              <a:rPr lang="en-AU" sz="1200" b="1" dirty="0">
                <a:latin typeface="Roboto Light" panose="02000000000000000000" pitchFamily="2" charset="0"/>
                <a:ea typeface="Roboto Light" panose="02000000000000000000" pitchFamily="2" charset="0"/>
              </a:rPr>
              <a:t>high spenders </a:t>
            </a:r>
            <a:r>
              <a:rPr lang="en-AU" sz="1200" dirty="0">
                <a:latin typeface="Roboto Light" panose="02000000000000000000" pitchFamily="2" charset="0"/>
                <a:ea typeface="Roboto Light" panose="02000000000000000000" pitchFamily="2" charset="0"/>
              </a:rPr>
              <a:t>and</a:t>
            </a:r>
            <a:r>
              <a:rPr lang="en-AU" sz="1200" b="1" dirty="0">
                <a:latin typeface="Roboto Light" panose="02000000000000000000" pitchFamily="2" charset="0"/>
                <a:ea typeface="Roboto Light" panose="02000000000000000000" pitchFamily="2" charset="0"/>
              </a:rPr>
              <a:t> primary shoppers of chips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Young &amp; Mid-Age Singles/Couples are </a:t>
            </a:r>
            <a:r>
              <a:rPr lang="en-AU" sz="1200" b="1" dirty="0">
                <a:latin typeface="Roboto Light" panose="02000000000000000000" pitchFamily="2" charset="0"/>
                <a:ea typeface="Roboto Light" panose="02000000000000000000" pitchFamily="2" charset="0"/>
              </a:rPr>
              <a:t>more likely </a:t>
            </a:r>
            <a:r>
              <a:rPr lang="en-AU" sz="1200" dirty="0">
                <a:latin typeface="Roboto Light" panose="02000000000000000000" pitchFamily="2" charset="0"/>
                <a:ea typeface="Roboto Light" panose="02000000000000000000" pitchFamily="2" charset="0"/>
              </a:rPr>
              <a:t>to </a:t>
            </a:r>
            <a:r>
              <a:rPr lang="en-AU" sz="1200" b="1" dirty="0">
                <a:latin typeface="Roboto Light" panose="02000000000000000000" pitchFamily="2" charset="0"/>
                <a:ea typeface="Roboto Light" panose="02000000000000000000" pitchFamily="2" charset="0"/>
              </a:rPr>
              <a:t>pay premium prices per packet</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Mainstream Young Singles/Couples are </a:t>
            </a:r>
            <a:r>
              <a:rPr lang="en-AU" sz="1200" b="1" dirty="0">
                <a:latin typeface="Roboto Light" panose="02000000000000000000" pitchFamily="2" charset="0"/>
                <a:ea typeface="Roboto Light" panose="02000000000000000000" pitchFamily="2" charset="0"/>
              </a:rPr>
              <a:t>23% more likely </a:t>
            </a:r>
            <a:r>
              <a:rPr lang="en-AU" sz="1200" dirty="0">
                <a:latin typeface="Roboto Light" panose="02000000000000000000" pitchFamily="2" charset="0"/>
                <a:ea typeface="Roboto Light" panose="02000000000000000000" pitchFamily="2" charset="0"/>
              </a:rPr>
              <a:t>to purchase </a:t>
            </a:r>
            <a:r>
              <a:rPr lang="en-AU" sz="1200" b="1" dirty="0">
                <a:latin typeface="Roboto Light" panose="02000000000000000000" pitchFamily="2" charset="0"/>
                <a:ea typeface="Roboto Light" panose="02000000000000000000" pitchFamily="2" charset="0"/>
              </a:rPr>
              <a:t>Tyrrells Brand</a:t>
            </a:r>
            <a:r>
              <a:rPr lang="en-AU" sz="1200" dirty="0">
                <a:latin typeface="Roboto Light" panose="02000000000000000000" pitchFamily="2" charset="0"/>
                <a:ea typeface="Roboto Light" panose="02000000000000000000" pitchFamily="2" charset="0"/>
              </a:rPr>
              <a:t> chips than the other population</a:t>
            </a:r>
          </a:p>
          <a:p>
            <a:pPr algn="l"/>
            <a:endParaRPr lang="en-AU" sz="1200" dirty="0">
              <a:latin typeface="Roboto Light" panose="02000000000000000000" pitchFamily="2" charset="0"/>
              <a:ea typeface="Roboto Light" panose="02000000000000000000" pitchFamily="2" charset="0"/>
            </a:endParaRPr>
          </a:p>
          <a:p>
            <a:pPr marL="171450" indent="-171450" algn="l">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A control store was constructed to reflect the prior performance of the selected trial store. </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Found </a:t>
            </a:r>
            <a:r>
              <a:rPr lang="en-US" sz="1200" b="1" dirty="0">
                <a:latin typeface="Roboto Light" panose="02000000000000000000" pitchFamily="2" charset="0"/>
                <a:ea typeface="Roboto Light" panose="02000000000000000000" pitchFamily="2" charset="0"/>
              </a:rPr>
              <a:t>control stores 233, 155, 237 </a:t>
            </a:r>
            <a:r>
              <a:rPr lang="en-US" sz="1200" dirty="0">
                <a:latin typeface="Roboto Light" panose="02000000000000000000" pitchFamily="2" charset="0"/>
                <a:ea typeface="Roboto Light" panose="02000000000000000000" pitchFamily="2" charset="0"/>
              </a:rPr>
              <a:t>for </a:t>
            </a:r>
            <a:r>
              <a:rPr lang="en-US" sz="1200" b="1" dirty="0">
                <a:latin typeface="Roboto Light" panose="02000000000000000000" pitchFamily="2" charset="0"/>
                <a:ea typeface="Roboto Light" panose="02000000000000000000" pitchFamily="2" charset="0"/>
              </a:rPr>
              <a:t>trial stores 77, 86 and 88 </a:t>
            </a:r>
            <a:r>
              <a:rPr lang="en-US" sz="1200" dirty="0">
                <a:latin typeface="Roboto Light" panose="02000000000000000000" pitchFamily="2" charset="0"/>
                <a:ea typeface="Roboto Light" panose="02000000000000000000" pitchFamily="2" charset="0"/>
              </a:rPr>
              <a:t>respectively</a:t>
            </a:r>
          </a:p>
          <a:p>
            <a:pPr marL="171450" indent="-171450">
              <a:buFont typeface="Arial" panose="020B0604020202020204" pitchFamily="34" charset="0"/>
              <a:buChar char="•"/>
            </a:pPr>
            <a:r>
              <a:rPr lang="en-US" sz="1200" b="1" dirty="0"/>
              <a:t>Trial Stores 77 and 88</a:t>
            </a:r>
            <a:r>
              <a:rPr lang="en-US" sz="1200" dirty="0"/>
              <a:t>:</a:t>
            </a:r>
          </a:p>
          <a:p>
            <a:pPr marL="628650" lvl="1" indent="-171450">
              <a:buFont typeface="Arial" panose="020B0604020202020204" pitchFamily="34" charset="0"/>
              <a:buChar char="•"/>
            </a:pPr>
            <a:r>
              <a:rPr lang="en-US" sz="1200" dirty="0"/>
              <a:t>Showed a </a:t>
            </a:r>
            <a:r>
              <a:rPr lang="en-US" sz="1200" b="1" dirty="0"/>
              <a:t>statistically significant difference</a:t>
            </a:r>
            <a:r>
              <a:rPr lang="en-US" sz="1200" dirty="0"/>
              <a:t> from the control stores during the trial period</a:t>
            </a:r>
          </a:p>
          <a:p>
            <a:pPr marL="171450" indent="-171450">
              <a:buFont typeface="Arial" panose="020B0604020202020204" pitchFamily="34" charset="0"/>
              <a:buChar char="•"/>
            </a:pPr>
            <a:r>
              <a:rPr lang="en-US" sz="1200" b="1" dirty="0"/>
              <a:t>Trial Store 86</a:t>
            </a:r>
            <a:r>
              <a:rPr lang="en-US" sz="1200" dirty="0"/>
              <a:t>:</a:t>
            </a:r>
          </a:p>
          <a:p>
            <a:pPr marL="628650" lvl="1" indent="-171450">
              <a:buFont typeface="Arial" panose="020B0604020202020204" pitchFamily="34" charset="0"/>
              <a:buChar char="•"/>
            </a:pPr>
            <a:r>
              <a:rPr lang="en-US" sz="1200" b="1" dirty="0"/>
              <a:t>No significant difference</a:t>
            </a:r>
            <a:r>
              <a:rPr lang="en-US" sz="1200" dirty="0"/>
              <a:t> detected across the trial period from the control store</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384954"/>
          </a:xfrm>
        </p:spPr>
        <p:txBody>
          <a:bodyPr/>
          <a:lstStyle/>
          <a:p>
            <a:pPr marL="342900" indent="-342900">
              <a:buFont typeface="Arial" panose="020B0604020202020204" pitchFamily="34" charset="0"/>
              <a:buChar char="•"/>
            </a:pPr>
            <a:r>
              <a:rPr lang="en-US" dirty="0"/>
              <a:t>Sales dipped on Christmas Day, likely due to store closures</a:t>
            </a:r>
          </a:p>
          <a:p>
            <a:pPr marL="342900" indent="-342900">
              <a:buFont typeface="Arial" panose="020B0604020202020204" pitchFamily="34" charset="0"/>
              <a:buChar char="•"/>
            </a:pPr>
            <a:r>
              <a:rPr lang="en-US" dirty="0"/>
              <a:t>Explaining the spike observed in the preceding week, returning to normal levels after the holidays</a:t>
            </a:r>
          </a:p>
          <a:p>
            <a:pPr marL="342900" indent="-342900">
              <a:buFont typeface="Arial" panose="020B0604020202020204" pitchFamily="34" charset="0"/>
              <a:buChar char="•"/>
            </a:pPr>
            <a:endParaRPr lang="en-AU" dirty="0"/>
          </a:p>
        </p:txBody>
      </p:sp>
      <p:pic>
        <p:nvPicPr>
          <p:cNvPr id="3" name="Picture 2" descr="A graph showing a line&#10;&#10;AI-generated content may be incorrect.">
            <a:extLst>
              <a:ext uri="{FF2B5EF4-FFF2-40B4-BE49-F238E27FC236}">
                <a16:creationId xmlns:a16="http://schemas.microsoft.com/office/drawing/2014/main" id="{E523AD9E-7653-4620-985C-C7427CE2B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127" y="2104734"/>
            <a:ext cx="6239746" cy="4172532"/>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089680"/>
          </a:xfrm>
        </p:spPr>
        <p:txBody>
          <a:bodyPr/>
          <a:lstStyle/>
          <a:p>
            <a:pPr marL="342900" indent="-342900">
              <a:buFont typeface="Arial" panose="020B0604020202020204" pitchFamily="34" charset="0"/>
              <a:buChar char="•"/>
            </a:pPr>
            <a:r>
              <a:rPr lang="en-US" sz="1800" dirty="0"/>
              <a:t>Affluence levels are consistent across life stage profiles</a:t>
            </a:r>
          </a:p>
          <a:p>
            <a:pPr marL="342900" indent="-342900">
              <a:buFont typeface="Arial" panose="020B0604020202020204" pitchFamily="34" charset="0"/>
              <a:buChar char="•"/>
            </a:pPr>
            <a:r>
              <a:rPr lang="en-US" sz="1800" dirty="0"/>
              <a:t>Notably, Older and Young Family shoppers lead in average units purchased per transaction, highlighting their higher engagement and potential value</a:t>
            </a:r>
          </a:p>
        </p:txBody>
      </p:sp>
      <p:pic>
        <p:nvPicPr>
          <p:cNvPr id="3" name="Picture 2" descr="A graph of blue bars&#10;&#10;AI-generated content may be incorrect.">
            <a:extLst>
              <a:ext uri="{FF2B5EF4-FFF2-40B4-BE49-F238E27FC236}">
                <a16:creationId xmlns:a16="http://schemas.microsoft.com/office/drawing/2014/main" id="{80BB27D5-4974-B584-BB0B-740018471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127" y="1838034"/>
            <a:ext cx="6239746" cy="4172532"/>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Mainstream Young Singles &amp; Couples represent the largest segment of Snacking Chips shoppers</a:t>
            </a:r>
          </a:p>
          <a:p>
            <a:pPr marL="342900" indent="-342900">
              <a:buFont typeface="Arial" panose="020B0604020202020204" pitchFamily="34" charset="0"/>
              <a:buChar char="•"/>
            </a:pPr>
            <a:r>
              <a:rPr lang="en-US" dirty="0"/>
              <a:t>Mainstream Retirees also hold a notable share—indicating strong cross-generational appeal within the mainstream group</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5" name="Picture 4" descr="A graph of customer satisfaction&#10;&#10;AI-generated content may be incorrect.">
            <a:extLst>
              <a:ext uri="{FF2B5EF4-FFF2-40B4-BE49-F238E27FC236}">
                <a16:creationId xmlns:a16="http://schemas.microsoft.com/office/drawing/2014/main" id="{0FD7F28E-0504-02BB-A70F-81B58CF82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902" y="2232097"/>
            <a:ext cx="6239746" cy="4172532"/>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651654"/>
          </a:xfrm>
        </p:spPr>
        <p:txBody>
          <a:bodyPr/>
          <a:lstStyle/>
          <a:p>
            <a:pPr marL="342900" indent="-342900">
              <a:buFont typeface="Arial" panose="020B0604020202020204" pitchFamily="34" charset="0"/>
              <a:buChar char="•"/>
            </a:pPr>
            <a:r>
              <a:rPr lang="en-US" dirty="0"/>
              <a:t>Control Store 233 is specifically designed to mirror the performance of Trial Store 77</a:t>
            </a:r>
          </a:p>
          <a:p>
            <a:pPr marL="342900" indent="-342900">
              <a:buFont typeface="Arial" panose="020B0604020202020204" pitchFamily="34" charset="0"/>
              <a:buChar char="•"/>
            </a:pPr>
            <a:r>
              <a:rPr lang="en-US" dirty="0"/>
              <a:t>While sales patterns differ slightly, this pairing provides a more accurate benchmark for evaluating the trial’s impact</a:t>
            </a:r>
            <a:endParaRPr lang="en-AU" dirty="0"/>
          </a:p>
        </p:txBody>
      </p:sp>
      <p:pic>
        <p:nvPicPr>
          <p:cNvPr id="3" name="Picture 2" descr="A graph with blue lines&#10;&#10;AI-generated content may be incorrect.">
            <a:extLst>
              <a:ext uri="{FF2B5EF4-FFF2-40B4-BE49-F238E27FC236}">
                <a16:creationId xmlns:a16="http://schemas.microsoft.com/office/drawing/2014/main" id="{553CB5CD-EE2E-F12A-5974-097C3B785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704" y="2190749"/>
            <a:ext cx="5925943" cy="396269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6777</TotalTime>
  <Words>554</Words>
  <Application>Microsoft Office PowerPoint</Application>
  <PresentationFormat>Widescreen</PresentationFormat>
  <Paragraphs>52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vt:lpstr>
      <vt:lpstr>Calibri</vt:lpstr>
      <vt:lpstr>Roboto Medium</vt:lpstr>
      <vt:lpstr>Arial</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siddharth gada</cp:lastModifiedBy>
  <cp:revision>466</cp:revision>
  <dcterms:created xsi:type="dcterms:W3CDTF">2018-02-07T23:23:24Z</dcterms:created>
  <dcterms:modified xsi:type="dcterms:W3CDTF">2025-06-06T06:57:46Z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