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4" r:id="rId3"/>
    <p:sldId id="259" r:id="rId4"/>
    <p:sldId id="290" r:id="rId5"/>
    <p:sldId id="285" r:id="rId6"/>
    <p:sldId id="258" r:id="rId7"/>
    <p:sldId id="287" r:id="rId8"/>
    <p:sldId id="286" r:id="rId9"/>
    <p:sldId id="261" r:id="rId10"/>
    <p:sldId id="288" r:id="rId11"/>
    <p:sldId id="29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695A30-1427-4F23-B685-471B96E18DF3}" v="1" dt="2022-12-12T16:55:56.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C8753-29D3-55D2-29F9-503949FF94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825875-196B-C316-FBDC-2258586773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2D97EE-74C1-7151-5195-D381E61CD17D}"/>
              </a:ext>
            </a:extLst>
          </p:cNvPr>
          <p:cNvSpPr>
            <a:spLocks noGrp="1"/>
          </p:cNvSpPr>
          <p:nvPr>
            <p:ph type="dt" sz="half" idx="10"/>
          </p:nvPr>
        </p:nvSpPr>
        <p:spPr/>
        <p:txBody>
          <a:bodyPr/>
          <a:lstStyle/>
          <a:p>
            <a:fld id="{962C580E-DB96-4021-954A-83768F5BF018}" type="datetimeFigureOut">
              <a:rPr lang="en-US" smtClean="0"/>
              <a:t>3/8/2024</a:t>
            </a:fld>
            <a:endParaRPr lang="en-US"/>
          </a:p>
        </p:txBody>
      </p:sp>
      <p:sp>
        <p:nvSpPr>
          <p:cNvPr id="5" name="Footer Placeholder 4">
            <a:extLst>
              <a:ext uri="{FF2B5EF4-FFF2-40B4-BE49-F238E27FC236}">
                <a16:creationId xmlns:a16="http://schemas.microsoft.com/office/drawing/2014/main" id="{2EFD4331-8CD1-25A3-2673-BEB4E129A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B6661-F670-31DB-6393-7273B0BD8B3C}"/>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3111926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6B31-10B8-1637-A511-8246067BD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5E0F15-7FDB-22EE-2544-6945E965F2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FE8414-C3A9-D72C-1199-6083E44F3E9B}"/>
              </a:ext>
            </a:extLst>
          </p:cNvPr>
          <p:cNvSpPr>
            <a:spLocks noGrp="1"/>
          </p:cNvSpPr>
          <p:nvPr>
            <p:ph type="dt" sz="half" idx="10"/>
          </p:nvPr>
        </p:nvSpPr>
        <p:spPr/>
        <p:txBody>
          <a:bodyPr/>
          <a:lstStyle/>
          <a:p>
            <a:fld id="{962C580E-DB96-4021-954A-83768F5BF018}" type="datetimeFigureOut">
              <a:rPr lang="en-US" smtClean="0"/>
              <a:t>3/8/2024</a:t>
            </a:fld>
            <a:endParaRPr lang="en-US"/>
          </a:p>
        </p:txBody>
      </p:sp>
      <p:sp>
        <p:nvSpPr>
          <p:cNvPr id="5" name="Footer Placeholder 4">
            <a:extLst>
              <a:ext uri="{FF2B5EF4-FFF2-40B4-BE49-F238E27FC236}">
                <a16:creationId xmlns:a16="http://schemas.microsoft.com/office/drawing/2014/main" id="{13E38D1F-DE38-8011-DAF8-481CFA677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99B13-BB71-4366-E7A3-58991756282B}"/>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33593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C72CF4-0A57-5468-6CFD-39B4F70228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FC3100-E9F2-27AB-5A7E-29EA21F38C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A9E5E-E864-234D-6489-D89EBDC6D969}"/>
              </a:ext>
            </a:extLst>
          </p:cNvPr>
          <p:cNvSpPr>
            <a:spLocks noGrp="1"/>
          </p:cNvSpPr>
          <p:nvPr>
            <p:ph type="dt" sz="half" idx="10"/>
          </p:nvPr>
        </p:nvSpPr>
        <p:spPr/>
        <p:txBody>
          <a:bodyPr/>
          <a:lstStyle/>
          <a:p>
            <a:fld id="{962C580E-DB96-4021-954A-83768F5BF018}" type="datetimeFigureOut">
              <a:rPr lang="en-US" smtClean="0"/>
              <a:t>3/8/2024</a:t>
            </a:fld>
            <a:endParaRPr lang="en-US"/>
          </a:p>
        </p:txBody>
      </p:sp>
      <p:sp>
        <p:nvSpPr>
          <p:cNvPr id="5" name="Footer Placeholder 4">
            <a:extLst>
              <a:ext uri="{FF2B5EF4-FFF2-40B4-BE49-F238E27FC236}">
                <a16:creationId xmlns:a16="http://schemas.microsoft.com/office/drawing/2014/main" id="{28ECD017-256C-72AA-E4F1-282F16B7C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5C06F-D83A-47FA-FB23-EA498EDF01D9}"/>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2125012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head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907F06-D602-4071-33E4-C472B24F1ACC}"/>
              </a:ext>
            </a:extLst>
          </p:cNvPr>
          <p:cNvSpPr>
            <a:spLocks noGrp="1"/>
          </p:cNvSpPr>
          <p:nvPr>
            <p:ph type="title" hasCustomPrompt="1"/>
          </p:nvPr>
        </p:nvSpPr>
        <p:spPr>
          <a:xfrm>
            <a:off x="646359" y="365127"/>
            <a:ext cx="10709031" cy="734621"/>
          </a:xfrm>
        </p:spPr>
        <p:txBody>
          <a:bodyPr/>
          <a:lstStyle/>
          <a:p>
            <a:r>
              <a:rPr lang="en-US" dirty="0"/>
              <a:t>CLICK TO EDIT TITLE</a:t>
            </a:r>
          </a:p>
        </p:txBody>
      </p:sp>
      <p:sp>
        <p:nvSpPr>
          <p:cNvPr id="4" name="Text Placeholder 3">
            <a:extLst>
              <a:ext uri="{FF2B5EF4-FFF2-40B4-BE49-F238E27FC236}">
                <a16:creationId xmlns:a16="http://schemas.microsoft.com/office/drawing/2014/main" id="{B7F9FF48-9E75-6C88-7706-B4D4B29E8027}"/>
              </a:ext>
            </a:extLst>
          </p:cNvPr>
          <p:cNvSpPr>
            <a:spLocks noGrp="1"/>
          </p:cNvSpPr>
          <p:nvPr>
            <p:ph type="body" sz="quarter" idx="13"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dirty="0"/>
              <a:t>Make sure to use brand colors when creating tables and graphs. If graphs are placed from an outside source, please reformat to use the Stevens Theme Colors set in this template.</a:t>
            </a:r>
          </a:p>
        </p:txBody>
      </p:sp>
      <p:sp>
        <p:nvSpPr>
          <p:cNvPr id="3" name="Content Placeholder 2">
            <a:extLst>
              <a:ext uri="{FF2B5EF4-FFF2-40B4-BE49-F238E27FC236}">
                <a16:creationId xmlns:a16="http://schemas.microsoft.com/office/drawing/2014/main" id="{7091BE1E-C7BA-1F2A-DB51-F2BDF8885EBC}"/>
              </a:ext>
            </a:extLst>
          </p:cNvPr>
          <p:cNvSpPr>
            <a:spLocks noGrp="1"/>
          </p:cNvSpPr>
          <p:nvPr>
            <p:ph idx="1" hasCustomPrompt="1"/>
          </p:nvPr>
        </p:nvSpPr>
        <p:spPr>
          <a:xfrm>
            <a:off x="644771" y="2202874"/>
            <a:ext cx="10709031" cy="3879273"/>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9B86B0-6C6C-3FCD-0D64-D84FBF647614}"/>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643292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3D94-EDC5-6F7B-0A0D-54B0D20C6D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C1141-73C5-7E45-7442-4280D972E3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A108F-43E3-674B-F904-B22F0F783F66}"/>
              </a:ext>
            </a:extLst>
          </p:cNvPr>
          <p:cNvSpPr>
            <a:spLocks noGrp="1"/>
          </p:cNvSpPr>
          <p:nvPr>
            <p:ph type="dt" sz="half" idx="10"/>
          </p:nvPr>
        </p:nvSpPr>
        <p:spPr/>
        <p:txBody>
          <a:bodyPr/>
          <a:lstStyle/>
          <a:p>
            <a:fld id="{962C580E-DB96-4021-954A-83768F5BF018}" type="datetimeFigureOut">
              <a:rPr lang="en-US" smtClean="0"/>
              <a:t>3/8/2024</a:t>
            </a:fld>
            <a:endParaRPr lang="en-US"/>
          </a:p>
        </p:txBody>
      </p:sp>
      <p:sp>
        <p:nvSpPr>
          <p:cNvPr id="5" name="Footer Placeholder 4">
            <a:extLst>
              <a:ext uri="{FF2B5EF4-FFF2-40B4-BE49-F238E27FC236}">
                <a16:creationId xmlns:a16="http://schemas.microsoft.com/office/drawing/2014/main" id="{9912F8D3-3F17-B561-C7ED-D93FE23F35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A2F35-6AE9-F92E-D481-36D9E5B893D8}"/>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268792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9426-93A6-65F2-9EA8-3D729B7A75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7992A1-62E9-FB59-36CE-07B3A4994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0B85B8-2722-0502-C3AE-663A1862AEF1}"/>
              </a:ext>
            </a:extLst>
          </p:cNvPr>
          <p:cNvSpPr>
            <a:spLocks noGrp="1"/>
          </p:cNvSpPr>
          <p:nvPr>
            <p:ph type="dt" sz="half" idx="10"/>
          </p:nvPr>
        </p:nvSpPr>
        <p:spPr/>
        <p:txBody>
          <a:bodyPr/>
          <a:lstStyle/>
          <a:p>
            <a:fld id="{962C580E-DB96-4021-954A-83768F5BF018}" type="datetimeFigureOut">
              <a:rPr lang="en-US" smtClean="0"/>
              <a:t>3/8/2024</a:t>
            </a:fld>
            <a:endParaRPr lang="en-US"/>
          </a:p>
        </p:txBody>
      </p:sp>
      <p:sp>
        <p:nvSpPr>
          <p:cNvPr id="5" name="Footer Placeholder 4">
            <a:extLst>
              <a:ext uri="{FF2B5EF4-FFF2-40B4-BE49-F238E27FC236}">
                <a16:creationId xmlns:a16="http://schemas.microsoft.com/office/drawing/2014/main" id="{8BB017FA-EBC0-E595-DA9E-D213DFA9E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A8C3D-6CBC-E117-7D30-E84A8F84FF4D}"/>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3842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69224-C844-9E98-A39C-507B949758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E3F629-B2D4-24F7-6935-2BCA2DCAB5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97F0F0-76F4-F4D0-BFC9-FFBDCB0EC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391D21-87AC-728F-661F-91A770A17CA7}"/>
              </a:ext>
            </a:extLst>
          </p:cNvPr>
          <p:cNvSpPr>
            <a:spLocks noGrp="1"/>
          </p:cNvSpPr>
          <p:nvPr>
            <p:ph type="dt" sz="half" idx="10"/>
          </p:nvPr>
        </p:nvSpPr>
        <p:spPr/>
        <p:txBody>
          <a:bodyPr/>
          <a:lstStyle/>
          <a:p>
            <a:fld id="{962C580E-DB96-4021-954A-83768F5BF018}" type="datetimeFigureOut">
              <a:rPr lang="en-US" smtClean="0"/>
              <a:t>3/8/2024</a:t>
            </a:fld>
            <a:endParaRPr lang="en-US"/>
          </a:p>
        </p:txBody>
      </p:sp>
      <p:sp>
        <p:nvSpPr>
          <p:cNvPr id="6" name="Footer Placeholder 5">
            <a:extLst>
              <a:ext uri="{FF2B5EF4-FFF2-40B4-BE49-F238E27FC236}">
                <a16:creationId xmlns:a16="http://schemas.microsoft.com/office/drawing/2014/main" id="{BD75EB78-A03F-C489-61DE-0A1EB1D83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ED2D33-7F3E-0FD6-0D4D-E03A2185F1AA}"/>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100397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A461-E513-801C-30E7-4B81EF5E0A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264187-5002-5941-87C9-D97341E8F7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89C396-E14C-8142-41EF-FE1DE10201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7F8C49-4787-12B7-7B97-6BB28AD3DA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F22EBF-322F-3553-51D8-442CEC88A7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9D3868-D8BF-2C0B-F68C-770C2A09DAAD}"/>
              </a:ext>
            </a:extLst>
          </p:cNvPr>
          <p:cNvSpPr>
            <a:spLocks noGrp="1"/>
          </p:cNvSpPr>
          <p:nvPr>
            <p:ph type="dt" sz="half" idx="10"/>
          </p:nvPr>
        </p:nvSpPr>
        <p:spPr/>
        <p:txBody>
          <a:bodyPr/>
          <a:lstStyle/>
          <a:p>
            <a:fld id="{962C580E-DB96-4021-954A-83768F5BF018}" type="datetimeFigureOut">
              <a:rPr lang="en-US" smtClean="0"/>
              <a:t>3/8/2024</a:t>
            </a:fld>
            <a:endParaRPr lang="en-US"/>
          </a:p>
        </p:txBody>
      </p:sp>
      <p:sp>
        <p:nvSpPr>
          <p:cNvPr id="8" name="Footer Placeholder 7">
            <a:extLst>
              <a:ext uri="{FF2B5EF4-FFF2-40B4-BE49-F238E27FC236}">
                <a16:creationId xmlns:a16="http://schemas.microsoft.com/office/drawing/2014/main" id="{D3F7AC9C-9BE0-DBF6-1DED-B2667547B5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DBD168-E77E-3ABF-B37B-F6057CEFD870}"/>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113325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F981-BDD1-4ADF-93AA-5E89F7AE20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DC732D-1449-D200-620C-E81EC395EDC4}"/>
              </a:ext>
            </a:extLst>
          </p:cNvPr>
          <p:cNvSpPr>
            <a:spLocks noGrp="1"/>
          </p:cNvSpPr>
          <p:nvPr>
            <p:ph type="dt" sz="half" idx="10"/>
          </p:nvPr>
        </p:nvSpPr>
        <p:spPr/>
        <p:txBody>
          <a:bodyPr/>
          <a:lstStyle/>
          <a:p>
            <a:fld id="{962C580E-DB96-4021-954A-83768F5BF018}" type="datetimeFigureOut">
              <a:rPr lang="en-US" smtClean="0"/>
              <a:t>3/8/2024</a:t>
            </a:fld>
            <a:endParaRPr lang="en-US"/>
          </a:p>
        </p:txBody>
      </p:sp>
      <p:sp>
        <p:nvSpPr>
          <p:cNvPr id="4" name="Footer Placeholder 3">
            <a:extLst>
              <a:ext uri="{FF2B5EF4-FFF2-40B4-BE49-F238E27FC236}">
                <a16:creationId xmlns:a16="http://schemas.microsoft.com/office/drawing/2014/main" id="{9D8B3D6D-C02A-3453-DBD4-BB875067B2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F81C6C-95DB-59F4-4CE4-24AFB812560D}"/>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158955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A09D1-E533-0FCA-40E7-335D43066855}"/>
              </a:ext>
            </a:extLst>
          </p:cNvPr>
          <p:cNvSpPr>
            <a:spLocks noGrp="1"/>
          </p:cNvSpPr>
          <p:nvPr>
            <p:ph type="dt" sz="half" idx="10"/>
          </p:nvPr>
        </p:nvSpPr>
        <p:spPr/>
        <p:txBody>
          <a:bodyPr/>
          <a:lstStyle/>
          <a:p>
            <a:fld id="{962C580E-DB96-4021-954A-83768F5BF018}" type="datetimeFigureOut">
              <a:rPr lang="en-US" smtClean="0"/>
              <a:t>3/8/2024</a:t>
            </a:fld>
            <a:endParaRPr lang="en-US"/>
          </a:p>
        </p:txBody>
      </p:sp>
      <p:sp>
        <p:nvSpPr>
          <p:cNvPr id="3" name="Footer Placeholder 2">
            <a:extLst>
              <a:ext uri="{FF2B5EF4-FFF2-40B4-BE49-F238E27FC236}">
                <a16:creationId xmlns:a16="http://schemas.microsoft.com/office/drawing/2014/main" id="{BB67D748-FC7B-7AA5-BF0F-3D06A295D4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728A44-CE5C-79F8-44A2-81C0CA287613}"/>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1482892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9C2F-2231-1180-94A9-D3450A672E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6E91F9-5181-1121-FD70-8568407888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2E1B46-E5F7-8861-A6FF-DEFCE0137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D62780-5174-16CF-1CDF-CB7BA90D22D9}"/>
              </a:ext>
            </a:extLst>
          </p:cNvPr>
          <p:cNvSpPr>
            <a:spLocks noGrp="1"/>
          </p:cNvSpPr>
          <p:nvPr>
            <p:ph type="dt" sz="half" idx="10"/>
          </p:nvPr>
        </p:nvSpPr>
        <p:spPr/>
        <p:txBody>
          <a:bodyPr/>
          <a:lstStyle/>
          <a:p>
            <a:fld id="{962C580E-DB96-4021-954A-83768F5BF018}" type="datetimeFigureOut">
              <a:rPr lang="en-US" smtClean="0"/>
              <a:t>3/8/2024</a:t>
            </a:fld>
            <a:endParaRPr lang="en-US"/>
          </a:p>
        </p:txBody>
      </p:sp>
      <p:sp>
        <p:nvSpPr>
          <p:cNvPr id="6" name="Footer Placeholder 5">
            <a:extLst>
              <a:ext uri="{FF2B5EF4-FFF2-40B4-BE49-F238E27FC236}">
                <a16:creationId xmlns:a16="http://schemas.microsoft.com/office/drawing/2014/main" id="{A3B06A8E-296D-0462-C04F-5F51061AC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2FE01F-5498-D2CB-4FB2-2F40C240872B}"/>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3245796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33C76-F1CE-4E94-0217-5461DAF54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6334F9-C6C3-60C0-5E89-5BF7B5335B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2A4B79-1300-50EF-0D19-1B723A534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74BD38-A384-E56F-51F1-620D2C273E38}"/>
              </a:ext>
            </a:extLst>
          </p:cNvPr>
          <p:cNvSpPr>
            <a:spLocks noGrp="1"/>
          </p:cNvSpPr>
          <p:nvPr>
            <p:ph type="dt" sz="half" idx="10"/>
          </p:nvPr>
        </p:nvSpPr>
        <p:spPr/>
        <p:txBody>
          <a:bodyPr/>
          <a:lstStyle/>
          <a:p>
            <a:fld id="{962C580E-DB96-4021-954A-83768F5BF018}" type="datetimeFigureOut">
              <a:rPr lang="en-US" smtClean="0"/>
              <a:t>3/8/2024</a:t>
            </a:fld>
            <a:endParaRPr lang="en-US"/>
          </a:p>
        </p:txBody>
      </p:sp>
      <p:sp>
        <p:nvSpPr>
          <p:cNvPr id="6" name="Footer Placeholder 5">
            <a:extLst>
              <a:ext uri="{FF2B5EF4-FFF2-40B4-BE49-F238E27FC236}">
                <a16:creationId xmlns:a16="http://schemas.microsoft.com/office/drawing/2014/main" id="{183229ED-EE02-03E7-2D8F-9D89A9CD2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8FBB0C-6827-B568-8961-6143111D70FF}"/>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73470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DD0B49-7AFA-8F00-697C-97A660DAC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017FD8-E1F5-4D9C-0D55-5794C5FAC3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34A79-AB30-1B47-2185-D2B2D32F56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C580E-DB96-4021-954A-83768F5BF018}" type="datetimeFigureOut">
              <a:rPr lang="en-US" smtClean="0"/>
              <a:t>3/8/2024</a:t>
            </a:fld>
            <a:endParaRPr lang="en-US"/>
          </a:p>
        </p:txBody>
      </p:sp>
      <p:sp>
        <p:nvSpPr>
          <p:cNvPr id="5" name="Footer Placeholder 4">
            <a:extLst>
              <a:ext uri="{FF2B5EF4-FFF2-40B4-BE49-F238E27FC236}">
                <a16:creationId xmlns:a16="http://schemas.microsoft.com/office/drawing/2014/main" id="{49C11915-4018-BCC8-226A-7EC5C3BECA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7CA91B-9206-30A9-1DA8-7C1E950C9F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6C19B-DFF3-49FB-ABF5-3E56DDC3CD6F}" type="slidenum">
              <a:rPr lang="en-US" smtClean="0"/>
              <a:t>‹#›</a:t>
            </a:fld>
            <a:endParaRPr lang="en-US"/>
          </a:p>
        </p:txBody>
      </p:sp>
    </p:spTree>
    <p:extLst>
      <p:ext uri="{BB962C8B-B14F-4D97-AF65-F5344CB8AC3E}">
        <p14:creationId xmlns:p14="http://schemas.microsoft.com/office/powerpoint/2010/main" val="2407241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3D7177E2-8C42-0202-F400-8DB2F96BF02B}"/>
              </a:ext>
            </a:extLst>
          </p:cNvPr>
          <p:cNvPicPr>
            <a:picLocks noChangeAspect="1"/>
          </p:cNvPicPr>
          <p:nvPr/>
        </p:nvPicPr>
        <p:blipFill rotWithShape="1">
          <a:blip r:embed="rId2">
            <a:extLst>
              <a:ext uri="{28A0092B-C50C-407E-A947-70E740481C1C}">
                <a14:useLocalDpi xmlns:a14="http://schemas.microsoft.com/office/drawing/2010/main" val="0"/>
              </a:ext>
            </a:extLst>
          </a:blip>
          <a:srcRect t="4255"/>
          <a:stretch/>
        </p:blipFill>
        <p:spPr>
          <a:xfrm>
            <a:off x="-1" y="10"/>
            <a:ext cx="12192000" cy="6857990"/>
          </a:xfrm>
          <a:prstGeom prst="rect">
            <a:avLst/>
          </a:prstGeom>
        </p:spPr>
      </p:pic>
      <p:sp>
        <p:nvSpPr>
          <p:cNvPr id="136"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EE705B78-5192-A90A-3B84-BD103CEA6437}"/>
              </a:ext>
            </a:extLst>
          </p:cNvPr>
          <p:cNvSpPr>
            <a:spLocks noGrp="1"/>
          </p:cNvSpPr>
          <p:nvPr>
            <p:ph type="title"/>
          </p:nvPr>
        </p:nvSpPr>
        <p:spPr>
          <a:xfrm>
            <a:off x="709448" y="1913950"/>
            <a:ext cx="4204137" cy="1342754"/>
          </a:xfrm>
        </p:spPr>
        <p:txBody>
          <a:bodyPr>
            <a:normAutofit/>
          </a:bodyPr>
          <a:lstStyle/>
          <a:p>
            <a:pPr algn="ctr"/>
            <a:r>
              <a:rPr lang="en-US" sz="3600" b="1" dirty="0"/>
              <a:t>PROJECT</a:t>
            </a:r>
            <a:r>
              <a:rPr lang="en-US" sz="3600" dirty="0"/>
              <a:t> </a:t>
            </a:r>
            <a:r>
              <a:rPr lang="en-US" sz="3600" b="1" dirty="0"/>
              <a:t>OBJECTIVE</a:t>
            </a:r>
          </a:p>
        </p:txBody>
      </p:sp>
      <p:cxnSp>
        <p:nvCxnSpPr>
          <p:cNvPr id="137" name="Straight Connector 59">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BF97A7-BAAE-7AD6-A37D-9E009AA70D3B}"/>
              </a:ext>
            </a:extLst>
          </p:cNvPr>
          <p:cNvSpPr>
            <a:spLocks noGrp="1"/>
          </p:cNvSpPr>
          <p:nvPr>
            <p:ph idx="1"/>
          </p:nvPr>
        </p:nvSpPr>
        <p:spPr>
          <a:xfrm>
            <a:off x="525516" y="3417573"/>
            <a:ext cx="4593021" cy="2619839"/>
          </a:xfrm>
        </p:spPr>
        <p:txBody>
          <a:bodyPr anchor="ctr">
            <a:normAutofit/>
          </a:bodyPr>
          <a:lstStyle/>
          <a:p>
            <a:r>
              <a:rPr lang="en-US" sz="1800" dirty="0"/>
              <a:t>Finding the best suitable car based on the user's preferences</a:t>
            </a:r>
          </a:p>
          <a:p>
            <a:endParaRPr lang="en-US" sz="1800" dirty="0"/>
          </a:p>
          <a:p>
            <a:pPr marL="0" indent="0">
              <a:buNone/>
            </a:pPr>
            <a:endParaRPr lang="en-US" sz="1800" dirty="0"/>
          </a:p>
        </p:txBody>
      </p:sp>
    </p:spTree>
    <p:extLst>
      <p:ext uri="{BB962C8B-B14F-4D97-AF65-F5344CB8AC3E}">
        <p14:creationId xmlns:p14="http://schemas.microsoft.com/office/powerpoint/2010/main" val="252493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C2EFD392-2680-41C6-A661-44456DAA5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8B94D-D372-7247-F443-C4B2844858A7}"/>
              </a:ext>
            </a:extLst>
          </p:cNvPr>
          <p:cNvSpPr>
            <a:spLocks noGrp="1"/>
          </p:cNvSpPr>
          <p:nvPr>
            <p:ph type="title"/>
          </p:nvPr>
        </p:nvSpPr>
        <p:spPr>
          <a:xfrm>
            <a:off x="1252800" y="662399"/>
            <a:ext cx="5995987" cy="1494000"/>
          </a:xfrm>
        </p:spPr>
        <p:txBody>
          <a:bodyPr anchor="t">
            <a:normAutofit/>
          </a:bodyPr>
          <a:lstStyle/>
          <a:p>
            <a:r>
              <a:rPr lang="en-US" b="1" dirty="0"/>
              <a:t>Results</a:t>
            </a:r>
          </a:p>
        </p:txBody>
      </p:sp>
      <p:grpSp>
        <p:nvGrpSpPr>
          <p:cNvPr id="49" name="Group 48">
            <a:extLst>
              <a:ext uri="{FF2B5EF4-FFF2-40B4-BE49-F238E27FC236}">
                <a16:creationId xmlns:a16="http://schemas.microsoft.com/office/drawing/2014/main" id="{DE866941-6974-471B-96DC-E7D4042D81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50" name="Freeform 6">
              <a:extLst>
                <a:ext uri="{FF2B5EF4-FFF2-40B4-BE49-F238E27FC236}">
                  <a16:creationId xmlns:a16="http://schemas.microsoft.com/office/drawing/2014/main" id="{FDDB1D1D-BDCA-4CA7-ACB7-28E2D624C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txBody>
            <a:bodyPr/>
            <a:lstStyle/>
            <a:p>
              <a:endParaRPr lang="en-US"/>
            </a:p>
          </p:txBody>
        </p:sp>
        <p:sp>
          <p:nvSpPr>
            <p:cNvPr id="51" name="Freeform 6">
              <a:extLst>
                <a:ext uri="{FF2B5EF4-FFF2-40B4-BE49-F238E27FC236}">
                  <a16:creationId xmlns:a16="http://schemas.microsoft.com/office/drawing/2014/main" id="{91FF3012-8189-40F6-B836-E04371B02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pic>
        <p:nvPicPr>
          <p:cNvPr id="8" name="Picture 7" descr="Table&#10;&#10;Description automatically generated">
            <a:extLst>
              <a:ext uri="{FF2B5EF4-FFF2-40B4-BE49-F238E27FC236}">
                <a16:creationId xmlns:a16="http://schemas.microsoft.com/office/drawing/2014/main" id="{FDA7EE80-A54C-65EC-8E16-DB994757AA09}"/>
              </a:ext>
            </a:extLst>
          </p:cNvPr>
          <p:cNvPicPr>
            <a:picLocks noChangeAspect="1"/>
          </p:cNvPicPr>
          <p:nvPr/>
        </p:nvPicPr>
        <p:blipFill>
          <a:blip r:embed="rId2"/>
          <a:stretch>
            <a:fillRect/>
          </a:stretch>
        </p:blipFill>
        <p:spPr>
          <a:xfrm>
            <a:off x="7728751" y="1879678"/>
            <a:ext cx="3470292" cy="2211835"/>
          </a:xfrm>
          <a:prstGeom prst="rect">
            <a:avLst/>
          </a:prstGeom>
        </p:spPr>
      </p:pic>
      <p:pic>
        <p:nvPicPr>
          <p:cNvPr id="6" name="Picture 5">
            <a:extLst>
              <a:ext uri="{FF2B5EF4-FFF2-40B4-BE49-F238E27FC236}">
                <a16:creationId xmlns:a16="http://schemas.microsoft.com/office/drawing/2014/main" id="{74B9FF0A-FB8E-E588-088E-868AFFBC5FDD}"/>
              </a:ext>
            </a:extLst>
          </p:cNvPr>
          <p:cNvPicPr>
            <a:picLocks noChangeAspect="1"/>
          </p:cNvPicPr>
          <p:nvPr/>
        </p:nvPicPr>
        <p:blipFill>
          <a:blip r:embed="rId3"/>
          <a:stretch>
            <a:fillRect/>
          </a:stretch>
        </p:blipFill>
        <p:spPr>
          <a:xfrm>
            <a:off x="7728751" y="783430"/>
            <a:ext cx="3470292" cy="842581"/>
          </a:xfrm>
          <a:prstGeom prst="rect">
            <a:avLst/>
          </a:prstGeom>
        </p:spPr>
      </p:pic>
      <p:pic>
        <p:nvPicPr>
          <p:cNvPr id="9" name="Picture 8" descr="Text&#10;&#10;Description automatically generated">
            <a:extLst>
              <a:ext uri="{FF2B5EF4-FFF2-40B4-BE49-F238E27FC236}">
                <a16:creationId xmlns:a16="http://schemas.microsoft.com/office/drawing/2014/main" id="{DEA417DC-4B6B-B443-31AD-6BC50A84B712}"/>
              </a:ext>
            </a:extLst>
          </p:cNvPr>
          <p:cNvPicPr>
            <a:picLocks noChangeAspect="1"/>
          </p:cNvPicPr>
          <p:nvPr/>
        </p:nvPicPr>
        <p:blipFill>
          <a:blip r:embed="rId4"/>
          <a:stretch>
            <a:fillRect/>
          </a:stretch>
        </p:blipFill>
        <p:spPr>
          <a:xfrm>
            <a:off x="8184185" y="4345179"/>
            <a:ext cx="2559423" cy="1681295"/>
          </a:xfrm>
          <a:prstGeom prst="rect">
            <a:avLst/>
          </a:prstGeom>
        </p:spPr>
      </p:pic>
      <p:sp>
        <p:nvSpPr>
          <p:cNvPr id="4" name="Content Placeholder 2">
            <a:extLst>
              <a:ext uri="{FF2B5EF4-FFF2-40B4-BE49-F238E27FC236}">
                <a16:creationId xmlns:a16="http://schemas.microsoft.com/office/drawing/2014/main" id="{96A6CB0F-192E-115C-5568-BE2FA1819FF4}"/>
              </a:ext>
            </a:extLst>
          </p:cNvPr>
          <p:cNvSpPr txBox="1">
            <a:spLocks/>
          </p:cNvSpPr>
          <p:nvPr/>
        </p:nvSpPr>
        <p:spPr>
          <a:xfrm>
            <a:off x="631801" y="3565516"/>
            <a:ext cx="6609905" cy="1559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7" name="Content Placeholder 6">
            <a:extLst>
              <a:ext uri="{FF2B5EF4-FFF2-40B4-BE49-F238E27FC236}">
                <a16:creationId xmlns:a16="http://schemas.microsoft.com/office/drawing/2014/main" id="{2F027704-968E-E8AA-90EA-CA9DB0388889}"/>
              </a:ext>
            </a:extLst>
          </p:cNvPr>
          <p:cNvSpPr>
            <a:spLocks noGrp="1"/>
          </p:cNvSpPr>
          <p:nvPr>
            <p:ph idx="1"/>
          </p:nvPr>
        </p:nvSpPr>
        <p:spPr>
          <a:xfrm>
            <a:off x="885825" y="1879678"/>
            <a:ext cx="6524134" cy="2519555"/>
          </a:xfrm>
        </p:spPr>
        <p:txBody>
          <a:bodyPr>
            <a:normAutofit/>
          </a:bodyPr>
          <a:lstStyle/>
          <a:p>
            <a:r>
              <a:rPr lang="en-US" sz="2400" dirty="0"/>
              <a:t>Based on the user’s inputs, the best suitable car is then displayed with all its features.</a:t>
            </a:r>
          </a:p>
          <a:p>
            <a:r>
              <a:rPr lang="en-US" sz="2400" dirty="0"/>
              <a:t>The DSS also offers recommendations for alternative vehicles.</a:t>
            </a:r>
          </a:p>
          <a:p>
            <a:endParaRPr lang="en-US" sz="2400" dirty="0"/>
          </a:p>
        </p:txBody>
      </p:sp>
    </p:spTree>
    <p:extLst>
      <p:ext uri="{BB962C8B-B14F-4D97-AF65-F5344CB8AC3E}">
        <p14:creationId xmlns:p14="http://schemas.microsoft.com/office/powerpoint/2010/main" val="2531139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6E14E-BCB3-127A-039A-6A55B9667680}"/>
              </a:ext>
            </a:extLst>
          </p:cNvPr>
          <p:cNvSpPr>
            <a:spLocks noGrp="1"/>
          </p:cNvSpPr>
          <p:nvPr>
            <p:ph type="title"/>
          </p:nvPr>
        </p:nvSpPr>
        <p:spPr>
          <a:xfrm>
            <a:off x="838200" y="963877"/>
            <a:ext cx="3494362" cy="4930246"/>
          </a:xfrm>
        </p:spPr>
        <p:txBody>
          <a:bodyPr>
            <a:normAutofit/>
          </a:bodyPr>
          <a:lstStyle/>
          <a:p>
            <a:pPr algn="r"/>
            <a:r>
              <a:rPr lang="en-US" dirty="0"/>
              <a:t>Test Drive</a:t>
            </a:r>
          </a:p>
        </p:txBody>
      </p:sp>
      <p:cxnSp>
        <p:nvCxnSpPr>
          <p:cNvPr id="17"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444B52-EC62-2781-5D41-27AA4C3D44B2}"/>
              </a:ext>
            </a:extLst>
          </p:cNvPr>
          <p:cNvSpPr>
            <a:spLocks noGrp="1"/>
          </p:cNvSpPr>
          <p:nvPr>
            <p:ph idx="1"/>
          </p:nvPr>
        </p:nvSpPr>
        <p:spPr>
          <a:xfrm>
            <a:off x="4976031" y="963877"/>
            <a:ext cx="6377769" cy="4930246"/>
          </a:xfrm>
        </p:spPr>
        <p:txBody>
          <a:bodyPr anchor="ctr">
            <a:normAutofit/>
          </a:bodyPr>
          <a:lstStyle/>
          <a:p>
            <a:pPr marL="0" indent="0">
              <a:buNone/>
            </a:pPr>
            <a:r>
              <a:rPr lang="en-US" sz="2400" dirty="0"/>
              <a:t>https://docs.google.com/spreadsheets/d/1gZ90BXQeJ43GYHC42bz9Wjb1ZkFqrgJW/edit?usp=sharing&amp;ouid=106767199560931433490&amp;rtpof=true&amp;sd=true</a:t>
            </a:r>
          </a:p>
          <a:p>
            <a:pPr marL="0" indent="0">
              <a:buNone/>
            </a:pPr>
            <a:endParaRPr lang="en-US" sz="2400" dirty="0"/>
          </a:p>
        </p:txBody>
      </p:sp>
    </p:spTree>
    <p:extLst>
      <p:ext uri="{BB962C8B-B14F-4D97-AF65-F5344CB8AC3E}">
        <p14:creationId xmlns:p14="http://schemas.microsoft.com/office/powerpoint/2010/main" val="199704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yellow sports car&#10;&#10;Description automatically generated with medium confidence">
            <a:extLst>
              <a:ext uri="{FF2B5EF4-FFF2-40B4-BE49-F238E27FC236}">
                <a16:creationId xmlns:a16="http://schemas.microsoft.com/office/drawing/2014/main" id="{FDF3E89A-9025-A2D4-9701-F125995D90AE}"/>
              </a:ext>
            </a:extLst>
          </p:cNvPr>
          <p:cNvPicPr>
            <a:picLocks noChangeAspect="1"/>
          </p:cNvPicPr>
          <p:nvPr/>
        </p:nvPicPr>
        <p:blipFill rotWithShape="1">
          <a:blip r:embed="rId2"/>
          <a:srcRect t="5436"/>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527566E0-885C-8AC9-9293-9068D3EB1BA2}"/>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b="1" dirty="0"/>
              <a:t>Introduction</a:t>
            </a:r>
          </a:p>
        </p:txBody>
      </p:sp>
      <p:sp>
        <p:nvSpPr>
          <p:cNvPr id="2" name="Content Placeholder 1">
            <a:extLst>
              <a:ext uri="{FF2B5EF4-FFF2-40B4-BE49-F238E27FC236}">
                <a16:creationId xmlns:a16="http://schemas.microsoft.com/office/drawing/2014/main" id="{A2718B01-5559-D25B-AEA3-D07739F321BD}"/>
              </a:ext>
            </a:extLst>
          </p:cNvPr>
          <p:cNvSpPr>
            <a:spLocks noGrp="1"/>
          </p:cNvSpPr>
          <p:nvPr>
            <p:ph idx="1"/>
          </p:nvPr>
        </p:nvSpPr>
        <p:spPr>
          <a:xfrm>
            <a:off x="838200" y="2434201"/>
            <a:ext cx="3822189" cy="3742762"/>
          </a:xfrm>
        </p:spPr>
        <p:txBody>
          <a:bodyPr vert="horz" lIns="91440" tIns="45720" rIns="91440" bIns="45720" rtlCol="0">
            <a:normAutofit/>
          </a:bodyPr>
          <a:lstStyle/>
          <a:p>
            <a:r>
              <a:rPr lang="en-US" sz="2000"/>
              <a:t>Helps the user to find the best car based on his preferences.</a:t>
            </a:r>
          </a:p>
          <a:p>
            <a:r>
              <a:rPr lang="en-US" sz="2000"/>
              <a:t>Excel-based program</a:t>
            </a:r>
          </a:p>
          <a:p>
            <a:r>
              <a:rPr lang="en-US" sz="2000"/>
              <a:t>Has a big database of 50 cars</a:t>
            </a:r>
          </a:p>
          <a:p>
            <a:r>
              <a:rPr lang="en-US" sz="2000"/>
              <a:t>Result is based on analysis with utility function and Monte Carlo simulation.</a:t>
            </a:r>
          </a:p>
          <a:p>
            <a:r>
              <a:rPr lang="en-US" sz="2000"/>
              <a:t>Selects the best suitable car based on inputs as well as gives other car suggestions.</a:t>
            </a:r>
          </a:p>
          <a:p>
            <a:endParaRPr lang="en-US" sz="2000"/>
          </a:p>
          <a:p>
            <a:endParaRPr lang="en-US" sz="2000"/>
          </a:p>
        </p:txBody>
      </p:sp>
    </p:spTree>
    <p:extLst>
      <p:ext uri="{BB962C8B-B14F-4D97-AF65-F5344CB8AC3E}">
        <p14:creationId xmlns:p14="http://schemas.microsoft.com/office/powerpoint/2010/main" val="344502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9" name="Rectangle 1029">
            <a:extLst>
              <a:ext uri="{FF2B5EF4-FFF2-40B4-BE49-F238E27FC236}">
                <a16:creationId xmlns:a16="http://schemas.microsoft.com/office/drawing/2014/main" id="{826B4A43-2A34-4B22-882C-D7552FA9C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1031">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Rectangle 1033">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Rectangle 1035">
            <a:extLst>
              <a:ext uri="{FF2B5EF4-FFF2-40B4-BE49-F238E27FC236}">
                <a16:creationId xmlns:a16="http://schemas.microsoft.com/office/drawing/2014/main" id="{B429BAE5-B200-4FC0-BBC1-8D7C57D1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71" y="0"/>
            <a:ext cx="456510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0C3C0-14A3-7856-77A0-0AA37D167F5F}"/>
              </a:ext>
            </a:extLst>
          </p:cNvPr>
          <p:cNvSpPr>
            <a:spLocks noGrp="1"/>
          </p:cNvSpPr>
          <p:nvPr>
            <p:ph type="title"/>
          </p:nvPr>
        </p:nvSpPr>
        <p:spPr>
          <a:xfrm>
            <a:off x="1036685" y="1152144"/>
            <a:ext cx="3794760" cy="3072393"/>
          </a:xfrm>
        </p:spPr>
        <p:txBody>
          <a:bodyPr vert="horz" lIns="91440" tIns="45720" rIns="91440" bIns="45720" rtlCol="0" anchor="b">
            <a:normAutofit/>
          </a:bodyPr>
          <a:lstStyle/>
          <a:p>
            <a:r>
              <a:rPr lang="en-US" sz="5600" b="1" kern="1200" dirty="0">
                <a:solidFill>
                  <a:schemeClr val="tx1"/>
                </a:solidFill>
                <a:latin typeface="+mj-lt"/>
                <a:ea typeface="+mj-ea"/>
                <a:cs typeface="+mj-cs"/>
              </a:rPr>
              <a:t>DSS FLOW CHART</a:t>
            </a:r>
          </a:p>
        </p:txBody>
      </p:sp>
      <p:grpSp>
        <p:nvGrpSpPr>
          <p:cNvPr id="1038" name="Group 1037">
            <a:extLst>
              <a:ext uri="{FF2B5EF4-FFF2-40B4-BE49-F238E27FC236}">
                <a16:creationId xmlns:a16="http://schemas.microsoft.com/office/drawing/2014/main" id="{A9644633-5AE1-44D6-8F5F-6376DDA130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039" name="Rectangle 64">
              <a:extLst>
                <a:ext uri="{FF2B5EF4-FFF2-40B4-BE49-F238E27FC236}">
                  <a16:creationId xmlns:a16="http://schemas.microsoft.com/office/drawing/2014/main" id="{4FA74995-C5A7-4DBF-BFD1-C4831852D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66">
              <a:extLst>
                <a:ext uri="{FF2B5EF4-FFF2-40B4-BE49-F238E27FC236}">
                  <a16:creationId xmlns:a16="http://schemas.microsoft.com/office/drawing/2014/main" id="{009DC7CE-EC50-455B-AEF3-758096A62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64">
              <a:extLst>
                <a:ext uri="{FF2B5EF4-FFF2-40B4-BE49-F238E27FC236}">
                  <a16:creationId xmlns:a16="http://schemas.microsoft.com/office/drawing/2014/main" id="{680D0724-2EE2-4A8E-B7FC-994977F2A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66">
              <a:extLst>
                <a:ext uri="{FF2B5EF4-FFF2-40B4-BE49-F238E27FC236}">
                  <a16:creationId xmlns:a16="http://schemas.microsoft.com/office/drawing/2014/main" id="{D7DD4A6B-2000-4A3E-BBCE-637ED6CDD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64">
              <a:extLst>
                <a:ext uri="{FF2B5EF4-FFF2-40B4-BE49-F238E27FC236}">
                  <a16:creationId xmlns:a16="http://schemas.microsoft.com/office/drawing/2014/main" id="{694A6722-0FE9-4640-B93F-C2BAA8956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66">
              <a:extLst>
                <a:ext uri="{FF2B5EF4-FFF2-40B4-BE49-F238E27FC236}">
                  <a16:creationId xmlns:a16="http://schemas.microsoft.com/office/drawing/2014/main" id="{19F6A010-3765-4FAB-8CCA-7AC189141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64">
              <a:extLst>
                <a:ext uri="{FF2B5EF4-FFF2-40B4-BE49-F238E27FC236}">
                  <a16:creationId xmlns:a16="http://schemas.microsoft.com/office/drawing/2014/main" id="{2ED876B1-4DDC-4999-864F-EFF32EFF5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66">
              <a:extLst>
                <a:ext uri="{FF2B5EF4-FFF2-40B4-BE49-F238E27FC236}">
                  <a16:creationId xmlns:a16="http://schemas.microsoft.com/office/drawing/2014/main" id="{2DD9B48A-E7DB-4540-8781-F434856A7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64">
              <a:extLst>
                <a:ext uri="{FF2B5EF4-FFF2-40B4-BE49-F238E27FC236}">
                  <a16:creationId xmlns:a16="http://schemas.microsoft.com/office/drawing/2014/main" id="{2BEF54FF-8FAE-4B7F-ACE8-52ED70B04E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66">
              <a:extLst>
                <a:ext uri="{FF2B5EF4-FFF2-40B4-BE49-F238E27FC236}">
                  <a16:creationId xmlns:a16="http://schemas.microsoft.com/office/drawing/2014/main" id="{16F687E9-D21B-46CB-8A13-9BFDA780F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64">
              <a:extLst>
                <a:ext uri="{FF2B5EF4-FFF2-40B4-BE49-F238E27FC236}">
                  <a16:creationId xmlns:a16="http://schemas.microsoft.com/office/drawing/2014/main" id="{49C0A7C4-BA67-480B-9F9A-E965357562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66">
              <a:extLst>
                <a:ext uri="{FF2B5EF4-FFF2-40B4-BE49-F238E27FC236}">
                  <a16:creationId xmlns:a16="http://schemas.microsoft.com/office/drawing/2014/main" id="{5C27E413-D9C4-45A2-AB5A-A00612798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64">
              <a:extLst>
                <a:ext uri="{FF2B5EF4-FFF2-40B4-BE49-F238E27FC236}">
                  <a16:creationId xmlns:a16="http://schemas.microsoft.com/office/drawing/2014/main" id="{76F8DD1F-1A00-4D5A-B979-33A41277C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66">
              <a:extLst>
                <a:ext uri="{FF2B5EF4-FFF2-40B4-BE49-F238E27FC236}">
                  <a16:creationId xmlns:a16="http://schemas.microsoft.com/office/drawing/2014/main" id="{D16F8034-114D-4513-A6BD-F05ABF9AF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64">
              <a:extLst>
                <a:ext uri="{FF2B5EF4-FFF2-40B4-BE49-F238E27FC236}">
                  <a16:creationId xmlns:a16="http://schemas.microsoft.com/office/drawing/2014/main" id="{1DAD48F0-0B0E-40E2-9ED5-E0FBB99C4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66">
              <a:extLst>
                <a:ext uri="{FF2B5EF4-FFF2-40B4-BE49-F238E27FC236}">
                  <a16:creationId xmlns:a16="http://schemas.microsoft.com/office/drawing/2014/main" id="{A58F217F-BBAB-4ACB-91C0-B119DEFDC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64">
              <a:extLst>
                <a:ext uri="{FF2B5EF4-FFF2-40B4-BE49-F238E27FC236}">
                  <a16:creationId xmlns:a16="http://schemas.microsoft.com/office/drawing/2014/main" id="{17D6638B-4C45-4C73-AFE3-8C41F939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66">
              <a:extLst>
                <a:ext uri="{FF2B5EF4-FFF2-40B4-BE49-F238E27FC236}">
                  <a16:creationId xmlns:a16="http://schemas.microsoft.com/office/drawing/2014/main" id="{31A3013F-24A0-486B-A892-92E42BD741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64">
              <a:extLst>
                <a:ext uri="{FF2B5EF4-FFF2-40B4-BE49-F238E27FC236}">
                  <a16:creationId xmlns:a16="http://schemas.microsoft.com/office/drawing/2014/main" id="{F4540C9F-BC47-470D-A9C2-4AB05FB4C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66">
              <a:extLst>
                <a:ext uri="{FF2B5EF4-FFF2-40B4-BE49-F238E27FC236}">
                  <a16:creationId xmlns:a16="http://schemas.microsoft.com/office/drawing/2014/main" id="{A38505B1-1AD2-47B0-8122-2EB533CBA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5" name="Picture 1">
            <a:extLst>
              <a:ext uri="{FF2B5EF4-FFF2-40B4-BE49-F238E27FC236}">
                <a16:creationId xmlns:a16="http://schemas.microsoft.com/office/drawing/2014/main" id="{00BEB45A-2FF5-8F65-1E4F-B4C1460DAE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273636" y="382384"/>
            <a:ext cx="2982191" cy="6118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41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p:cNvGrpSpPr/>
          <p:nvPr/>
        </p:nvGrpSpPr>
        <p:grpSpPr>
          <a:xfrm>
            <a:off x="2799023" y="99852"/>
            <a:ext cx="5859195" cy="2922494"/>
            <a:chOff x="2585558" y="0"/>
            <a:chExt cx="6240177" cy="3599536"/>
          </a:xfrm>
        </p:grpSpPr>
        <p:sp>
          <p:nvSpPr>
            <p:cNvPr id="8" name="Freeform 7"/>
            <p:cNvSpPr/>
            <p:nvPr/>
          </p:nvSpPr>
          <p:spPr>
            <a:xfrm>
              <a:off x="5706390" y="673725"/>
              <a:ext cx="2445620" cy="282964"/>
            </a:xfrm>
            <a:custGeom>
              <a:avLst/>
              <a:gdLst/>
              <a:ahLst/>
              <a:cxnLst/>
              <a:rect l="0" t="0" r="0" b="0"/>
              <a:pathLst>
                <a:path>
                  <a:moveTo>
                    <a:pt x="0" y="0"/>
                  </a:moveTo>
                  <a:lnTo>
                    <a:pt x="0" y="141482"/>
                  </a:lnTo>
                  <a:lnTo>
                    <a:pt x="2445620" y="141482"/>
                  </a:lnTo>
                  <a:lnTo>
                    <a:pt x="2445620" y="28296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9" name="Freeform 8"/>
            <p:cNvSpPr/>
            <p:nvPr/>
          </p:nvSpPr>
          <p:spPr>
            <a:xfrm>
              <a:off x="5706390" y="673725"/>
              <a:ext cx="815206" cy="282964"/>
            </a:xfrm>
            <a:custGeom>
              <a:avLst/>
              <a:gdLst/>
              <a:ahLst/>
              <a:cxnLst/>
              <a:rect l="0" t="0" r="0" b="0"/>
              <a:pathLst>
                <a:path>
                  <a:moveTo>
                    <a:pt x="0" y="0"/>
                  </a:moveTo>
                  <a:lnTo>
                    <a:pt x="0" y="141482"/>
                  </a:lnTo>
                  <a:lnTo>
                    <a:pt x="815206" y="141482"/>
                  </a:lnTo>
                  <a:lnTo>
                    <a:pt x="815206" y="28296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0" name="Freeform 9"/>
            <p:cNvSpPr/>
            <p:nvPr/>
          </p:nvSpPr>
          <p:spPr>
            <a:xfrm>
              <a:off x="4891184" y="673725"/>
              <a:ext cx="815206" cy="282964"/>
            </a:xfrm>
            <a:custGeom>
              <a:avLst/>
              <a:gdLst/>
              <a:ahLst/>
              <a:cxnLst/>
              <a:rect l="0" t="0" r="0" b="0"/>
              <a:pathLst>
                <a:path>
                  <a:moveTo>
                    <a:pt x="815206" y="0"/>
                  </a:moveTo>
                  <a:lnTo>
                    <a:pt x="815206" y="141482"/>
                  </a:lnTo>
                  <a:lnTo>
                    <a:pt x="0" y="141482"/>
                  </a:lnTo>
                  <a:lnTo>
                    <a:pt x="0" y="28296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2" name="Freeform 11"/>
            <p:cNvSpPr/>
            <p:nvPr/>
          </p:nvSpPr>
          <p:spPr>
            <a:xfrm>
              <a:off x="3260770" y="673725"/>
              <a:ext cx="2445620" cy="282964"/>
            </a:xfrm>
            <a:custGeom>
              <a:avLst/>
              <a:gdLst/>
              <a:ahLst/>
              <a:cxnLst/>
              <a:rect l="0" t="0" r="0" b="0"/>
              <a:pathLst>
                <a:path>
                  <a:moveTo>
                    <a:pt x="2445620" y="0"/>
                  </a:moveTo>
                  <a:lnTo>
                    <a:pt x="2445620" y="141482"/>
                  </a:lnTo>
                  <a:lnTo>
                    <a:pt x="0" y="141482"/>
                  </a:lnTo>
                  <a:lnTo>
                    <a:pt x="0" y="28296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3" name="Freeform 12"/>
            <p:cNvSpPr/>
            <p:nvPr/>
          </p:nvSpPr>
          <p:spPr>
            <a:xfrm>
              <a:off x="5032666" y="0"/>
              <a:ext cx="1347449" cy="673724"/>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dk1"/>
            </a:lnRef>
            <a:fillRef idx="2">
              <a:schemeClr val="dk1"/>
            </a:fillRef>
            <a:effectRef idx="1">
              <a:schemeClr val="dk1"/>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a:solidFill>
                    <a:schemeClr val="tx1"/>
                  </a:solidFill>
                </a:rPr>
                <a:t>DSS</a:t>
              </a:r>
            </a:p>
          </p:txBody>
        </p:sp>
        <p:sp>
          <p:nvSpPr>
            <p:cNvPr id="14" name="Freeform 13"/>
            <p:cNvSpPr/>
            <p:nvPr/>
          </p:nvSpPr>
          <p:spPr>
            <a:xfrm>
              <a:off x="2587045" y="956689"/>
              <a:ext cx="1347449" cy="673724"/>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r>
                <a:rPr lang="en-US" sz="2000" dirty="0">
                  <a:solidFill>
                    <a:schemeClr val="tx1"/>
                  </a:solidFill>
                </a:rPr>
                <a:t>Cost</a:t>
              </a:r>
            </a:p>
          </p:txBody>
        </p:sp>
        <p:sp>
          <p:nvSpPr>
            <p:cNvPr id="16" name="Freeform 15"/>
            <p:cNvSpPr/>
            <p:nvPr/>
          </p:nvSpPr>
          <p:spPr>
            <a:xfrm>
              <a:off x="4217459" y="956689"/>
              <a:ext cx="1417787" cy="673724"/>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r>
                <a:rPr lang="en-US" sz="2000" dirty="0">
                  <a:solidFill>
                    <a:schemeClr val="tx1"/>
                  </a:solidFill>
                </a:rPr>
                <a:t>Horsepower</a:t>
              </a:r>
            </a:p>
          </p:txBody>
        </p:sp>
        <p:sp>
          <p:nvSpPr>
            <p:cNvPr id="17" name="Freeform 16"/>
            <p:cNvSpPr/>
            <p:nvPr/>
          </p:nvSpPr>
          <p:spPr>
            <a:xfrm>
              <a:off x="5847873" y="956689"/>
              <a:ext cx="1347449" cy="673724"/>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r>
                <a:rPr lang="en-US" sz="2000" dirty="0">
                  <a:solidFill>
                    <a:schemeClr val="tx1"/>
                  </a:solidFill>
                </a:rPr>
                <a:t>Fuel</a:t>
              </a:r>
            </a:p>
          </p:txBody>
        </p:sp>
        <p:sp>
          <p:nvSpPr>
            <p:cNvPr id="18" name="Freeform 17"/>
            <p:cNvSpPr/>
            <p:nvPr/>
          </p:nvSpPr>
          <p:spPr>
            <a:xfrm>
              <a:off x="7478286" y="956689"/>
              <a:ext cx="1347449" cy="673724"/>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r>
                <a:rPr lang="en-US" sz="2000" dirty="0">
                  <a:solidFill>
                    <a:schemeClr val="tx1"/>
                  </a:solidFill>
                </a:rPr>
                <a:t>Cargo</a:t>
              </a:r>
            </a:p>
          </p:txBody>
        </p:sp>
        <p:grpSp>
          <p:nvGrpSpPr>
            <p:cNvPr id="29" name="Group 28"/>
            <p:cNvGrpSpPr/>
            <p:nvPr/>
          </p:nvGrpSpPr>
          <p:grpSpPr>
            <a:xfrm>
              <a:off x="2585558" y="1630413"/>
              <a:ext cx="1348936" cy="1969123"/>
              <a:chOff x="2585558" y="1630413"/>
              <a:chExt cx="1348936" cy="1969123"/>
            </a:xfrm>
          </p:grpSpPr>
          <p:sp>
            <p:nvSpPr>
              <p:cNvPr id="11" name="Freeform 10"/>
              <p:cNvSpPr/>
              <p:nvPr/>
            </p:nvSpPr>
            <p:spPr>
              <a:xfrm>
                <a:off x="3215049" y="1630413"/>
                <a:ext cx="91440" cy="621675"/>
              </a:xfrm>
              <a:custGeom>
                <a:avLst/>
                <a:gdLst/>
                <a:ahLst/>
                <a:cxnLst/>
                <a:rect l="0" t="0" r="0" b="0"/>
                <a:pathLst>
                  <a:path>
                    <a:moveTo>
                      <a:pt x="45720" y="0"/>
                    </a:moveTo>
                    <a:lnTo>
                      <a:pt x="45720" y="621675"/>
                    </a:lnTo>
                    <a:lnTo>
                      <a:pt x="50624" y="621675"/>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5" name="Freeform 14"/>
              <p:cNvSpPr/>
              <p:nvPr/>
            </p:nvSpPr>
            <p:spPr>
              <a:xfrm>
                <a:off x="2587045" y="1965425"/>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solidFill>
                      <a:schemeClr val="tx1"/>
                    </a:solidFill>
                  </a:rPr>
                  <a:t>Stringent</a:t>
                </a:r>
              </a:p>
            </p:txBody>
          </p:sp>
          <p:grpSp>
            <p:nvGrpSpPr>
              <p:cNvPr id="23" name="Group 22"/>
              <p:cNvGrpSpPr/>
              <p:nvPr/>
            </p:nvGrpSpPr>
            <p:grpSpPr>
              <a:xfrm>
                <a:off x="2585558" y="2302287"/>
                <a:ext cx="1347449" cy="1297249"/>
                <a:chOff x="2585558" y="2302287"/>
                <a:chExt cx="1347449" cy="1297249"/>
              </a:xfrm>
            </p:grpSpPr>
            <p:sp>
              <p:nvSpPr>
                <p:cNvPr id="19" name="Freeform 18"/>
                <p:cNvSpPr/>
                <p:nvPr/>
              </p:nvSpPr>
              <p:spPr>
                <a:xfrm>
                  <a:off x="2585558" y="2639149"/>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solidFill>
                        <a:schemeClr val="tx1"/>
                      </a:solidFill>
                    </a:rPr>
                    <a:t>indifferent</a:t>
                  </a:r>
                </a:p>
              </p:txBody>
            </p:sp>
            <p:sp>
              <p:nvSpPr>
                <p:cNvPr id="20" name="Freeform 19"/>
                <p:cNvSpPr/>
                <p:nvPr/>
              </p:nvSpPr>
              <p:spPr>
                <a:xfrm>
                  <a:off x="2585558" y="3260824"/>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r>
                    <a:rPr lang="en-US" sz="2000" dirty="0">
                      <a:solidFill>
                        <a:schemeClr val="tx1"/>
                      </a:solidFill>
                    </a:rPr>
                    <a:t>limitless</a:t>
                  </a:r>
                </a:p>
              </p:txBody>
            </p:sp>
            <p:sp>
              <p:nvSpPr>
                <p:cNvPr id="21" name="Freeform 20"/>
                <p:cNvSpPr/>
                <p:nvPr/>
              </p:nvSpPr>
              <p:spPr>
                <a:xfrm>
                  <a:off x="2944536" y="2302287"/>
                  <a:ext cx="629492"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solidFill>
                        <a:schemeClr val="tx1"/>
                      </a:solidFill>
                    </a:rPr>
                    <a:t>or</a:t>
                  </a:r>
                </a:p>
              </p:txBody>
            </p:sp>
            <p:sp>
              <p:nvSpPr>
                <p:cNvPr id="22" name="Freeform 21"/>
                <p:cNvSpPr/>
                <p:nvPr/>
              </p:nvSpPr>
              <p:spPr>
                <a:xfrm>
                  <a:off x="2944536" y="2949987"/>
                  <a:ext cx="629492"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solidFill>
                        <a:schemeClr val="tx1"/>
                      </a:solidFill>
                    </a:rPr>
                    <a:t>or</a:t>
                  </a:r>
                </a:p>
              </p:txBody>
            </p:sp>
          </p:grpSp>
        </p:grpSp>
        <p:grpSp>
          <p:nvGrpSpPr>
            <p:cNvPr id="30" name="Group 29"/>
            <p:cNvGrpSpPr/>
            <p:nvPr/>
          </p:nvGrpSpPr>
          <p:grpSpPr>
            <a:xfrm>
              <a:off x="4216715" y="1610841"/>
              <a:ext cx="1348936" cy="1969123"/>
              <a:chOff x="2585558" y="1630413"/>
              <a:chExt cx="1348936" cy="1969123"/>
            </a:xfrm>
          </p:grpSpPr>
          <p:sp>
            <p:nvSpPr>
              <p:cNvPr id="31" name="Freeform 30"/>
              <p:cNvSpPr/>
              <p:nvPr/>
            </p:nvSpPr>
            <p:spPr>
              <a:xfrm>
                <a:off x="3215049" y="1630413"/>
                <a:ext cx="91440" cy="621675"/>
              </a:xfrm>
              <a:custGeom>
                <a:avLst/>
                <a:gdLst/>
                <a:ahLst/>
                <a:cxnLst/>
                <a:rect l="0" t="0" r="0" b="0"/>
                <a:pathLst>
                  <a:path>
                    <a:moveTo>
                      <a:pt x="45720" y="0"/>
                    </a:moveTo>
                    <a:lnTo>
                      <a:pt x="45720" y="621675"/>
                    </a:lnTo>
                    <a:lnTo>
                      <a:pt x="50624" y="621675"/>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2" name="Freeform 31"/>
              <p:cNvSpPr/>
              <p:nvPr/>
            </p:nvSpPr>
            <p:spPr>
              <a:xfrm>
                <a:off x="2587045" y="1965425"/>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r>
                  <a:rPr lang="en-US" sz="2000" dirty="0">
                    <a:solidFill>
                      <a:schemeClr val="tx1"/>
                    </a:solidFill>
                  </a:rPr>
                  <a:t>Low</a:t>
                </a:r>
              </a:p>
            </p:txBody>
          </p:sp>
          <p:grpSp>
            <p:nvGrpSpPr>
              <p:cNvPr id="33" name="Group 32"/>
              <p:cNvGrpSpPr/>
              <p:nvPr/>
            </p:nvGrpSpPr>
            <p:grpSpPr>
              <a:xfrm>
                <a:off x="2585558" y="2302287"/>
                <a:ext cx="1347449" cy="1297249"/>
                <a:chOff x="2585558" y="2302287"/>
                <a:chExt cx="1347449" cy="1297249"/>
              </a:xfrm>
            </p:grpSpPr>
            <p:sp>
              <p:nvSpPr>
                <p:cNvPr id="34" name="Freeform 33"/>
                <p:cNvSpPr/>
                <p:nvPr/>
              </p:nvSpPr>
              <p:spPr>
                <a:xfrm>
                  <a:off x="2585558" y="2639149"/>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Moderate</a:t>
                  </a:r>
                </a:p>
              </p:txBody>
            </p:sp>
            <p:sp>
              <p:nvSpPr>
                <p:cNvPr id="35" name="Freeform 34"/>
                <p:cNvSpPr/>
                <p:nvPr/>
              </p:nvSpPr>
              <p:spPr>
                <a:xfrm>
                  <a:off x="2585558" y="3260824"/>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High</a:t>
                  </a:r>
                </a:p>
              </p:txBody>
            </p:sp>
            <p:sp>
              <p:nvSpPr>
                <p:cNvPr id="36" name="Freeform 35"/>
                <p:cNvSpPr/>
                <p:nvPr/>
              </p:nvSpPr>
              <p:spPr>
                <a:xfrm>
                  <a:off x="2944536" y="2302287"/>
                  <a:ext cx="629492"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or</a:t>
                  </a:r>
                </a:p>
              </p:txBody>
            </p:sp>
            <p:sp>
              <p:nvSpPr>
                <p:cNvPr id="37" name="Freeform 36"/>
                <p:cNvSpPr/>
                <p:nvPr/>
              </p:nvSpPr>
              <p:spPr>
                <a:xfrm>
                  <a:off x="2944536" y="2949987"/>
                  <a:ext cx="629492"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or</a:t>
                  </a:r>
                </a:p>
              </p:txBody>
            </p:sp>
          </p:grpSp>
        </p:grpSp>
        <p:grpSp>
          <p:nvGrpSpPr>
            <p:cNvPr id="38" name="Group 37"/>
            <p:cNvGrpSpPr/>
            <p:nvPr/>
          </p:nvGrpSpPr>
          <p:grpSpPr>
            <a:xfrm>
              <a:off x="5847128" y="1630413"/>
              <a:ext cx="1348936" cy="1969123"/>
              <a:chOff x="2585558" y="1630413"/>
              <a:chExt cx="1348936" cy="1969123"/>
            </a:xfrm>
          </p:grpSpPr>
          <p:sp>
            <p:nvSpPr>
              <p:cNvPr id="39" name="Freeform 38"/>
              <p:cNvSpPr/>
              <p:nvPr/>
            </p:nvSpPr>
            <p:spPr>
              <a:xfrm>
                <a:off x="3215049" y="1630413"/>
                <a:ext cx="91440" cy="621675"/>
              </a:xfrm>
              <a:custGeom>
                <a:avLst/>
                <a:gdLst/>
                <a:ahLst/>
                <a:cxnLst/>
                <a:rect l="0" t="0" r="0" b="0"/>
                <a:pathLst>
                  <a:path>
                    <a:moveTo>
                      <a:pt x="45720" y="0"/>
                    </a:moveTo>
                    <a:lnTo>
                      <a:pt x="45720" y="621675"/>
                    </a:lnTo>
                    <a:lnTo>
                      <a:pt x="50624" y="621675"/>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40" name="Freeform 39"/>
              <p:cNvSpPr/>
              <p:nvPr/>
            </p:nvSpPr>
            <p:spPr>
              <a:xfrm>
                <a:off x="2587045" y="1965425"/>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dirty="0">
                    <a:solidFill>
                      <a:schemeClr val="tx1"/>
                    </a:solidFill>
                  </a:rPr>
                  <a:t>Efficient</a:t>
                </a:r>
                <a:endParaRPr lang="en-US" sz="2000" kern="1200" dirty="0">
                  <a:solidFill>
                    <a:schemeClr val="tx1"/>
                  </a:solidFill>
                </a:endParaRPr>
              </a:p>
            </p:txBody>
          </p:sp>
          <p:grpSp>
            <p:nvGrpSpPr>
              <p:cNvPr id="41" name="Group 40"/>
              <p:cNvGrpSpPr/>
              <p:nvPr/>
            </p:nvGrpSpPr>
            <p:grpSpPr>
              <a:xfrm>
                <a:off x="2585558" y="2302287"/>
                <a:ext cx="1347449" cy="1297249"/>
                <a:chOff x="2585558" y="2302287"/>
                <a:chExt cx="1347449" cy="1297249"/>
              </a:xfrm>
            </p:grpSpPr>
            <p:sp>
              <p:nvSpPr>
                <p:cNvPr id="42" name="Freeform 41"/>
                <p:cNvSpPr/>
                <p:nvPr/>
              </p:nvSpPr>
              <p:spPr>
                <a:xfrm>
                  <a:off x="2585558" y="2639149"/>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Moderate</a:t>
                  </a:r>
                </a:p>
              </p:txBody>
            </p:sp>
            <p:sp>
              <p:nvSpPr>
                <p:cNvPr id="43" name="Freeform 42"/>
                <p:cNvSpPr/>
                <p:nvPr/>
              </p:nvSpPr>
              <p:spPr>
                <a:xfrm>
                  <a:off x="2585558" y="3260824"/>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dirty="0">
                      <a:solidFill>
                        <a:schemeClr val="tx1"/>
                      </a:solidFill>
                    </a:rPr>
                    <a:t>Inefficient</a:t>
                  </a:r>
                  <a:endParaRPr lang="en-US" sz="2000" kern="1200" dirty="0">
                    <a:solidFill>
                      <a:schemeClr val="tx1"/>
                    </a:solidFill>
                  </a:endParaRPr>
                </a:p>
              </p:txBody>
            </p:sp>
            <p:sp>
              <p:nvSpPr>
                <p:cNvPr id="44" name="Freeform 43"/>
                <p:cNvSpPr/>
                <p:nvPr/>
              </p:nvSpPr>
              <p:spPr>
                <a:xfrm>
                  <a:off x="2944536" y="2302287"/>
                  <a:ext cx="629492"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or</a:t>
                  </a:r>
                </a:p>
              </p:txBody>
            </p:sp>
            <p:sp>
              <p:nvSpPr>
                <p:cNvPr id="45" name="Freeform 44"/>
                <p:cNvSpPr/>
                <p:nvPr/>
              </p:nvSpPr>
              <p:spPr>
                <a:xfrm>
                  <a:off x="2944536" y="2949987"/>
                  <a:ext cx="629492"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or</a:t>
                  </a:r>
                </a:p>
              </p:txBody>
            </p:sp>
          </p:grpSp>
        </p:grpSp>
        <p:grpSp>
          <p:nvGrpSpPr>
            <p:cNvPr id="46" name="Group 45"/>
            <p:cNvGrpSpPr/>
            <p:nvPr/>
          </p:nvGrpSpPr>
          <p:grpSpPr>
            <a:xfrm>
              <a:off x="7476799" y="1630413"/>
              <a:ext cx="1348936" cy="1969123"/>
              <a:chOff x="2585558" y="1630413"/>
              <a:chExt cx="1348936" cy="1969123"/>
            </a:xfrm>
          </p:grpSpPr>
          <p:sp>
            <p:nvSpPr>
              <p:cNvPr id="47" name="Freeform 46"/>
              <p:cNvSpPr/>
              <p:nvPr/>
            </p:nvSpPr>
            <p:spPr>
              <a:xfrm>
                <a:off x="3215049" y="1630413"/>
                <a:ext cx="91440" cy="621675"/>
              </a:xfrm>
              <a:custGeom>
                <a:avLst/>
                <a:gdLst/>
                <a:ahLst/>
                <a:cxnLst/>
                <a:rect l="0" t="0" r="0" b="0"/>
                <a:pathLst>
                  <a:path>
                    <a:moveTo>
                      <a:pt x="45720" y="0"/>
                    </a:moveTo>
                    <a:lnTo>
                      <a:pt x="45720" y="621675"/>
                    </a:lnTo>
                    <a:lnTo>
                      <a:pt x="50624" y="621675"/>
                    </a:lnTo>
                  </a:path>
                </a:pathLst>
              </a:custGeom>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48" name="Freeform 47"/>
              <p:cNvSpPr/>
              <p:nvPr/>
            </p:nvSpPr>
            <p:spPr>
              <a:xfrm>
                <a:off x="2587045" y="1965425"/>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Low</a:t>
                </a:r>
              </a:p>
            </p:txBody>
          </p:sp>
          <p:grpSp>
            <p:nvGrpSpPr>
              <p:cNvPr id="49" name="Group 48"/>
              <p:cNvGrpSpPr/>
              <p:nvPr/>
            </p:nvGrpSpPr>
            <p:grpSpPr>
              <a:xfrm>
                <a:off x="2585558" y="2302287"/>
                <a:ext cx="1347449" cy="1297249"/>
                <a:chOff x="2585558" y="2302287"/>
                <a:chExt cx="1347449" cy="1297249"/>
              </a:xfrm>
            </p:grpSpPr>
            <p:sp>
              <p:nvSpPr>
                <p:cNvPr id="50" name="Freeform 49"/>
                <p:cNvSpPr/>
                <p:nvPr/>
              </p:nvSpPr>
              <p:spPr>
                <a:xfrm>
                  <a:off x="2585558" y="2639149"/>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Moderate</a:t>
                  </a:r>
                </a:p>
              </p:txBody>
            </p:sp>
            <p:sp>
              <p:nvSpPr>
                <p:cNvPr id="51" name="Freeform 50"/>
                <p:cNvSpPr/>
                <p:nvPr/>
              </p:nvSpPr>
              <p:spPr>
                <a:xfrm>
                  <a:off x="2585558" y="3260824"/>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High</a:t>
                  </a:r>
                </a:p>
              </p:txBody>
            </p:sp>
            <p:sp>
              <p:nvSpPr>
                <p:cNvPr id="52" name="Freeform 51"/>
                <p:cNvSpPr/>
                <p:nvPr/>
              </p:nvSpPr>
              <p:spPr>
                <a:xfrm>
                  <a:off x="2944536" y="2302287"/>
                  <a:ext cx="629492"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or</a:t>
                  </a:r>
                </a:p>
              </p:txBody>
            </p:sp>
            <p:sp>
              <p:nvSpPr>
                <p:cNvPr id="53" name="Freeform 52"/>
                <p:cNvSpPr/>
                <p:nvPr/>
              </p:nvSpPr>
              <p:spPr>
                <a:xfrm>
                  <a:off x="2944536" y="2949987"/>
                  <a:ext cx="629492"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or</a:t>
                  </a:r>
                </a:p>
              </p:txBody>
            </p:sp>
          </p:grpSp>
        </p:grpSp>
      </p:grpSp>
      <p:cxnSp>
        <p:nvCxnSpPr>
          <p:cNvPr id="62" name="Elbow Connector 61"/>
          <p:cNvCxnSpPr>
            <a:endCxn id="63" idx="1"/>
          </p:cNvCxnSpPr>
          <p:nvPr/>
        </p:nvCxnSpPr>
        <p:spPr>
          <a:xfrm flipV="1">
            <a:off x="8628472" y="1180859"/>
            <a:ext cx="1223740" cy="6730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2"/>
          <a:stretch>
            <a:fillRect/>
          </a:stretch>
        </p:blipFill>
        <p:spPr>
          <a:xfrm>
            <a:off x="9852212" y="488093"/>
            <a:ext cx="2241077" cy="1385531"/>
          </a:xfrm>
          <a:prstGeom prst="rect">
            <a:avLst/>
          </a:prstGeom>
        </p:spPr>
      </p:pic>
      <p:pic>
        <p:nvPicPr>
          <p:cNvPr id="66" name="Picture 65"/>
          <p:cNvPicPr>
            <a:picLocks noChangeAspect="1"/>
          </p:cNvPicPr>
          <p:nvPr/>
        </p:nvPicPr>
        <p:blipFill>
          <a:blip r:embed="rId3"/>
          <a:stretch>
            <a:fillRect/>
          </a:stretch>
        </p:blipFill>
        <p:spPr>
          <a:xfrm>
            <a:off x="9852211" y="1905391"/>
            <a:ext cx="2241077" cy="1387334"/>
          </a:xfrm>
          <a:prstGeom prst="rect">
            <a:avLst/>
          </a:prstGeom>
        </p:spPr>
      </p:pic>
      <p:pic>
        <p:nvPicPr>
          <p:cNvPr id="69" name="Picture 68"/>
          <p:cNvPicPr>
            <a:picLocks noChangeAspect="1"/>
          </p:cNvPicPr>
          <p:nvPr/>
        </p:nvPicPr>
        <p:blipFill>
          <a:blip r:embed="rId4"/>
          <a:stretch>
            <a:fillRect/>
          </a:stretch>
        </p:blipFill>
        <p:spPr>
          <a:xfrm>
            <a:off x="9852211" y="3483313"/>
            <a:ext cx="2268027" cy="1420381"/>
          </a:xfrm>
          <a:prstGeom prst="rect">
            <a:avLst/>
          </a:prstGeom>
        </p:spPr>
      </p:pic>
      <p:cxnSp>
        <p:nvCxnSpPr>
          <p:cNvPr id="73" name="Elbow Connector 72"/>
          <p:cNvCxnSpPr/>
          <p:nvPr/>
        </p:nvCxnSpPr>
        <p:spPr>
          <a:xfrm rot="10800000">
            <a:off x="1685376" y="1228167"/>
            <a:ext cx="1099099" cy="6036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p:cNvPicPr>
          <p:nvPr/>
        </p:nvPicPr>
        <p:blipFill>
          <a:blip r:embed="rId5"/>
          <a:stretch>
            <a:fillRect/>
          </a:stretch>
        </p:blipFill>
        <p:spPr>
          <a:xfrm>
            <a:off x="22529" y="716980"/>
            <a:ext cx="1661350" cy="1022369"/>
          </a:xfrm>
          <a:prstGeom prst="rect">
            <a:avLst/>
          </a:prstGeom>
        </p:spPr>
      </p:pic>
      <p:pic>
        <p:nvPicPr>
          <p:cNvPr id="79" name="Picture 78"/>
          <p:cNvPicPr>
            <a:picLocks noChangeAspect="1"/>
          </p:cNvPicPr>
          <p:nvPr/>
        </p:nvPicPr>
        <p:blipFill>
          <a:blip r:embed="rId6"/>
          <a:stretch>
            <a:fillRect/>
          </a:stretch>
        </p:blipFill>
        <p:spPr>
          <a:xfrm>
            <a:off x="38938" y="2302287"/>
            <a:ext cx="1644198" cy="1022812"/>
          </a:xfrm>
          <a:prstGeom prst="rect">
            <a:avLst/>
          </a:prstGeom>
        </p:spPr>
      </p:pic>
      <p:pic>
        <p:nvPicPr>
          <p:cNvPr id="80" name="Picture 79"/>
          <p:cNvPicPr>
            <a:picLocks noChangeAspect="1"/>
          </p:cNvPicPr>
          <p:nvPr/>
        </p:nvPicPr>
        <p:blipFill>
          <a:blip r:embed="rId7"/>
          <a:stretch>
            <a:fillRect/>
          </a:stretch>
        </p:blipFill>
        <p:spPr>
          <a:xfrm>
            <a:off x="38938" y="3574660"/>
            <a:ext cx="1697818" cy="1065409"/>
          </a:xfrm>
          <a:prstGeom prst="rect">
            <a:avLst/>
          </a:prstGeom>
        </p:spPr>
      </p:pic>
      <p:pic>
        <p:nvPicPr>
          <p:cNvPr id="85" name="Picture 84"/>
          <p:cNvPicPr>
            <a:picLocks noChangeAspect="1"/>
          </p:cNvPicPr>
          <p:nvPr/>
        </p:nvPicPr>
        <p:blipFill>
          <a:blip r:embed="rId8"/>
          <a:stretch>
            <a:fillRect/>
          </a:stretch>
        </p:blipFill>
        <p:spPr>
          <a:xfrm>
            <a:off x="2635871" y="3277213"/>
            <a:ext cx="1843819" cy="1146991"/>
          </a:xfrm>
          <a:prstGeom prst="rect">
            <a:avLst/>
          </a:prstGeom>
        </p:spPr>
      </p:pic>
      <p:cxnSp>
        <p:nvCxnSpPr>
          <p:cNvPr id="92" name="Elbow Connector 91"/>
          <p:cNvCxnSpPr>
            <a:endCxn id="79" idx="3"/>
          </p:cNvCxnSpPr>
          <p:nvPr/>
        </p:nvCxnSpPr>
        <p:spPr>
          <a:xfrm rot="10800000" flipV="1">
            <a:off x="1683137" y="2362969"/>
            <a:ext cx="1092169" cy="4507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p:nvPr/>
        </p:nvCxnSpPr>
        <p:spPr>
          <a:xfrm rot="10800000" flipV="1">
            <a:off x="1736757" y="2883603"/>
            <a:ext cx="1038549" cy="1016044"/>
          </a:xfrm>
          <a:prstGeom prst="bentConnector3">
            <a:avLst>
              <a:gd name="adj1" fmla="val 363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p:cNvCxnSpPr/>
          <p:nvPr/>
        </p:nvCxnSpPr>
        <p:spPr>
          <a:xfrm>
            <a:off x="8633104" y="2883603"/>
            <a:ext cx="1219107" cy="8905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8633104" y="2362969"/>
            <a:ext cx="12191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9" name="Picture 108"/>
          <p:cNvPicPr>
            <a:picLocks noChangeAspect="1"/>
          </p:cNvPicPr>
          <p:nvPr/>
        </p:nvPicPr>
        <p:blipFill>
          <a:blip r:embed="rId9"/>
          <a:stretch>
            <a:fillRect/>
          </a:stretch>
        </p:blipFill>
        <p:spPr>
          <a:xfrm>
            <a:off x="2622417" y="4424204"/>
            <a:ext cx="1870725" cy="1161356"/>
          </a:xfrm>
          <a:prstGeom prst="rect">
            <a:avLst/>
          </a:prstGeom>
        </p:spPr>
      </p:pic>
      <p:pic>
        <p:nvPicPr>
          <p:cNvPr id="110" name="Picture 109"/>
          <p:cNvPicPr>
            <a:picLocks noChangeAspect="1"/>
          </p:cNvPicPr>
          <p:nvPr/>
        </p:nvPicPr>
        <p:blipFill>
          <a:blip r:embed="rId10"/>
          <a:stretch>
            <a:fillRect/>
          </a:stretch>
        </p:blipFill>
        <p:spPr>
          <a:xfrm>
            <a:off x="2606843" y="5599129"/>
            <a:ext cx="1901872" cy="1196756"/>
          </a:xfrm>
          <a:prstGeom prst="rect">
            <a:avLst/>
          </a:prstGeom>
        </p:spPr>
      </p:pic>
      <p:pic>
        <p:nvPicPr>
          <p:cNvPr id="111" name="Picture 110"/>
          <p:cNvPicPr>
            <a:picLocks noChangeAspect="1"/>
          </p:cNvPicPr>
          <p:nvPr/>
        </p:nvPicPr>
        <p:blipFill>
          <a:blip r:embed="rId11"/>
          <a:stretch>
            <a:fillRect/>
          </a:stretch>
        </p:blipFill>
        <p:spPr>
          <a:xfrm>
            <a:off x="5826338" y="5609085"/>
            <a:ext cx="1891806" cy="1176843"/>
          </a:xfrm>
          <a:prstGeom prst="rect">
            <a:avLst/>
          </a:prstGeom>
        </p:spPr>
      </p:pic>
      <p:pic>
        <p:nvPicPr>
          <p:cNvPr id="112" name="Picture 111"/>
          <p:cNvPicPr>
            <a:picLocks noChangeAspect="1"/>
          </p:cNvPicPr>
          <p:nvPr/>
        </p:nvPicPr>
        <p:blipFill>
          <a:blip r:embed="rId12"/>
          <a:stretch>
            <a:fillRect/>
          </a:stretch>
        </p:blipFill>
        <p:spPr>
          <a:xfrm>
            <a:off x="5832665" y="4424204"/>
            <a:ext cx="1885479" cy="1176843"/>
          </a:xfrm>
          <a:prstGeom prst="rect">
            <a:avLst/>
          </a:prstGeom>
        </p:spPr>
      </p:pic>
      <p:cxnSp>
        <p:nvCxnSpPr>
          <p:cNvPr id="123" name="Straight Connector 122"/>
          <p:cNvCxnSpPr/>
          <p:nvPr/>
        </p:nvCxnSpPr>
        <p:spPr>
          <a:xfrm flipH="1">
            <a:off x="4121688" y="1815967"/>
            <a:ext cx="2010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4114829" y="1815967"/>
            <a:ext cx="6858" cy="1461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flipV="1">
            <a:off x="4197887" y="2384927"/>
            <a:ext cx="119847" cy="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4197887" y="2380262"/>
            <a:ext cx="0" cy="815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4197887" y="3195320"/>
            <a:ext cx="4460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643936" y="3195320"/>
            <a:ext cx="0" cy="1809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endCxn id="109" idx="3"/>
          </p:cNvCxnSpPr>
          <p:nvPr/>
        </p:nvCxnSpPr>
        <p:spPr>
          <a:xfrm flipH="1">
            <a:off x="4493142" y="5004882"/>
            <a:ext cx="1488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4897933" y="3009025"/>
            <a:ext cx="0" cy="3192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endCxn id="110" idx="3"/>
          </p:cNvCxnSpPr>
          <p:nvPr/>
        </p:nvCxnSpPr>
        <p:spPr>
          <a:xfrm flipH="1">
            <a:off x="4508715" y="6197507"/>
            <a:ext cx="389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9" name="Picture 158"/>
          <p:cNvPicPr>
            <a:picLocks noChangeAspect="1"/>
          </p:cNvPicPr>
          <p:nvPr/>
        </p:nvPicPr>
        <p:blipFill rotWithShape="1">
          <a:blip r:embed="rId13"/>
          <a:srcRect l="-1" r="1287" b="1772"/>
          <a:stretch/>
        </p:blipFill>
        <p:spPr>
          <a:xfrm>
            <a:off x="5837745" y="3254105"/>
            <a:ext cx="1867237" cy="1162061"/>
          </a:xfrm>
          <a:prstGeom prst="rect">
            <a:avLst/>
          </a:prstGeom>
        </p:spPr>
      </p:pic>
      <p:cxnSp>
        <p:nvCxnSpPr>
          <p:cNvPr id="160" name="Straight Connector 159"/>
          <p:cNvCxnSpPr/>
          <p:nvPr/>
        </p:nvCxnSpPr>
        <p:spPr>
          <a:xfrm flipH="1">
            <a:off x="5655848" y="1815967"/>
            <a:ext cx="2010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5655850" y="1813935"/>
            <a:ext cx="3006" cy="4335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V="1">
            <a:off x="5658856" y="6149356"/>
            <a:ext cx="173809" cy="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H="1" flipV="1">
            <a:off x="5740175" y="2384927"/>
            <a:ext cx="119847" cy="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5740175" y="2378859"/>
            <a:ext cx="0" cy="2633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endCxn id="112" idx="1"/>
          </p:cNvCxnSpPr>
          <p:nvPr/>
        </p:nvCxnSpPr>
        <p:spPr>
          <a:xfrm>
            <a:off x="5740175" y="5012625"/>
            <a:ext cx="924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a:off x="6514661" y="3005215"/>
            <a:ext cx="0" cy="271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4" name="Freeform 193"/>
          <p:cNvSpPr/>
          <p:nvPr/>
        </p:nvSpPr>
        <p:spPr>
          <a:xfrm>
            <a:off x="10197917" y="5142642"/>
            <a:ext cx="1648644" cy="283511"/>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solidFill>
                  <a:schemeClr val="tx1"/>
                </a:solidFill>
              </a:rPr>
              <a:t>Attributes</a:t>
            </a:r>
          </a:p>
        </p:txBody>
      </p:sp>
      <p:sp>
        <p:nvSpPr>
          <p:cNvPr id="195" name="Freeform 194"/>
          <p:cNvSpPr/>
          <p:nvPr/>
        </p:nvSpPr>
        <p:spPr>
          <a:xfrm>
            <a:off x="10197916" y="5435349"/>
            <a:ext cx="1648644" cy="283511"/>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Options</a:t>
            </a:r>
          </a:p>
        </p:txBody>
      </p:sp>
      <p:sp>
        <p:nvSpPr>
          <p:cNvPr id="2" name="Title 1">
            <a:extLst>
              <a:ext uri="{FF2B5EF4-FFF2-40B4-BE49-F238E27FC236}">
                <a16:creationId xmlns:a16="http://schemas.microsoft.com/office/drawing/2014/main" id="{EACC387F-170F-73EB-88BC-AD4ACAD1ED42}"/>
              </a:ext>
            </a:extLst>
          </p:cNvPr>
          <p:cNvSpPr txBox="1">
            <a:spLocks/>
          </p:cNvSpPr>
          <p:nvPr/>
        </p:nvSpPr>
        <p:spPr>
          <a:xfrm>
            <a:off x="-591971" y="121502"/>
            <a:ext cx="4396796" cy="49887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t>Program Logic</a:t>
            </a:r>
          </a:p>
        </p:txBody>
      </p:sp>
    </p:spTree>
    <p:extLst>
      <p:ext uri="{BB962C8B-B14F-4D97-AF65-F5344CB8AC3E}">
        <p14:creationId xmlns:p14="http://schemas.microsoft.com/office/powerpoint/2010/main" val="228091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EDD7C-D0F9-4952-7C0A-7A9BAB37BC96}"/>
              </a:ext>
            </a:extLst>
          </p:cNvPr>
          <p:cNvSpPr>
            <a:spLocks noGrp="1"/>
          </p:cNvSpPr>
          <p:nvPr>
            <p:ph type="title"/>
          </p:nvPr>
        </p:nvSpPr>
        <p:spPr>
          <a:xfrm>
            <a:off x="630936" y="639520"/>
            <a:ext cx="3429000" cy="1719072"/>
          </a:xfrm>
        </p:spPr>
        <p:txBody>
          <a:bodyPr anchor="b">
            <a:normAutofit/>
          </a:bodyPr>
          <a:lstStyle/>
          <a:p>
            <a:r>
              <a:rPr lang="en-US" sz="5400" b="1" dirty="0"/>
              <a:t>DSS Working</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088DA0-5F6A-646F-29E6-8CEB7121B353}"/>
              </a:ext>
            </a:extLst>
          </p:cNvPr>
          <p:cNvSpPr>
            <a:spLocks noGrp="1"/>
          </p:cNvSpPr>
          <p:nvPr>
            <p:ph idx="1"/>
          </p:nvPr>
        </p:nvSpPr>
        <p:spPr>
          <a:xfrm>
            <a:off x="630936" y="2807208"/>
            <a:ext cx="3429000" cy="3410712"/>
          </a:xfrm>
        </p:spPr>
        <p:txBody>
          <a:bodyPr anchor="t">
            <a:normAutofit/>
          </a:bodyPr>
          <a:lstStyle/>
          <a:p>
            <a:r>
              <a:rPr lang="en-US" sz="2200" dirty="0"/>
              <a:t>User Inputs and Preferences</a:t>
            </a:r>
          </a:p>
          <a:p>
            <a:pPr marL="0" indent="0">
              <a:buNone/>
            </a:pPr>
            <a:endParaRPr lang="en-US" sz="2200" dirty="0"/>
          </a:p>
        </p:txBody>
      </p:sp>
      <p:pic>
        <p:nvPicPr>
          <p:cNvPr id="6" name="Picture 5">
            <a:extLst>
              <a:ext uri="{FF2B5EF4-FFF2-40B4-BE49-F238E27FC236}">
                <a16:creationId xmlns:a16="http://schemas.microsoft.com/office/drawing/2014/main" id="{4A97286C-2746-3392-6713-62CCE432A352}"/>
              </a:ext>
            </a:extLst>
          </p:cNvPr>
          <p:cNvPicPr>
            <a:picLocks noChangeAspect="1"/>
          </p:cNvPicPr>
          <p:nvPr/>
        </p:nvPicPr>
        <p:blipFill>
          <a:blip r:embed="rId2"/>
          <a:stretch>
            <a:fillRect/>
          </a:stretch>
        </p:blipFill>
        <p:spPr>
          <a:xfrm>
            <a:off x="4960156" y="640080"/>
            <a:ext cx="6292000" cy="5577840"/>
          </a:xfrm>
          <a:prstGeom prst="rect">
            <a:avLst/>
          </a:prstGeom>
        </p:spPr>
      </p:pic>
    </p:spTree>
    <p:extLst>
      <p:ext uri="{BB962C8B-B14F-4D97-AF65-F5344CB8AC3E}">
        <p14:creationId xmlns:p14="http://schemas.microsoft.com/office/powerpoint/2010/main" val="526864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ECA4C51-7FD3-7812-744D-775F3AB21B9B}"/>
              </a:ext>
            </a:extLst>
          </p:cNvPr>
          <p:cNvSpPr>
            <a:spLocks noGrp="1"/>
          </p:cNvSpPr>
          <p:nvPr>
            <p:ph type="title"/>
          </p:nvPr>
        </p:nvSpPr>
        <p:spPr>
          <a:xfrm>
            <a:off x="870204" y="606564"/>
            <a:ext cx="10451592" cy="1325563"/>
          </a:xfrm>
        </p:spPr>
        <p:txBody>
          <a:bodyPr anchor="ctr">
            <a:normAutofit/>
          </a:bodyPr>
          <a:lstStyle/>
          <a:p>
            <a:r>
              <a:rPr lang="en-US" b="1" dirty="0"/>
              <a:t>DSS Working</a:t>
            </a:r>
          </a:p>
        </p:txBody>
      </p:sp>
      <p:sp>
        <p:nvSpPr>
          <p:cNvPr id="5" name="Arrow: Right 4">
            <a:extLst>
              <a:ext uri="{FF2B5EF4-FFF2-40B4-BE49-F238E27FC236}">
                <a16:creationId xmlns:a16="http://schemas.microsoft.com/office/drawing/2014/main" id="{BB0E772A-273E-B701-2F92-7BE8F5683B94}"/>
              </a:ext>
            </a:extLst>
          </p:cNvPr>
          <p:cNvSpPr/>
          <p:nvPr/>
        </p:nvSpPr>
        <p:spPr>
          <a:xfrm>
            <a:off x="4290299" y="4024580"/>
            <a:ext cx="535021" cy="28210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80FD7A1-477E-EECD-4C35-39CBE549A785}"/>
              </a:ext>
            </a:extLst>
          </p:cNvPr>
          <p:cNvPicPr>
            <a:picLocks noChangeAspect="1"/>
          </p:cNvPicPr>
          <p:nvPr/>
        </p:nvPicPr>
        <p:blipFill>
          <a:blip r:embed="rId2"/>
          <a:stretch>
            <a:fillRect/>
          </a:stretch>
        </p:blipFill>
        <p:spPr>
          <a:xfrm>
            <a:off x="4825320" y="3199577"/>
            <a:ext cx="7264134" cy="1932110"/>
          </a:xfrm>
          <a:prstGeom prst="rect">
            <a:avLst/>
          </a:prstGeom>
        </p:spPr>
      </p:pic>
      <p:pic>
        <p:nvPicPr>
          <p:cNvPr id="8" name="Picture 7">
            <a:extLst>
              <a:ext uri="{FF2B5EF4-FFF2-40B4-BE49-F238E27FC236}">
                <a16:creationId xmlns:a16="http://schemas.microsoft.com/office/drawing/2014/main" id="{BB20407A-00A8-DCF1-0267-EE48B89693BA}"/>
              </a:ext>
            </a:extLst>
          </p:cNvPr>
          <p:cNvPicPr>
            <a:picLocks noChangeAspect="1"/>
          </p:cNvPicPr>
          <p:nvPr/>
        </p:nvPicPr>
        <p:blipFill>
          <a:blip r:embed="rId3"/>
          <a:stretch>
            <a:fillRect/>
          </a:stretch>
        </p:blipFill>
        <p:spPr>
          <a:xfrm>
            <a:off x="88783" y="2639057"/>
            <a:ext cx="4201516" cy="3724632"/>
          </a:xfrm>
          <a:prstGeom prst="rect">
            <a:avLst/>
          </a:prstGeom>
        </p:spPr>
      </p:pic>
    </p:spTree>
    <p:extLst>
      <p:ext uri="{BB962C8B-B14F-4D97-AF65-F5344CB8AC3E}">
        <p14:creationId xmlns:p14="http://schemas.microsoft.com/office/powerpoint/2010/main" val="3299806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B63B8-C2CB-B7D6-DAF8-0E00EA50E19A}"/>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b="1" kern="1200">
                <a:latin typeface="+mj-lt"/>
                <a:ea typeface="+mj-ea"/>
                <a:cs typeface="+mj-cs"/>
              </a:rPr>
              <a:t>Weights</a:t>
            </a:r>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EE6818-0659-EB25-0473-142B7F2B237B}"/>
              </a:ext>
            </a:extLst>
          </p:cNvPr>
          <p:cNvSpPr>
            <a:spLocks noGrp="1"/>
          </p:cNvSpPr>
          <p:nvPr>
            <p:ph idx="1"/>
          </p:nvPr>
        </p:nvSpPr>
        <p:spPr>
          <a:xfrm>
            <a:off x="630936" y="2660904"/>
            <a:ext cx="4818888" cy="3547872"/>
          </a:xfrm>
        </p:spPr>
        <p:txBody>
          <a:bodyPr vert="horz" lIns="91440" tIns="45720" rIns="91440" bIns="45720" rtlCol="0" anchor="t">
            <a:normAutofit/>
          </a:bodyPr>
          <a:lstStyle/>
          <a:p>
            <a:pPr marL="0" indent="0">
              <a:buNone/>
            </a:pPr>
            <a:r>
              <a:rPr lang="en-US" sz="2200" kern="1200">
                <a:latin typeface="+mn-lt"/>
                <a:ea typeface="+mn-ea"/>
                <a:cs typeface="+mn-cs"/>
              </a:rPr>
              <a:t>Based on the user preference, the values of the weights are calculated. </a:t>
            </a:r>
          </a:p>
        </p:txBody>
      </p:sp>
      <p:pic>
        <p:nvPicPr>
          <p:cNvPr id="6" name="Picture 5">
            <a:extLst>
              <a:ext uri="{FF2B5EF4-FFF2-40B4-BE49-F238E27FC236}">
                <a16:creationId xmlns:a16="http://schemas.microsoft.com/office/drawing/2014/main" id="{C3105CBC-EE7E-01EA-BF29-D7EEDAEE8B72}"/>
              </a:ext>
            </a:extLst>
          </p:cNvPr>
          <p:cNvPicPr>
            <a:picLocks noChangeAspect="1"/>
          </p:cNvPicPr>
          <p:nvPr/>
        </p:nvPicPr>
        <p:blipFill>
          <a:blip r:embed="rId2"/>
          <a:stretch>
            <a:fillRect/>
          </a:stretch>
        </p:blipFill>
        <p:spPr>
          <a:xfrm>
            <a:off x="6099048" y="2135338"/>
            <a:ext cx="5458968" cy="2587323"/>
          </a:xfrm>
          <a:prstGeom prst="rect">
            <a:avLst/>
          </a:prstGeom>
        </p:spPr>
      </p:pic>
    </p:spTree>
    <p:extLst>
      <p:ext uri="{BB962C8B-B14F-4D97-AF65-F5344CB8AC3E}">
        <p14:creationId xmlns:p14="http://schemas.microsoft.com/office/powerpoint/2010/main" val="362073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D045-3D11-1482-D2FF-0730AFD4E55B}"/>
              </a:ext>
            </a:extLst>
          </p:cNvPr>
          <p:cNvSpPr>
            <a:spLocks noGrp="1"/>
          </p:cNvSpPr>
          <p:nvPr>
            <p:ph type="title"/>
          </p:nvPr>
        </p:nvSpPr>
        <p:spPr>
          <a:xfrm>
            <a:off x="648928" y="338328"/>
            <a:ext cx="3685032" cy="1608328"/>
          </a:xfrm>
        </p:spPr>
        <p:txBody>
          <a:bodyPr>
            <a:normAutofit/>
          </a:bodyPr>
          <a:lstStyle/>
          <a:p>
            <a:r>
              <a:rPr lang="en-US" b="1" dirty="0"/>
              <a:t>Monte Carlo Simulation</a:t>
            </a:r>
          </a:p>
        </p:txBody>
      </p:sp>
      <p:sp>
        <p:nvSpPr>
          <p:cNvPr id="20" name="Rectangle 19">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8E846B-0C6B-1DE5-80A6-1B9977B1125A}"/>
              </a:ext>
            </a:extLst>
          </p:cNvPr>
          <p:cNvPicPr>
            <a:picLocks noChangeAspect="1"/>
          </p:cNvPicPr>
          <p:nvPr/>
        </p:nvPicPr>
        <p:blipFill>
          <a:blip r:embed="rId2"/>
          <a:stretch>
            <a:fillRect/>
          </a:stretch>
        </p:blipFill>
        <p:spPr>
          <a:xfrm>
            <a:off x="321564" y="2786474"/>
            <a:ext cx="5609503" cy="3076510"/>
          </a:xfrm>
          <a:prstGeom prst="rect">
            <a:avLst/>
          </a:prstGeom>
        </p:spPr>
      </p:pic>
      <p:pic>
        <p:nvPicPr>
          <p:cNvPr id="1026" name="Picture 2">
            <a:extLst>
              <a:ext uri="{FF2B5EF4-FFF2-40B4-BE49-F238E27FC236}">
                <a16:creationId xmlns:a16="http://schemas.microsoft.com/office/drawing/2014/main" id="{6E6E0285-25A4-3D76-092B-E71B727A4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266" y="2870480"/>
            <a:ext cx="5613568" cy="3224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49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4DF44-A076-4261-6B2B-BCB56D34E68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b="1" kern="1200">
                <a:latin typeface="+mj-lt"/>
                <a:ea typeface="+mj-ea"/>
                <a:cs typeface="+mj-cs"/>
              </a:rPr>
              <a:t>Total Utility</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BCF9FE-DD92-DA1D-9A9B-0522613708BA}"/>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kern="1200">
                <a:latin typeface="+mn-lt"/>
                <a:ea typeface="+mn-ea"/>
                <a:cs typeface="+mn-cs"/>
              </a:rPr>
              <a:t>Selecting the best car as per the values of Utility</a:t>
            </a:r>
          </a:p>
        </p:txBody>
      </p:sp>
      <p:pic>
        <p:nvPicPr>
          <p:cNvPr id="6" name="Picture 5">
            <a:extLst>
              <a:ext uri="{FF2B5EF4-FFF2-40B4-BE49-F238E27FC236}">
                <a16:creationId xmlns:a16="http://schemas.microsoft.com/office/drawing/2014/main" id="{AC43CDF1-8DDA-64C1-09C1-153E8AAAABC2}"/>
              </a:ext>
            </a:extLst>
          </p:cNvPr>
          <p:cNvPicPr>
            <a:picLocks noChangeAspect="1"/>
          </p:cNvPicPr>
          <p:nvPr/>
        </p:nvPicPr>
        <p:blipFill>
          <a:blip r:embed="rId2"/>
          <a:stretch>
            <a:fillRect/>
          </a:stretch>
        </p:blipFill>
        <p:spPr>
          <a:xfrm>
            <a:off x="4849876" y="640080"/>
            <a:ext cx="6512560" cy="5577840"/>
          </a:xfrm>
          <a:prstGeom prst="rect">
            <a:avLst/>
          </a:prstGeom>
        </p:spPr>
      </p:pic>
    </p:spTree>
    <p:extLst>
      <p:ext uri="{BB962C8B-B14F-4D97-AF65-F5344CB8AC3E}">
        <p14:creationId xmlns:p14="http://schemas.microsoft.com/office/powerpoint/2010/main" val="2051360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492</TotalTime>
  <Words>195</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IBM Plex Sans Light</vt:lpstr>
      <vt:lpstr>Office Theme</vt:lpstr>
      <vt:lpstr>PROJECT OBJECTIVE</vt:lpstr>
      <vt:lpstr>Introduction</vt:lpstr>
      <vt:lpstr>DSS FLOW CHART</vt:lpstr>
      <vt:lpstr>PowerPoint Presentation</vt:lpstr>
      <vt:lpstr>DSS Working</vt:lpstr>
      <vt:lpstr>DSS Working</vt:lpstr>
      <vt:lpstr>Weights</vt:lpstr>
      <vt:lpstr>Monte Carlo Simulation</vt:lpstr>
      <vt:lpstr>Total Utility</vt:lpstr>
      <vt:lpstr>Results</vt:lpstr>
      <vt:lpstr>Test Drive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Choosing a Car</dc:title>
  <dc:creator>siddharth gajare</dc:creator>
  <cp:lastModifiedBy>siddharth gajare</cp:lastModifiedBy>
  <cp:revision>12</cp:revision>
  <dcterms:created xsi:type="dcterms:W3CDTF">2022-12-10T18:58:48Z</dcterms:created>
  <dcterms:modified xsi:type="dcterms:W3CDTF">2024-03-09T05:47:35Z</dcterms:modified>
</cp:coreProperties>
</file>