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arlow Condensed ExtraBold" panose="020B0604020202020204" charset="0"/>
      <p:bold r:id="rId14"/>
      <p:boldItalic r:id="rId15"/>
    </p:embeddedFont>
    <p:embeddedFont>
      <p:font typeface="Anaheim" panose="020B0604020202020204" charset="0"/>
      <p:regular r:id="rId16"/>
    </p:embeddedFont>
    <p:embeddedFont>
      <p:font typeface="Barlow" panose="020B0604020202020204" charset="0"/>
      <p:regular r:id="rId17"/>
      <p:bold r:id="rId18"/>
      <p:italic r:id="rId19"/>
      <p:boldItalic r:id="rId20"/>
    </p:embeddedFont>
    <p:embeddedFont>
      <p:font typeface="Overpass Mono"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fc3d874b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fc3d874b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fc3d874b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fc3d874b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fc3d874b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fc3d874b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fc3d874b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fc3d874b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1570629" y="1216645"/>
            <a:ext cx="8520600" cy="28843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Bus Reservation Management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4"/>
          <p:cNvSpPr txBox="1">
            <a:spLocks noGrp="1"/>
          </p:cNvSpPr>
          <p:nvPr>
            <p:ph type="title"/>
          </p:nvPr>
        </p:nvSpPr>
        <p:spPr>
          <a:xfrm>
            <a:off x="1278000" y="3136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419" name="Google Shape;419;p34"/>
          <p:cNvSpPr txBox="1"/>
          <p:nvPr/>
        </p:nvSpPr>
        <p:spPr>
          <a:xfrm>
            <a:off x="522225" y="1300650"/>
            <a:ext cx="8296500" cy="1754296"/>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Overpass Mono"/>
              <a:buChar char="●"/>
            </a:pPr>
            <a:r>
              <a:rPr lang="en" sz="1700" dirty="0">
                <a:solidFill>
                  <a:schemeClr val="lt1"/>
                </a:solidFill>
                <a:latin typeface="Overpass Mono"/>
                <a:ea typeface="Overpass Mono"/>
                <a:cs typeface="Overpass Mono"/>
                <a:sym typeface="Overpass Mono"/>
              </a:rPr>
              <a:t>This </a:t>
            </a:r>
            <a:r>
              <a:rPr lang="en" sz="1700" dirty="0" smtClean="0">
                <a:solidFill>
                  <a:schemeClr val="lt1"/>
                </a:solidFill>
                <a:latin typeface="Overpass Mono"/>
                <a:ea typeface="Overpass Mono"/>
                <a:cs typeface="Overpass Mono"/>
                <a:sym typeface="Overpass Mono"/>
              </a:rPr>
              <a:t>Bus Reservation Management </a:t>
            </a:r>
            <a:r>
              <a:rPr lang="en" sz="1700" dirty="0" smtClean="0">
                <a:solidFill>
                  <a:schemeClr val="lt1"/>
                </a:solidFill>
                <a:latin typeface="Overpass Mono"/>
                <a:ea typeface="Overpass Mono"/>
                <a:cs typeface="Overpass Mono"/>
                <a:sym typeface="Overpass Mono"/>
              </a:rPr>
              <a:t>system </a:t>
            </a:r>
            <a:r>
              <a:rPr lang="en" sz="1700" dirty="0">
                <a:solidFill>
                  <a:schemeClr val="lt1"/>
                </a:solidFill>
                <a:latin typeface="Overpass Mono"/>
                <a:ea typeface="Overpass Mono"/>
                <a:cs typeface="Overpass Mono"/>
                <a:sym typeface="Overpass Mono"/>
              </a:rPr>
              <a:t>will serve as a useful approach for the person to </a:t>
            </a:r>
            <a:r>
              <a:rPr lang="en" sz="1700" dirty="0" smtClean="0">
                <a:solidFill>
                  <a:schemeClr val="lt1"/>
                </a:solidFill>
                <a:latin typeface="Overpass Mono"/>
                <a:ea typeface="Overpass Mono"/>
                <a:cs typeface="Overpass Mono"/>
                <a:sym typeface="Overpass Mono"/>
              </a:rPr>
              <a:t>book bus tickets</a:t>
            </a:r>
            <a:r>
              <a:rPr lang="en" sz="1700" dirty="0" smtClean="0">
                <a:solidFill>
                  <a:schemeClr val="lt1"/>
                </a:solidFill>
                <a:latin typeface="Overpass Mono"/>
                <a:ea typeface="Overpass Mono"/>
                <a:cs typeface="Overpass Mono"/>
                <a:sym typeface="Overpass Mono"/>
              </a:rPr>
              <a:t> </a:t>
            </a:r>
            <a:r>
              <a:rPr lang="en" sz="1700" dirty="0">
                <a:solidFill>
                  <a:schemeClr val="lt1"/>
                </a:solidFill>
                <a:latin typeface="Overpass Mono"/>
                <a:ea typeface="Overpass Mono"/>
                <a:cs typeface="Overpass Mono"/>
                <a:sym typeface="Overpass Mono"/>
              </a:rPr>
              <a:t>efficiently.</a:t>
            </a:r>
            <a:endParaRPr sz="1700" dirty="0">
              <a:solidFill>
                <a:schemeClr val="lt1"/>
              </a:solidFill>
              <a:latin typeface="Overpass Mono"/>
              <a:ea typeface="Overpass Mono"/>
              <a:cs typeface="Overpass Mono"/>
              <a:sym typeface="Overpass Mono"/>
            </a:endParaRPr>
          </a:p>
          <a:p>
            <a:pPr marL="457200" lvl="0" indent="-336550" algn="l" rtl="0">
              <a:spcBef>
                <a:spcPts val="0"/>
              </a:spcBef>
              <a:spcAft>
                <a:spcPts val="0"/>
              </a:spcAft>
              <a:buClr>
                <a:schemeClr val="lt1"/>
              </a:buClr>
              <a:buSzPts val="1700"/>
              <a:buFont typeface="Overpass Mono"/>
              <a:buChar char="●"/>
            </a:pPr>
            <a:r>
              <a:rPr lang="en" sz="1700" dirty="0">
                <a:solidFill>
                  <a:schemeClr val="lt1"/>
                </a:solidFill>
                <a:latin typeface="Overpass Mono"/>
                <a:ea typeface="Overpass Mono"/>
                <a:cs typeface="Overpass Mono"/>
                <a:sym typeface="Overpass Mono"/>
              </a:rPr>
              <a:t>It reduces the time taken by the </a:t>
            </a:r>
            <a:r>
              <a:rPr lang="en" sz="1700" dirty="0" smtClean="0">
                <a:solidFill>
                  <a:schemeClr val="lt1"/>
                </a:solidFill>
                <a:latin typeface="Overpass Mono"/>
                <a:ea typeface="Overpass Mono"/>
                <a:cs typeface="Overpass Mono"/>
                <a:sym typeface="Overpass Mono"/>
              </a:rPr>
              <a:t>person.</a:t>
            </a:r>
            <a:endParaRPr sz="1700" dirty="0">
              <a:solidFill>
                <a:schemeClr val="lt1"/>
              </a:solidFill>
              <a:latin typeface="Overpass Mono"/>
              <a:ea typeface="Overpass Mono"/>
              <a:cs typeface="Overpass Mono"/>
              <a:sym typeface="Overpass Mono"/>
            </a:endParaRPr>
          </a:p>
          <a:p>
            <a:pPr marL="457200" lvl="0" indent="-336550" algn="l" rtl="0">
              <a:spcBef>
                <a:spcPts val="0"/>
              </a:spcBef>
              <a:spcAft>
                <a:spcPts val="0"/>
              </a:spcAft>
              <a:buClr>
                <a:schemeClr val="lt1"/>
              </a:buClr>
              <a:buSzPts val="1700"/>
              <a:buFont typeface="Overpass Mono"/>
              <a:buChar char="●"/>
            </a:pPr>
            <a:r>
              <a:rPr lang="en" sz="1700" dirty="0">
                <a:solidFill>
                  <a:schemeClr val="lt1"/>
                </a:solidFill>
                <a:latin typeface="Overpass Mono"/>
                <a:ea typeface="Overpass Mono"/>
                <a:cs typeface="Overpass Mono"/>
                <a:sym typeface="Overpass Mono"/>
              </a:rPr>
              <a:t>This management system is user friendly.</a:t>
            </a:r>
            <a:endParaRPr sz="1700" dirty="0">
              <a:solidFill>
                <a:schemeClr val="lt1"/>
              </a:solidFill>
              <a:latin typeface="Overpass Mono"/>
              <a:ea typeface="Overpass Mono"/>
              <a:cs typeface="Overpass Mono"/>
              <a:sym typeface="Overpass Mono"/>
            </a:endParaRPr>
          </a:p>
          <a:p>
            <a:pPr marL="457200" lvl="0" indent="-336550" algn="l" rtl="0">
              <a:spcBef>
                <a:spcPts val="0"/>
              </a:spcBef>
              <a:spcAft>
                <a:spcPts val="0"/>
              </a:spcAft>
              <a:buClr>
                <a:schemeClr val="lt1"/>
              </a:buClr>
              <a:buSzPts val="1700"/>
              <a:buFont typeface="Overpass Mono"/>
              <a:buChar char="●"/>
            </a:pPr>
            <a:r>
              <a:rPr lang="en" sz="1700" dirty="0">
                <a:solidFill>
                  <a:schemeClr val="lt1"/>
                </a:solidFill>
                <a:latin typeface="Overpass Mono"/>
                <a:ea typeface="Overpass Mono"/>
                <a:cs typeface="Overpass Mono"/>
                <a:sym typeface="Overpass Mono"/>
              </a:rPr>
              <a:t>It reduces manual work.</a:t>
            </a:r>
            <a:endParaRPr sz="1700" dirty="0">
              <a:solidFill>
                <a:schemeClr val="lt1"/>
              </a:solidFill>
              <a:latin typeface="Overpass Mono"/>
              <a:ea typeface="Overpass Mono"/>
              <a:cs typeface="Overpass Mono"/>
              <a:sym typeface="Overpass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311700" y="2502775"/>
            <a:ext cx="8520600" cy="15654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Thank You</a:t>
            </a:r>
            <a:endParaRPr/>
          </a:p>
        </p:txBody>
      </p:sp>
      <p:sp>
        <p:nvSpPr>
          <p:cNvPr id="425" name="Google Shape;425;p35"/>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36" name="Google Shape;336;p26"/>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37" name="Google Shape;337;p26"/>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Overview</a:t>
            </a:r>
            <a:endParaRPr sz="2200" b="1">
              <a:latin typeface="Overpass Mono"/>
              <a:ea typeface="Overpass Mono"/>
              <a:cs typeface="Overpass Mono"/>
              <a:sym typeface="Overpass Mono"/>
            </a:endParaRPr>
          </a:p>
        </p:txBody>
      </p:sp>
      <p:sp>
        <p:nvSpPr>
          <p:cNvPr id="338" name="Google Shape;338;p26"/>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39" name="Google Shape;339;p26"/>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Working </a:t>
            </a:r>
            <a:endParaRPr sz="2200" b="1">
              <a:latin typeface="Overpass Mono"/>
              <a:ea typeface="Overpass Mono"/>
              <a:cs typeface="Overpass Mono"/>
              <a:sym typeface="Overpass Mono"/>
            </a:endParaRPr>
          </a:p>
        </p:txBody>
      </p:sp>
      <p:sp>
        <p:nvSpPr>
          <p:cNvPr id="340" name="Google Shape;340;p26"/>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41" name="Google Shape;341;p26"/>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Benefits </a:t>
            </a:r>
            <a:endParaRPr/>
          </a:p>
        </p:txBody>
      </p:sp>
      <p:sp>
        <p:nvSpPr>
          <p:cNvPr id="342" name="Google Shape;342;p26"/>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43" name="Google Shape;343;p26"/>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Conclusion</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7"/>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—Linus Torvalds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49" name="Google Shape;349;p27"/>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“Talk is cheap, show me the code”</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267575" y="270477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OVERVIEW</a:t>
            </a:r>
            <a:endParaRPr/>
          </a:p>
        </p:txBody>
      </p:sp>
      <p:sp>
        <p:nvSpPr>
          <p:cNvPr id="355" name="Google Shape;355;p28"/>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852055" y="367146"/>
            <a:ext cx="6934200" cy="4080164"/>
          </a:xfrm>
          <a:prstGeom prst="rect">
            <a:avLst/>
          </a:prstGeom>
        </p:spPr>
        <p:txBody>
          <a:bodyPr spcFirstLastPara="1" wrap="square" lIns="91425" tIns="91425" rIns="91425" bIns="91425" anchor="t" anchorCtr="0">
            <a:noAutofit/>
          </a:bodyPr>
          <a:lstStyle/>
          <a:p>
            <a:r>
              <a:rPr lang="en-IN" sz="1600" i="1" cap="small" dirty="0"/>
              <a:t>In an ever-advancing world, travelling becomes one of the most important aspect in life. The travel industry is evolving at a constant speed every day, as the industry evolves it needs digitalisation to eliminate third party influence and make ticket booking much simpler. This project can further be used as mobile and desktop application. The project “Bus Reservation System” is done by C language. This system’s key features are – Login system, booking the ticket, cancelation of the booked ticket, viewing bus status. This reservation system is straightforward and clean, making it easy for users to learn, use and navigate. The logic of this reservation system is designed to meet the modern purposes.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Keeping record of scores more accurately</a:t>
            </a:r>
            <a:endParaRPr/>
          </a:p>
        </p:txBody>
      </p:sp>
      <p:sp>
        <p:nvSpPr>
          <p:cNvPr id="366" name="Google Shape;366;p30"/>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latin typeface="Anaheim"/>
              <a:ea typeface="Anaheim"/>
              <a:cs typeface="Anaheim"/>
              <a:sym typeface="Anaheim"/>
            </a:endParaRPr>
          </a:p>
        </p:txBody>
      </p:sp>
      <p:sp>
        <p:nvSpPr>
          <p:cNvPr id="367" name="Google Shape;367;p30"/>
          <p:cNvSpPr txBox="1">
            <a:spLocks noGrp="1"/>
          </p:cNvSpPr>
          <p:nvPr>
            <p:ph type="title" idx="3"/>
          </p:nvPr>
        </p:nvSpPr>
        <p:spPr>
          <a:xfrm>
            <a:off x="804350" y="1162700"/>
            <a:ext cx="1957500" cy="17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Reduces Manpower</a:t>
            </a:r>
            <a:endParaRPr/>
          </a:p>
        </p:txBody>
      </p:sp>
      <p:sp>
        <p:nvSpPr>
          <p:cNvPr id="368" name="Google Shape;368;p30"/>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Benefits</a:t>
            </a:r>
            <a:endParaRPr/>
          </a:p>
        </p:txBody>
      </p:sp>
      <p:sp>
        <p:nvSpPr>
          <p:cNvPr id="369" name="Google Shape;369;p30"/>
          <p:cNvSpPr txBox="1">
            <a:spLocks noGrp="1"/>
          </p:cNvSpPr>
          <p:nvPr>
            <p:ph type="title" idx="5"/>
          </p:nvPr>
        </p:nvSpPr>
        <p:spPr>
          <a:xfrm>
            <a:off x="3593246" y="1162701"/>
            <a:ext cx="1957500" cy="1120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Provides </a:t>
            </a:r>
            <a:r>
              <a:rPr lang="en" dirty="0" smtClean="0"/>
              <a:t>flexibility</a:t>
            </a:r>
            <a:endParaRPr dirty="0"/>
          </a:p>
        </p:txBody>
      </p:sp>
      <p:sp>
        <p:nvSpPr>
          <p:cNvPr id="370" name="Google Shape;370;p30"/>
          <p:cNvSpPr txBox="1">
            <a:spLocks noGrp="1"/>
          </p:cNvSpPr>
          <p:nvPr>
            <p:ph type="title" idx="7"/>
          </p:nvPr>
        </p:nvSpPr>
        <p:spPr>
          <a:xfrm>
            <a:off x="6385824"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Increases efficiency</a:t>
            </a:r>
            <a:endParaRPr/>
          </a:p>
        </p:txBody>
      </p:sp>
      <p:sp>
        <p:nvSpPr>
          <p:cNvPr id="371" name="Google Shape;371;p30"/>
          <p:cNvSpPr txBox="1">
            <a:spLocks noGrp="1"/>
          </p:cNvSpPr>
          <p:nvPr>
            <p:ph type="title" idx="9"/>
          </p:nvPr>
        </p:nvSpPr>
        <p:spPr>
          <a:xfrm>
            <a:off x="804325"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Faster perfomance</a:t>
            </a:r>
            <a:endParaRPr/>
          </a:p>
        </p:txBody>
      </p:sp>
      <p:sp>
        <p:nvSpPr>
          <p:cNvPr id="372" name="Google Shape;372;p30"/>
          <p:cNvSpPr txBox="1">
            <a:spLocks noGrp="1"/>
          </p:cNvSpPr>
          <p:nvPr>
            <p:ph type="title" idx="14"/>
          </p:nvPr>
        </p:nvSpPr>
        <p:spPr>
          <a:xfrm>
            <a:off x="3593246" y="2566416"/>
            <a:ext cx="1957500" cy="12600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Better performance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Working</a:t>
            </a:r>
            <a:endParaRPr/>
          </a:p>
        </p:txBody>
      </p:sp>
      <p:sp>
        <p:nvSpPr>
          <p:cNvPr id="384" name="Google Shape;384;p31"/>
          <p:cNvSpPr txBox="1"/>
          <p:nvPr/>
        </p:nvSpPr>
        <p:spPr>
          <a:xfrm>
            <a:off x="0" y="1205568"/>
            <a:ext cx="8818800" cy="307773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2"/>
              </a:buClr>
              <a:buSzPts val="1600"/>
              <a:buFont typeface="Overpass Mono"/>
              <a:buChar char="●"/>
            </a:pPr>
            <a:r>
              <a:rPr lang="en-US" sz="1600" dirty="0" smtClean="0">
                <a:solidFill>
                  <a:schemeClr val="lt2"/>
                </a:solidFill>
                <a:latin typeface="Overpass Mono"/>
                <a:ea typeface="Overpass Mono"/>
                <a:cs typeface="Overpass Mono"/>
                <a:sym typeface="Overpass Mono"/>
              </a:rPr>
              <a:t>The Bus Reservation Management System works on the following algorithm –</a:t>
            </a:r>
          </a:p>
          <a:p>
            <a:r>
              <a:rPr lang="en-IN" b="1" dirty="0">
                <a:solidFill>
                  <a:schemeClr val="tx2"/>
                </a:solidFill>
              </a:rPr>
              <a:t>Algorithm </a:t>
            </a:r>
          </a:p>
          <a:p>
            <a:r>
              <a:rPr lang="en-IN" dirty="0">
                <a:solidFill>
                  <a:schemeClr val="tx2"/>
                </a:solidFill>
              </a:rPr>
              <a:t>The algorithm for “Bus Reservation System” as follows:</a:t>
            </a:r>
          </a:p>
          <a:p>
            <a:r>
              <a:rPr lang="en-IN" dirty="0">
                <a:solidFill>
                  <a:schemeClr val="tx2"/>
                </a:solidFill>
              </a:rPr>
              <a:t>Step 1: Enter Username [user]</a:t>
            </a:r>
          </a:p>
          <a:p>
            <a:r>
              <a:rPr lang="en-IN" dirty="0">
                <a:solidFill>
                  <a:schemeClr val="tx2"/>
                </a:solidFill>
              </a:rPr>
              <a:t>Step 2: Enter Password [user]</a:t>
            </a:r>
          </a:p>
          <a:p>
            <a:r>
              <a:rPr lang="en-IN" dirty="0">
                <a:solidFill>
                  <a:schemeClr val="tx2"/>
                </a:solidFill>
              </a:rPr>
              <a:t>Step 3: Choose any option from the main menu</a:t>
            </a:r>
          </a:p>
          <a:p>
            <a:r>
              <a:rPr lang="en-IN" dirty="0">
                <a:solidFill>
                  <a:schemeClr val="tx2"/>
                </a:solidFill>
              </a:rPr>
              <a:t>Step 4: View the list of busses </a:t>
            </a:r>
          </a:p>
          <a:p>
            <a:r>
              <a:rPr lang="en-IN" dirty="0">
                <a:solidFill>
                  <a:schemeClr val="tx2"/>
                </a:solidFill>
              </a:rPr>
              <a:t>Step 5: Go for booking the ticket</a:t>
            </a:r>
          </a:p>
          <a:p>
            <a:r>
              <a:rPr lang="en-IN" dirty="0">
                <a:solidFill>
                  <a:schemeClr val="tx2"/>
                </a:solidFill>
              </a:rPr>
              <a:t>Step 6: After booking the ticket, check the bus status</a:t>
            </a:r>
          </a:p>
          <a:p>
            <a:r>
              <a:rPr lang="en-IN" dirty="0">
                <a:solidFill>
                  <a:schemeClr val="tx2"/>
                </a:solidFill>
              </a:rPr>
              <a:t>Step 7: If the user wishes to cancel the ticket, he/she can proceed to cancel the ticket</a:t>
            </a:r>
          </a:p>
          <a:p>
            <a:r>
              <a:rPr lang="en-IN" dirty="0">
                <a:solidFill>
                  <a:schemeClr val="tx2"/>
                </a:solidFill>
              </a:rPr>
              <a:t>Step 8: Exit.</a:t>
            </a:r>
          </a:p>
          <a:p>
            <a:pPr marL="457200" lvl="0" indent="-330200" algn="l" rtl="0">
              <a:spcBef>
                <a:spcPts val="0"/>
              </a:spcBef>
              <a:spcAft>
                <a:spcPts val="0"/>
              </a:spcAft>
              <a:buClr>
                <a:schemeClr val="lt2"/>
              </a:buClr>
              <a:buSzPts val="1600"/>
              <a:buFont typeface="Overpass Mono"/>
              <a:buChar char="●"/>
            </a:pPr>
            <a:endParaRPr sz="1600" dirty="0">
              <a:solidFill>
                <a:schemeClr val="lt2"/>
              </a:solidFill>
              <a:latin typeface="Overpass Mono"/>
              <a:ea typeface="Overpass Mono"/>
              <a:cs typeface="Overpass Mono"/>
              <a:sym typeface="Overpass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03218" y="104326"/>
            <a:ext cx="5962405" cy="50174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97" name="Google Shape;397;p33"/>
          <p:cNvSpPr txBox="1">
            <a:spLocks noGrp="1"/>
          </p:cNvSpPr>
          <p:nvPr>
            <p:ph type="title"/>
          </p:nvPr>
        </p:nvSpPr>
        <p:spPr>
          <a:xfrm>
            <a:off x="1278000" y="87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a:t>
            </a:r>
            <a:endParaRPr/>
          </a:p>
        </p:txBody>
      </p:sp>
      <p:sp>
        <p:nvSpPr>
          <p:cNvPr id="398" name="Google Shape;398;p33"/>
          <p:cNvSpPr/>
          <p:nvPr/>
        </p:nvSpPr>
        <p:spPr>
          <a:xfrm>
            <a:off x="1757476" y="2957144"/>
            <a:ext cx="2821895" cy="14795"/>
          </a:xfrm>
          <a:custGeom>
            <a:avLst/>
            <a:gdLst/>
            <a:ahLst/>
            <a:cxnLst/>
            <a:rect l="l" t="t" r="r" b="b"/>
            <a:pathLst>
              <a:path w="202941" h="1064" extrusionOk="0">
                <a:moveTo>
                  <a:pt x="0" y="1"/>
                </a:moveTo>
                <a:lnTo>
                  <a:pt x="0" y="1064"/>
                </a:lnTo>
                <a:lnTo>
                  <a:pt x="202941" y="1064"/>
                </a:lnTo>
                <a:lnTo>
                  <a:pt x="20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650085" y="3441066"/>
            <a:ext cx="12862" cy="44357"/>
          </a:xfrm>
          <a:custGeom>
            <a:avLst/>
            <a:gdLst/>
            <a:ahLst/>
            <a:cxnLst/>
            <a:rect l="l" t="t" r="r" b="b"/>
            <a:pathLst>
              <a:path w="925" h="3190" extrusionOk="0">
                <a:moveTo>
                  <a:pt x="0" y="1"/>
                </a:moveTo>
                <a:lnTo>
                  <a:pt x="0" y="3190"/>
                </a:lnTo>
                <a:lnTo>
                  <a:pt x="925" y="3190"/>
                </a:lnTo>
                <a:lnTo>
                  <a:pt x="925" y="278"/>
                </a:lnTo>
                <a:lnTo>
                  <a:pt x="0"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597385" y="3441066"/>
            <a:ext cx="48209" cy="66216"/>
          </a:xfrm>
          <a:custGeom>
            <a:avLst/>
            <a:gdLst/>
            <a:ahLst/>
            <a:cxnLst/>
            <a:rect l="l" t="t" r="r" b="b"/>
            <a:pathLst>
              <a:path w="3467" h="4762" extrusionOk="0">
                <a:moveTo>
                  <a:pt x="694" y="1"/>
                </a:moveTo>
                <a:lnTo>
                  <a:pt x="1" y="2081"/>
                </a:lnTo>
                <a:lnTo>
                  <a:pt x="1" y="3190"/>
                </a:lnTo>
                <a:lnTo>
                  <a:pt x="1711" y="3190"/>
                </a:lnTo>
                <a:lnTo>
                  <a:pt x="1711" y="4484"/>
                </a:lnTo>
                <a:lnTo>
                  <a:pt x="1942" y="4761"/>
                </a:lnTo>
                <a:lnTo>
                  <a:pt x="2265" y="4761"/>
                </a:lnTo>
                <a:lnTo>
                  <a:pt x="3467" y="3190"/>
                </a:lnTo>
                <a:lnTo>
                  <a:pt x="3467" y="278"/>
                </a:lnTo>
                <a:lnTo>
                  <a:pt x="2774"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879504" y="3448783"/>
            <a:ext cx="61710" cy="50141"/>
          </a:xfrm>
          <a:custGeom>
            <a:avLst/>
            <a:gdLst/>
            <a:ahLst/>
            <a:cxnLst/>
            <a:rect l="l" t="t" r="r" b="b"/>
            <a:pathLst>
              <a:path w="4438" h="3606" extrusionOk="0">
                <a:moveTo>
                  <a:pt x="2497" y="0"/>
                </a:moveTo>
                <a:lnTo>
                  <a:pt x="2497" y="740"/>
                </a:lnTo>
                <a:cubicBezTo>
                  <a:pt x="2497" y="740"/>
                  <a:pt x="1249" y="1063"/>
                  <a:pt x="648" y="2034"/>
                </a:cubicBezTo>
                <a:cubicBezTo>
                  <a:pt x="509" y="2265"/>
                  <a:pt x="371" y="2542"/>
                  <a:pt x="278" y="2820"/>
                </a:cubicBezTo>
                <a:cubicBezTo>
                  <a:pt x="186" y="2958"/>
                  <a:pt x="140" y="3097"/>
                  <a:pt x="140" y="3236"/>
                </a:cubicBezTo>
                <a:cubicBezTo>
                  <a:pt x="93" y="3328"/>
                  <a:pt x="1" y="3605"/>
                  <a:pt x="1" y="3605"/>
                </a:cubicBezTo>
                <a:cubicBezTo>
                  <a:pt x="602" y="2820"/>
                  <a:pt x="1526" y="2219"/>
                  <a:pt x="2497" y="2034"/>
                </a:cubicBezTo>
                <a:lnTo>
                  <a:pt x="2497" y="2820"/>
                </a:lnTo>
                <a:lnTo>
                  <a:pt x="4438" y="1433"/>
                </a:lnTo>
                <a:lnTo>
                  <a:pt x="2497"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157785" y="3446211"/>
            <a:ext cx="44357" cy="5798"/>
          </a:xfrm>
          <a:custGeom>
            <a:avLst/>
            <a:gdLst/>
            <a:ahLst/>
            <a:cxnLst/>
            <a:rect l="l" t="t" r="r" b="b"/>
            <a:pathLst>
              <a:path w="3190" h="417" extrusionOk="0">
                <a:moveTo>
                  <a:pt x="0" y="0"/>
                </a:moveTo>
                <a:lnTo>
                  <a:pt x="0" y="416"/>
                </a:lnTo>
                <a:lnTo>
                  <a:pt x="3189" y="416"/>
                </a:lnTo>
                <a:lnTo>
                  <a:pt x="3189"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157785" y="3461631"/>
            <a:ext cx="44357" cy="5159"/>
          </a:xfrm>
          <a:custGeom>
            <a:avLst/>
            <a:gdLst/>
            <a:ahLst/>
            <a:cxnLst/>
            <a:rect l="l" t="t" r="r" b="b"/>
            <a:pathLst>
              <a:path w="3190" h="371" extrusionOk="0">
                <a:moveTo>
                  <a:pt x="0" y="1"/>
                </a:moveTo>
                <a:lnTo>
                  <a:pt x="0" y="370"/>
                </a:lnTo>
                <a:lnTo>
                  <a:pt x="3189" y="370"/>
                </a:lnTo>
                <a:lnTo>
                  <a:pt x="318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157785" y="3479624"/>
            <a:ext cx="25710" cy="5159"/>
          </a:xfrm>
          <a:custGeom>
            <a:avLst/>
            <a:gdLst/>
            <a:ahLst/>
            <a:cxnLst/>
            <a:rect l="l" t="t" r="r" b="b"/>
            <a:pathLst>
              <a:path w="1849" h="371" extrusionOk="0">
                <a:moveTo>
                  <a:pt x="0" y="1"/>
                </a:moveTo>
                <a:lnTo>
                  <a:pt x="0" y="371"/>
                </a:lnTo>
                <a:lnTo>
                  <a:pt x="1849" y="371"/>
                </a:lnTo>
                <a:lnTo>
                  <a:pt x="184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191198" y="3479624"/>
            <a:ext cx="39852" cy="5159"/>
          </a:xfrm>
          <a:custGeom>
            <a:avLst/>
            <a:gdLst/>
            <a:ahLst/>
            <a:cxnLst/>
            <a:rect l="l" t="t" r="r" b="b"/>
            <a:pathLst>
              <a:path w="2866" h="371" extrusionOk="0">
                <a:moveTo>
                  <a:pt x="0" y="1"/>
                </a:moveTo>
                <a:lnTo>
                  <a:pt x="0" y="371"/>
                </a:lnTo>
                <a:lnTo>
                  <a:pt x="2866" y="371"/>
                </a:lnTo>
                <a:lnTo>
                  <a:pt x="286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207912" y="3462271"/>
            <a:ext cx="5784" cy="39866"/>
          </a:xfrm>
          <a:custGeom>
            <a:avLst/>
            <a:gdLst/>
            <a:ahLst/>
            <a:cxnLst/>
            <a:rect l="l" t="t" r="r" b="b"/>
            <a:pathLst>
              <a:path w="416" h="2867" extrusionOk="0">
                <a:moveTo>
                  <a:pt x="0" y="1"/>
                </a:moveTo>
                <a:lnTo>
                  <a:pt x="0" y="2866"/>
                </a:lnTo>
                <a:lnTo>
                  <a:pt x="416" y="2866"/>
                </a:lnTo>
                <a:lnTo>
                  <a:pt x="41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446967" y="3465497"/>
            <a:ext cx="18007" cy="17353"/>
          </a:xfrm>
          <a:custGeom>
            <a:avLst/>
            <a:gdLst/>
            <a:ahLst/>
            <a:cxnLst/>
            <a:rect l="l" t="t" r="r" b="b"/>
            <a:pathLst>
              <a:path w="1295" h="1248" extrusionOk="0">
                <a:moveTo>
                  <a:pt x="648" y="0"/>
                </a:moveTo>
                <a:cubicBezTo>
                  <a:pt x="324" y="0"/>
                  <a:pt x="1" y="277"/>
                  <a:pt x="1" y="601"/>
                </a:cubicBezTo>
                <a:cubicBezTo>
                  <a:pt x="1" y="971"/>
                  <a:pt x="324"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477822" y="3465497"/>
            <a:ext cx="18007" cy="17353"/>
          </a:xfrm>
          <a:custGeom>
            <a:avLst/>
            <a:gdLst/>
            <a:ahLst/>
            <a:cxnLst/>
            <a:rect l="l" t="t" r="r" b="b"/>
            <a:pathLst>
              <a:path w="1295" h="1248" extrusionOk="0">
                <a:moveTo>
                  <a:pt x="647" y="0"/>
                </a:moveTo>
                <a:cubicBezTo>
                  <a:pt x="324" y="0"/>
                  <a:pt x="0" y="277"/>
                  <a:pt x="0" y="601"/>
                </a:cubicBezTo>
                <a:cubicBezTo>
                  <a:pt x="0" y="971"/>
                  <a:pt x="324" y="1248"/>
                  <a:pt x="647" y="1248"/>
                </a:cubicBezTo>
                <a:cubicBezTo>
                  <a:pt x="1017" y="1248"/>
                  <a:pt x="1294" y="971"/>
                  <a:pt x="1294" y="601"/>
                </a:cubicBezTo>
                <a:cubicBezTo>
                  <a:pt x="1294" y="277"/>
                  <a:pt x="1017" y="0"/>
                  <a:pt x="647"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508663" y="3465497"/>
            <a:ext cx="18007" cy="17353"/>
          </a:xfrm>
          <a:custGeom>
            <a:avLst/>
            <a:gdLst/>
            <a:ahLst/>
            <a:cxnLst/>
            <a:rect l="l" t="t" r="r" b="b"/>
            <a:pathLst>
              <a:path w="1295" h="1248" extrusionOk="0">
                <a:moveTo>
                  <a:pt x="648" y="0"/>
                </a:moveTo>
                <a:cubicBezTo>
                  <a:pt x="278" y="0"/>
                  <a:pt x="1" y="277"/>
                  <a:pt x="1" y="601"/>
                </a:cubicBezTo>
                <a:cubicBezTo>
                  <a:pt x="1" y="971"/>
                  <a:pt x="278"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669429" y="3657650"/>
            <a:ext cx="2997348" cy="5145"/>
          </a:xfrm>
          <a:custGeom>
            <a:avLst/>
            <a:gdLst/>
            <a:ahLst/>
            <a:cxnLst/>
            <a:rect l="l" t="t" r="r" b="b"/>
            <a:pathLst>
              <a:path w="215559" h="370" extrusionOk="0">
                <a:moveTo>
                  <a:pt x="0" y="0"/>
                </a:moveTo>
                <a:lnTo>
                  <a:pt x="0" y="370"/>
                </a:lnTo>
                <a:lnTo>
                  <a:pt x="215558" y="370"/>
                </a:lnTo>
                <a:lnTo>
                  <a:pt x="215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497130" y="3547745"/>
            <a:ext cx="266072" cy="5798"/>
          </a:xfrm>
          <a:custGeom>
            <a:avLst/>
            <a:gdLst/>
            <a:ahLst/>
            <a:cxnLst/>
            <a:rect l="l" t="t" r="r" b="b"/>
            <a:pathLst>
              <a:path w="19135" h="417" extrusionOk="0">
                <a:moveTo>
                  <a:pt x="1" y="1"/>
                </a:moveTo>
                <a:lnTo>
                  <a:pt x="1" y="417"/>
                </a:lnTo>
                <a:lnTo>
                  <a:pt x="19135" y="417"/>
                </a:lnTo>
                <a:lnTo>
                  <a:pt x="19135"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907822" y="2018876"/>
            <a:ext cx="520561" cy="520561"/>
          </a:xfrm>
          <a:custGeom>
            <a:avLst/>
            <a:gdLst/>
            <a:ahLst/>
            <a:cxnLst/>
            <a:rect l="l" t="t" r="r" b="b"/>
            <a:pathLst>
              <a:path w="37437" h="37437" extrusionOk="0">
                <a:moveTo>
                  <a:pt x="18718" y="0"/>
                </a:moveTo>
                <a:cubicBezTo>
                  <a:pt x="8366" y="0"/>
                  <a:pt x="0" y="8366"/>
                  <a:pt x="0" y="18719"/>
                </a:cubicBezTo>
                <a:cubicBezTo>
                  <a:pt x="0" y="29071"/>
                  <a:pt x="8366" y="37437"/>
                  <a:pt x="18718" y="37437"/>
                </a:cubicBezTo>
                <a:cubicBezTo>
                  <a:pt x="29071" y="37437"/>
                  <a:pt x="37436" y="29071"/>
                  <a:pt x="37436" y="18719"/>
                </a:cubicBezTo>
                <a:cubicBezTo>
                  <a:pt x="37436" y="8366"/>
                  <a:pt x="29071" y="0"/>
                  <a:pt x="18718" y="0"/>
                </a:cubicBezTo>
                <a:close/>
              </a:path>
            </a:pathLst>
          </a:custGeom>
          <a:solidFill>
            <a:srgbClr val="1B1464">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384920" y="634437"/>
            <a:ext cx="8265492" cy="3809999"/>
          </a:xfrm>
          <a:prstGeom prst="rect">
            <a:avLst/>
          </a:prstGeom>
        </p:spPr>
      </p:pic>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324</Words>
  <Application>Microsoft Office PowerPoint</Application>
  <PresentationFormat>On-screen Show (16:9)</PresentationFormat>
  <Paragraphs>43</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Raleway SemiBold</vt:lpstr>
      <vt:lpstr>Barlow Condensed ExtraBold</vt:lpstr>
      <vt:lpstr>Anaheim</vt:lpstr>
      <vt:lpstr>Barlow</vt:lpstr>
      <vt:lpstr>Roboto Condensed Light</vt:lpstr>
      <vt:lpstr>Arial</vt:lpstr>
      <vt:lpstr>Roboto</vt:lpstr>
      <vt:lpstr>Overpass Mono</vt:lpstr>
      <vt:lpstr>Nunito Light</vt:lpstr>
      <vt:lpstr>Programming Lesson by Slidesgo</vt:lpstr>
      <vt:lpstr>Bus Reservation Management System</vt:lpstr>
      <vt:lpstr>TABLE OF CONTENTS</vt:lpstr>
      <vt:lpstr>—Linus Torvalds  </vt:lpstr>
      <vt:lpstr>OVERVIEW</vt:lpstr>
      <vt:lpstr>In an ever-advancing world, travelling becomes one of the most important aspect in life. The travel industry is evolving at a constant speed every day, as the industry evolves it needs digitalisation to eliminate third party influence and make ticket booking much simpler. This project can further be used as mobile and desktop application. The project “Bus Reservation System” is done by C language. This system’s key features are – Login system, booking the ticket, cancelation of the booked ticket, viewing bus status. This reservation system is straightforward and clean, making it easy for users to learn, use and navigate. The logic of this reservation system is designed to meet the modern purposes.</vt:lpstr>
      <vt:lpstr>Keeping record of scores more accurately</vt:lpstr>
      <vt:lpstr>Working</vt:lpstr>
      <vt:lpstr>PowerPoint Presentation</vt:lpstr>
      <vt:lpstr>DEMO</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Management System</dc:title>
  <dc:creator>Siddharth Tiwari</dc:creator>
  <cp:lastModifiedBy>Siddharth Tiwari</cp:lastModifiedBy>
  <cp:revision>4</cp:revision>
  <dcterms:modified xsi:type="dcterms:W3CDTF">2022-01-27T18:30:53Z</dcterms:modified>
</cp:coreProperties>
</file>