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swald Bold" charset="1" panose="00000800000000000000"/>
      <p:regular r:id="rId13"/>
    </p:embeddedFont>
    <p:embeddedFont>
      <p:font typeface="Montserrat Classic Bold" charset="1" panose="000008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DM Sans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615404"/>
            <a:ext cx="9815307" cy="21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41"/>
              </a:lnSpc>
            </a:pPr>
            <a:r>
              <a:rPr lang="en-US" sz="12638" spc="1238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390484"/>
            <a:ext cx="9815307" cy="169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87"/>
              </a:lnSpc>
            </a:pPr>
            <a:r>
              <a:rPr lang="en-US" sz="10063" spc="986">
                <a:solidFill>
                  <a:srgbClr val="231F20"/>
                </a:solidFill>
                <a:latin typeface="Oswald Bold"/>
              </a:rPr>
              <a:t>ME504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9596" y="7482578"/>
            <a:ext cx="12848809" cy="896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SAHIL MOHAL 2022MEB1343</a:t>
            </a:r>
          </a:p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SIDDHARTH SINGH 2022MEB1031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5341" y="2127583"/>
            <a:ext cx="11589815" cy="790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1"/>
              </a:lnSpc>
              <a:spcBef>
                <a:spcPct val="0"/>
              </a:spcBef>
            </a:pPr>
            <a:r>
              <a:rPr lang="en-US" sz="3530" spc="345">
                <a:solidFill>
                  <a:srgbClr val="231F20"/>
                </a:solidFill>
                <a:latin typeface="DM Sans Bold"/>
              </a:rPr>
              <a:t>Consider the case of a cantilever beam subjected to point load at random locations(Fig 1).</a:t>
            </a:r>
            <a:r>
              <a:rPr lang="en-US" sz="3530" spc="345">
                <a:solidFill>
                  <a:srgbClr val="231F20"/>
                </a:solidFill>
                <a:latin typeface="DM Sans Bold"/>
              </a:rPr>
              <a:t>The structure is divided into NxN grid elements</a:t>
            </a:r>
            <a:r>
              <a:rPr lang="en-US" sz="3530" spc="345">
                <a:solidFill>
                  <a:srgbClr val="231F20"/>
                </a:solidFill>
                <a:latin typeface="DM Sans Bold"/>
              </a:rPr>
              <a:t>Consider a beam configuration with two rectangular holes with a single point load </a:t>
            </a:r>
            <a:r>
              <a:rPr lang="en-US" sz="3530" spc="345">
                <a:solidFill>
                  <a:srgbClr val="231F20"/>
                </a:solidFill>
                <a:latin typeface="DM Sans Bold"/>
              </a:rPr>
              <a:t>of known magnitude at the top right end of the beam. Generate the random topologies of the beam by altering the position and size of the holes in a random manner. Generate the stress field for these random configurations and use this to predict the size and position of holes.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10061" y="1060055"/>
            <a:ext cx="6177939" cy="3768826"/>
          </a:xfrm>
          <a:custGeom>
            <a:avLst/>
            <a:gdLst/>
            <a:ahLst/>
            <a:cxnLst/>
            <a:rect r="r" b="b" t="t" l="l"/>
            <a:pathLst>
              <a:path h="3768826" w="6177939">
                <a:moveTo>
                  <a:pt x="0" y="0"/>
                </a:moveTo>
                <a:lnTo>
                  <a:pt x="6177939" y="0"/>
                </a:lnTo>
                <a:lnTo>
                  <a:pt x="6177939" y="3768825"/>
                </a:lnTo>
                <a:lnTo>
                  <a:pt x="0" y="3768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6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99804"/>
            <a:ext cx="7416941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VARIANT 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08899" y="6005886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434271"/>
            <a:ext cx="17800202" cy="10017428"/>
          </a:xfrm>
          <a:custGeom>
            <a:avLst/>
            <a:gdLst/>
            <a:ahLst/>
            <a:cxnLst/>
            <a:rect r="r" b="b" t="t" l="l"/>
            <a:pathLst>
              <a:path h="10017428" w="17800202">
                <a:moveTo>
                  <a:pt x="0" y="0"/>
                </a:moveTo>
                <a:lnTo>
                  <a:pt x="17800202" y="0"/>
                </a:lnTo>
                <a:lnTo>
                  <a:pt x="17800202" y="10017427"/>
                </a:lnTo>
                <a:lnTo>
                  <a:pt x="0" y="100174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48" r="-725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522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LET’S SEE THE DATA GENERATION 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699771"/>
            <a:ext cx="13721431" cy="636748"/>
            <a:chOff x="0" y="0"/>
            <a:chExt cx="3613875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3875" cy="167703"/>
            </a:xfrm>
            <a:custGeom>
              <a:avLst/>
              <a:gdLst/>
              <a:ahLst/>
              <a:cxnLst/>
              <a:rect r="r" b="b" t="t" l="l"/>
              <a:pathLst>
                <a:path h="167703" w="3613875">
                  <a:moveTo>
                    <a:pt x="0" y="0"/>
                  </a:moveTo>
                  <a:lnTo>
                    <a:pt x="3613875" y="0"/>
                  </a:lnTo>
                  <a:lnTo>
                    <a:pt x="3613875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613875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1 Coping data to a list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CODE EXPLAINATION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163000" y="6636474"/>
            <a:ext cx="13841716" cy="636748"/>
            <a:chOff x="0" y="0"/>
            <a:chExt cx="3645555" cy="1677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45555" cy="167703"/>
            </a:xfrm>
            <a:custGeom>
              <a:avLst/>
              <a:gdLst/>
              <a:ahLst/>
              <a:cxnLst/>
              <a:rect r="r" b="b" t="t" l="l"/>
              <a:pathLst>
                <a:path h="167703" w="3645555">
                  <a:moveTo>
                    <a:pt x="0" y="0"/>
                  </a:moveTo>
                  <a:lnTo>
                    <a:pt x="3645555" y="0"/>
                  </a:lnTo>
                  <a:lnTo>
                    <a:pt x="3645555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645555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4 Creating prop.dat files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63000" y="5656826"/>
            <a:ext cx="13721431" cy="636748"/>
            <a:chOff x="0" y="0"/>
            <a:chExt cx="3613875" cy="167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13875" cy="167703"/>
            </a:xfrm>
            <a:custGeom>
              <a:avLst/>
              <a:gdLst/>
              <a:ahLst/>
              <a:cxnLst/>
              <a:rect r="r" b="b" t="t" l="l"/>
              <a:pathLst>
                <a:path h="167703" w="3613875">
                  <a:moveTo>
                    <a:pt x="0" y="0"/>
                  </a:moveTo>
                  <a:lnTo>
                    <a:pt x="3613875" y="0"/>
                  </a:lnTo>
                  <a:lnTo>
                    <a:pt x="3613875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613875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3 Modifing the list with mask matrix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63000" y="4677178"/>
            <a:ext cx="13721431" cy="636748"/>
            <a:chOff x="0" y="0"/>
            <a:chExt cx="3613875" cy="1677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13875" cy="167703"/>
            </a:xfrm>
            <a:custGeom>
              <a:avLst/>
              <a:gdLst/>
              <a:ahLst/>
              <a:cxnLst/>
              <a:rect r="r" b="b" t="t" l="l"/>
              <a:pathLst>
                <a:path h="167703" w="3613875">
                  <a:moveTo>
                    <a:pt x="0" y="0"/>
                  </a:moveTo>
                  <a:lnTo>
                    <a:pt x="3613875" y="0"/>
                  </a:lnTo>
                  <a:lnTo>
                    <a:pt x="3613875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3613875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2 Creating Mask matrix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0068" y="1643005"/>
            <a:ext cx="11809216" cy="683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61"/>
              </a:lnSpc>
            </a:pPr>
            <a:r>
              <a:rPr lang="en-US" sz="9899" spc="970">
                <a:solidFill>
                  <a:srgbClr val="FFFFFF"/>
                </a:solidFill>
                <a:latin typeface="Oswald Bold"/>
              </a:rPr>
              <a:t>LET’S SEE THE CODE FOR TRAINING AND TESTING (ANN)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99771"/>
            <a:ext cx="5608039" cy="636748"/>
            <a:chOff x="0" y="0"/>
            <a:chExt cx="1477014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7014" cy="167703"/>
            </a:xfrm>
            <a:custGeom>
              <a:avLst/>
              <a:gdLst/>
              <a:ahLst/>
              <a:cxnLst/>
              <a:rect r="r" b="b" t="t" l="l"/>
              <a:pathLst>
                <a:path h="167703" w="1477014">
                  <a:moveTo>
                    <a:pt x="0" y="0"/>
                  </a:moveTo>
                  <a:lnTo>
                    <a:pt x="1477014" y="0"/>
                  </a:lnTo>
                  <a:lnTo>
                    <a:pt x="1477014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477014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1 Input data generation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CODE EXPLANATION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93475" y="3510391"/>
            <a:ext cx="9034431" cy="1633109"/>
            <a:chOff x="0" y="0"/>
            <a:chExt cx="1744696" cy="315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315380"/>
            </a:xfrm>
            <a:custGeom>
              <a:avLst/>
              <a:gdLst/>
              <a:ahLst/>
              <a:cxnLst/>
              <a:rect r="r" b="b" t="t" l="l"/>
              <a:pathLst>
                <a:path h="31538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315380"/>
                  </a:lnTo>
                  <a:lnTo>
                    <a:pt x="0" y="315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334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224667" y="3767306"/>
            <a:ext cx="8900334" cy="1017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Making a property matrix of 500x400 as an input data 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This matrix is used for training and testing purposes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Splitting the matrix into training and testing sets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7716466"/>
            <a:ext cx="5667682" cy="636748"/>
            <a:chOff x="0" y="0"/>
            <a:chExt cx="1492723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92723" cy="167703"/>
            </a:xfrm>
            <a:custGeom>
              <a:avLst/>
              <a:gdLst/>
              <a:ahLst/>
              <a:cxnLst/>
              <a:rect r="r" b="b" t="t" l="l"/>
              <a:pathLst>
                <a:path h="167703" w="1492723">
                  <a:moveTo>
                    <a:pt x="0" y="0"/>
                  </a:moveTo>
                  <a:lnTo>
                    <a:pt x="1492723" y="0"/>
                  </a:lnTo>
                  <a:lnTo>
                    <a:pt x="1492723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492723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2 Testing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93475" y="5143500"/>
            <a:ext cx="9034431" cy="2304838"/>
            <a:chOff x="0" y="0"/>
            <a:chExt cx="1744696" cy="4451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445102"/>
            </a:xfrm>
            <a:custGeom>
              <a:avLst/>
              <a:gdLst/>
              <a:ahLst/>
              <a:cxnLst/>
              <a:rect r="r" b="b" t="t" l="l"/>
              <a:pathLst>
                <a:path h="445102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445102"/>
                  </a:lnTo>
                  <a:lnTo>
                    <a:pt x="0" y="445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464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154476" y="5475630"/>
            <a:ext cx="8512431" cy="170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Making a stressfield matrix of 500x1681 as output data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This matrix conatins the 3rd row of stress node of each data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this matrix is used for training and testing purposes</a:t>
            </a:r>
          </a:p>
          <a:p>
            <a:pPr algn="l" marL="427768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"/>
              </a:rPr>
              <a:t>Splitting the matrix into training and testing sets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8939926"/>
            <a:ext cx="5667682" cy="636748"/>
            <a:chOff x="0" y="0"/>
            <a:chExt cx="1492723" cy="167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92723" cy="167703"/>
            </a:xfrm>
            <a:custGeom>
              <a:avLst/>
              <a:gdLst/>
              <a:ahLst/>
              <a:cxnLst/>
              <a:rect r="r" b="b" t="t" l="l"/>
              <a:pathLst>
                <a:path h="167703" w="1492723">
                  <a:moveTo>
                    <a:pt x="0" y="0"/>
                  </a:moveTo>
                  <a:lnTo>
                    <a:pt x="1492723" y="0"/>
                  </a:lnTo>
                  <a:lnTo>
                    <a:pt x="1492723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492723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3 Testing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8700" y="5708118"/>
            <a:ext cx="5608039" cy="636748"/>
            <a:chOff x="0" y="0"/>
            <a:chExt cx="1477014" cy="1677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77014" cy="167703"/>
            </a:xfrm>
            <a:custGeom>
              <a:avLst/>
              <a:gdLst/>
              <a:ahLst/>
              <a:cxnLst/>
              <a:rect r="r" b="b" t="t" l="l"/>
              <a:pathLst>
                <a:path h="167703" w="1477014">
                  <a:moveTo>
                    <a:pt x="0" y="0"/>
                  </a:moveTo>
                  <a:lnTo>
                    <a:pt x="1477014" y="0"/>
                  </a:lnTo>
                  <a:lnTo>
                    <a:pt x="1477014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1477014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Step 2 Output data generation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DAGFE0nXUa0</dc:identifier>
  <dcterms:modified xsi:type="dcterms:W3CDTF">2011-08-01T06:04:30Z</dcterms:modified>
  <cp:revision>1</cp:revision>
  <dc:title>ME504</dc:title>
</cp:coreProperties>
</file>