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3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6C11"/>
    <a:srgbClr val="595959"/>
    <a:srgbClr val="404040"/>
    <a:srgbClr val="EB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0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7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44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7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3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49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1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2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8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20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7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2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A7F039-1D92-4DC8-8C76-685E5A468D77}" type="datetimeFigureOut">
              <a:rPr lang="en-IN" smtClean="0"/>
              <a:t>09/03/2018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8DED96-6A03-432F-A944-2926D2F02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52399"/>
            <a:ext cx="9614957" cy="94826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B96C11"/>
                </a:solidFill>
                <a:latin typeface="Footlight MT Light" panose="0204060206030A020304" pitchFamily="18" charset="0"/>
              </a:rPr>
              <a:t>SIMULATION LAB PROJECT</a:t>
            </a:r>
            <a:endParaRPr lang="en-IN" sz="3600" b="1" dirty="0">
              <a:solidFill>
                <a:srgbClr val="B96C11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5466" y="1490135"/>
            <a:ext cx="7840134" cy="1388534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404040"/>
                </a:solidFill>
                <a:latin typeface="Garamond" panose="02020404030301010803" pitchFamily="18" charset="0"/>
              </a:rPr>
              <a:t>Vehicle Tracking in Road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7733" y="4053471"/>
            <a:ext cx="38523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Garamond" panose="02020404030301010803" pitchFamily="18" charset="0"/>
              </a:rPr>
              <a:t>Siddharth</a:t>
            </a:r>
            <a:r>
              <a:rPr lang="en-IN" sz="2000" dirty="0" smtClean="0">
                <a:latin typeface="Garamond" panose="02020404030301010803" pitchFamily="18" charset="0"/>
              </a:rPr>
              <a:t> </a:t>
            </a:r>
            <a:r>
              <a:rPr lang="en-IN" sz="2000" dirty="0" smtClean="0">
                <a:latin typeface="Garamond" panose="02020404030301010803" pitchFamily="18" charset="0"/>
              </a:rPr>
              <a:t>Jain (15IM10022</a:t>
            </a:r>
            <a:r>
              <a:rPr lang="en-IN" sz="2000" dirty="0" smtClean="0">
                <a:latin typeface="Garamond" panose="02020404030301010803" pitchFamily="18" charset="0"/>
              </a:rPr>
              <a:t>)</a:t>
            </a:r>
          </a:p>
          <a:p>
            <a:r>
              <a:rPr lang="en-IN" sz="2000" dirty="0" err="1">
                <a:latin typeface="Garamond" panose="02020404030301010803" pitchFamily="18" charset="0"/>
              </a:rPr>
              <a:t>Akash</a:t>
            </a:r>
            <a:r>
              <a:rPr lang="en-IN" sz="2000" dirty="0">
                <a:latin typeface="Garamond" panose="02020404030301010803" pitchFamily="18" charset="0"/>
              </a:rPr>
              <a:t> Tiwari (15IM10031</a:t>
            </a:r>
            <a:r>
              <a:rPr lang="en-IN" sz="2000" dirty="0" smtClean="0">
                <a:latin typeface="Garamond" panose="02020404030301010803" pitchFamily="18" charset="0"/>
              </a:rPr>
              <a:t>)</a:t>
            </a:r>
            <a:endParaRPr lang="en-IN" sz="2000" dirty="0" smtClean="0">
              <a:latin typeface="Garamond" panose="02020404030301010803" pitchFamily="18" charset="0"/>
            </a:endParaRPr>
          </a:p>
          <a:p>
            <a:r>
              <a:rPr lang="en-IN" sz="2000" dirty="0" smtClean="0">
                <a:latin typeface="Garamond" panose="02020404030301010803" pitchFamily="18" charset="0"/>
              </a:rPr>
              <a:t>Shwetank Sharan (15IM10018)</a:t>
            </a:r>
          </a:p>
          <a:p>
            <a:r>
              <a:rPr lang="en-IN" sz="2000" dirty="0" smtClean="0">
                <a:latin typeface="Garamond" panose="02020404030301010803" pitchFamily="18" charset="0"/>
              </a:rPr>
              <a:t>Vaibhav Agrawal (15IM30022)</a:t>
            </a:r>
          </a:p>
          <a:p>
            <a:r>
              <a:rPr lang="en-IN" sz="2000" dirty="0" smtClean="0">
                <a:latin typeface="Garamond" panose="02020404030301010803" pitchFamily="18" charset="0"/>
              </a:rPr>
              <a:t>Rajshekar Singhania (15IM3FP11)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0532" y="3455539"/>
            <a:ext cx="222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404040"/>
                </a:solidFill>
                <a:latin typeface="Garamond" panose="02020404030301010803" pitchFamily="18" charset="0"/>
              </a:rPr>
              <a:t>Group - 4</a:t>
            </a:r>
            <a:endParaRPr lang="en-IN" sz="2400" b="1" dirty="0">
              <a:solidFill>
                <a:srgbClr val="40404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141134" y="332200"/>
            <a:ext cx="8610600" cy="1661994"/>
            <a:chOff x="3141134" y="332200"/>
            <a:chExt cx="8610600" cy="1661994"/>
          </a:xfrm>
        </p:grpSpPr>
        <p:sp>
          <p:nvSpPr>
            <p:cNvPr id="4" name="TextBox 3"/>
            <p:cNvSpPr txBox="1"/>
            <p:nvPr/>
          </p:nvSpPr>
          <p:spPr>
            <a:xfrm>
              <a:off x="3141134" y="793865"/>
              <a:ext cx="8610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oad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network with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multiple exit points.</a:t>
              </a:r>
              <a:endParaRPr lang="en-IN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riminal being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chased by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multiple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police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vans.</a:t>
              </a:r>
              <a:endParaRPr lang="en-IN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To judge the best possible deployment strategy of police vans using the developed models. 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1134" y="3322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latin typeface="Garamond" panose="02020404030301010803" pitchFamily="18" charset="0"/>
                </a:rPr>
                <a:t>Simulation Scenario</a:t>
              </a:r>
              <a:endParaRPr lang="en-IN" sz="2400" b="1" dirty="0">
                <a:latin typeface="Garamond" panose="02020404030301010803" pitchFamily="18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887424" y="2724282"/>
            <a:ext cx="990600" cy="939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887424" y="683620"/>
            <a:ext cx="990600" cy="939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899137" y="4728232"/>
            <a:ext cx="990600" cy="939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7" y="386892"/>
            <a:ext cx="907774" cy="14731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141134" y="2314107"/>
            <a:ext cx="8610600" cy="2492990"/>
            <a:chOff x="3141134" y="332200"/>
            <a:chExt cx="8610600" cy="2492990"/>
          </a:xfrm>
        </p:grpSpPr>
        <p:sp>
          <p:nvSpPr>
            <p:cNvPr id="16" name="TextBox 15"/>
            <p:cNvSpPr txBox="1"/>
            <p:nvPr/>
          </p:nvSpPr>
          <p:spPr>
            <a:xfrm>
              <a:off x="3141134" y="793865"/>
              <a:ext cx="8610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Development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police intelligence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and criminal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intelligence.</a:t>
              </a:r>
              <a:endParaRPr lang="en-IN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Determination of their stochastic location (under pseudo environment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by developing a probability distribution of the probable criminal locations which changes with time. </a:t>
              </a:r>
              <a:endParaRPr lang="en-IN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Designing of simulation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model in python.</a:t>
              </a:r>
              <a:endParaRPr lang="en-IN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Visual Representation of the simulation model with python plots.</a:t>
              </a:r>
              <a:endParaRPr lang="en-IN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1134" y="3322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latin typeface="Garamond" panose="02020404030301010803" pitchFamily="18" charset="0"/>
                </a:rPr>
                <a:t>Our Current Model</a:t>
              </a:r>
              <a:endParaRPr lang="en-IN" sz="2400" b="1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1134" y="4535269"/>
            <a:ext cx="8610600" cy="1072128"/>
            <a:chOff x="3141134" y="332200"/>
            <a:chExt cx="8610600" cy="1072128"/>
          </a:xfrm>
        </p:grpSpPr>
        <p:sp>
          <p:nvSpPr>
            <p:cNvPr id="19" name="TextBox 18"/>
            <p:cNvSpPr txBox="1"/>
            <p:nvPr/>
          </p:nvSpPr>
          <p:spPr>
            <a:xfrm>
              <a:off x="3141134" y="757997"/>
              <a:ext cx="861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Modelling 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Software</a:t>
              </a: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 SUMO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Programming Language: Python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1134" y="3322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latin typeface="Garamond" panose="02020404030301010803" pitchFamily="18" charset="0"/>
                </a:rPr>
                <a:t>Tools</a:t>
              </a:r>
              <a:endParaRPr lang="en-IN" sz="2400" b="1" dirty="0">
                <a:latin typeface="Garamond" panose="02020404030301010803" pitchFamily="18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34" y="2790233"/>
            <a:ext cx="848377" cy="8483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49" y="4961066"/>
            <a:ext cx="524774" cy="5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5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964" y="298580"/>
            <a:ext cx="6828385" cy="951723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Garamond" panose="02020404030301010803" pitchFamily="18" charset="0"/>
              </a:rPr>
              <a:t>Intelligence of the Simulation Model</a:t>
            </a:r>
            <a:endParaRPr lang="en-IN" sz="24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9058" y="1545572"/>
            <a:ext cx="10018713" cy="3124201"/>
          </a:xfrm>
        </p:spPr>
        <p:txBody>
          <a:bodyPr anchor="t">
            <a:noAutofit/>
          </a:bodyPr>
          <a:lstStyle/>
          <a:p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Criminal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Exiting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Escaping</a:t>
            </a:r>
          </a:p>
          <a:p>
            <a:pPr marL="457200" lvl="1" indent="0">
              <a:buNone/>
            </a:pP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Police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Searching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Chasing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79" y="1545572"/>
            <a:ext cx="2539682" cy="253968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376057" y="1474237"/>
            <a:ext cx="27992" cy="306044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3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3733" y="321733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Garamond" panose="02020404030301010803" pitchFamily="18" charset="0"/>
              </a:rPr>
              <a:t>Criminal Intelligence (Exit Strategy)</a:t>
            </a:r>
            <a:endParaRPr lang="en-IN" sz="2400" b="1" dirty="0">
              <a:latin typeface="Garamond" panose="02020404030301010803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83339" y="1184536"/>
            <a:ext cx="7086600" cy="4935695"/>
            <a:chOff x="3273521" y="1184550"/>
            <a:chExt cx="7086600" cy="4935695"/>
          </a:xfrm>
        </p:grpSpPr>
        <p:sp>
          <p:nvSpPr>
            <p:cNvPr id="16" name="Rectangle 15"/>
            <p:cNvSpPr/>
            <p:nvPr/>
          </p:nvSpPr>
          <p:spPr>
            <a:xfrm>
              <a:off x="3273521" y="1184550"/>
              <a:ext cx="7086600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9556" y="1184564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3176" y="1184563"/>
              <a:ext cx="540328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78032" y="1184560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3170" y="1184558"/>
              <a:ext cx="430453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02926" y="1184559"/>
              <a:ext cx="645005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21967" y="1184559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72553" y="1184550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666337" y="1184560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3521" y="1638047"/>
              <a:ext cx="7086600" cy="46501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3521" y="4569631"/>
              <a:ext cx="7086600" cy="4699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73521" y="2662667"/>
              <a:ext cx="7086600" cy="46499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3521" y="3687273"/>
              <a:ext cx="7086600" cy="48120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3521" y="5429777"/>
              <a:ext cx="7086600" cy="38913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Oval 30"/>
          <p:cNvSpPr/>
          <p:nvPr/>
        </p:nvSpPr>
        <p:spPr>
          <a:xfrm>
            <a:off x="3086100" y="1465118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3122280" y="5866195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8866265" y="5948781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169910" y="1952137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/>
          <p:cNvSpPr/>
          <p:nvPr/>
        </p:nvSpPr>
        <p:spPr>
          <a:xfrm>
            <a:off x="7700440" y="2962093"/>
            <a:ext cx="294982" cy="261315"/>
          </a:xfrm>
          <a:prstGeom prst="triangle">
            <a:avLst>
              <a:gd name="adj" fmla="val 46199"/>
            </a:avLst>
          </a:prstGeom>
          <a:solidFill>
            <a:schemeClr val="accent2">
              <a:lumMod val="60000"/>
              <a:lumOff val="4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1781033" y="985426"/>
            <a:ext cx="130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B96C11"/>
                </a:solidFill>
              </a:rPr>
              <a:t>City Exit</a:t>
            </a:r>
            <a:endParaRPr lang="en-IN" dirty="0">
              <a:solidFill>
                <a:srgbClr val="B96C1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58754" y="511313"/>
            <a:ext cx="13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Crime Location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886561" y="1091045"/>
            <a:ext cx="690173" cy="1756735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8053681" y="2085799"/>
            <a:ext cx="2140526" cy="1038900"/>
          </a:xfrm>
          <a:prstGeom prst="bentConnector3">
            <a:avLst>
              <a:gd name="adj1" fmla="val 75461"/>
            </a:avLst>
          </a:prstGeom>
          <a:ln w="793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2435660" y="1354758"/>
            <a:ext cx="558924" cy="281810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2" idx="0"/>
          </p:cNvCxnSpPr>
          <p:nvPr/>
        </p:nvCxnSpPr>
        <p:spPr>
          <a:xfrm rot="10800000" flipV="1">
            <a:off x="3283340" y="4569617"/>
            <a:ext cx="1869983" cy="1296578"/>
          </a:xfrm>
          <a:prstGeom prst="bentConnector2">
            <a:avLst/>
          </a:prstGeom>
          <a:ln w="793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>
            <a:off x="5041429" y="4392214"/>
            <a:ext cx="294982" cy="261315"/>
          </a:xfrm>
          <a:prstGeom prst="triangle">
            <a:avLst>
              <a:gd name="adj" fmla="val 46199"/>
            </a:avLst>
          </a:prstGeom>
          <a:solidFill>
            <a:schemeClr val="accent2">
              <a:lumMod val="60000"/>
              <a:lumOff val="4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2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5" grpId="2" animBg="1"/>
      <p:bldP spid="35" grpId="3" animBg="1"/>
      <p:bldP spid="35" grpId="4" animBg="1"/>
      <p:bldP spid="36" grpId="0"/>
      <p:bldP spid="37" grpId="0"/>
      <p:bldP spid="37" grpId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283339" y="1184536"/>
            <a:ext cx="7086600" cy="4935695"/>
            <a:chOff x="3273521" y="1184550"/>
            <a:chExt cx="7086600" cy="4935695"/>
          </a:xfrm>
        </p:grpSpPr>
        <p:sp>
          <p:nvSpPr>
            <p:cNvPr id="16" name="Rectangle 15"/>
            <p:cNvSpPr/>
            <p:nvPr/>
          </p:nvSpPr>
          <p:spPr>
            <a:xfrm>
              <a:off x="3273521" y="1184550"/>
              <a:ext cx="7086600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9556" y="1184564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3176" y="1184563"/>
              <a:ext cx="540328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78032" y="1184560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3170" y="1184558"/>
              <a:ext cx="430453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02926" y="1184559"/>
              <a:ext cx="645005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21967" y="1184559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72553" y="1184550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666337" y="1184560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3521" y="1638047"/>
              <a:ext cx="7086600" cy="46501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3521" y="4569631"/>
              <a:ext cx="7086600" cy="4699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73521" y="2662667"/>
              <a:ext cx="7086600" cy="46499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3521" y="3687273"/>
              <a:ext cx="7086600" cy="48120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3521" y="5429777"/>
              <a:ext cx="7086600" cy="38913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57931" y="294672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Garamond" panose="02020404030301010803" pitchFamily="18" charset="0"/>
              </a:rPr>
              <a:t>Police </a:t>
            </a:r>
            <a:r>
              <a:rPr lang="en-IN" sz="2400" b="1" dirty="0" smtClean="0">
                <a:latin typeface="Garamond" panose="02020404030301010803" pitchFamily="18" charset="0"/>
              </a:rPr>
              <a:t>Intelligence (Searching)</a:t>
            </a:r>
            <a:endParaRPr lang="en-IN" sz="2400" b="1" dirty="0">
              <a:latin typeface="Garamond" panose="02020404030301010803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86100" y="1465118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3122280" y="5866195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8866265" y="5948781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169910" y="1952137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7800704" y="2573775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7167528" y="3025962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8192240" y="3041014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7817595" y="3624546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8607550" y="3062861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7800704" y="4095165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7800704" y="2022663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6718538" y="3003898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8200261" y="2584731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8208636" y="3591181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7167528" y="3591180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7161167" y="2555342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471159" y="4905818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357863" y="2593073"/>
            <a:ext cx="415333" cy="172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098939" y="2112381"/>
            <a:ext cx="1039094" cy="1024620"/>
          </a:xfrm>
          <a:prstGeom prst="roundRect">
            <a:avLst/>
          </a:prstGeom>
          <a:solidFill>
            <a:srgbClr val="FFFF00">
              <a:alpha val="5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/>
          <p:cNvSpPr txBox="1"/>
          <p:nvPr/>
        </p:nvSpPr>
        <p:spPr>
          <a:xfrm>
            <a:off x="5381918" y="724739"/>
            <a:ext cx="208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B96C11"/>
                </a:solidFill>
              </a:rPr>
              <a:t>Visibility Region </a:t>
            </a:r>
            <a:endParaRPr lang="en-IN" dirty="0">
              <a:solidFill>
                <a:srgbClr val="B96C11"/>
              </a:solidFill>
            </a:endParaRP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5138034" y="1094071"/>
            <a:ext cx="1284720" cy="1082457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132116" y="2018561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/>
          <p:cNvSpPr/>
          <p:nvPr/>
        </p:nvSpPr>
        <p:spPr>
          <a:xfrm>
            <a:off x="6735749" y="2558179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/>
          <p:cNvSpPr/>
          <p:nvPr/>
        </p:nvSpPr>
        <p:spPr>
          <a:xfrm>
            <a:off x="6324718" y="3062541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6735748" y="3620703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7147343" y="4082046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7771653" y="4503071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8200260" y="4089058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8628977" y="3612811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8941007" y="3080934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8607550" y="2567388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/>
          <p:cNvSpPr/>
          <p:nvPr/>
        </p:nvSpPr>
        <p:spPr>
          <a:xfrm>
            <a:off x="8191206" y="2018560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/>
          <p:cNvSpPr/>
          <p:nvPr/>
        </p:nvSpPr>
        <p:spPr>
          <a:xfrm>
            <a:off x="7810529" y="1559177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/>
          <p:cNvSpPr/>
          <p:nvPr/>
        </p:nvSpPr>
        <p:spPr>
          <a:xfrm>
            <a:off x="7803671" y="3052898"/>
            <a:ext cx="137673" cy="1608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4932472" y="2577680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5007259" y="3073948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5337066" y="3076688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>
            <a:off x="4979486" y="4917813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/>
          <p:cNvSpPr/>
          <p:nvPr/>
        </p:nvSpPr>
        <p:spPr>
          <a:xfrm>
            <a:off x="5380652" y="4929339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5318395" y="4464230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/>
          <p:cNvSpPr/>
          <p:nvPr/>
        </p:nvSpPr>
        <p:spPr>
          <a:xfrm>
            <a:off x="9506700" y="1526505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/>
          <p:cNvSpPr/>
          <p:nvPr/>
        </p:nvSpPr>
        <p:spPr>
          <a:xfrm>
            <a:off x="9506699" y="2031598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/>
          <p:cNvSpPr/>
          <p:nvPr/>
        </p:nvSpPr>
        <p:spPr>
          <a:xfrm>
            <a:off x="9520107" y="2570180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/>
          <p:cNvSpPr/>
          <p:nvPr/>
        </p:nvSpPr>
        <p:spPr>
          <a:xfrm>
            <a:off x="9106767" y="2559401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Isosceles Triangle 110"/>
          <p:cNvSpPr/>
          <p:nvPr/>
        </p:nvSpPr>
        <p:spPr>
          <a:xfrm>
            <a:off x="8828211" y="2988129"/>
            <a:ext cx="294982" cy="261315"/>
          </a:xfrm>
          <a:prstGeom prst="triangle">
            <a:avLst>
              <a:gd name="adj" fmla="val 46199"/>
            </a:avLst>
          </a:prstGeom>
          <a:solidFill>
            <a:schemeClr val="accent2">
              <a:lumMod val="60000"/>
              <a:lumOff val="4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8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2" grpId="0" animBg="1"/>
      <p:bldP spid="2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3" grpId="0" animBg="1"/>
      <p:bldP spid="3" grpId="1" animBg="1"/>
      <p:bldP spid="4" grpId="0" animBg="1"/>
      <p:bldP spid="4" grpId="1" animBg="1"/>
      <p:bldP spid="13" grpId="0" animBg="1"/>
      <p:bldP spid="13" grpId="1" animBg="1"/>
      <p:bldP spid="83" grpId="0"/>
      <p:bldP spid="83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102" grpId="0" animBg="1"/>
      <p:bldP spid="102" grpId="2" animBg="1"/>
      <p:bldP spid="103" grpId="0" animBg="1"/>
      <p:bldP spid="104" grpId="0" animBg="1"/>
      <p:bldP spid="104" grpId="2" animBg="1"/>
      <p:bldP spid="105" grpId="0" animBg="1"/>
      <p:bldP spid="105" grpId="2" animBg="1"/>
      <p:bldP spid="106" grpId="0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283339" y="1184536"/>
            <a:ext cx="7086600" cy="4935695"/>
            <a:chOff x="3273521" y="1184550"/>
            <a:chExt cx="7086600" cy="4935695"/>
          </a:xfrm>
        </p:grpSpPr>
        <p:sp>
          <p:nvSpPr>
            <p:cNvPr id="16" name="Rectangle 15"/>
            <p:cNvSpPr/>
            <p:nvPr/>
          </p:nvSpPr>
          <p:spPr>
            <a:xfrm>
              <a:off x="3273521" y="1184550"/>
              <a:ext cx="7086600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9556" y="1184564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3176" y="1184563"/>
              <a:ext cx="540328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78032" y="1184560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3170" y="1184558"/>
              <a:ext cx="430453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02926" y="1184559"/>
              <a:ext cx="645005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21967" y="1184559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72553" y="1184550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666337" y="1184560"/>
              <a:ext cx="394854" cy="493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3521" y="1638047"/>
              <a:ext cx="7086600" cy="46501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3521" y="4569631"/>
              <a:ext cx="7086600" cy="4699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73521" y="2662667"/>
              <a:ext cx="7086600" cy="46499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3521" y="3687273"/>
              <a:ext cx="7086600" cy="48120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3521" y="5429777"/>
              <a:ext cx="7086600" cy="38913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57931" y="294672"/>
            <a:ext cx="875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Garamond" panose="02020404030301010803" pitchFamily="18" charset="0"/>
              </a:rPr>
              <a:t>Police and Criminal </a:t>
            </a:r>
            <a:r>
              <a:rPr lang="en-IN" sz="2400" b="1" dirty="0" smtClean="0">
                <a:latin typeface="Garamond" panose="02020404030301010803" pitchFamily="18" charset="0"/>
              </a:rPr>
              <a:t>Intelligence (Chasing and Escaping)</a:t>
            </a:r>
            <a:endParaRPr lang="en-IN" sz="2400" b="1" dirty="0">
              <a:latin typeface="Garamond" panose="02020404030301010803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86100" y="1465118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3122280" y="5866195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8866265" y="5948781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169910" y="1952137"/>
            <a:ext cx="322118" cy="342900"/>
          </a:xfrm>
          <a:prstGeom prst="ellips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8982370" y="2106870"/>
            <a:ext cx="693785" cy="1020780"/>
          </a:xfrm>
          <a:prstGeom prst="roundRect">
            <a:avLst/>
          </a:prstGeom>
          <a:solidFill>
            <a:srgbClr val="FFFF00">
              <a:alpha val="5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/>
          <p:cNvSpPr/>
          <p:nvPr/>
        </p:nvSpPr>
        <p:spPr>
          <a:xfrm>
            <a:off x="9106767" y="2559401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Isosceles Triangle 61"/>
          <p:cNvSpPr/>
          <p:nvPr/>
        </p:nvSpPr>
        <p:spPr>
          <a:xfrm>
            <a:off x="8860281" y="2947479"/>
            <a:ext cx="294982" cy="261315"/>
          </a:xfrm>
          <a:prstGeom prst="triangle">
            <a:avLst>
              <a:gd name="adj" fmla="val 46199"/>
            </a:avLst>
          </a:prstGeom>
          <a:solidFill>
            <a:schemeClr val="accent2">
              <a:lumMod val="60000"/>
              <a:lumOff val="4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309978" y="3057816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5318395" y="4464230"/>
            <a:ext cx="338909" cy="189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5" name="Elbow Connector 64"/>
          <p:cNvCxnSpPr/>
          <p:nvPr/>
        </p:nvCxnSpPr>
        <p:spPr>
          <a:xfrm>
            <a:off x="5600042" y="3141944"/>
            <a:ext cx="3244458" cy="10678"/>
          </a:xfrm>
          <a:prstGeom prst="bentConnector3">
            <a:avLst>
              <a:gd name="adj1" fmla="val 50000"/>
            </a:avLst>
          </a:prstGeom>
          <a:ln w="793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62" idx="3"/>
          </p:cNvCxnSpPr>
          <p:nvPr/>
        </p:nvCxnSpPr>
        <p:spPr>
          <a:xfrm flipV="1">
            <a:off x="5588448" y="3208794"/>
            <a:ext cx="3408112" cy="1371228"/>
          </a:xfrm>
          <a:prstGeom prst="bentConnector2">
            <a:avLst/>
          </a:prstGeom>
          <a:ln w="793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4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62" grpId="0" animBg="1"/>
      <p:bldP spid="62" grpId="1" animBg="1"/>
      <p:bldP spid="6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3232968" cy="565551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Garamond" panose="02020404030301010803" pitchFamily="18" charset="0"/>
              </a:rPr>
              <a:t>FUTURE WORK</a:t>
            </a:r>
            <a:endParaRPr lang="en-IN" sz="24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30" y="2290984"/>
            <a:ext cx="10018713" cy="1742632"/>
          </a:xfrm>
        </p:spPr>
        <p:txBody>
          <a:bodyPr/>
          <a:lstStyle/>
          <a:p>
            <a:r>
              <a:rPr lang="en-IN" sz="1800" dirty="0" smtClean="0">
                <a:latin typeface="Calibri" panose="020F0502020204030204" pitchFamily="34" charset="0"/>
              </a:rPr>
              <a:t>Modification of square grids to incorporate variable distance factor</a:t>
            </a:r>
          </a:p>
          <a:p>
            <a:r>
              <a:rPr lang="en-IN" sz="1800" dirty="0" smtClean="0">
                <a:latin typeface="Calibri" panose="020F0502020204030204" pitchFamily="34" charset="0"/>
              </a:rPr>
              <a:t>Improving police intelligence search model with dependency over criminal intelligence</a:t>
            </a:r>
          </a:p>
          <a:p>
            <a:r>
              <a:rPr lang="en-IN" sz="1800" dirty="0" smtClean="0">
                <a:latin typeface="Calibri" panose="020F0502020204030204" pitchFamily="34" charset="0"/>
              </a:rPr>
              <a:t>Importing real city map and </a:t>
            </a:r>
            <a:r>
              <a:rPr lang="en-IN" sz="1800" dirty="0" smtClean="0">
                <a:latin typeface="Calibri" panose="020F0502020204030204" pitchFamily="34" charset="0"/>
              </a:rPr>
              <a:t>more road </a:t>
            </a:r>
            <a:r>
              <a:rPr lang="en-IN" sz="1800" dirty="0" smtClean="0">
                <a:latin typeface="Calibri" panose="020F0502020204030204" pitchFamily="34" charset="0"/>
              </a:rPr>
              <a:t>network </a:t>
            </a:r>
            <a:r>
              <a:rPr lang="en-IN" sz="1800" dirty="0">
                <a:latin typeface="Calibri" panose="020F0502020204030204" pitchFamily="34" charset="0"/>
              </a:rPr>
              <a:t>parameters consideration </a:t>
            </a:r>
            <a:r>
              <a:rPr lang="en-IN" sz="1800" dirty="0" smtClean="0">
                <a:latin typeface="Calibri" panose="020F0502020204030204" pitchFamily="34" charset="0"/>
              </a:rPr>
              <a:t>in our simulation </a:t>
            </a:r>
            <a:r>
              <a:rPr lang="en-IN" sz="1800" dirty="0" smtClean="0">
                <a:latin typeface="Calibri" panose="020F0502020204030204" pitchFamily="34" charset="0"/>
              </a:rPr>
              <a:t>model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4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478" y="2523148"/>
            <a:ext cx="6905386" cy="1752599"/>
          </a:xfrm>
        </p:spPr>
        <p:txBody>
          <a:bodyPr/>
          <a:lstStyle/>
          <a:p>
            <a:r>
              <a:rPr lang="en-IN" smtClean="0">
                <a:solidFill>
                  <a:srgbClr val="595959"/>
                </a:solidFill>
                <a:latin typeface="Garamond" panose="02020404030301010803" pitchFamily="18" charset="0"/>
              </a:rPr>
              <a:t>T</a:t>
            </a:r>
            <a:r>
              <a:rPr lang="en-IN" smtClean="0">
                <a:solidFill>
                  <a:srgbClr val="B96C11"/>
                </a:solidFill>
                <a:latin typeface="Garamond" panose="02020404030301010803" pitchFamily="18" charset="0"/>
              </a:rPr>
              <a:t>HANK</a:t>
            </a:r>
            <a:r>
              <a:rPr lang="en-IN" smtClean="0">
                <a:latin typeface="Garamond" panose="02020404030301010803" pitchFamily="18" charset="0"/>
              </a:rPr>
              <a:t>  </a:t>
            </a:r>
            <a:r>
              <a:rPr lang="en-IN" smtClean="0">
                <a:solidFill>
                  <a:srgbClr val="595959"/>
                </a:solidFill>
                <a:latin typeface="Garamond" panose="02020404030301010803" pitchFamily="18" charset="0"/>
              </a:rPr>
              <a:t>Y</a:t>
            </a:r>
            <a:r>
              <a:rPr lang="en-IN" smtClean="0">
                <a:solidFill>
                  <a:srgbClr val="B96C11"/>
                </a:solidFill>
                <a:latin typeface="Garamond" panose="02020404030301010803" pitchFamily="18" charset="0"/>
              </a:rPr>
              <a:t>OU</a:t>
            </a:r>
            <a:r>
              <a:rPr lang="en-IN" smtClean="0">
                <a:solidFill>
                  <a:srgbClr val="595959"/>
                </a:solidFill>
                <a:latin typeface="Garamond" panose="02020404030301010803" pitchFamily="18" charset="0"/>
              </a:rPr>
              <a:t>!</a:t>
            </a:r>
            <a:endParaRPr lang="en-IN" dirty="0">
              <a:solidFill>
                <a:srgbClr val="595959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277</TotalTime>
  <Words>205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Footlight MT Light</vt:lpstr>
      <vt:lpstr>Garamond</vt:lpstr>
      <vt:lpstr>Parallax</vt:lpstr>
      <vt:lpstr>SIMULATION LAB PROJECT</vt:lpstr>
      <vt:lpstr>PowerPoint Presentation</vt:lpstr>
      <vt:lpstr>Intelligence of the Simulation Model</vt:lpstr>
      <vt:lpstr>PowerPoint Presentation</vt:lpstr>
      <vt:lpstr>PowerPoint Presentation</vt:lpstr>
      <vt:lpstr>PowerPoint Presentation</vt:lpstr>
      <vt:lpstr>FUTURE WORK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LAB PROJECT</dc:title>
  <dc:creator>vaibhav agrawal</dc:creator>
  <cp:lastModifiedBy>vaibhav agrawal</cp:lastModifiedBy>
  <cp:revision>36</cp:revision>
  <dcterms:created xsi:type="dcterms:W3CDTF">2018-03-08T18:22:26Z</dcterms:created>
  <dcterms:modified xsi:type="dcterms:W3CDTF">2018-03-09T08:02:20Z</dcterms:modified>
</cp:coreProperties>
</file>