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  <p:sldMasterId id="2147483687" r:id="rId2"/>
  </p:sldMasterIdLst>
  <p:sldIdLst>
    <p:sldId id="256" r:id="rId3"/>
    <p:sldId id="271" r:id="rId4"/>
    <p:sldId id="258" r:id="rId5"/>
    <p:sldId id="259" r:id="rId6"/>
    <p:sldId id="260" r:id="rId7"/>
    <p:sldId id="257" r:id="rId8"/>
    <p:sldId id="262" r:id="rId9"/>
    <p:sldId id="263" r:id="rId10"/>
    <p:sldId id="268" r:id="rId11"/>
    <p:sldId id="270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74"/>
  </p:normalViewPr>
  <p:slideViewPr>
    <p:cSldViewPr snapToGrid="0" snapToObjects="1">
      <p:cViewPr varScale="1">
        <p:scale>
          <a:sx n="68" d="100"/>
          <a:sy n="68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24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07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44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94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24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214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9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95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79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61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47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8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7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6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5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2F75CFE5-331F-48D9-8FE7-80DE208D0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4" t="22226" r="580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013E9-F10F-7B43-95A7-F944FF0C7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719" y="3163864"/>
            <a:ext cx="9078562" cy="23876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Factors in World Happiness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071A6-DDE5-6E44-9FEC-AD1D6F459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551469"/>
            <a:ext cx="9078562" cy="592975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 James Cadigan, Siddharth Kona, Radhi Patel, Sidney Watts and Emma Pan</a:t>
            </a:r>
          </a:p>
        </p:txBody>
      </p:sp>
    </p:spTree>
    <p:extLst>
      <p:ext uri="{BB962C8B-B14F-4D97-AF65-F5344CB8AC3E}">
        <p14:creationId xmlns:p14="http://schemas.microsoft.com/office/powerpoint/2010/main" val="1603956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F0408-B621-4987-BE04-C237C008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Economic Freedom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CB4C-BE32-44E1-8CAC-308A9880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Measurement of five areas: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Size of Government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Legal System/ Property Rights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Sound Money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Freedom to Trade Internationally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 Regulation </a:t>
            </a:r>
          </a:p>
          <a:p>
            <a:pPr marL="0" indent="0">
              <a:buNone/>
            </a:pPr>
            <a:r>
              <a:rPr lang="en-US" sz="1800" dirty="0"/>
              <a:t>Similar Regression, Severe outlier in Venezuela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E424D26-992A-4FD2-A2E9-C25ADCC87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36" y="813462"/>
            <a:ext cx="3925780" cy="27432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15D9161-7AAE-4844-9FCE-7796E3913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193" y="3687800"/>
            <a:ext cx="403806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D8705-4166-644F-8484-4EC25A8D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Population by Happiness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02F5-0AD2-A741-8BCF-834D85FC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fontAlgn="base"/>
            <a:r>
              <a:rPr lang="en-US" sz="1700"/>
              <a:t>Population is not correlated with happiness</a:t>
            </a:r>
          </a:p>
          <a:p>
            <a:pPr marL="285750" indent="-285750" fontAlgn="base"/>
            <a:r>
              <a:rPr lang="en-US" sz="1700"/>
              <a:t>Ranking of the levels and changes in happiness around the world, is on migration within and between countries. </a:t>
            </a:r>
          </a:p>
          <a:p>
            <a:endParaRPr lang="en-US" sz="17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87645F-C462-D245-A03C-61FB012C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948460"/>
            <a:ext cx="6921940" cy="507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66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553CD-8A8A-834A-9660-0333A6AE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Density on Happiness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3FBCB-D984-0243-B1D1-F3B515ADD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Density is not correlated with happiness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CF5AD11-B193-E249-B5A6-B550F194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974417"/>
            <a:ext cx="6921940" cy="501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9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D48C0-AB88-3F4E-8098-43E7D1DFE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1FAA-A563-E149-A347-3CE0328F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GDP plays a large role in happiness for poorer countries and has a lesser (but still positive) effect on richer ones</a:t>
            </a:r>
          </a:p>
          <a:p>
            <a:r>
              <a:rPr lang="en-US" sz="2000" dirty="0"/>
              <a:t>Unemployment doesn’t have an effect on happiness scores</a:t>
            </a:r>
          </a:p>
          <a:p>
            <a:r>
              <a:rPr lang="en-US" sz="2000" dirty="0"/>
              <a:t>Health expenditure and life expectancy both have a high and positive effect happiness score </a:t>
            </a:r>
          </a:p>
          <a:p>
            <a:r>
              <a:rPr lang="en-US" sz="2000" dirty="0"/>
              <a:t>Economic freedom has a positive effect on happiness scores</a:t>
            </a:r>
          </a:p>
          <a:p>
            <a:r>
              <a:rPr lang="en-US" sz="2000" dirty="0"/>
              <a:t>Population and Density don’t have an effect on happiness</a:t>
            </a:r>
          </a:p>
        </p:txBody>
      </p:sp>
    </p:spTree>
    <p:extLst>
      <p:ext uri="{BB962C8B-B14F-4D97-AF65-F5344CB8AC3E}">
        <p14:creationId xmlns:p14="http://schemas.microsoft.com/office/powerpoint/2010/main" val="297949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11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13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7BCFA-082F-1D49-AC09-D3981954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What is World Happiness?</a:t>
            </a:r>
          </a:p>
        </p:txBody>
      </p:sp>
      <p:sp>
        <p:nvSpPr>
          <p:cNvPr id="33" name="Rectangle 15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912D-18DF-3341-A73A-4FC8E91A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World Happiness is a standard created by Sustainable Development Solutions Network</a:t>
            </a:r>
          </a:p>
          <a:p>
            <a:r>
              <a:rPr lang="en-US" sz="1800"/>
              <a:t>Value between 0 and 10</a:t>
            </a:r>
          </a:p>
          <a:p>
            <a:r>
              <a:rPr lang="en-US" sz="1800"/>
              <a:t>Method of weighting changed for 2018 and onward</a:t>
            </a:r>
          </a:p>
          <a:p>
            <a:endParaRPr lang="en-US" sz="1800"/>
          </a:p>
        </p:txBody>
      </p:sp>
      <p:pic>
        <p:nvPicPr>
          <p:cNvPr id="4" name="Picture 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88190F4-1CB4-3A40-9DC9-BB18C94A8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9" y="517600"/>
            <a:ext cx="4447487" cy="27432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0DF3CB2-83DC-A741-84CC-15FABB056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469" y="3597200"/>
            <a:ext cx="462361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1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12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14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C3127-FB09-5C4E-B3E7-261EAC91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Happiness by Region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C47B-89EC-F640-B33A-D408CEAB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4600"/>
            <a:ext cx="4837176" cy="3666744"/>
          </a:xfrm>
        </p:spPr>
        <p:txBody>
          <a:bodyPr>
            <a:normAutofit/>
          </a:bodyPr>
          <a:lstStyle/>
          <a:p>
            <a:r>
              <a:rPr lang="en-US" sz="1800"/>
              <a:t>North America, Europe, and Oceania highest happiness</a:t>
            </a:r>
          </a:p>
          <a:p>
            <a:r>
              <a:rPr lang="en-US" sz="1800"/>
              <a:t>Sub-Saharan Africa and southern Asia lowest</a:t>
            </a:r>
          </a:p>
          <a:p>
            <a:endParaRPr lang="en-US" sz="1800"/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DF52A61-32AA-FC40-BCB6-BF7E27E6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834" y="637709"/>
            <a:ext cx="4082758" cy="2817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931BA5-2E8D-F640-BF14-20F154CD4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951" y="3904691"/>
            <a:ext cx="4190641" cy="281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89127-F867-5D42-BBE0-CC50FD9E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Happiness by GDP (overview)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61BF-DC0F-504B-BADA-CECE1ADF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Unsurprisingly, there is a positive correlation between happiness and GDP</a:t>
            </a:r>
          </a:p>
          <a:p>
            <a:r>
              <a:rPr lang="en-US" sz="1700"/>
              <a:t>Countries with outlier GDPs are removed.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98D1D64-05D2-F744-B9CD-8803D1F6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1176307"/>
            <a:ext cx="6921940" cy="46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1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3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3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Freeform: Shape 3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F9DC1-AEBD-0C49-B811-7584DEC0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Happiness by GDP (continued)</a:t>
            </a: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4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6BE0-E9FB-504D-8B6D-76497DDE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GDP is a larger factor in happiness to countries with lower GDPs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4CA1610-0CA2-D74D-AF39-784701DC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517600"/>
            <a:ext cx="4114800" cy="27432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57A1CF7-7DA5-9A44-885E-2F95603F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429000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6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D8AFE-9CC8-4F25-97BD-CD82A5B9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Unemployment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074AF-4154-4EF0-AEDE-EF24F4E9AFC7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R-Value astonishingly close to 0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Almost conally shaped around linear regression line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Although technically negative, not significant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1CDD4CD9-2BA1-4942-9EB4-E565A62D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67" y="1274661"/>
            <a:ext cx="6921940" cy="44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3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F675E-A0DB-459C-992B-BC11A185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Happiness by Health Expenditure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41DD-0A56-4479-BC69-FE8A5FC31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Current expenditures on health per capita in current US dollars. Estimates of current health expenditures include </a:t>
            </a:r>
            <a:r>
              <a:rPr lang="en-US" sz="1700" u="sng"/>
              <a:t>healthcare goods </a:t>
            </a:r>
            <a:r>
              <a:rPr lang="en-US" sz="1700"/>
              <a:t>and </a:t>
            </a:r>
            <a:r>
              <a:rPr lang="en-US" sz="1700" u="sng"/>
              <a:t>services consumed </a:t>
            </a:r>
            <a:r>
              <a:rPr lang="en-US" sz="1700"/>
              <a:t>during each year.</a:t>
            </a:r>
          </a:p>
          <a:p>
            <a:endParaRPr lang="en-US" sz="17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87C835-7BF3-4F91-A4D7-D9F89AA9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964904"/>
            <a:ext cx="6921940" cy="503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67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Freeform: Shape 7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7BF77-2FA0-4777-8AA3-2C31F302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Happiness by Life Expectancy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0FE0-D2B5-45EA-8460-2D68DA25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Combined 130 countries of Life Expectancy with World Happiness </a:t>
            </a:r>
          </a:p>
          <a:p>
            <a:r>
              <a:rPr lang="en-US" sz="1700"/>
              <a:t> Mean growth from 2015 to 2018 is ~0.98%</a:t>
            </a:r>
          </a:p>
          <a:p>
            <a:r>
              <a:rPr lang="en-US" sz="1700"/>
              <a:t>Median growth from 2015 to 2018 is ~0.66%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872B96-945D-482C-85D1-71443223C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967" y="1066435"/>
            <a:ext cx="6921940" cy="4834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96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49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51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Freeform: Shape 53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EF65D-0345-E54E-BBED-1B5D621A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Life expectancy versus Happiness</a:t>
            </a:r>
          </a:p>
        </p:txBody>
      </p:sp>
      <p:sp>
        <p:nvSpPr>
          <p:cNvPr id="81" name="Rectangle 55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57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F20E295-14BE-B84B-A77F-DEDF9B6D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170" y="826066"/>
            <a:ext cx="2168661" cy="159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B308B0C-F0DC-EF4C-A648-6502CACEA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5510" y="822524"/>
            <a:ext cx="2167128" cy="160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A3B428F-E277-364E-A9AD-D5BAE2A2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4383" y="830358"/>
            <a:ext cx="2167128" cy="160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ontent Placeholder 46">
            <a:extLst>
              <a:ext uri="{FF2B5EF4-FFF2-40B4-BE49-F238E27FC236}">
                <a16:creationId xmlns:a16="http://schemas.microsoft.com/office/drawing/2014/main" id="{94C5259B-AB68-4D99-8702-24670E77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715768"/>
            <a:ext cx="3438144" cy="3209544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pic>
        <p:nvPicPr>
          <p:cNvPr id="8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B7D3390-C64E-8E41-A263-B03E0E8F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777" y="2755581"/>
            <a:ext cx="4598127" cy="33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4275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8E7E2"/>
      </a:lt2>
      <a:accent1>
        <a:srgbClr val="7688E6"/>
      </a:accent1>
      <a:accent2>
        <a:srgbClr val="58A6E1"/>
      </a:accent2>
      <a:accent3>
        <a:srgbClr val="4EB3B4"/>
      </a:accent3>
      <a:accent4>
        <a:srgbClr val="47B689"/>
      </a:accent4>
      <a:accent5>
        <a:srgbClr val="43B858"/>
      </a:accent5>
      <a:accent6>
        <a:srgbClr val="63B848"/>
      </a:accent6>
      <a:hlink>
        <a:srgbClr val="8C835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327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Century Gothic</vt:lpstr>
      <vt:lpstr>Elephant</vt:lpstr>
      <vt:lpstr>AccentBoxVTI</vt:lpstr>
      <vt:lpstr>BrushVTI</vt:lpstr>
      <vt:lpstr>Factors in World Happiness </vt:lpstr>
      <vt:lpstr>What is World Happiness?</vt:lpstr>
      <vt:lpstr>Happiness by Region</vt:lpstr>
      <vt:lpstr>Happiness by GDP (overview)</vt:lpstr>
      <vt:lpstr>Happiness by GDP (continued)</vt:lpstr>
      <vt:lpstr>Unemployment</vt:lpstr>
      <vt:lpstr>Happiness by Health Expenditure</vt:lpstr>
      <vt:lpstr>Happiness by Life Expectancy</vt:lpstr>
      <vt:lpstr>Life expectancy versus Happiness</vt:lpstr>
      <vt:lpstr>Economic Freedom</vt:lpstr>
      <vt:lpstr>Population by Happiness </vt:lpstr>
      <vt:lpstr>Density on Happiness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 World Happiness</dc:title>
  <dc:creator>James Cadigan</dc:creator>
  <cp:lastModifiedBy>Siddharth kona</cp:lastModifiedBy>
  <cp:revision>2</cp:revision>
  <dcterms:created xsi:type="dcterms:W3CDTF">2020-07-28T16:20:50Z</dcterms:created>
  <dcterms:modified xsi:type="dcterms:W3CDTF">2020-07-29T02:04:10Z</dcterms:modified>
</cp:coreProperties>
</file>