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0" r:id="rId2"/>
    <p:sldId id="258" r:id="rId3"/>
    <p:sldId id="257" r:id="rId4"/>
    <p:sldId id="261" r:id="rId5"/>
    <p:sldId id="262" r:id="rId6"/>
    <p:sldId id="263" r:id="rId7"/>
    <p:sldId id="259" r:id="rId8"/>
    <p:sldId id="301" r:id="rId9"/>
    <p:sldId id="260" r:id="rId10"/>
    <p:sldId id="264" r:id="rId11"/>
    <p:sldId id="265" r:id="rId12"/>
    <p:sldId id="269" r:id="rId13"/>
    <p:sldId id="266" r:id="rId14"/>
    <p:sldId id="267" r:id="rId15"/>
    <p:sldId id="268" r:id="rId16"/>
    <p:sldId id="302" r:id="rId17"/>
    <p:sldId id="295" r:id="rId18"/>
    <p:sldId id="305" r:id="rId19"/>
    <p:sldId id="306" r:id="rId20"/>
    <p:sldId id="307" r:id="rId21"/>
    <p:sldId id="304" r:id="rId22"/>
    <p:sldId id="296" r:id="rId23"/>
    <p:sldId id="297" r:id="rId24"/>
    <p:sldId id="303" r:id="rId25"/>
    <p:sldId id="298" r:id="rId26"/>
    <p:sldId id="310" r:id="rId27"/>
    <p:sldId id="282" r:id="rId28"/>
    <p:sldId id="283" r:id="rId29"/>
    <p:sldId id="284" r:id="rId30"/>
    <p:sldId id="285" r:id="rId31"/>
    <p:sldId id="286" r:id="rId32"/>
    <p:sldId id="287" r:id="rId33"/>
    <p:sldId id="270" r:id="rId34"/>
    <p:sldId id="271" r:id="rId35"/>
    <p:sldId id="272" r:id="rId36"/>
    <p:sldId id="290" r:id="rId37"/>
    <p:sldId id="291" r:id="rId38"/>
    <p:sldId id="309" r:id="rId39"/>
    <p:sldId id="294" r:id="rId40"/>
    <p:sldId id="292" r:id="rId41"/>
    <p:sldId id="293" r:id="rId42"/>
    <p:sldId id="308" r:id="rId43"/>
    <p:sldId id="311" r:id="rId44"/>
    <p:sldId id="274" r:id="rId45"/>
    <p:sldId id="275" r:id="rId46"/>
    <p:sldId id="279" r:id="rId47"/>
    <p:sldId id="280" r:id="rId48"/>
    <p:sldId id="276" r:id="rId49"/>
    <p:sldId id="281" r:id="rId50"/>
    <p:sldId id="288" r:id="rId51"/>
    <p:sldId id="289" r:id="rId52"/>
    <p:sldId id="315" r:id="rId53"/>
    <p:sldId id="317" r:id="rId54"/>
    <p:sldId id="318" r:id="rId55"/>
    <p:sldId id="319" r:id="rId56"/>
    <p:sldId id="312" r:id="rId57"/>
    <p:sldId id="313" r:id="rId58"/>
    <p:sldId id="316" r:id="rId59"/>
    <p:sldId id="314"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912" autoAdjust="0"/>
    <p:restoredTop sz="94660"/>
  </p:normalViewPr>
  <p:slideViewPr>
    <p:cSldViewPr>
      <p:cViewPr varScale="1">
        <p:scale>
          <a:sx n="68" d="100"/>
          <a:sy n="68"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D49DDF-5200-4CBA-96CB-CA530F001EB3}" type="datetimeFigureOut">
              <a:rPr lang="en-US" smtClean="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7729C-93CD-4E32-A872-B6CF976C72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D49DDF-5200-4CBA-96CB-CA530F001EB3}" type="datetimeFigureOut">
              <a:rPr lang="en-US" smtClean="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7729C-93CD-4E32-A872-B6CF976C72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D49DDF-5200-4CBA-96CB-CA530F001EB3}" type="datetimeFigureOut">
              <a:rPr lang="en-US" smtClean="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7729C-93CD-4E32-A872-B6CF976C72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D49DDF-5200-4CBA-96CB-CA530F001EB3}" type="datetimeFigureOut">
              <a:rPr lang="en-US" smtClean="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7729C-93CD-4E32-A872-B6CF976C72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D49DDF-5200-4CBA-96CB-CA530F001EB3}" type="datetimeFigureOut">
              <a:rPr lang="en-US" smtClean="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7729C-93CD-4E32-A872-B6CF976C72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D49DDF-5200-4CBA-96CB-CA530F001EB3}" type="datetimeFigureOut">
              <a:rPr lang="en-US" smtClean="0"/>
              <a:pPr/>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7729C-93CD-4E32-A872-B6CF976C72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D49DDF-5200-4CBA-96CB-CA530F001EB3}" type="datetimeFigureOut">
              <a:rPr lang="en-US" smtClean="0"/>
              <a:pPr/>
              <a:t>4/30/2021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F7729C-93CD-4E32-A872-B6CF976C72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D49DDF-5200-4CBA-96CB-CA530F001EB3}" type="datetimeFigureOut">
              <a:rPr lang="en-US" smtClean="0"/>
              <a:pPr/>
              <a:t>4/30/2021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F7729C-93CD-4E32-A872-B6CF976C72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49DDF-5200-4CBA-96CB-CA530F001EB3}" type="datetimeFigureOut">
              <a:rPr lang="en-US" smtClean="0"/>
              <a:pPr/>
              <a:t>4/30/2021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F7729C-93CD-4E32-A872-B6CF976C72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D49DDF-5200-4CBA-96CB-CA530F001EB3}" type="datetimeFigureOut">
              <a:rPr lang="en-US" smtClean="0"/>
              <a:pPr/>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7729C-93CD-4E32-A872-B6CF976C72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D49DDF-5200-4CBA-96CB-CA530F001EB3}" type="datetimeFigureOut">
              <a:rPr lang="en-US" smtClean="0"/>
              <a:pPr/>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7729C-93CD-4E32-A872-B6CF976C72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49DDF-5200-4CBA-96CB-CA530F001EB3}" type="datetimeFigureOut">
              <a:rPr lang="en-US" smtClean="0"/>
              <a:pPr/>
              <a:t>4/30/2021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7729C-93CD-4E32-A872-B6CF976C72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mailto:abhive@iitk.ac.in" TargetMode="External"/><Relationship Id="rId3" Type="http://schemas.openxmlformats.org/officeDocument/2006/relationships/hyperlink" Target="mailto:sksingh@iitk.ac.in" TargetMode="External"/><Relationship Id="rId7" Type="http://schemas.openxmlformats.org/officeDocument/2006/relationships/hyperlink" Target="mailto:amanjain@iitk.ac.in" TargetMode="External"/><Relationship Id="rId2" Type="http://schemas.openxmlformats.org/officeDocument/2006/relationships/hyperlink" Target="mailto:pakshal@iitk.ac.in" TargetMode="External"/><Relationship Id="rId1" Type="http://schemas.openxmlformats.org/officeDocument/2006/relationships/slideLayout" Target="../slideLayouts/slideLayout2.xml"/><Relationship Id="rId6" Type="http://schemas.openxmlformats.org/officeDocument/2006/relationships/hyperlink" Target="mailto:siddhkp@iitk.ac.in" TargetMode="External"/><Relationship Id="rId11" Type="http://schemas.openxmlformats.org/officeDocument/2006/relationships/hyperlink" Target="mailto:devesh@iitk.ac.in" TargetMode="External"/><Relationship Id="rId5" Type="http://schemas.openxmlformats.org/officeDocument/2006/relationships/hyperlink" Target="mailto:amandx@iitk.ac.in" TargetMode="External"/><Relationship Id="rId10" Type="http://schemas.openxmlformats.org/officeDocument/2006/relationships/hyperlink" Target="mailto:kushdaga@iitk.ac.in" TargetMode="External"/><Relationship Id="rId4" Type="http://schemas.openxmlformats.org/officeDocument/2006/relationships/hyperlink" Target="mailto:tanishqg@iitk.ac.in" TargetMode="External"/><Relationship Id="rId9" Type="http://schemas.openxmlformats.org/officeDocument/2006/relationships/hyperlink" Target="mailto:lochanag@iitk.ac.i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Japanese_asset_price_bubble"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investopedia.com/articles/investing/082515/how-do-asset-bubbles-cause-recessions.asp" TargetMode="External"/><Relationship Id="rId2" Type="http://schemas.openxmlformats.org/officeDocument/2006/relationships/hyperlink" Target="https://scholars.unh.edu/cgi/viewcontent.cgi?article=1001&amp;context=honors" TargetMode="External"/><Relationship Id="rId1" Type="http://schemas.openxmlformats.org/officeDocument/2006/relationships/slideLayout" Target="../slideLayouts/slideLayout2.xml"/><Relationship Id="rId4" Type="http://schemas.openxmlformats.org/officeDocument/2006/relationships/hyperlink" Target="https://scholar.princeton.edu/markus/publications/asset-price-bubbles-and-systemic-ris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Asset Price Bubbles: Identification, Causes and Response</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 xmlns:p14="http://schemas.microsoft.com/office/powerpoint/2010/main" val="87784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(CONTINUED)</a:t>
            </a:r>
            <a:endParaRPr lang="en-US" dirty="0"/>
          </a:p>
        </p:txBody>
      </p:sp>
      <p:sp>
        <p:nvSpPr>
          <p:cNvPr id="3" name="Content Placeholder 2"/>
          <p:cNvSpPr>
            <a:spLocks noGrp="1"/>
          </p:cNvSpPr>
          <p:nvPr>
            <p:ph idx="1"/>
          </p:nvPr>
        </p:nvSpPr>
        <p:spPr>
          <a:xfrm>
            <a:off x="457200" y="1752600"/>
            <a:ext cx="8229600" cy="4800600"/>
          </a:xfrm>
        </p:spPr>
        <p:txBody>
          <a:bodyPr>
            <a:normAutofit fontScale="77500" lnSpcReduction="20000"/>
          </a:bodyPr>
          <a:lstStyle/>
          <a:p>
            <a:pPr>
              <a:buFont typeface="Wingdings" panose="05000000000000000000" pitchFamily="2" charset="2"/>
              <a:buChar char="Ø"/>
            </a:pPr>
            <a:r>
              <a:rPr lang="en-IN" dirty="0" smtClean="0"/>
              <a:t>After getting a static reflection of prices over the whole time period by mean and upper bound of prices, we would go on to plot these things on a graph. Price indices would be plotted on y-axis and year of consideration would be plotted on the x-axis.  Mean and upper bound lines(mean+ standard deviation) would be plotted on the graph ( they would be horizontal obviously).</a:t>
            </a:r>
          </a:p>
          <a:p>
            <a:pPr>
              <a:buFont typeface="Wingdings" panose="05000000000000000000" pitchFamily="2" charset="2"/>
              <a:buChar char="Ø"/>
            </a:pPr>
            <a:r>
              <a:rPr lang="en-IN" dirty="0" smtClean="0"/>
              <a:t>This graph, when analysed, would show sudden increase in prices at the time of price bubble formation and sharp drop afterwards. This can be observed from the graph by comparing the price indices plot with static   lines of mean and upper bound of price indices. This would help us to identify whether an asset price bubble has been formed or not.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a:t>
            </a:r>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a:buFont typeface="Wingdings" panose="05000000000000000000" pitchFamily="2" charset="2"/>
              <a:buChar char="Ø"/>
            </a:pPr>
            <a:r>
              <a:rPr lang="en-IN" dirty="0" smtClean="0"/>
              <a:t>The second part of our research framework would be to suggest the best response in order to tackle an asset price bubble and minimise the losses due to these bursts of asset price bubbles. This would be done through viewpoints of a monetary policy maker and a market participant.</a:t>
            </a:r>
          </a:p>
          <a:p>
            <a:pPr lvl="0">
              <a:buFont typeface="Wingdings" panose="05000000000000000000" pitchFamily="2" charset="2"/>
              <a:buChar char="Ø"/>
            </a:pPr>
            <a:r>
              <a:rPr lang="en-IN" dirty="0" smtClean="0"/>
              <a:t>Monetarists believe in the famous ‘Quantity Theory of Money. So, what approach which they should follow as far as controlling the money supply is concerned in order to make sure that these asset price bubbles do not have as devastating effect on the market as they usually have, would be discussed in detail in our research analysis.</a:t>
            </a:r>
          </a:p>
          <a:p>
            <a:pPr>
              <a:buFont typeface="Wingdings" panose="05000000000000000000" pitchFamily="2" charset="2"/>
              <a:buChar char="Ø"/>
            </a:pPr>
            <a:r>
              <a:rPr lang="en-IN" dirty="0" smtClean="0"/>
              <a:t>Second major player in a market is the market participant himself. Asset price bubbles are formed most of the time due to irrational behaviour of market participants who keep investing in assets resulting in persistent increase in prices of assets. So, once an asset price bubble is identified, what should a market participant do in order to minimise his losses, would be discussed in detail in our research analysis.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PART- 3 (SECTION-1)</a:t>
            </a:r>
            <a:endParaRPr lang="en-US" dirty="0"/>
          </a:p>
        </p:txBody>
      </p:sp>
      <p:sp>
        <p:nvSpPr>
          <p:cNvPr id="3" name="Content Placeholder 2"/>
          <p:cNvSpPr>
            <a:spLocks noGrp="1"/>
          </p:cNvSpPr>
          <p:nvPr>
            <p:ph idx="1"/>
          </p:nvPr>
        </p:nvSpPr>
        <p:spPr>
          <a:xfrm>
            <a:off x="457200" y="1295400"/>
            <a:ext cx="8229600" cy="5181600"/>
          </a:xfrm>
        </p:spPr>
        <p:txBody>
          <a:bodyPr/>
          <a:lstStyle/>
          <a:p>
            <a:pPr>
              <a:buFont typeface="Wingdings" pitchFamily="2" charset="2"/>
              <a:buChar char="Ø"/>
            </a:pPr>
            <a:r>
              <a:rPr lang="en-US" b="1" dirty="0" smtClean="0"/>
              <a:t> </a:t>
            </a:r>
            <a:r>
              <a:rPr lang="en-US" sz="2400" dirty="0" smtClean="0"/>
              <a:t>In this section, we are going to do a cause and effect analysis of some macroeconomic factors, which define a country’ s economy, with asset price bubbles and in turn, with recessions  by doing an in depth graphical analysis of the Great Depression. </a:t>
            </a:r>
          </a:p>
          <a:p>
            <a:pPr>
              <a:buFont typeface="Wingdings" pitchFamily="2" charset="2"/>
              <a:buChar char="Ø"/>
            </a:pPr>
            <a:r>
              <a:rPr lang="en-US" sz="2400" dirty="0" smtClean="0"/>
              <a:t>Two contributing factors which would be accessed would be- interest  rates( both real and nominal) and monetary policy of US economy ,  the role they played in this bubble formation.</a:t>
            </a:r>
          </a:p>
          <a:p>
            <a:pPr>
              <a:buFont typeface="Wingdings" pitchFamily="2" charset="2"/>
              <a:buChar char="Ø"/>
            </a:pPr>
            <a:r>
              <a:rPr lang="en-US" sz="2400" dirty="0" smtClean="0"/>
              <a:t>When we come to effect analysis, we would be analyzing the effect of this bubble, or  say recession on these macroeconomic factors  of US economy-  GDP,  Government purchases, consumption and investment. How this crisis affected these pillars of a country’s economy.</a:t>
            </a:r>
          </a:p>
          <a:p>
            <a:pPr>
              <a:buFont typeface="Wingdings" pitchFamily="2" charset="2"/>
              <a:buChar char="Ø"/>
            </a:pPr>
            <a:endParaRPr lang="en-US" sz="2400" dirty="0" smtClean="0"/>
          </a:p>
          <a:p>
            <a:pPr>
              <a:buFont typeface="Wingdings" pitchFamily="2" charset="2"/>
              <a:buChar char="Ø"/>
            </a:pPr>
            <a:endParaRPr lang="en-US" sz="2400" dirty="0" smtClean="0"/>
          </a:p>
          <a:p>
            <a:pPr>
              <a:buFont typeface="Wingdings" pitchFamily="2" charset="2"/>
              <a:buChar char="Ø"/>
            </a:pPr>
            <a:endParaRPr lang="en-US" sz="2400" dirty="0" smtClean="0"/>
          </a:p>
          <a:p>
            <a:pPr>
              <a:buFont typeface="Wingdings" pitchFamily="2" charset="2"/>
              <a:buChar char="Ø"/>
            </a:pP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PART -3 (SECTION-2)</a:t>
            </a:r>
            <a:endParaRPr lang="en-US" dirty="0"/>
          </a:p>
        </p:txBody>
      </p:sp>
      <p:sp>
        <p:nvSpPr>
          <p:cNvPr id="3" name="Content Placeholder 2"/>
          <p:cNvSpPr>
            <a:spLocks noGrp="1"/>
          </p:cNvSpPr>
          <p:nvPr>
            <p:ph idx="1"/>
          </p:nvPr>
        </p:nvSpPr>
        <p:spPr>
          <a:xfrm>
            <a:off x="533400" y="1295400"/>
            <a:ext cx="8229600" cy="5257800"/>
          </a:xfrm>
        </p:spPr>
        <p:txBody>
          <a:bodyPr>
            <a:normAutofit fontScale="85000" lnSpcReduction="20000"/>
          </a:bodyPr>
          <a:lstStyle/>
          <a:p>
            <a:pPr>
              <a:buFont typeface="Wingdings" pitchFamily="2" charset="2"/>
              <a:buChar char="Ø"/>
            </a:pPr>
            <a:r>
              <a:rPr lang="en-IN" sz="3100" dirty="0" smtClean="0"/>
              <a:t>The second section of part three would involve analysis of the link between the occurrence of asset price bubbles and systemic risk contributions of individual financial institutions.</a:t>
            </a:r>
          </a:p>
          <a:p>
            <a:pPr>
              <a:buFont typeface="Wingdings" pitchFamily="2" charset="2"/>
              <a:buChar char="Ø"/>
            </a:pPr>
            <a:r>
              <a:rPr lang="en-IN" sz="3100" dirty="0" smtClean="0"/>
              <a:t>The prominent measure of systemic risk contribution is ∆CoVaR, given by Adrian and Brunnermeier (2016). It is used to quantify the contribution of a financial institution to the overall level of systemic risk by estimating additional value at risk, which is VaR of the entire financial system associated with the institution experiencing crisis.</a:t>
            </a:r>
            <a:endParaRPr lang="en-US" sz="3100" dirty="0" smtClean="0"/>
          </a:p>
          <a:p>
            <a:pPr>
              <a:buNone/>
            </a:pPr>
            <a:r>
              <a:rPr lang="en-IN" sz="3100" i="1" dirty="0" smtClean="0"/>
              <a:t> VaR</a:t>
            </a:r>
            <a:r>
              <a:rPr lang="en-IN" sz="3100" dirty="0" smtClean="0"/>
              <a:t> = Maximum return loss of institution </a:t>
            </a:r>
            <a:r>
              <a:rPr lang="en-IN" sz="3100" dirty="0" err="1" smtClean="0"/>
              <a:t>i</a:t>
            </a:r>
            <a:r>
              <a:rPr lang="en-IN" sz="3100" dirty="0" smtClean="0"/>
              <a:t> that would not be exceeded with probability q within certain time period</a:t>
            </a:r>
            <a:r>
              <a:rPr lang="en-IN" dirty="0" smtClean="0"/>
              <a:t>:</a:t>
            </a:r>
          </a:p>
          <a:p>
            <a:pPr>
              <a:buNone/>
            </a:pPr>
            <a:r>
              <a:rPr lang="en-US" dirty="0" smtClean="0"/>
              <a:t>                                 </a:t>
            </a:r>
            <a:endParaRPr lang="en-US" dirty="0"/>
          </a:p>
        </p:txBody>
      </p:sp>
      <p:pic>
        <p:nvPicPr>
          <p:cNvPr id="4"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962400" y="5867400"/>
            <a:ext cx="1905000" cy="39624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PART-3 (SECTION -2)</a:t>
            </a:r>
            <a:endParaRPr lang="en-US" dirty="0"/>
          </a:p>
        </p:txBody>
      </p:sp>
      <p:sp>
        <p:nvSpPr>
          <p:cNvPr id="3" name="Content Placeholder 2"/>
          <p:cNvSpPr>
            <a:spLocks noGrp="1"/>
          </p:cNvSpPr>
          <p:nvPr>
            <p:ph idx="1"/>
          </p:nvPr>
        </p:nvSpPr>
        <p:spPr/>
        <p:txBody>
          <a:bodyPr/>
          <a:lstStyle/>
          <a:p>
            <a:pPr>
              <a:buNone/>
            </a:pPr>
            <a:r>
              <a:rPr lang="en-IN" sz="2400" i="1" dirty="0" smtClean="0"/>
              <a:t>   CoVaR</a:t>
            </a:r>
            <a:r>
              <a:rPr lang="en-IN" sz="2400" dirty="0" smtClean="0"/>
              <a:t> = </a:t>
            </a:r>
            <a:r>
              <a:rPr lang="en-IN" sz="2400" i="1" dirty="0" smtClean="0"/>
              <a:t>VaR</a:t>
            </a:r>
            <a:r>
              <a:rPr lang="en-IN" sz="2400" dirty="0" smtClean="0"/>
              <a:t> of system conditional on event </a:t>
            </a:r>
            <a:r>
              <a:rPr lang="en-IN" sz="2400" i="1" dirty="0" smtClean="0"/>
              <a:t>C( Xi)</a:t>
            </a:r>
            <a:r>
              <a:rPr lang="en-IN" sz="2400" dirty="0" smtClean="0"/>
              <a:t> of institution </a:t>
            </a:r>
            <a:r>
              <a:rPr lang="en-IN" sz="2400" dirty="0" err="1" smtClean="0"/>
              <a:t>i</a:t>
            </a:r>
            <a:r>
              <a:rPr lang="en-IN" sz="2400" dirty="0" smtClean="0"/>
              <a:t> </a:t>
            </a:r>
          </a:p>
          <a:p>
            <a:pPr>
              <a:buNone/>
            </a:pPr>
            <a:r>
              <a:rPr lang="en-IN" sz="2400" dirty="0" smtClean="0"/>
              <a:t>    And</a:t>
            </a:r>
          </a:p>
          <a:p>
            <a:pPr>
              <a:buNone/>
            </a:pPr>
            <a:endParaRPr lang="en-IN" sz="2400" dirty="0" smtClean="0"/>
          </a:p>
          <a:p>
            <a:pPr>
              <a:buNone/>
            </a:pPr>
            <a:endParaRPr lang="en-IN" sz="2400" dirty="0" smtClean="0"/>
          </a:p>
          <a:p>
            <a:pPr>
              <a:buNone/>
            </a:pPr>
            <a:r>
              <a:rPr lang="en-IN" sz="2400" dirty="0" smtClean="0"/>
              <a:t>     This is the difference between financial system’s value at risk conditional on institution </a:t>
            </a:r>
            <a:r>
              <a:rPr lang="en-IN" sz="2400" dirty="0" err="1" smtClean="0"/>
              <a:t>i</a:t>
            </a:r>
            <a:r>
              <a:rPr lang="en-IN" sz="2400" dirty="0" smtClean="0"/>
              <a:t>, realizing return losses at qth percentile and at 50</a:t>
            </a:r>
            <a:r>
              <a:rPr lang="en-IN" sz="2400" baseline="30000" dirty="0" smtClean="0"/>
              <a:t>th</a:t>
            </a:r>
            <a:r>
              <a:rPr lang="en-IN" sz="2400" dirty="0" smtClean="0"/>
              <a:t> percentile.</a:t>
            </a:r>
            <a:endParaRPr lang="en-US" sz="2400" dirty="0" smtClean="0"/>
          </a:p>
          <a:p>
            <a:pPr>
              <a:buNone/>
            </a:pPr>
            <a:endParaRPr lang="en-IN" sz="2400" dirty="0" smtClean="0"/>
          </a:p>
          <a:p>
            <a:pPr>
              <a:buNone/>
            </a:pPr>
            <a:r>
              <a:rPr lang="en-US" dirty="0" smtClean="0"/>
              <a:t>                        </a:t>
            </a:r>
            <a:endParaRPr lang="en-US" dirty="0"/>
          </a:p>
        </p:txBody>
      </p:sp>
      <p:pic>
        <p:nvPicPr>
          <p:cNvPr id="4" name="Picture 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00200" y="2514600"/>
            <a:ext cx="5181600" cy="6096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PART-3 (SECTION-2)</a:t>
            </a:r>
            <a:endParaRPr lang="en-US" dirty="0"/>
          </a:p>
        </p:txBody>
      </p:sp>
      <p:sp>
        <p:nvSpPr>
          <p:cNvPr id="3" name="Content Placeholder 2"/>
          <p:cNvSpPr>
            <a:spLocks noGrp="1"/>
          </p:cNvSpPr>
          <p:nvPr>
            <p:ph idx="1"/>
          </p:nvPr>
        </p:nvSpPr>
        <p:spPr>
          <a:xfrm>
            <a:off x="457200" y="1600200"/>
            <a:ext cx="8229600" cy="5257800"/>
          </a:xfrm>
        </p:spPr>
        <p:txBody>
          <a:bodyPr>
            <a:normAutofit fontScale="92500"/>
          </a:bodyPr>
          <a:lstStyle/>
          <a:p>
            <a:pPr>
              <a:buFont typeface="Wingdings" pitchFamily="2" charset="2"/>
              <a:buChar char="Ø"/>
            </a:pPr>
            <a:r>
              <a:rPr lang="en-IN" sz="2000" dirty="0" smtClean="0"/>
              <a:t>This approach gives us the monthly estimates of ∆CoVaR of required no. of institutions. We can take its mean to have a better picture of the estimate. </a:t>
            </a:r>
            <a:endParaRPr lang="en-US" sz="2000" dirty="0" smtClean="0"/>
          </a:p>
          <a:p>
            <a:pPr>
              <a:buFont typeface="Wingdings" pitchFamily="2" charset="2"/>
              <a:buChar char="Ø"/>
            </a:pPr>
            <a:r>
              <a:rPr lang="en-IN" sz="2000" dirty="0" smtClean="0"/>
              <a:t>Finally, in order to establish relationship between asset price bubble formation and systemic risk of individual financial institutions, we regress systemic risk  of institution </a:t>
            </a:r>
            <a:r>
              <a:rPr lang="en-IN" sz="2000" dirty="0" err="1" smtClean="0"/>
              <a:t>i</a:t>
            </a:r>
            <a:r>
              <a:rPr lang="en-IN" sz="2000" dirty="0" smtClean="0"/>
              <a:t> at time t on:-</a:t>
            </a:r>
            <a:endParaRPr lang="en-US" sz="2000" dirty="0" smtClean="0"/>
          </a:p>
          <a:p>
            <a:pPr lvl="0"/>
            <a:r>
              <a:rPr lang="en-IN" sz="2000" dirty="0" smtClean="0"/>
              <a:t>bank fixed effects </a:t>
            </a:r>
            <a:endParaRPr lang="en-US" sz="2000" dirty="0" smtClean="0"/>
          </a:p>
          <a:p>
            <a:pPr lvl="0"/>
            <a:r>
              <a:rPr lang="en-IN" sz="2000" dirty="0" smtClean="0"/>
              <a:t>t bubble indicators for the booms and busts of stock market and real estate bubbles in country c at time t, the lagged bank-level variables size, loan growth, leverage, and maturity mismatch , the  interaction terms with  bubble indicators, and lagged country-specific macroeconomic control variables :</a:t>
            </a:r>
          </a:p>
          <a:p>
            <a:pPr lvl="0"/>
            <a:endParaRPr lang="en-IN" sz="2000" dirty="0" smtClean="0"/>
          </a:p>
          <a:p>
            <a:pPr lvl="0"/>
            <a:endParaRPr lang="en-IN" sz="2000" dirty="0" smtClean="0"/>
          </a:p>
          <a:p>
            <a:pPr lvl="0">
              <a:buNone/>
            </a:pPr>
            <a:endParaRPr lang="en-IN" sz="2000" dirty="0" smtClean="0"/>
          </a:p>
          <a:p>
            <a:pPr>
              <a:buFont typeface="Wingdings" pitchFamily="2" charset="2"/>
              <a:buChar char="Ø"/>
            </a:pPr>
            <a:r>
              <a:rPr lang="en-IN" sz="2000" dirty="0" smtClean="0"/>
              <a:t> Here, the bank fixed effects would have control for important balance sheet characteristics, namely bank size, loan growth, leverage, and maturity mismatch and macroeconomic variables would be data of CPI or GDP deflator.</a:t>
            </a:r>
            <a:endParaRPr lang="en-US" sz="2000" dirty="0" smtClean="0"/>
          </a:p>
          <a:p>
            <a:pPr lvl="0">
              <a:buNone/>
            </a:pPr>
            <a:endParaRPr lang="en-US" sz="2000" dirty="0" smtClean="0"/>
          </a:p>
          <a:p>
            <a:endParaRPr lang="en-US" sz="2000" dirty="0"/>
          </a:p>
        </p:txBody>
      </p:sp>
      <p:pic>
        <p:nvPicPr>
          <p:cNvPr id="4"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00200" y="4953000"/>
            <a:ext cx="6644640" cy="6858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3886200"/>
          </a:xfrm>
        </p:spPr>
        <p:txBody>
          <a:bodyPr/>
          <a:lstStyle/>
          <a:p>
            <a:r>
              <a:rPr lang="en-US" dirty="0" smtClean="0"/>
              <a:t>APPLICATION OF THE MODEL</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(IDENTFICATION)</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US" dirty="0" smtClean="0"/>
              <a:t>As mentioned in the previous section ,part 1 of our analysis would use measure of central tendency, i.e. mean and distance from mean, i.e. standard deviation to get a static framework of data and then analyze the price index values graphically to identify bubble formation.</a:t>
            </a:r>
          </a:p>
          <a:p>
            <a:pPr>
              <a:buFont typeface="Wingdings" pitchFamily="2" charset="2"/>
              <a:buChar char="Ø"/>
            </a:pPr>
            <a:r>
              <a:rPr lang="en-US" dirty="0" smtClean="0"/>
              <a:t>Here, we are identifying the following bubbles-</a:t>
            </a:r>
          </a:p>
          <a:p>
            <a:pPr marL="514350" indent="-514350">
              <a:buAutoNum type="arabicPeriod"/>
            </a:pPr>
            <a:r>
              <a:rPr lang="en-US" dirty="0" smtClean="0"/>
              <a:t>The Dutch Tulip Mania of 1636-37</a:t>
            </a:r>
          </a:p>
          <a:p>
            <a:pPr marL="514350" indent="-514350">
              <a:buAutoNum type="arabicPeriod"/>
            </a:pPr>
            <a:r>
              <a:rPr lang="en-US" dirty="0" smtClean="0"/>
              <a:t>US Housing price bubble of mid 2000s</a:t>
            </a:r>
          </a:p>
          <a:p>
            <a:pPr marL="514350" indent="-514350">
              <a:buAutoNum type="arabicPeriod"/>
            </a:pPr>
            <a:r>
              <a:rPr lang="en-US" dirty="0" smtClean="0"/>
              <a:t>Japan Real Estate bubble of late 80s and early 90s.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DUTCH TULIP MANIA </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sz="2800" dirty="0" smtClean="0"/>
              <a:t>The first asset price bubble reported was the “ Tulip Mania” price bubble of the Netherlands in 1636-37. The prices of tulip bulbs rose by around 100 percent in the autumn of 1636 The prices of tulip bulbs rose by around 100 percent in the autumn of 1636</a:t>
            </a:r>
          </a:p>
          <a:p>
            <a:pPr>
              <a:buFont typeface="Wingdings" pitchFamily="2" charset="2"/>
              <a:buChar char="Ø"/>
            </a:pPr>
            <a:r>
              <a:rPr lang="en-US" sz="2800" dirty="0" smtClean="0"/>
              <a:t> When these prices reached their peak in the summers of 1637, they fell dramatically, causing a devastation in Dutch market. </a:t>
            </a:r>
          </a:p>
          <a:p>
            <a:pPr>
              <a:buFont typeface="Wingdings" pitchFamily="2" charset="2"/>
              <a:buChar char="Ø"/>
            </a:pPr>
            <a:r>
              <a:rPr lang="en-US" sz="2800" dirty="0" smtClean="0"/>
              <a:t>In the analysis of this crisis, the mean of price index  comes out to be 110 with standard deviation 42.4007 and mean plus standard deviation value is 152.40072</a:t>
            </a:r>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srcRect/>
          <a:stretch>
            <a:fillRect/>
          </a:stretch>
        </p:blipFill>
        <p:spPr bwMode="auto">
          <a:xfrm>
            <a:off x="1143000" y="1219200"/>
            <a:ext cx="6858000" cy="5105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GROUP-1  MEMBERS</a:t>
            </a:r>
            <a:endParaRPr lang="en-US" dirty="0"/>
          </a:p>
        </p:txBody>
      </p:sp>
      <p:sp>
        <p:nvSpPr>
          <p:cNvPr id="3" name="Content Placeholder 2"/>
          <p:cNvSpPr>
            <a:spLocks noGrp="1"/>
          </p:cNvSpPr>
          <p:nvPr>
            <p:ph idx="1"/>
          </p:nvPr>
        </p:nvSpPr>
        <p:spPr>
          <a:xfrm>
            <a:off x="457200" y="1371600"/>
            <a:ext cx="8229600" cy="4419600"/>
          </a:xfrm>
        </p:spPr>
        <p:txBody>
          <a:bodyPr>
            <a:normAutofit fontScale="77500" lnSpcReduction="20000"/>
          </a:bodyPr>
          <a:lstStyle/>
          <a:p>
            <a:pPr marL="0" lvl="0" indent="0">
              <a:buNone/>
            </a:pPr>
            <a:r>
              <a:rPr lang="en-IN" dirty="0" smtClean="0"/>
              <a:t>1.Pakshal Secretary (Eco)- 190581- </a:t>
            </a:r>
            <a:r>
              <a:rPr lang="en-IN" u="sng" dirty="0" smtClean="0">
                <a:hlinkClick r:id="rId2"/>
              </a:rPr>
              <a:t>pakshal@iitk.ac.in</a:t>
            </a:r>
            <a:r>
              <a:rPr lang="en-IN" u="sng" dirty="0" smtClean="0"/>
              <a:t> </a:t>
            </a:r>
            <a:r>
              <a:rPr lang="en-IN" b="1" dirty="0" smtClean="0"/>
              <a:t>(Group Leader)</a:t>
            </a:r>
            <a:endParaRPr lang="en-IN" dirty="0" smtClean="0"/>
          </a:p>
          <a:p>
            <a:pPr marL="0" lvl="0" indent="0">
              <a:buNone/>
            </a:pPr>
            <a:r>
              <a:rPr lang="en-IN" dirty="0" smtClean="0"/>
              <a:t>2.Siddharth Kumar Singh (Eco)- 190840- </a:t>
            </a:r>
            <a:r>
              <a:rPr lang="en-IN" u="sng" dirty="0" smtClean="0">
                <a:hlinkClick r:id="rId3"/>
              </a:rPr>
              <a:t>sksingh@iitk.ac.in</a:t>
            </a:r>
            <a:endParaRPr lang="en-IN" dirty="0" smtClean="0"/>
          </a:p>
          <a:p>
            <a:pPr marL="0" lvl="0" indent="0">
              <a:buNone/>
            </a:pPr>
            <a:r>
              <a:rPr lang="en-IN" dirty="0" smtClean="0"/>
              <a:t>3.Tanishq Gupta (BSBE)- 190894- </a:t>
            </a:r>
            <a:r>
              <a:rPr lang="en-IN" u="sng" dirty="0" smtClean="0">
                <a:hlinkClick r:id="rId4"/>
              </a:rPr>
              <a:t>tanishqg@iitk.ac.in</a:t>
            </a:r>
            <a:endParaRPr lang="en-IN" dirty="0" smtClean="0"/>
          </a:p>
          <a:p>
            <a:pPr marL="0" lvl="0" indent="0">
              <a:buNone/>
            </a:pPr>
            <a:r>
              <a:rPr lang="en-IN" dirty="0" smtClean="0"/>
              <a:t>4.Aman Dixit (BSBE)- 190103- </a:t>
            </a:r>
            <a:r>
              <a:rPr lang="en-IN" u="sng" dirty="0" smtClean="0">
                <a:hlinkClick r:id="rId5"/>
              </a:rPr>
              <a:t>amandx@iitk.ac.in</a:t>
            </a:r>
            <a:endParaRPr lang="en-IN" dirty="0" smtClean="0"/>
          </a:p>
          <a:p>
            <a:pPr marL="0" lvl="0" indent="0">
              <a:buNone/>
            </a:pPr>
            <a:r>
              <a:rPr lang="en-IN" dirty="0" smtClean="0"/>
              <a:t>5.Siddharth Kumar Pandey (Eco)- 190839- </a:t>
            </a:r>
            <a:r>
              <a:rPr lang="en-IN" u="sng" dirty="0" smtClean="0">
                <a:hlinkClick r:id="rId6"/>
              </a:rPr>
              <a:t>siddhkp@iitk.ac.in</a:t>
            </a:r>
            <a:endParaRPr lang="en-IN" dirty="0" smtClean="0"/>
          </a:p>
          <a:p>
            <a:pPr marL="0" lvl="0" indent="0">
              <a:buNone/>
            </a:pPr>
            <a:r>
              <a:rPr lang="en-IN" dirty="0" smtClean="0"/>
              <a:t>6.Aman Jain (CE)- 190105- </a:t>
            </a:r>
            <a:r>
              <a:rPr lang="en-IN" u="sng" dirty="0" smtClean="0">
                <a:hlinkClick r:id="rId7"/>
              </a:rPr>
              <a:t>amanjain@iitk.ac.in</a:t>
            </a:r>
            <a:endParaRPr lang="en-IN" dirty="0" smtClean="0"/>
          </a:p>
          <a:p>
            <a:pPr marL="0" lvl="0" indent="0">
              <a:buNone/>
            </a:pPr>
            <a:r>
              <a:rPr lang="en-IN" dirty="0" smtClean="0"/>
              <a:t>7.Abhinav Verma (Eco)- 190032- </a:t>
            </a:r>
            <a:r>
              <a:rPr lang="en-IN" u="sng" dirty="0" smtClean="0">
                <a:hlinkClick r:id="rId8"/>
              </a:rPr>
              <a:t>abhive@iitk.ac.in</a:t>
            </a:r>
            <a:endParaRPr lang="en-IN" dirty="0" smtClean="0"/>
          </a:p>
          <a:p>
            <a:pPr marL="0" lvl="0" indent="0">
              <a:buNone/>
            </a:pPr>
            <a:r>
              <a:rPr lang="en-IN" dirty="0" smtClean="0"/>
              <a:t>8.Lochan  Prakash Gupta (CE)- 190459- </a:t>
            </a:r>
            <a:r>
              <a:rPr lang="en-IN" u="sng" dirty="0" smtClean="0">
                <a:hlinkClick r:id="rId9"/>
              </a:rPr>
              <a:t>lochanag@iitk.ac.in</a:t>
            </a:r>
            <a:endParaRPr lang="en-IN" dirty="0" smtClean="0"/>
          </a:p>
          <a:p>
            <a:pPr marL="0" lvl="0" indent="0">
              <a:buNone/>
            </a:pPr>
            <a:r>
              <a:rPr lang="en-IN" dirty="0" smtClean="0"/>
              <a:t>9.Kush Daga (Eco)- 190451- </a:t>
            </a:r>
            <a:r>
              <a:rPr lang="en-IN" u="sng" dirty="0" smtClean="0">
                <a:hlinkClick r:id="rId10"/>
              </a:rPr>
              <a:t>kushdaga@iitk.ac.in</a:t>
            </a:r>
            <a:endParaRPr lang="en-IN" dirty="0" smtClean="0"/>
          </a:p>
          <a:p>
            <a:pPr marL="0" lvl="0" indent="0">
              <a:buNone/>
            </a:pPr>
            <a:r>
              <a:rPr lang="en-IN" dirty="0" smtClean="0"/>
              <a:t>10.Devesh Goyal (CE)- 190276- </a:t>
            </a:r>
            <a:r>
              <a:rPr lang="en-IN" u="sng" dirty="0" smtClean="0">
                <a:hlinkClick r:id="rId11"/>
              </a:rPr>
              <a:t>devesh@iitk.ac.in</a:t>
            </a:r>
            <a:endParaRPr lang="en-IN"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buFont typeface="Wingdings" pitchFamily="2" charset="2"/>
              <a:buChar char="Ø"/>
            </a:pPr>
            <a:r>
              <a:rPr lang="en-US" dirty="0" smtClean="0"/>
              <a:t>As we do the graphical analysis of the limited data available for this bubble, we find that prices of tulip bulbs start rising after 12</a:t>
            </a:r>
            <a:r>
              <a:rPr lang="en-US" baseline="30000" dirty="0" smtClean="0"/>
              <a:t>th</a:t>
            </a:r>
            <a:r>
              <a:rPr lang="en-US" dirty="0" smtClean="0"/>
              <a:t>  November 1636, and the rise observed was dramatic to say, at least. </a:t>
            </a:r>
          </a:p>
          <a:p>
            <a:pPr>
              <a:buFont typeface="Wingdings" pitchFamily="2" charset="2"/>
              <a:buChar char="Ø"/>
            </a:pPr>
            <a:r>
              <a:rPr lang="en-US" dirty="0" smtClean="0"/>
              <a:t>It crossed the mean line on 1</a:t>
            </a:r>
            <a:r>
              <a:rPr lang="en-US" baseline="30000" dirty="0" smtClean="0"/>
              <a:t>st</a:t>
            </a:r>
            <a:r>
              <a:rPr lang="en-US" dirty="0" smtClean="0"/>
              <a:t> December and upper bound line on 12</a:t>
            </a:r>
            <a:r>
              <a:rPr lang="en-US" baseline="30000" dirty="0" smtClean="0"/>
              <a:t>th</a:t>
            </a:r>
            <a:r>
              <a:rPr lang="en-US" dirty="0" smtClean="0"/>
              <a:t> December. But still, we are not sure that it is a bubble, it may be due to high inflation in market,.</a:t>
            </a:r>
          </a:p>
          <a:p>
            <a:pPr>
              <a:buFont typeface="Wingdings" pitchFamily="2" charset="2"/>
              <a:buChar char="Ø"/>
            </a:pPr>
            <a:r>
              <a:rPr lang="en-US" dirty="0" smtClean="0"/>
              <a:t>But, as we observe from the graph, after reaching its peak on 3</a:t>
            </a:r>
            <a:r>
              <a:rPr lang="en-US" baseline="30000" dirty="0" smtClean="0"/>
              <a:t>rd</a:t>
            </a:r>
            <a:r>
              <a:rPr lang="en-US" dirty="0" smtClean="0"/>
              <a:t> February 1637, t falls dramatically and as we approach May 1637 the curve has fallen way </a:t>
            </a:r>
            <a:r>
              <a:rPr lang="en-US" dirty="0" err="1" smtClean="0"/>
              <a:t>way</a:t>
            </a:r>
            <a:r>
              <a:rPr lang="en-US" dirty="0" smtClean="0"/>
              <a:t> below the mean level, indicating a bubble burst.</a:t>
            </a:r>
          </a:p>
          <a:p>
            <a:pPr>
              <a:buFont typeface="Wingdings" pitchFamily="2" charset="2"/>
              <a:buChar char="Ø"/>
            </a:pPr>
            <a:r>
              <a:rPr lang="en-US" dirty="0" smtClean="0"/>
              <a:t>Hence, we identify a that this was indeed an asset price bubble.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HOUSING PRICE BUBBLE</a:t>
            </a:r>
            <a:endParaRPr lang="en-US" dirty="0"/>
          </a:p>
        </p:txBody>
      </p:sp>
      <p:sp>
        <p:nvSpPr>
          <p:cNvPr id="3" name="Content Placeholder 2"/>
          <p:cNvSpPr>
            <a:spLocks noGrp="1"/>
          </p:cNvSpPr>
          <p:nvPr>
            <p:ph idx="1"/>
          </p:nvPr>
        </p:nvSpPr>
        <p:spPr>
          <a:xfrm>
            <a:off x="457200" y="1371600"/>
            <a:ext cx="8229600" cy="5486400"/>
          </a:xfrm>
        </p:spPr>
        <p:txBody>
          <a:bodyPr>
            <a:normAutofit fontScale="92500" lnSpcReduction="20000"/>
          </a:bodyPr>
          <a:lstStyle/>
          <a:p>
            <a:pPr>
              <a:buFont typeface="Wingdings" pitchFamily="2" charset="2"/>
              <a:buChar char="Ø"/>
            </a:pPr>
            <a:r>
              <a:rPr lang="en-US" dirty="0" smtClean="0"/>
              <a:t> US Housing price bubble was one of the major contributor to the 2008 global economic crisis among other factors.</a:t>
            </a:r>
          </a:p>
          <a:p>
            <a:pPr>
              <a:buFont typeface="Wingdings" pitchFamily="2" charset="2"/>
              <a:buChar char="Ø"/>
            </a:pPr>
            <a:r>
              <a:rPr lang="en-US" dirty="0" smtClean="0"/>
              <a:t> The housing prices rose sharply to become overvalued and then fell dramatically resulting in a severe economic crisis.</a:t>
            </a:r>
          </a:p>
          <a:p>
            <a:pPr>
              <a:buFont typeface="Wingdings" pitchFamily="2" charset="2"/>
              <a:buChar char="Ø"/>
            </a:pPr>
            <a:r>
              <a:rPr lang="en-US" dirty="0" smtClean="0"/>
              <a:t> The graph representing price index corresponding to year in consideration is on the next slide.</a:t>
            </a:r>
          </a:p>
          <a:p>
            <a:pPr>
              <a:buFont typeface="Wingdings" pitchFamily="2" charset="2"/>
              <a:buChar char="Ø"/>
            </a:pPr>
            <a:r>
              <a:rPr lang="en-US" dirty="0" smtClean="0"/>
              <a:t> </a:t>
            </a:r>
            <a:r>
              <a:rPr lang="en-IN" dirty="0" smtClean="0"/>
              <a:t>.We calculate the mean which came out to be 186.5838 and standard deviation came out to be 23.907. The upper bound of mean+ standard deviation is thus equal to 210.4908.</a:t>
            </a:r>
            <a:endParaRPr lang="en-US" dirty="0" smtClean="0"/>
          </a:p>
          <a:p>
            <a:pPr>
              <a:buFont typeface="Wingdings" pitchFamily="2" charset="2"/>
              <a:buChar char="Ø"/>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cdn.discordapp.com/attachments/796819971891265600/815510307157049354/hso_synopsis_graph.png"/>
          <p:cNvPicPr/>
          <p:nvPr/>
        </p:nvPicPr>
        <p:blipFill>
          <a:blip r:embed="rId2">
            <a:extLst>
              <a:ext uri="{28A0092B-C50C-407E-A947-70E740481C1C}">
                <a14:useLocalDpi xmlns="" xmlns:a14="http://schemas.microsoft.com/office/drawing/2010/main" val="0"/>
              </a:ext>
            </a:extLst>
          </a:blip>
          <a:srcRect/>
          <a:stretch>
            <a:fillRect/>
          </a:stretch>
        </p:blipFill>
        <p:spPr bwMode="auto">
          <a:xfrm>
            <a:off x="1295400" y="1219200"/>
            <a:ext cx="7239000" cy="5105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4033"/>
            <a:ext cx="7886700" cy="1204111"/>
          </a:xfrm>
        </p:spPr>
        <p:txBody>
          <a:bodyPr>
            <a:normAutofit/>
          </a:bodyPr>
          <a:lstStyle/>
          <a:p>
            <a:r>
              <a:rPr lang="en-IN" dirty="0" smtClean="0"/>
              <a:t> INTERPRETATION</a:t>
            </a:r>
            <a:endParaRPr lang="en-IN"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a:buFont typeface="Wingdings" panose="05000000000000000000" pitchFamily="2" charset="2"/>
              <a:buChar char="Ø"/>
            </a:pPr>
            <a:r>
              <a:rPr lang="en-IN" dirty="0"/>
              <a:t>As we can observe from the graph, as cost of living changes over the years, price index </a:t>
            </a:r>
            <a:r>
              <a:rPr lang="en-IN" dirty="0" smtClean="0"/>
              <a:t>changes.</a:t>
            </a:r>
          </a:p>
          <a:p>
            <a:pPr>
              <a:buFont typeface="Wingdings" panose="05000000000000000000" pitchFamily="2" charset="2"/>
              <a:buChar char="Ø"/>
            </a:pPr>
            <a:r>
              <a:rPr lang="en-IN" dirty="0"/>
              <a:t>A</a:t>
            </a:r>
            <a:r>
              <a:rPr lang="en-IN" dirty="0" smtClean="0"/>
              <a:t>s it </a:t>
            </a:r>
            <a:r>
              <a:rPr lang="en-IN" dirty="0"/>
              <a:t>crosses the upper bound line in 2005 after that, we can see that it persistently increases, but still, we can’t say here with surety that bubble is forming up, as other factors may be contributing to price </a:t>
            </a:r>
            <a:r>
              <a:rPr lang="en-IN" dirty="0" smtClean="0"/>
              <a:t>increase.</a:t>
            </a:r>
          </a:p>
          <a:p>
            <a:pPr>
              <a:buFont typeface="Wingdings" panose="05000000000000000000" pitchFamily="2" charset="2"/>
              <a:buChar char="Ø"/>
            </a:pPr>
            <a:r>
              <a:rPr lang="en-IN" dirty="0" smtClean="0"/>
              <a:t> </a:t>
            </a:r>
            <a:r>
              <a:rPr lang="en-IN" dirty="0"/>
              <a:t>B</a:t>
            </a:r>
            <a:r>
              <a:rPr lang="en-IN" dirty="0" smtClean="0"/>
              <a:t>ut </a:t>
            </a:r>
            <a:r>
              <a:rPr lang="en-IN" dirty="0"/>
              <a:t>conclusive evidence is seen around 2008, when price index falls sharply and even falls below mean line in 2010. This is burst of asset price bubble in housing sector where housing prices fall drastically after building up for a while and this is the famous 2008 US Housing Price Bubble burst we all know. </a:t>
            </a:r>
            <a:endParaRPr lang="en-IN" dirty="0" smtClean="0"/>
          </a:p>
          <a:p>
            <a:pPr>
              <a:buFont typeface="Wingdings" panose="05000000000000000000" pitchFamily="2" charset="2"/>
              <a:buChar char="Ø"/>
            </a:pPr>
            <a:r>
              <a:rPr lang="en-IN" dirty="0" smtClean="0"/>
              <a:t>Hence, formation of asset price bubble is seen to start around 2005, which eventually bursts in 2008, continuing to affect the price of asset till 2010.</a:t>
            </a:r>
            <a:endParaRPr lang="en-IN" dirty="0"/>
          </a:p>
        </p:txBody>
      </p:sp>
    </p:spTree>
    <p:extLst>
      <p:ext uri="{BB962C8B-B14F-4D97-AF65-F5344CB8AC3E}">
        <p14:creationId xmlns="" xmlns:p14="http://schemas.microsoft.com/office/powerpoint/2010/main" val="2753113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JAPAN REAL ESTATE BUBBLE </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dirty="0" smtClean="0"/>
              <a:t>The Japanese real estate price bubble was observed in late 80s and early 90s, with its burst reportedly happening around the year 1992.</a:t>
            </a:r>
          </a:p>
          <a:p>
            <a:pPr>
              <a:buFont typeface="Wingdings" pitchFamily="2" charset="2"/>
              <a:buChar char="Ø"/>
            </a:pPr>
            <a:r>
              <a:rPr lang="en-US" dirty="0" smtClean="0"/>
              <a:t>The real estate prices stared rising, became overvalued and eventually, when the limit was reached the bubble burst, leaving the Japanese economy in </a:t>
            </a:r>
            <a:r>
              <a:rPr lang="en-US" dirty="0" err="1" smtClean="0"/>
              <a:t>svere</a:t>
            </a:r>
            <a:r>
              <a:rPr lang="en-US" dirty="0" smtClean="0"/>
              <a:t> recession.</a:t>
            </a:r>
          </a:p>
          <a:p>
            <a:pPr>
              <a:buFont typeface="Wingdings" pitchFamily="2" charset="2"/>
              <a:buChar char="Ø"/>
            </a:pPr>
            <a:r>
              <a:rPr lang="en-US" dirty="0" smtClean="0"/>
              <a:t>Irrational </a:t>
            </a:r>
            <a:r>
              <a:rPr lang="en-US" dirty="0" err="1" smtClean="0"/>
              <a:t>behaviour</a:t>
            </a:r>
            <a:r>
              <a:rPr lang="en-US" dirty="0" smtClean="0"/>
              <a:t> of property buyers is touted as </a:t>
            </a:r>
            <a:r>
              <a:rPr lang="en-US" dirty="0" err="1" smtClean="0"/>
              <a:t>te</a:t>
            </a:r>
            <a:r>
              <a:rPr lang="en-US" dirty="0" smtClean="0"/>
              <a:t> major reason for this bubble.</a:t>
            </a:r>
          </a:p>
          <a:p>
            <a:pPr>
              <a:buFont typeface="Wingdings" pitchFamily="2" charset="2"/>
              <a:buChar char="Ø"/>
            </a:pPr>
            <a:r>
              <a:rPr lang="en-US" dirty="0" smtClean="0"/>
              <a:t>In the graphical analysis which we have done on real estate price indices, the mean of price indices is 140.4090909 and standard deviation being 129.7248587. The mean plus standard deviation being 270.1339496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descr="blob:https://web.whatsapp.com/78a9d401-7698-4581-a7db-36330a23e73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9156" name="AutoShape 4" descr="blob:https://web.whatsapp.com/78a9d401-7698-4581-a7db-36330a23e73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49157" name="Picture 5"/>
          <p:cNvPicPr>
            <a:picLocks noChangeAspect="1" noChangeArrowheads="1"/>
          </p:cNvPicPr>
          <p:nvPr/>
        </p:nvPicPr>
        <p:blipFill>
          <a:blip r:embed="rId2"/>
          <a:srcRect/>
          <a:stretch>
            <a:fillRect/>
          </a:stretch>
        </p:blipFill>
        <p:spPr bwMode="auto">
          <a:xfrm>
            <a:off x="609600" y="806731"/>
            <a:ext cx="7772399" cy="5365469"/>
          </a:xfrm>
          <a:prstGeom prst="rect">
            <a:avLst/>
          </a:prstGeom>
          <a:noFill/>
          <a:ln w="9525">
            <a:noFill/>
            <a:miter lim="800000"/>
            <a:headEnd/>
            <a:tailEnd/>
          </a:ln>
          <a:effectLst/>
        </p:spPr>
      </p:pic>
      <p:sp>
        <p:nvSpPr>
          <p:cNvPr id="5" name="Rectangle 4"/>
          <p:cNvSpPr/>
          <p:nvPr/>
        </p:nvSpPr>
        <p:spPr>
          <a:xfrm>
            <a:off x="2286000" y="1305342"/>
            <a:ext cx="4572000" cy="369332"/>
          </a:xfrm>
          <a:prstGeom prst="rect">
            <a:avLst/>
          </a:prstGeom>
        </p:spPr>
        <p:txBody>
          <a:bodyPr>
            <a:spAutoFit/>
          </a:bodyPr>
          <a:lstStyle/>
          <a:p>
            <a:r>
              <a:rPr lang="en-US" baseline="30000" dirty="0" smtClean="0">
                <a:hlinkClick r:id="rId3"/>
              </a:rPr>
              <a: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 we analyze the graph, we see that price index value starts rising slightly from 1971, but this slight increase is due to change in the cost of living.</a:t>
            </a:r>
          </a:p>
          <a:p>
            <a:r>
              <a:rPr lang="en-US" dirty="0" smtClean="0"/>
              <a:t>But around 1985, the curve shows a tendency to cross the mean line and eventually </a:t>
            </a:r>
            <a:r>
              <a:rPr lang="en-US" dirty="0" err="1" smtClean="0"/>
              <a:t>croses</a:t>
            </a:r>
            <a:r>
              <a:rPr lang="en-US" dirty="0" smtClean="0"/>
              <a:t> it in 1986. It crossed the upper bound line in 1989 and with dramatic increase, even crosses the 500 mark in 1992, reaching its peak around 1993-94. Again, till now, it may be due to inflation and further analysis is required to confirm whether it is a price bubble or not.</a:t>
            </a:r>
          </a:p>
          <a:p>
            <a:r>
              <a:rPr lang="en-US" dirty="0" smtClean="0"/>
              <a:t>But as we can see after 1993, the price index falls dramatically, with the curve going below even the mean line in 1998. This fall confirm that indeed this is a price bubble.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PART-2 ( RESPONSE)</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 In this section , we are going to suggest the best possible responses after an </a:t>
            </a:r>
            <a:r>
              <a:rPr lang="en-US" dirty="0" err="1" smtClean="0"/>
              <a:t>asse</a:t>
            </a:r>
            <a:r>
              <a:rPr lang="en-US" dirty="0" smtClean="0"/>
              <a:t> t price bubble has been formed from the viewpoints of-</a:t>
            </a:r>
          </a:p>
          <a:p>
            <a:pPr marL="514350" indent="-514350">
              <a:buAutoNum type="arabicPeriod"/>
            </a:pPr>
            <a:r>
              <a:rPr lang="en-US" dirty="0" smtClean="0"/>
              <a:t>Monetary policy maker</a:t>
            </a:r>
          </a:p>
          <a:p>
            <a:pPr marL="514350" indent="-514350">
              <a:buAutoNum type="arabicPeriod"/>
            </a:pPr>
            <a:r>
              <a:rPr lang="en-US" dirty="0" smtClean="0"/>
              <a:t> Market participant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IN" dirty="0">
                <a:latin typeface="Times New Roman" panose="02020603050405020304" pitchFamily="18" charset="0"/>
                <a:cs typeface="Times New Roman" panose="02020603050405020304" pitchFamily="18" charset="0"/>
              </a:rPr>
              <a:t>MONETARY POLICY RESPONSE</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28650" y="1825624"/>
            <a:ext cx="7886700" cy="4781238"/>
          </a:xfrm>
        </p:spPr>
        <p:txBody>
          <a:bodyPr>
            <a:noAutofit/>
          </a:bodyPr>
          <a:lstStyle/>
          <a:p>
            <a:pPr marL="0" indent="0">
              <a:buNone/>
            </a:pPr>
            <a:r>
              <a:rPr lang="en-IN" dirty="0">
                <a:latin typeface="Times New Roman" panose="02020603050405020304" pitchFamily="18" charset="0"/>
                <a:cs typeface="Times New Roman" panose="02020603050405020304" pitchFamily="18" charset="0"/>
              </a:rPr>
              <a:t>While dealing with asset price bubbles, Monetary policy has two schools of thought:-</a:t>
            </a:r>
          </a:p>
          <a:p>
            <a:pPr marL="0" indent="0">
              <a:buNone/>
            </a:pP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1). Proactive </a:t>
            </a:r>
            <a:r>
              <a:rPr lang="en-IN" dirty="0">
                <a:latin typeface="Times New Roman" panose="02020603050405020304" pitchFamily="18" charset="0"/>
                <a:cs typeface="Times New Roman" panose="02020603050405020304" pitchFamily="18" charset="0"/>
              </a:rPr>
              <a:t>approach</a:t>
            </a:r>
          </a:p>
          <a:p>
            <a:pPr marL="0" indent="0">
              <a:buNone/>
            </a:pPr>
            <a:r>
              <a:rPr lang="en-IN" dirty="0" smtClean="0">
                <a:latin typeface="Times New Roman" panose="02020603050405020304" pitchFamily="18" charset="0"/>
                <a:cs typeface="Times New Roman" panose="02020603050405020304" pitchFamily="18" charset="0"/>
              </a:rPr>
              <a:t>2). Reactive </a:t>
            </a:r>
            <a:r>
              <a:rPr lang="en-IN" dirty="0">
                <a:latin typeface="Times New Roman" panose="02020603050405020304" pitchFamily="18" charset="0"/>
                <a:cs typeface="Times New Roman" panose="02020603050405020304" pitchFamily="18" charset="0"/>
              </a:rPr>
              <a:t>approach</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810318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447800"/>
          </a:xfrm>
        </p:spPr>
        <p:txBody>
          <a:bodyPr>
            <a:noAutofit/>
          </a:bodyPr>
          <a:lstStyle/>
          <a:p>
            <a:pPr marL="0" indent="0" algn="ctr"/>
            <a:r>
              <a:rPr lang="en-IN" sz="2800" dirty="0" smtClean="0">
                <a:latin typeface="Times New Roman" panose="02020603050405020304" pitchFamily="18" charset="0"/>
                <a:cs typeface="Times New Roman" panose="02020603050405020304" pitchFamily="18" charset="0"/>
              </a:rPr>
              <a:t/>
            </a:r>
            <a:br>
              <a:rPr lang="en-IN" sz="2800" dirty="0" smtClean="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Believes </a:t>
            </a:r>
            <a:r>
              <a:rPr lang="en-IN" sz="2800" b="1" dirty="0">
                <a:latin typeface="Times New Roman" panose="02020603050405020304" pitchFamily="18" charset="0"/>
                <a:cs typeface="Times New Roman" panose="02020603050405020304" pitchFamily="18" charset="0"/>
              </a:rPr>
              <a:t>and propositions of Cecchetti, Genberg and </a:t>
            </a:r>
            <a:r>
              <a:rPr lang="en-IN" sz="2800" b="1" dirty="0" smtClean="0">
                <a:latin typeface="Times New Roman" panose="02020603050405020304" pitchFamily="18" charset="0"/>
                <a:cs typeface="Times New Roman" panose="02020603050405020304" pitchFamily="18" charset="0"/>
              </a:rPr>
              <a:t>Wadhwani</a:t>
            </a: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br>
              <a:rPr lang="en-IN" sz="2800" dirty="0">
                <a:latin typeface="Times New Roman" panose="02020603050405020304" pitchFamily="18" charset="0"/>
                <a:cs typeface="Times New Roman" panose="02020603050405020304" pitchFamily="18" charset="0"/>
              </a:rPr>
            </a:br>
            <a:endParaRPr lang="en-IN" sz="2800" dirty="0"/>
          </a:p>
        </p:txBody>
      </p:sp>
      <p:sp>
        <p:nvSpPr>
          <p:cNvPr id="3" name="Content Placeholder 2"/>
          <p:cNvSpPr>
            <a:spLocks noGrp="1"/>
          </p:cNvSpPr>
          <p:nvPr>
            <p:ph idx="1"/>
          </p:nvPr>
        </p:nvSpPr>
        <p:spPr>
          <a:xfrm>
            <a:off x="457200" y="2133600"/>
            <a:ext cx="8229600" cy="4724400"/>
          </a:xfrm>
        </p:spPr>
        <p:txBody>
          <a:bodyPr>
            <a:normAutofit fontScale="85000" lnSpcReduction="20000"/>
          </a:bodyPr>
          <a:lstStyle/>
          <a:p>
            <a:pPr marL="514350" lvl="0" indent="-514350">
              <a:buClr>
                <a:schemeClr val="tx1"/>
              </a:buClr>
              <a:buFont typeface="+mj-lt"/>
              <a:buAutoNum type="arabicPeriod"/>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aim of monetary policy is to reduce asset price bubbles because this will minimize the boom-burst cycle and decrease the distortion that asset price bubbles have on both consumption and investment.</a:t>
            </a:r>
          </a:p>
          <a:p>
            <a:pPr marL="514350" lvl="0" indent="-514350">
              <a:buClr>
                <a:schemeClr val="tx1"/>
              </a:buClr>
              <a:buFont typeface="+mj-lt"/>
              <a:buAutoNum type="arabicPeriod"/>
            </a:pPr>
            <a:r>
              <a:rPr lang="en-IN" dirty="0">
                <a:latin typeface="Times New Roman" panose="02020603050405020304" pitchFamily="18" charset="0"/>
                <a:cs typeface="Times New Roman" panose="02020603050405020304" pitchFamily="18" charset="0"/>
              </a:rPr>
              <a:t>Monetary policy officials should react to asset price bubbles with changes in interest rates under certain situations.</a:t>
            </a:r>
          </a:p>
          <a:p>
            <a:pPr marL="514350" lvl="0" indent="-514350">
              <a:buClr>
                <a:schemeClr val="tx1"/>
              </a:buClr>
              <a:buFont typeface="+mj-lt"/>
              <a:buAutoNum type="arabicPeriod"/>
            </a:pPr>
            <a:r>
              <a:rPr lang="en-IN" dirty="0">
                <a:latin typeface="Times New Roman" panose="02020603050405020304" pitchFamily="18" charset="0"/>
                <a:cs typeface="Times New Roman" panose="02020603050405020304" pitchFamily="18" charset="0"/>
              </a:rPr>
              <a:t>The probability of an asset price bubble form can be decreased to a great extent by declaring </a:t>
            </a:r>
            <a:r>
              <a:rPr lang="en-IN" dirty="0" smtClean="0">
                <a:latin typeface="Times New Roman" panose="02020603050405020304" pitchFamily="18" charset="0"/>
                <a:cs typeface="Times New Roman" panose="02020603050405020304" pitchFamily="18" charset="0"/>
              </a:rPr>
              <a:t>publicly </a:t>
            </a:r>
            <a:r>
              <a:rPr lang="en-IN" dirty="0">
                <a:latin typeface="Times New Roman" panose="02020603050405020304" pitchFamily="18" charset="0"/>
                <a:cs typeface="Times New Roman" panose="02020603050405020304" pitchFamily="18" charset="0"/>
              </a:rPr>
              <a:t>that monetary authorities will lean against asset price bubbles.</a:t>
            </a:r>
          </a:p>
          <a:p>
            <a:pPr marL="514350" lvl="0" indent="-514350">
              <a:buClr>
                <a:schemeClr val="tx1"/>
              </a:buClr>
              <a:buFont typeface="+mj-lt"/>
              <a:buAutoNum type="arabicPeriod"/>
            </a:pPr>
            <a:r>
              <a:rPr lang="en-IN" dirty="0">
                <a:latin typeface="Times New Roman" panose="02020603050405020304" pitchFamily="18" charset="0"/>
                <a:cs typeface="Times New Roman" panose="02020603050405020304" pitchFamily="18" charset="0"/>
              </a:rPr>
              <a:t>The proactive policy will be most effective when the source of shock is financial in nature and not real.</a:t>
            </a:r>
          </a:p>
          <a:p>
            <a:pPr marL="514350" indent="-514350">
              <a:buClr>
                <a:schemeClr val="tx1"/>
              </a:buClr>
              <a:buFont typeface="+mj-lt"/>
              <a:buAutoNum type="arabicPeriod"/>
            </a:pPr>
            <a:endParaRPr lang="en-IN" dirty="0">
              <a:latin typeface="Times New Roman" panose="02020603050405020304" pitchFamily="18" charset="0"/>
              <a:cs typeface="Times New Roman" panose="02020603050405020304" pitchFamily="18" charset="0"/>
            </a:endParaRPr>
          </a:p>
          <a:p>
            <a:pPr marL="514350" indent="-514350">
              <a:buClr>
                <a:schemeClr val="tx1"/>
              </a:buClr>
              <a:buFont typeface="+mj-lt"/>
              <a:buAutoNum type="arabicPeriod"/>
            </a:pPr>
            <a:endParaRPr lang="en-IN" dirty="0"/>
          </a:p>
        </p:txBody>
      </p:sp>
    </p:spTree>
    <p:extLst>
      <p:ext uri="{BB962C8B-B14F-4D97-AF65-F5344CB8AC3E}">
        <p14:creationId xmlns:p14="http://schemas.microsoft.com/office/powerpoint/2010/main" xmlns="" val="4139293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457200" y="1447800"/>
            <a:ext cx="8229600" cy="5410200"/>
          </a:xfrm>
        </p:spPr>
        <p:txBody>
          <a:bodyPr>
            <a:normAutofit fontScale="70000" lnSpcReduction="20000"/>
          </a:bodyPr>
          <a:lstStyle/>
          <a:p>
            <a:pPr>
              <a:buFont typeface="Wingdings" panose="05000000000000000000" pitchFamily="2" charset="2"/>
              <a:buChar char="Ø"/>
            </a:pPr>
            <a:r>
              <a:rPr lang="en-IN" dirty="0" smtClean="0"/>
              <a:t>Asset price bubbles shoulder the blame for economic crises and recessions.</a:t>
            </a:r>
          </a:p>
          <a:p>
            <a:pPr>
              <a:buFont typeface="Wingdings" panose="05000000000000000000" pitchFamily="2" charset="2"/>
              <a:buChar char="Ø"/>
            </a:pPr>
            <a:r>
              <a:rPr lang="en-IN" dirty="0" smtClean="0"/>
              <a:t>In this paper we have attempted to devise a method to identify asset price bubbles or economic price bubbles. </a:t>
            </a:r>
          </a:p>
          <a:p>
            <a:pPr>
              <a:buFont typeface="Wingdings" panose="05000000000000000000" pitchFamily="2" charset="2"/>
              <a:buChar char="Ø"/>
            </a:pPr>
            <a:r>
              <a:rPr lang="en-IN" dirty="0" smtClean="0"/>
              <a:t>First we will take a look at some historical price bubbles and what caused them. These will include The Great Depression in the United States in the early 20th century and also the Housing Price bubble in the mid-2000s. </a:t>
            </a:r>
          </a:p>
          <a:p>
            <a:pPr>
              <a:buFont typeface="Wingdings" panose="05000000000000000000" pitchFamily="2" charset="2"/>
              <a:buChar char="Ø"/>
            </a:pPr>
            <a:r>
              <a:rPr lang="en-IN" dirty="0" smtClean="0"/>
              <a:t>Then we will discuss in brief the best monetary policy response and participation response.</a:t>
            </a:r>
          </a:p>
          <a:p>
            <a:pPr>
              <a:buFont typeface="Wingdings" panose="05000000000000000000" pitchFamily="2" charset="2"/>
              <a:buChar char="Ø"/>
            </a:pPr>
            <a:r>
              <a:rPr lang="en-IN" dirty="0" smtClean="0"/>
              <a:t>We would finally try to devise a relation of asset price bubbles with some important macroeconomic  factors, such as   monetary supply ,consumption , interest rates, investment, etc . which would be a cause and effect analysis of these variables. Also we have attempted to analyse the role of systemic risk contributions of individual financial institutions in price bubble formation. </a:t>
            </a:r>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886700" cy="867138"/>
          </a:xfrm>
        </p:spPr>
        <p:txBody>
          <a:bodyPr>
            <a:normAutofit fontScale="90000"/>
          </a:bodyPr>
          <a:lstStyle/>
          <a:p>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Believes </a:t>
            </a:r>
            <a:r>
              <a:rPr lang="en-IN" b="1" dirty="0">
                <a:latin typeface="Times New Roman" panose="02020603050405020304" pitchFamily="18" charset="0"/>
                <a:cs typeface="Times New Roman" panose="02020603050405020304" pitchFamily="18" charset="0"/>
              </a:rPr>
              <a:t>and propositions of Michael Bordo and Olivier Jeanne :-</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marL="514350" lvl="0" indent="-514350">
              <a:buFont typeface="+mj-lt"/>
              <a:buAutoNum type="arabicPeriod"/>
            </a:pPr>
            <a:r>
              <a:rPr lang="en-IN" dirty="0" smtClean="0">
                <a:latin typeface="Times New Roman" panose="02020603050405020304" pitchFamily="18" charset="0"/>
                <a:cs typeface="Times New Roman" panose="02020603050405020304" pitchFamily="18" charset="0"/>
              </a:rPr>
              <a:t>Taylor </a:t>
            </a:r>
            <a:r>
              <a:rPr lang="en-IN" dirty="0">
                <a:latin typeface="Times New Roman" panose="02020603050405020304" pitchFamily="18" charset="0"/>
                <a:cs typeface="Times New Roman" panose="02020603050405020304" pitchFamily="18" charset="0"/>
              </a:rPr>
              <a:t>Rule is the right way to make decisions, urging a need for more discretionary decision making based on arising circumstances.</a:t>
            </a:r>
          </a:p>
          <a:p>
            <a:pPr marL="514350" lvl="0" indent="-514350">
              <a:buFont typeface="+mj-lt"/>
              <a:buAutoNum type="arabicPeriod"/>
            </a:pPr>
            <a:r>
              <a:rPr lang="en-IN" dirty="0">
                <a:latin typeface="Times New Roman" panose="02020603050405020304" pitchFamily="18" charset="0"/>
                <a:cs typeface="Times New Roman" panose="02020603050405020304" pitchFamily="18" charset="0"/>
              </a:rPr>
              <a:t>Large price reversals impose large adverse effects on the economy.</a:t>
            </a:r>
          </a:p>
          <a:p>
            <a:pPr marL="514350" lvl="0" indent="-514350">
              <a:buFont typeface="+mj-lt"/>
              <a:buAutoNum type="arabicPeriod"/>
            </a:pPr>
            <a:r>
              <a:rPr lang="en-IN" dirty="0">
                <a:latin typeface="Times New Roman" panose="02020603050405020304" pitchFamily="18" charset="0"/>
                <a:cs typeface="Times New Roman" panose="02020603050405020304" pitchFamily="18" charset="0"/>
              </a:rPr>
              <a:t>The decision to use proactive monetary policy should be based on the balance sheet risk to asset price movement.</a:t>
            </a:r>
          </a:p>
          <a:p>
            <a:pPr marL="514350" lvl="0" indent="-514350">
              <a:buFont typeface="+mj-lt"/>
              <a:buAutoNum type="arabicPeriod"/>
            </a:pPr>
            <a:r>
              <a:rPr lang="en-IN" dirty="0">
                <a:latin typeface="Times New Roman" panose="02020603050405020304" pitchFamily="18" charset="0"/>
                <a:cs typeface="Times New Roman" panose="02020603050405020304" pitchFamily="18" charset="0"/>
              </a:rPr>
              <a:t>Monetary authorities should sometimes restrict monetary policy above and beyond what it takes to reach their inflation targets.( Analysed from The great depression and Japanese asset price bubble of the late 1980s).</a:t>
            </a:r>
          </a:p>
          <a:p>
            <a:pPr marL="514350" lvl="0" indent="-514350">
              <a:buFont typeface="+mj-lt"/>
              <a:buAutoNum type="arabicPeriod"/>
            </a:pPr>
            <a:r>
              <a:rPr lang="en-IN" dirty="0">
                <a:latin typeface="Times New Roman" panose="02020603050405020304" pitchFamily="18" charset="0"/>
                <a:cs typeface="Times New Roman" panose="02020603050405020304" pitchFamily="18" charset="0"/>
              </a:rPr>
              <a:t>There should be a balance between current output and the probability of a credit crunch.</a:t>
            </a:r>
          </a:p>
          <a:p>
            <a:pPr marL="514350" lvl="0" indent="-514350">
              <a:buFont typeface="+mj-lt"/>
              <a:buAutoNum type="arabicPeriod"/>
            </a:pPr>
            <a:r>
              <a:rPr lang="en-IN" dirty="0">
                <a:latin typeface="Times New Roman" panose="02020603050405020304" pitchFamily="18" charset="0"/>
                <a:cs typeface="Times New Roman" panose="02020603050405020304" pitchFamily="18" charset="0"/>
              </a:rPr>
              <a:t>If the current output loss is larger, the proactive policy isn't optimal, and it's optimal if current output loss is smaller.</a:t>
            </a:r>
          </a:p>
          <a:p>
            <a:pPr marL="0" indent="0">
              <a:buNone/>
            </a:pP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597122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228600" y="1447800"/>
            <a:ext cx="8229600" cy="5211763"/>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Hence , by taking this reactive approach  they are able to only intervene when a credit crunch occurs.</a:t>
            </a:r>
          </a:p>
          <a:p>
            <a:pPr marL="0" indent="0">
              <a:buNone/>
            </a:pPr>
            <a:r>
              <a:rPr lang="en-IN" sz="2000" dirty="0" smtClean="0">
                <a:latin typeface="Times New Roman" panose="02020603050405020304" pitchFamily="18" charset="0"/>
                <a:cs typeface="Times New Roman" panose="02020603050405020304" pitchFamily="18" charset="0"/>
              </a:rPr>
              <a:t>So</a:t>
            </a:r>
            <a:r>
              <a:rPr lang="en-IN" sz="2000" dirty="0">
                <a:latin typeface="Times New Roman" panose="02020603050405020304" pitchFamily="18" charset="0"/>
                <a:cs typeface="Times New Roman" panose="02020603050405020304" pitchFamily="18" charset="0"/>
              </a:rPr>
              <a:t>, a reactive monetary policy is the best way to deal with asset price </a:t>
            </a:r>
            <a:r>
              <a:rPr lang="en-IN" sz="2000" dirty="0" smtClean="0">
                <a:latin typeface="Times New Roman" panose="02020603050405020304" pitchFamily="18" charset="0"/>
                <a:cs typeface="Times New Roman" panose="02020603050405020304" pitchFamily="18" charset="0"/>
              </a:rPr>
              <a:t>bubbles.</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1" u="sng" dirty="0" smtClean="0">
                <a:latin typeface="Times New Roman" panose="02020603050405020304" pitchFamily="18" charset="0"/>
                <a:cs typeface="Times New Roman" panose="02020603050405020304" pitchFamily="18" charset="0"/>
              </a:rPr>
              <a:t>Reasons </a:t>
            </a:r>
            <a:r>
              <a:rPr lang="en-IN" sz="2000" b="1" u="sng" dirty="0">
                <a:latin typeface="Times New Roman" panose="02020603050405020304" pitchFamily="18" charset="0"/>
                <a:cs typeface="Times New Roman" panose="02020603050405020304" pitchFamily="18" charset="0"/>
              </a:rPr>
              <a:t>for rejecting proactive monetary policy: </a:t>
            </a:r>
            <a:endParaRPr lang="en-IN" sz="2000" b="1" u="sng" dirty="0" smtClean="0">
              <a:latin typeface="Times New Roman" panose="02020603050405020304" pitchFamily="18" charset="0"/>
              <a:cs typeface="Times New Roman" panose="02020603050405020304" pitchFamily="18" charset="0"/>
            </a:endParaRPr>
          </a:p>
          <a:p>
            <a:pPr marL="0" indent="0">
              <a:buNone/>
            </a:pPr>
            <a:endParaRPr lang="en-IN" sz="2000" b="1"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smtClean="0">
                <a:latin typeface="Times New Roman" panose="02020603050405020304" pitchFamily="18" charset="0"/>
                <a:cs typeface="Times New Roman" panose="02020603050405020304" pitchFamily="18" charset="0"/>
              </a:rPr>
              <a:t>They </a:t>
            </a:r>
            <a:r>
              <a:rPr lang="en-IN" sz="2000" dirty="0">
                <a:latin typeface="Times New Roman" panose="02020603050405020304" pitchFamily="18" charset="0"/>
                <a:cs typeface="Times New Roman" panose="02020603050405020304" pitchFamily="18" charset="0"/>
              </a:rPr>
              <a:t>depends a lot on predicting the impacts of unpredictable events.</a:t>
            </a:r>
          </a:p>
          <a:p>
            <a:pPr marL="342900" lvl="0" indent="-342900">
              <a:buFont typeface="+mj-lt"/>
              <a:buAutoNum type="arabicPeriod"/>
            </a:pPr>
            <a:r>
              <a:rPr lang="en-IN" sz="2000" dirty="0">
                <a:latin typeface="Times New Roman" panose="02020603050405020304" pitchFamily="18" charset="0"/>
                <a:cs typeface="Times New Roman" panose="02020603050405020304" pitchFamily="18" charset="0"/>
              </a:rPr>
              <a:t>Proactively targeting asset price bubbles could lead to pricking the bubble.</a:t>
            </a:r>
          </a:p>
          <a:p>
            <a:pPr marL="342900" lvl="0" indent="-342900">
              <a:buFont typeface="+mj-lt"/>
              <a:buAutoNum type="arabicPeriod"/>
            </a:pPr>
            <a:r>
              <a:rPr lang="en-IN" sz="2000" dirty="0">
                <a:latin typeface="Times New Roman" panose="02020603050405020304" pitchFamily="18" charset="0"/>
                <a:cs typeface="Times New Roman" panose="02020603050405020304" pitchFamily="18" charset="0"/>
              </a:rPr>
              <a:t>It lacks the transparency of a Taylor Rule reactive system.( Reactive policy set its goals based on a clear target for inflation</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buNone/>
            </a:pPr>
            <a:r>
              <a:rPr lang="en-IN" sz="2000" b="1" u="sng" dirty="0">
                <a:latin typeface="Times New Roman" panose="02020603050405020304" pitchFamily="18" charset="0"/>
                <a:cs typeface="Times New Roman" panose="02020603050405020304" pitchFamily="18" charset="0"/>
              </a:rPr>
              <a:t>Incidents when proactive approach of targeting asset prices has led to the pricking of bubble:-</a:t>
            </a:r>
          </a:p>
          <a:p>
            <a:pPr marL="0" indent="0">
              <a:buNone/>
            </a:pPr>
            <a:r>
              <a:rPr lang="en-IN" sz="2000" b="1" u="sng"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The great depression</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Japan's case (1980s and 90s)</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96818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MARKET PARTICIPANT APPROACH</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t>
            </a:r>
            <a:br>
              <a:rPr lang="en-IN"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It's very difficult to determine the best approach for each market participant when a bubble is forming</a:t>
            </a:r>
            <a:r>
              <a:rPr lang="en-IN" sz="1800" dirty="0" smtClean="0">
                <a:latin typeface="Times New Roman" panose="02020603050405020304" pitchFamily="18" charset="0"/>
                <a:cs typeface="Times New Roman" panose="02020603050405020304" pitchFamily="18" charset="0"/>
              </a:rPr>
              <a:t>.</a:t>
            </a:r>
          </a:p>
          <a:p>
            <a:pPr marL="0" indent="0">
              <a:buNone/>
            </a:pPr>
            <a:r>
              <a:rPr lang="en-IN" sz="1800" dirty="0" smtClean="0">
                <a:latin typeface="Times New Roman" panose="02020603050405020304" pitchFamily="18" charset="0"/>
                <a:cs typeface="Times New Roman" panose="02020603050405020304" pitchFamily="18" charset="0"/>
              </a:rPr>
              <a:t> </a:t>
            </a:r>
            <a:r>
              <a:rPr lang="en-IN" sz="1800" b="1" u="sng" dirty="0" smtClean="0">
                <a:latin typeface="Times New Roman" panose="02020603050405020304" pitchFamily="18" charset="0"/>
                <a:cs typeface="Times New Roman" panose="02020603050405020304" pitchFamily="18" charset="0"/>
              </a:rPr>
              <a:t>Prediction of the efficient market theory</a:t>
            </a:r>
            <a:r>
              <a:rPr lang="en-IN" sz="1800" dirty="0" smtClean="0">
                <a:latin typeface="Times New Roman" panose="02020603050405020304" pitchFamily="18" charset="0"/>
                <a:cs typeface="Times New Roman" panose="02020603050405020304" pitchFamily="18" charset="0"/>
              </a:rPr>
              <a:t>: On realising that an asset is above its fundamental value, a rational participant will work against the mispricing until it returns to its fundamental value.</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But </a:t>
            </a:r>
            <a:r>
              <a:rPr lang="en-IN" sz="1800" dirty="0">
                <a:latin typeface="Times New Roman" panose="02020603050405020304" pitchFamily="18" charset="0"/>
                <a:cs typeface="Times New Roman" panose="02020603050405020304" pitchFamily="18" charset="0"/>
              </a:rPr>
              <a:t>this is not what happens when a bubble is formed.</a:t>
            </a:r>
          </a:p>
          <a:p>
            <a:pPr marL="0" indent="0">
              <a:buNone/>
            </a:pPr>
            <a:r>
              <a:rPr lang="en-IN" sz="1800" dirty="0">
                <a:latin typeface="Times New Roman" panose="02020603050405020304" pitchFamily="18" charset="0"/>
                <a:cs typeface="Times New Roman" panose="02020603050405020304" pitchFamily="18" charset="0"/>
              </a:rPr>
              <a:t> </a:t>
            </a:r>
            <a:r>
              <a:rPr lang="en-IN" sz="1800" b="1" u="sng" dirty="0" smtClean="0">
                <a:latin typeface="Times New Roman" panose="02020603050405020304" pitchFamily="18" charset="0"/>
                <a:cs typeface="Times New Roman" panose="02020603050405020304" pitchFamily="18" charset="0"/>
              </a:rPr>
              <a:t>Risky </a:t>
            </a:r>
            <a:r>
              <a:rPr lang="en-IN" sz="1800" b="1" u="sng" dirty="0">
                <a:latin typeface="Times New Roman" panose="02020603050405020304" pitchFamily="18" charset="0"/>
                <a:cs typeface="Times New Roman" panose="02020603050405020304" pitchFamily="18" charset="0"/>
              </a:rPr>
              <a:t>approach - </a:t>
            </a:r>
          </a:p>
          <a:p>
            <a:pPr lvl="0">
              <a:buFont typeface="+mj-lt"/>
              <a:buAutoNum type="arabicPeriod"/>
            </a:pPr>
            <a:r>
              <a:rPr lang="en-IN" sz="1800" dirty="0">
                <a:latin typeface="Times New Roman" panose="02020603050405020304" pitchFamily="18" charset="0"/>
                <a:cs typeface="Times New Roman" panose="02020603050405020304" pitchFamily="18" charset="0"/>
              </a:rPr>
              <a:t>Many participants will make attempts to ride the bubble and time the market so they sell at the peak.</a:t>
            </a:r>
          </a:p>
          <a:p>
            <a:pPr>
              <a:buFont typeface="+mj-lt"/>
              <a:buAutoNum type="arabicPeriod"/>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Shorting </a:t>
            </a:r>
            <a:r>
              <a:rPr lang="en-IN" sz="1800" dirty="0">
                <a:latin typeface="Times New Roman" panose="02020603050405020304" pitchFamily="18" charset="0"/>
                <a:cs typeface="Times New Roman" panose="02020603050405020304" pitchFamily="18" charset="0"/>
              </a:rPr>
              <a:t>the market upon identification of a bubble can be very costly in short run in both performance and fund outflows, because the bubble may persist for some time.</a:t>
            </a:r>
          </a:p>
          <a:p>
            <a:pPr marL="0" indent="0">
              <a:buNone/>
            </a:pPr>
            <a:r>
              <a:rPr lang="en-IN" sz="1800" dirty="0">
                <a:latin typeface="Times New Roman" panose="02020603050405020304" pitchFamily="18" charset="0"/>
                <a:cs typeface="Times New Roman" panose="02020603050405020304" pitchFamily="18" charset="0"/>
              </a:rPr>
              <a:t> </a:t>
            </a:r>
            <a:r>
              <a:rPr lang="en-IN" sz="1800" b="1" u="sng" dirty="0" smtClean="0">
                <a:latin typeface="Times New Roman" panose="02020603050405020304" pitchFamily="18" charset="0"/>
                <a:cs typeface="Times New Roman" panose="02020603050405020304" pitchFamily="18" charset="0"/>
              </a:rPr>
              <a:t>Safest </a:t>
            </a:r>
            <a:r>
              <a:rPr lang="en-IN" sz="1800" b="1" u="sng" dirty="0">
                <a:latin typeface="Times New Roman" panose="02020603050405020304" pitchFamily="18" charset="0"/>
                <a:cs typeface="Times New Roman" panose="02020603050405020304" pitchFamily="18" charset="0"/>
              </a:rPr>
              <a:t>approach </a:t>
            </a:r>
            <a:r>
              <a:rPr lang="en-IN" sz="1800" dirty="0">
                <a:latin typeface="Times New Roman" panose="02020603050405020304" pitchFamily="18" charset="0"/>
                <a:cs typeface="Times New Roman" panose="02020603050405020304" pitchFamily="18" charset="0"/>
              </a:rPr>
              <a:t>: Sell the stocks by identification and moving to safer asset classes that are not highly correlated with equity prices.</a:t>
            </a:r>
          </a:p>
          <a:p>
            <a:pPr marL="0" indent="0">
              <a:buNone/>
            </a:pPr>
            <a:r>
              <a:rPr lang="en-IN" sz="1800" dirty="0">
                <a:latin typeface="Times New Roman" panose="02020603050405020304" pitchFamily="18" charset="0"/>
                <a:cs typeface="Times New Roman" panose="02020603050405020304" pitchFamily="18" charset="0"/>
              </a:rPr>
              <a:t> </a:t>
            </a:r>
            <a:r>
              <a:rPr lang="en-IN" sz="1800" b="1" u="sng" dirty="0" smtClean="0">
                <a:latin typeface="Times New Roman" panose="02020603050405020304" pitchFamily="18" charset="0"/>
                <a:cs typeface="Times New Roman" panose="02020603050405020304" pitchFamily="18" charset="0"/>
              </a:rPr>
              <a:t>It's </a:t>
            </a:r>
            <a:r>
              <a:rPr lang="en-IN" sz="1800" b="1" u="sng" dirty="0">
                <a:latin typeface="Times New Roman" panose="02020603050405020304" pitchFamily="18" charset="0"/>
                <a:cs typeface="Times New Roman" panose="02020603050405020304" pitchFamily="18" charset="0"/>
              </a:rPr>
              <a:t>advantages</a:t>
            </a:r>
            <a:r>
              <a:rPr lang="en-IN" sz="1800" u="sng" dirty="0">
                <a:latin typeface="Times New Roman" panose="02020603050405020304" pitchFamily="18" charset="0"/>
                <a:cs typeface="Times New Roman" panose="02020603050405020304" pitchFamily="18" charset="0"/>
              </a:rPr>
              <a:t>: </a:t>
            </a:r>
          </a:p>
          <a:p>
            <a:pPr lvl="0">
              <a:buFont typeface="+mj-lt"/>
              <a:buAutoNum type="arabicPeriod"/>
            </a:pPr>
            <a:r>
              <a:rPr lang="en-IN" sz="1800" dirty="0">
                <a:latin typeface="Times New Roman" panose="02020603050405020304" pitchFamily="18" charset="0"/>
                <a:cs typeface="Times New Roman" panose="02020603050405020304" pitchFamily="18" charset="0"/>
              </a:rPr>
              <a:t>capital preserved</a:t>
            </a:r>
          </a:p>
          <a:p>
            <a:pPr lvl="0">
              <a:buFont typeface="+mj-lt"/>
              <a:buAutoNum type="arabicPeriod"/>
            </a:pPr>
            <a:r>
              <a:rPr lang="en-IN" sz="1800" dirty="0">
                <a:latin typeface="Times New Roman" panose="02020603050405020304" pitchFamily="18" charset="0"/>
                <a:cs typeface="Times New Roman" panose="02020603050405020304" pitchFamily="18" charset="0"/>
              </a:rPr>
              <a:t>Greater Buying opportunity after crash.</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545867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 ( SECTION-1)</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a:buFont typeface="Wingdings" pitchFamily="2" charset="2"/>
              <a:buChar char="Ø"/>
            </a:pPr>
            <a:r>
              <a:rPr lang="en-US" sz="2400" dirty="0" smtClean="0"/>
              <a:t>In the late 1920s and early 1930s , a terrible recession started in USA like a forest fire, spread all across to Europe and became a global catastrophe. It was the famous stock market bubble  aka  the Great  Depression . It was not only an economic catastrophe but a social and political catastrophe as well.</a:t>
            </a:r>
          </a:p>
          <a:p>
            <a:pPr>
              <a:buFont typeface="Wingdings" pitchFamily="2" charset="2"/>
              <a:buChar char="Ø"/>
            </a:pPr>
            <a:r>
              <a:rPr lang="en-US" sz="2400" dirty="0" smtClean="0"/>
              <a:t>People lost their jobs, unemployment rates touched an all time high, food scarcity was at its peak and people lost their shelters. People had to be content with meager part-time jobs, which were also far fetched. </a:t>
            </a:r>
          </a:p>
          <a:p>
            <a:pPr>
              <a:buFont typeface="Wingdings" pitchFamily="2" charset="2"/>
              <a:buChar char="Ø"/>
            </a:pPr>
            <a:r>
              <a:rPr lang="en-US" sz="2400" dirty="0" smtClean="0"/>
              <a:t>We are going to do a cause and effect analysis of  some macroeconomic factors in the context of this recession. </a:t>
            </a:r>
          </a:p>
          <a:p>
            <a:pPr>
              <a:buFont typeface="Wingdings" pitchFamily="2" charset="2"/>
              <a:buChar char="Ø"/>
            </a:pPr>
            <a:endParaRPr lang="en-US" sz="2400" dirty="0" smtClean="0"/>
          </a:p>
          <a:p>
            <a:pPr>
              <a:buFont typeface="Wingdings" pitchFamily="2" charset="2"/>
              <a:buChar char="Ø"/>
            </a:pPr>
            <a:endParaRPr lang="en-US" sz="2400" dirty="0" smtClean="0"/>
          </a:p>
          <a:p>
            <a:pPr>
              <a:buNone/>
            </a:pPr>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dirty="0" smtClean="0"/>
              <a:t>CAUSE ANALYSIS (CONTRIBUTING FACTORS)</a:t>
            </a:r>
            <a:endParaRPr lang="en-US" dirty="0"/>
          </a:p>
        </p:txBody>
      </p:sp>
      <p:sp>
        <p:nvSpPr>
          <p:cNvPr id="3" name="Content Placeholder 2"/>
          <p:cNvSpPr>
            <a:spLocks noGrp="1"/>
          </p:cNvSpPr>
          <p:nvPr>
            <p:ph idx="1"/>
          </p:nvPr>
        </p:nvSpPr>
        <p:spPr>
          <a:xfrm>
            <a:off x="457200" y="1981201"/>
            <a:ext cx="8229600" cy="3733800"/>
          </a:xfrm>
        </p:spPr>
        <p:txBody>
          <a:bodyPr>
            <a:normAutofit/>
          </a:bodyPr>
          <a:lstStyle/>
          <a:p>
            <a:pPr>
              <a:buFont typeface="Wingdings" pitchFamily="2" charset="2"/>
              <a:buChar char="Ø"/>
            </a:pPr>
            <a:r>
              <a:rPr lang="en-US" sz="2400" dirty="0" smtClean="0"/>
              <a:t>Two of the major contributing  macroeconomic  factors, which stood out among others were-</a:t>
            </a:r>
          </a:p>
          <a:p>
            <a:pPr>
              <a:buNone/>
            </a:pPr>
            <a:r>
              <a:rPr lang="en-US" sz="2400" dirty="0" smtClean="0"/>
              <a:t>  1. Money supply in the US economy  before the depression and also during it.</a:t>
            </a:r>
          </a:p>
          <a:p>
            <a:pPr marL="457200" indent="-457200">
              <a:buAutoNum type="arabicPeriod" startAt="2"/>
            </a:pPr>
            <a:r>
              <a:rPr lang="en-US" sz="2400" dirty="0" smtClean="0"/>
              <a:t>The nominal and real interest rates that  were prevailing in the US economy at the time of the depression.  </a:t>
            </a:r>
          </a:p>
          <a:p>
            <a:pPr marL="457200" indent="-457200">
              <a:buAutoNum type="arabicPeriod" startAt="2"/>
            </a:pPr>
            <a:endParaRPr lang="en-US" sz="2400" dirty="0" smtClean="0"/>
          </a:p>
          <a:p>
            <a:pPr>
              <a:buNone/>
            </a:pPr>
            <a:endParaRPr lang="en-US" sz="2400"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MONETARY SUPPLY ANALYSIS</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sz="2800" dirty="0" smtClean="0"/>
              <a:t>We have plotted the money supply data of the period of depression taking into consideration both the definitions of money supply- M-1 and M-2.</a:t>
            </a:r>
          </a:p>
          <a:p>
            <a:pPr>
              <a:buFont typeface="Wingdings" pitchFamily="2" charset="2"/>
              <a:buChar char="Ø"/>
            </a:pPr>
            <a:r>
              <a:rPr lang="en-US" sz="2800" dirty="0" smtClean="0"/>
              <a:t>M-1 money supply includes the currency in circulation in the economy plus demand deposits, while the M-2 definition includes  M-1 plus savings account deposits.</a:t>
            </a:r>
          </a:p>
          <a:p>
            <a:pPr>
              <a:buFont typeface="Wingdings" pitchFamily="2" charset="2"/>
              <a:buChar char="Ø"/>
            </a:pPr>
            <a:r>
              <a:rPr lang="en-US" sz="2800" dirty="0" smtClean="0"/>
              <a:t>The analysis in this section has data starting from 1925 , just before depression and going through to 1933, the year when the depression ended.</a:t>
            </a:r>
            <a:endParaRPr 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https://lh4.googleusercontent.com/zaoOOEj3zyit-5yJVVZmKixIIOp6Pl8ntBXxqDWY-u5TnG_vXa3El1e5oiUpHwY_dYNDyKf2iJyyM_VtqSYBV18MntAnhnPVmnuKS_vhmSC8tqAh3VFlY1AyjCKapeBE5A"/>
          <p:cNvPicPr>
            <a:picLocks noChangeAspect="1" noChangeArrowheads="1"/>
          </p:cNvPicPr>
          <p:nvPr/>
        </p:nvPicPr>
        <p:blipFill>
          <a:blip r:embed="rId2"/>
          <a:srcRect/>
          <a:stretch>
            <a:fillRect/>
          </a:stretch>
        </p:blipFill>
        <p:spPr bwMode="auto">
          <a:xfrm>
            <a:off x="914400" y="609600"/>
            <a:ext cx="7010400" cy="5508171"/>
          </a:xfrm>
          <a:prstGeom prst="rect">
            <a:avLst/>
          </a:prstGeom>
          <a:noFill/>
        </p:spPr>
      </p:pic>
      <p:sp>
        <p:nvSpPr>
          <p:cNvPr id="3" name="Rectangle 2"/>
          <p:cNvSpPr/>
          <p:nvPr/>
        </p:nvSpPr>
        <p:spPr>
          <a:xfrm>
            <a:off x="2286000" y="2967335"/>
            <a:ext cx="4572000" cy="646331"/>
          </a:xfrm>
          <a:prstGeom prst="rect">
            <a:avLst/>
          </a:prstGeom>
        </p:spPr>
        <p:txBody>
          <a:bodyPr>
            <a:spAutoFit/>
          </a:bodyPr>
          <a:lstStyle/>
          <a:p>
            <a:r>
              <a:rPr lang="en-US" dirty="0" smtClean="0"/>
              <a:t/>
            </a:r>
            <a:br>
              <a:rPr lang="en-US" dirty="0" smtClean="0"/>
            </a:br>
            <a:endParaRPr lang="en-US" dirty="0"/>
          </a:p>
        </p:txBody>
      </p:sp>
      <p:sp>
        <p:nvSpPr>
          <p:cNvPr id="7" name="Rectangle 6"/>
          <p:cNvSpPr/>
          <p:nvPr/>
        </p:nvSpPr>
        <p:spPr>
          <a:xfrm>
            <a:off x="6172200" y="533400"/>
            <a:ext cx="1752600" cy="923330"/>
          </a:xfrm>
          <a:prstGeom prst="rect">
            <a:avLst/>
          </a:prstGeom>
        </p:spPr>
        <p:txBody>
          <a:bodyPr wrap="square">
            <a:spAutoFit/>
          </a:bodyPr>
          <a:lstStyle/>
          <a:p>
            <a:r>
              <a:rPr lang="en-US" b="1" dirty="0" smtClean="0"/>
              <a:t>( M 1 )</a:t>
            </a:r>
            <a:endParaRPr lang="en-US" dirty="0" smtClean="0"/>
          </a:p>
          <a:p>
            <a:r>
              <a:rPr lang="en-US" dirty="0" smtClean="0"/>
              <a:t/>
            </a:r>
            <a:br>
              <a:rPr lang="en-US" dirty="0" smtClean="0"/>
            </a:b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https://lh4.googleusercontent.com/DuwArzOJCypQ4NJDBcJQL5NduCRmvpeicwj-6fO0ofUFIvsREJPT3RsLnRwF2Slu_6ovZsVgNNQb08KCl66-h-1iZB6XbuEui-N2Utdkm_892lRFq1cKJHGNxFm1a4y-nA"/>
          <p:cNvPicPr>
            <a:picLocks noChangeAspect="1" noChangeArrowheads="1"/>
          </p:cNvPicPr>
          <p:nvPr/>
        </p:nvPicPr>
        <p:blipFill>
          <a:blip r:embed="rId2"/>
          <a:srcRect/>
          <a:stretch>
            <a:fillRect/>
          </a:stretch>
        </p:blipFill>
        <p:spPr bwMode="auto">
          <a:xfrm>
            <a:off x="1524000" y="990600"/>
            <a:ext cx="6248400" cy="5305425"/>
          </a:xfrm>
          <a:prstGeom prst="rect">
            <a:avLst/>
          </a:prstGeom>
          <a:noFill/>
        </p:spPr>
      </p:pic>
      <p:sp>
        <p:nvSpPr>
          <p:cNvPr id="3" name="Rectangle 2"/>
          <p:cNvSpPr/>
          <p:nvPr/>
        </p:nvSpPr>
        <p:spPr>
          <a:xfrm>
            <a:off x="6172200" y="914400"/>
            <a:ext cx="2590800" cy="923330"/>
          </a:xfrm>
          <a:prstGeom prst="rect">
            <a:avLst/>
          </a:prstGeom>
        </p:spPr>
        <p:txBody>
          <a:bodyPr wrap="square">
            <a:spAutoFit/>
          </a:bodyPr>
          <a:lstStyle/>
          <a:p>
            <a:r>
              <a:rPr lang="en-US" b="1" dirty="0" smtClean="0"/>
              <a:t>(M 2)</a:t>
            </a:r>
            <a:endParaRPr lang="en-US" dirty="0" smtClean="0"/>
          </a:p>
          <a:p>
            <a:r>
              <a:rPr lang="en-US" dirty="0" smtClean="0"/>
              <a:t/>
            </a:r>
            <a:br>
              <a:rPr lang="en-US" dirty="0" smtClean="0"/>
            </a:b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MONETARY SUPPLY ANALYSIS</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US" dirty="0" smtClean="0"/>
              <a:t>As seen from both the graphs, both M-1 and M-2 money supply increased from 1925 till the time of start of the depression.</a:t>
            </a:r>
          </a:p>
          <a:p>
            <a:pPr>
              <a:buFont typeface="Wingdings" pitchFamily="2" charset="2"/>
              <a:buChar char="Ø"/>
            </a:pPr>
            <a:r>
              <a:rPr lang="en-US" dirty="0" smtClean="0"/>
              <a:t>It meant that central bank had sensed shortage of money in supply due to various reasons ( foreign credits included) and , in pursuit of revamping the economy, had increased the money supply, going with the principle of quantity theory of money.</a:t>
            </a:r>
          </a:p>
          <a:p>
            <a:pPr>
              <a:buFont typeface="Wingdings" pitchFamily="2" charset="2"/>
              <a:buChar char="Ø"/>
            </a:pPr>
            <a:r>
              <a:rPr lang="en-US" dirty="0" smtClean="0"/>
              <a:t>But, this move backfired and the real value of US Dollar declined, leading to stock market crash, eventually leading to the Great Depression.</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 RATE ANALYSIS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 </a:t>
            </a:r>
            <a:r>
              <a:rPr lang="en-US" sz="2800" dirty="0" smtClean="0"/>
              <a:t>Not only economists, but also historians, who covered this crisis assert that easy credit from USA to the newly formed Weimer republic( present day Germany) in order to come out of crisis caused by first world war, was the major fuel to ignite this crisis.</a:t>
            </a:r>
          </a:p>
          <a:p>
            <a:pPr>
              <a:buFont typeface="Wingdings" pitchFamily="2" charset="2"/>
              <a:buChar char="Ø"/>
            </a:pPr>
            <a:endParaRPr lang="en-US" sz="2800" dirty="0" smtClean="0"/>
          </a:p>
          <a:p>
            <a:pPr>
              <a:buFont typeface="Wingdings" pitchFamily="2" charset="2"/>
              <a:buChar char="Ø"/>
            </a:pPr>
            <a:r>
              <a:rPr lang="en-US" sz="2800" dirty="0" smtClean="0"/>
              <a:t>We have graphs of both nominal interest rate and real interest rate( which has been adjusted for inflation) </a:t>
            </a:r>
            <a:r>
              <a:rPr lang="en-US" sz="2800" dirty="0" err="1" smtClean="0"/>
              <a:t>whih</a:t>
            </a:r>
            <a:r>
              <a:rPr lang="en-US" sz="2800" dirty="0" smtClean="0"/>
              <a:t> would give us a clear picture.</a:t>
            </a:r>
          </a:p>
          <a:p>
            <a:pPr>
              <a:buFont typeface="Wingdings" pitchFamily="2" charset="2"/>
              <a:buChar char="Ø"/>
            </a:pPr>
            <a:endParaRPr lang="en-US" sz="2400" dirty="0" smtClean="0"/>
          </a:p>
          <a:p>
            <a:pPr>
              <a:buFont typeface="Wingdings" pitchFamily="2" charset="2"/>
              <a:buChar char="Ø"/>
            </a:pPr>
            <a:endParaRPr lang="en-US" sz="2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304800" y="1219200"/>
            <a:ext cx="8610600" cy="5638800"/>
          </a:xfrm>
        </p:spPr>
        <p:txBody>
          <a:bodyPr>
            <a:normAutofit fontScale="70000" lnSpcReduction="20000"/>
          </a:bodyPr>
          <a:lstStyle/>
          <a:p>
            <a:pPr>
              <a:buFont typeface="Wingdings" panose="05000000000000000000" pitchFamily="2" charset="2"/>
              <a:buChar char="Ø"/>
            </a:pPr>
            <a:r>
              <a:rPr lang="en-IN" dirty="0" smtClean="0"/>
              <a:t>An asset price bubble formation is one such phenomenon which has been infamous for causing some of the biggest economic crises to take place till date.</a:t>
            </a:r>
          </a:p>
          <a:p>
            <a:pPr marL="0" indent="0">
              <a:buNone/>
            </a:pPr>
            <a:endParaRPr lang="en-IN" dirty="0" smtClean="0"/>
          </a:p>
          <a:p>
            <a:pPr>
              <a:buFont typeface="Wingdings" panose="05000000000000000000" pitchFamily="2" charset="2"/>
              <a:buChar char="Ø"/>
            </a:pPr>
            <a:r>
              <a:rPr lang="en-IN" dirty="0" smtClean="0"/>
              <a:t> An asset price bubble is formed when assets such as housing, stocks, bonds, real estate, gold, etc. have a dramatic rise in their prices over a short period of time which is not supported by the real value of the product, i.e. their prices rise above their actual fundamental value. </a:t>
            </a:r>
          </a:p>
          <a:p>
            <a:pPr>
              <a:buFont typeface="Wingdings" panose="05000000000000000000" pitchFamily="2" charset="2"/>
              <a:buChar char="Ø"/>
            </a:pPr>
            <a:endParaRPr lang="en-IN" dirty="0" smtClean="0"/>
          </a:p>
          <a:p>
            <a:pPr>
              <a:buFont typeface="Wingdings" panose="05000000000000000000" pitchFamily="2" charset="2"/>
              <a:buChar char="Ø"/>
            </a:pPr>
            <a:r>
              <a:rPr lang="en-IN" dirty="0" smtClean="0"/>
              <a:t>Usually, in a competitive market, prices go up and down, tending to go towards equilibrium value, but  what makes an asset price bubble different is that the price of assets, after overshooting the equilibrium mark, remains high persistently rather than having a corrective movement towards equilibrium point. </a:t>
            </a:r>
          </a:p>
          <a:p>
            <a:pPr>
              <a:buFont typeface="Wingdings" panose="05000000000000000000" pitchFamily="2" charset="2"/>
              <a:buChar char="Ø"/>
            </a:pPr>
            <a:endParaRPr lang="en-IN" dirty="0" smtClean="0"/>
          </a:p>
          <a:p>
            <a:pPr>
              <a:buFont typeface="Wingdings" panose="05000000000000000000" pitchFamily="2" charset="2"/>
              <a:buChar char="Ø"/>
            </a:pPr>
            <a:r>
              <a:rPr lang="en-IN" dirty="0" smtClean="0"/>
              <a:t>Excessive supply of money and credit flowing in the market make buyers bid up prices higher and higher irrationally. As price increases persistently, there comes a limit beyond which the bubble deflates or bursts, giving rise to economic recession.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https://lh4.googleusercontent.com/evp5zNhCVV7ozkCuInO-oRza-7z4m4S5HXH2nAdxjbv1w_dHHZlPKBlzTHC-kSkwp0NCnx8WEDcr6bmVPLaP3UU0yK0Uk6zx4UTTbxx_tMMSBuuJJdl_buHLISCNXd2xUw"/>
          <p:cNvPicPr>
            <a:picLocks noChangeAspect="1" noChangeArrowheads="1"/>
          </p:cNvPicPr>
          <p:nvPr/>
        </p:nvPicPr>
        <p:blipFill>
          <a:blip r:embed="rId2"/>
          <a:srcRect/>
          <a:stretch>
            <a:fillRect/>
          </a:stretch>
        </p:blipFill>
        <p:spPr bwMode="auto">
          <a:xfrm>
            <a:off x="1600200" y="1295400"/>
            <a:ext cx="6172200" cy="49530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https://lh6.googleusercontent.com/hp4LJq10iV1qQh0bmjKD2IZG-VpiC1j_KtlnHXo6gWi06vrECt_J3ZE1iH7DiRnOSot_xJS6szkK31h65zsD44V25JmEBtnBRllgS8If1IjFw79h96rC2nh1g4lfYhjaPQ"/>
          <p:cNvPicPr>
            <a:picLocks noChangeAspect="1" noChangeArrowheads="1"/>
          </p:cNvPicPr>
          <p:nvPr/>
        </p:nvPicPr>
        <p:blipFill>
          <a:blip r:embed="rId2"/>
          <a:srcRect/>
          <a:stretch>
            <a:fillRect/>
          </a:stretch>
        </p:blipFill>
        <p:spPr bwMode="auto">
          <a:xfrm>
            <a:off x="1600200" y="1295400"/>
            <a:ext cx="5943600" cy="4714876"/>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 RATES ANALYSIS</a:t>
            </a:r>
            <a:endParaRPr lang="en-US" dirty="0"/>
          </a:p>
        </p:txBody>
      </p:sp>
      <p:sp>
        <p:nvSpPr>
          <p:cNvPr id="3" name="Content Placeholder 2"/>
          <p:cNvSpPr>
            <a:spLocks noGrp="1"/>
          </p:cNvSpPr>
          <p:nvPr>
            <p:ph idx="1"/>
          </p:nvPr>
        </p:nvSpPr>
        <p:spPr>
          <a:xfrm>
            <a:off x="533400" y="1447800"/>
            <a:ext cx="8229600" cy="5029200"/>
          </a:xfrm>
        </p:spPr>
        <p:txBody>
          <a:bodyPr>
            <a:normAutofit/>
          </a:bodyPr>
          <a:lstStyle/>
          <a:p>
            <a:pPr marL="514350" indent="-514350">
              <a:buFont typeface="Wingdings" pitchFamily="2" charset="2"/>
              <a:buChar char="Ø"/>
            </a:pPr>
            <a:r>
              <a:rPr lang="en-US" sz="2400" dirty="0" smtClean="0"/>
              <a:t>The nominal interest rates, as shown in the graph, continuously falls, rising slightly after 1932 ( that too a nominal rise), is due to falling investment as private players were not willing to borrow but doesn’t give us a clear picture of credit scenario.</a:t>
            </a:r>
          </a:p>
          <a:p>
            <a:pPr marL="514350" indent="-514350">
              <a:buFont typeface="Wingdings" pitchFamily="2" charset="2"/>
              <a:buChar char="Ø"/>
            </a:pPr>
            <a:r>
              <a:rPr lang="en-US" sz="2400" dirty="0" smtClean="0"/>
              <a:t>But the real interest rate, which adjusts for contemporary deflation, is low in 1929, indicating that at the start of crisis, loans were given too easily, resulting in shortage of money available with the government to use in fiscal policies. </a:t>
            </a:r>
          </a:p>
          <a:p>
            <a:pPr marL="514350" indent="-514350">
              <a:buFont typeface="Wingdings" pitchFamily="2" charset="2"/>
              <a:buChar char="Ø"/>
            </a:pPr>
            <a:r>
              <a:rPr lang="en-US" sz="2400" dirty="0" smtClean="0"/>
              <a:t>It rose thereafter, due to banks trying to revamp the economy by avoiding credits.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ANALYSIS</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smtClean="0"/>
              <a:t>After doing a comprehensive analysis of contributing factors, we are now going to analyze the effect of this recession on some of the macroeconomic parameters of US economy. The parameters included are-1</a:t>
            </a:r>
          </a:p>
          <a:p>
            <a:pPr marL="514350" indent="-514350">
              <a:buAutoNum type="arabicPeriod"/>
            </a:pPr>
            <a:r>
              <a:rPr lang="en-US" dirty="0" smtClean="0"/>
              <a:t>US GDP</a:t>
            </a:r>
          </a:p>
          <a:p>
            <a:pPr marL="514350" indent="-514350">
              <a:buAutoNum type="arabicPeriod"/>
            </a:pPr>
            <a:r>
              <a:rPr lang="en-US" dirty="0" smtClean="0"/>
              <a:t>Government purchases.</a:t>
            </a:r>
          </a:p>
          <a:p>
            <a:pPr marL="514350" indent="-514350">
              <a:buAutoNum type="arabicPeriod"/>
            </a:pPr>
            <a:r>
              <a:rPr lang="en-US" dirty="0" smtClean="0"/>
              <a:t>Investment</a:t>
            </a:r>
          </a:p>
          <a:p>
            <a:pPr marL="514350" indent="-514350">
              <a:buAutoNum type="arabicPeriod"/>
            </a:pPr>
            <a:r>
              <a:rPr lang="en-US" dirty="0" smtClean="0"/>
              <a:t>Consumption.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GGoYzvjyDTmO7oIlYCuG26mFLWlha-Z8HYKq92o-Ny0OhIljGFja39DfAqXJ1zN-Zo-f2ndZZSvi0Xei-JHZLWjSt9gDLoAvBWbfTpApv0NdpXHwOLdXuWOPfl3Cm9aCSQ"/>
          <p:cNvPicPr>
            <a:picLocks noChangeAspect="1" noChangeArrowheads="1"/>
          </p:cNvPicPr>
          <p:nvPr/>
        </p:nvPicPr>
        <p:blipFill>
          <a:blip r:embed="rId2"/>
          <a:srcRect/>
          <a:stretch>
            <a:fillRect/>
          </a:stretch>
        </p:blipFill>
        <p:spPr bwMode="auto">
          <a:xfrm>
            <a:off x="1752600" y="914400"/>
            <a:ext cx="5943600" cy="4600576"/>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USA  GDP ANALYSIS</a:t>
            </a:r>
            <a:endParaRPr lang="en-US" dirty="0"/>
          </a:p>
        </p:txBody>
      </p:sp>
      <p:sp>
        <p:nvSpPr>
          <p:cNvPr id="3" name="Content Placeholder 2"/>
          <p:cNvSpPr>
            <a:spLocks noGrp="1"/>
          </p:cNvSpPr>
          <p:nvPr>
            <p:ph idx="1"/>
          </p:nvPr>
        </p:nvSpPr>
        <p:spPr>
          <a:xfrm>
            <a:off x="457200" y="1752600"/>
            <a:ext cx="8229600" cy="4373563"/>
          </a:xfrm>
        </p:spPr>
        <p:txBody>
          <a:bodyPr>
            <a:normAutofit fontScale="92500" lnSpcReduction="20000"/>
          </a:bodyPr>
          <a:lstStyle/>
          <a:p>
            <a:pPr>
              <a:buFont typeface="Wingdings" pitchFamily="2" charset="2"/>
              <a:buChar char="Ø"/>
            </a:pPr>
            <a:r>
              <a:rPr lang="en-US" dirty="0" smtClean="0"/>
              <a:t>The output of an economy is measured by its Gross Domestic Product and the graph shows the decline in production from its high point in 1929 to its low point in 1933 as the depression progressed. </a:t>
            </a:r>
          </a:p>
          <a:p>
            <a:pPr>
              <a:buFont typeface="Wingdings" pitchFamily="2" charset="2"/>
              <a:buChar char="Ø"/>
            </a:pPr>
            <a:r>
              <a:rPr lang="en-US" dirty="0" smtClean="0"/>
              <a:t>Since unemployment was at its peak, far away from the full employment point, the production in economy was bound to be declining as maximum of workforce was not working due to contemporary deflation.</a:t>
            </a:r>
            <a:br>
              <a:rPr lang="en-US" dirty="0" smtClean="0"/>
            </a:b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ttps://lh6.googleusercontent.com/SuSvln4wN5oXETr9i4IVD6aqZaMaxYcEK9FFz023KNrplaVhjpxnb5lABvC_tvkZAIw2RqMkOsImTHp1pJpfLisaOZTXHQP5pCDwkF7P2NE-0J-T3NIAL_RQ3nyGCFZUKQ"/>
          <p:cNvPicPr>
            <a:picLocks noChangeAspect="1" noChangeArrowheads="1"/>
          </p:cNvPicPr>
          <p:nvPr/>
        </p:nvPicPr>
        <p:blipFill>
          <a:blip r:embed="rId2"/>
          <a:srcRect/>
          <a:stretch>
            <a:fillRect/>
          </a:stretch>
        </p:blipFill>
        <p:spPr bwMode="auto">
          <a:xfrm>
            <a:off x="1447800" y="1066800"/>
            <a:ext cx="6248400" cy="487680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GOVERNMENT PURCHASE ANALYSIS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smtClean="0"/>
              <a:t>Government controls fiscal policy of a nation and can control its purchases and expenditure according to prevailing situation in the economy. </a:t>
            </a:r>
          </a:p>
          <a:p>
            <a:pPr>
              <a:buFont typeface="Wingdings" pitchFamily="2" charset="2"/>
              <a:buChar char="Ø"/>
            </a:pPr>
            <a:r>
              <a:rPr lang="en-US" sz="2400" dirty="0" smtClean="0"/>
              <a:t>As we can see from the graph, as the depression started in 1929, there was a problem of prevailing deflation in the economy with production going down, this prompted the US government to increase the purchases in order to increase the supply of goods in the economy.</a:t>
            </a:r>
          </a:p>
          <a:p>
            <a:pPr>
              <a:buFont typeface="Wingdings" pitchFamily="2" charset="2"/>
              <a:buChar char="Ø"/>
            </a:pPr>
            <a:r>
              <a:rPr lang="en-US" sz="2400" dirty="0" smtClean="0"/>
              <a:t>This increased till 1931, after that, the government, due to scarcity of goods created by this depression, had to decrease its purchases , worsening the </a:t>
            </a:r>
            <a:r>
              <a:rPr lang="en-US" sz="2400" dirty="0" err="1" smtClean="0"/>
              <a:t>sitaution</a:t>
            </a:r>
            <a:r>
              <a:rPr lang="en-US" sz="2400" dirty="0" smtClean="0"/>
              <a:t> even further.</a:t>
            </a:r>
          </a:p>
          <a:p>
            <a:pPr>
              <a:buFont typeface="Wingdings" pitchFamily="2" charset="2"/>
              <a:buChar char="Ø"/>
            </a:pPr>
            <a:endParaRPr 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s://lh4.googleusercontent.com/k026AImRfj1fFxxdMFegGe_s-5p062GEfJwuGEfNHIVs5jv_o3XFxT-ppEhRpHv2OKjDcSGPWeKnfZBuKnPCa5TYokeVbGbHv1M4vUFGgyDkItFPDThRPxBjiZjCPwPqrw"/>
          <p:cNvPicPr>
            <a:picLocks noChangeAspect="1" noChangeArrowheads="1"/>
          </p:cNvPicPr>
          <p:nvPr/>
        </p:nvPicPr>
        <p:blipFill>
          <a:blip r:embed="rId2"/>
          <a:srcRect/>
          <a:stretch>
            <a:fillRect/>
          </a:stretch>
        </p:blipFill>
        <p:spPr bwMode="auto">
          <a:xfrm>
            <a:off x="1600200" y="1143000"/>
            <a:ext cx="5943600" cy="4648201"/>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INVESTMENT ANALYSIS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smtClean="0"/>
              <a:t>Macroeconomic algebraic models suggest that as government expenditures increase, private investment chokes because  the money kept in banks is used for the time being by the government in order to finance its purchases, making lesser money available for private investment.</a:t>
            </a:r>
          </a:p>
          <a:p>
            <a:pPr>
              <a:buFont typeface="Wingdings" pitchFamily="2" charset="2"/>
              <a:buChar char="Ø"/>
            </a:pPr>
            <a:r>
              <a:rPr lang="en-US" sz="2400" dirty="0" smtClean="0"/>
              <a:t>The same thing is reflected by the graph which shows a decrease in investment corresponding to increase in government purchases. </a:t>
            </a:r>
          </a:p>
          <a:p>
            <a:pPr>
              <a:buFont typeface="Wingdings" pitchFamily="2" charset="2"/>
              <a:buChar char="Ø"/>
            </a:pPr>
            <a:r>
              <a:rPr lang="en-US" sz="2400" dirty="0" smtClean="0"/>
              <a:t>It slightly increased after 1932 after hitting a trough because by that time, government controlled its expenditure but due to deflation,  significant increase is not observed.</a:t>
            </a:r>
          </a:p>
          <a:p>
            <a:pPr>
              <a:buFont typeface="Wingdings" pitchFamily="2" charset="2"/>
              <a:buChar char="Ø"/>
            </a:pP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 HISTORY)</a:t>
            </a:r>
            <a:endParaRPr lang="en-US" dirty="0"/>
          </a:p>
        </p:txBody>
      </p:sp>
      <p:sp>
        <p:nvSpPr>
          <p:cNvPr id="3" name="Content Placeholder 2"/>
          <p:cNvSpPr>
            <a:spLocks noGrp="1"/>
          </p:cNvSpPr>
          <p:nvPr>
            <p:ph idx="1"/>
          </p:nvPr>
        </p:nvSpPr>
        <p:spPr>
          <a:xfrm>
            <a:off x="0" y="1524000"/>
            <a:ext cx="9144000" cy="5486400"/>
          </a:xfrm>
        </p:spPr>
        <p:txBody>
          <a:bodyPr>
            <a:normAutofit/>
          </a:bodyPr>
          <a:lstStyle/>
          <a:p>
            <a:pPr>
              <a:buFont typeface="Wingdings" pitchFamily="2" charset="2"/>
              <a:buChar char="Ø"/>
            </a:pPr>
            <a:r>
              <a:rPr lang="en-US" sz="2000" dirty="0" smtClean="0"/>
              <a:t>The </a:t>
            </a:r>
            <a:r>
              <a:rPr lang="en-US" sz="2000" dirty="0"/>
              <a:t>first asset price bubble reported was the “ Tulip Mania” price bubble of the Netherlands in 1636-37. The prices of tulip bulbs rose by around 100 percent in the autumn of 1636. Some of the varieties of tulip bulbs considered exotic, saw their prices rising even higher than 100 percent. When these prices reached their peak in the summers of 1637, they </a:t>
            </a:r>
            <a:r>
              <a:rPr lang="en-US" sz="2000" dirty="0" smtClean="0"/>
              <a:t>fell dramatically, causing a devastation in Dutch market.</a:t>
            </a:r>
          </a:p>
          <a:p>
            <a:pPr>
              <a:buFont typeface="Wingdings" pitchFamily="2" charset="2"/>
              <a:buChar char="Ø"/>
            </a:pPr>
            <a:r>
              <a:rPr lang="en-US" sz="2000" dirty="0"/>
              <a:t>The Spanish crisis of 1825, property boom crisis of Germany and Austria of 1873, the Baring crisis of 1890 and stock market crisis of USA of 1907 were some notable crisis due to asset price bubbles before the famous Stock Market Bubble aka The Great Depression of late 1920s </a:t>
            </a:r>
            <a:r>
              <a:rPr lang="en-US" sz="2000" dirty="0" smtClean="0"/>
              <a:t>busted, </a:t>
            </a:r>
            <a:r>
              <a:rPr lang="en-US" sz="2000" dirty="0"/>
              <a:t>causing a severe economics recession. We are going to analyze this crisis in depth in the first section of part 3 of our paper</a:t>
            </a:r>
            <a:r>
              <a:rPr lang="en-US" sz="2000" dirty="0" smtClean="0"/>
              <a:t>..</a:t>
            </a:r>
            <a:r>
              <a:rPr lang="en-US" sz="2000" dirty="0"/>
              <a:t> </a:t>
            </a:r>
            <a:endParaRPr lang="en-US" sz="2000" dirty="0" smtClean="0"/>
          </a:p>
          <a:p>
            <a:pPr>
              <a:buFont typeface="Wingdings" pitchFamily="2" charset="2"/>
              <a:buChar char="Ø"/>
            </a:pPr>
            <a:r>
              <a:rPr lang="en-US" sz="2000" dirty="0" smtClean="0"/>
              <a:t>The US Housing price bubble of 2008  and the 1993 real estate price bubble of Japan are more recent ones having profound impact on respective countries’ and global economy. In fact, the  former is considered to be a major contributor to  2008  global economic recession. </a:t>
            </a:r>
            <a:br>
              <a:rPr lang="en-US" sz="2000" dirty="0" smtClean="0"/>
            </a:br>
            <a:endParaRPr lang="en-US" sz="2000" dirty="0"/>
          </a:p>
        </p:txBody>
      </p:sp>
      <p:sp>
        <p:nvSpPr>
          <p:cNvPr id="4" name="Rectangle 3"/>
          <p:cNvSpPr/>
          <p:nvPr/>
        </p:nvSpPr>
        <p:spPr>
          <a:xfrm>
            <a:off x="2286000" y="1371601"/>
            <a:ext cx="4572000" cy="646331"/>
          </a:xfrm>
          <a:prstGeom prst="rect">
            <a:avLst/>
          </a:prstGeom>
        </p:spPr>
        <p:txBody>
          <a:bodyPr wrap="square">
            <a:spAutoFit/>
          </a:bodyPr>
          <a:lstStyle/>
          <a:p>
            <a:r>
              <a:rPr lang="en-US" dirty="0" smtClean="0"/>
              <a:t/>
            </a:r>
            <a:br>
              <a:rPr lang="en-US" dirty="0" smtClean="0"/>
            </a:b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4.googleusercontent.com/80axu_FF0oy_SY0oDQuuoaYVB1l2XET80wgycyXt-_Pc3THcTmpl9JQzNiXz1pRm80FyzpS3e2HycKGXcxMGFc2YouvrvzazAzr2yTNpwJVeFhJDosAAH8l1hglsBNygXQ"/>
          <p:cNvPicPr>
            <a:picLocks noChangeAspect="1" noChangeArrowheads="1"/>
          </p:cNvPicPr>
          <p:nvPr/>
        </p:nvPicPr>
        <p:blipFill>
          <a:blip r:embed="rId2"/>
          <a:srcRect/>
          <a:stretch>
            <a:fillRect/>
          </a:stretch>
        </p:blipFill>
        <p:spPr bwMode="auto">
          <a:xfrm>
            <a:off x="762000" y="533400"/>
            <a:ext cx="7467600" cy="57912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CONSUMPTION ANALYSIS</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As the economic crisis continued, the level of consumption of goods showed a sharp decline, which was as expected.</a:t>
            </a:r>
          </a:p>
          <a:p>
            <a:pPr>
              <a:buFont typeface="Wingdings" pitchFamily="2" charset="2"/>
              <a:buChar char="Ø"/>
            </a:pPr>
            <a:r>
              <a:rPr lang="en-US" dirty="0" smtClean="0"/>
              <a:t>The GDP was declining, along with private investment( which showed only a little resurgence, that too at the end of depression), eventually resulting in consumption levels hitting a record low point.</a:t>
            </a:r>
          </a:p>
          <a:p>
            <a:pPr>
              <a:buFont typeface="Wingdings" pitchFamily="2" charset="2"/>
              <a:buChar char="Ø"/>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PART-3 (SECTION-2)</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Ø"/>
            </a:pPr>
            <a:r>
              <a:rPr lang="en-US" dirty="0" smtClean="0"/>
              <a:t>This section would include the </a:t>
            </a:r>
            <a:r>
              <a:rPr lang="en-IN" dirty="0" smtClean="0"/>
              <a:t>analysis of the role of systemic risk contributions of individual financial institutions in price bubble formation. </a:t>
            </a:r>
          </a:p>
          <a:p>
            <a:pPr>
              <a:buFont typeface="Wingdings" pitchFamily="2" charset="2"/>
              <a:buChar char="Ø"/>
            </a:pPr>
            <a:r>
              <a:rPr lang="en-US" dirty="0" smtClean="0"/>
              <a:t>W</a:t>
            </a:r>
            <a:r>
              <a:rPr lang="en-US" dirty="0" smtClean="0"/>
              <a:t>e </a:t>
            </a:r>
            <a:r>
              <a:rPr lang="en-US" dirty="0" smtClean="0"/>
              <a:t>would be using the </a:t>
            </a:r>
            <a:r>
              <a:rPr lang="en-IN" dirty="0" smtClean="0"/>
              <a:t>∆CoVaR  measure, devised by Adrian and Brunnermeier in 2016.  This measure assumes banks to be risk inducers and a reasonable measure to quantify systemic risk, hence allowing us to take inference about its relation with asset price bubbles. For our analysis, we have chosen two financial institutions, one each from Japan and North America. </a:t>
            </a:r>
            <a:endParaRPr lang="en-IN" dirty="0" smtClean="0"/>
          </a:p>
          <a:p>
            <a:pPr>
              <a:buFont typeface="Wingdings" pitchFamily="2" charset="2"/>
              <a:buChar char="Ø"/>
            </a:pPr>
            <a:r>
              <a:rPr lang="en-IN" dirty="0" smtClean="0"/>
              <a:t>The year wise systemic risk has been plotted o next slide for both the cases.</a:t>
            </a:r>
            <a:endParaRPr lang="en-IN"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USER\Downloads\Figure 2021-04-29 01_52_19.png"/>
          <p:cNvPicPr/>
          <p:nvPr/>
        </p:nvPicPr>
        <p:blipFill>
          <a:blip r:embed="rId2"/>
          <a:srcRect/>
          <a:stretch>
            <a:fillRect/>
          </a:stretch>
        </p:blipFill>
        <p:spPr bwMode="auto">
          <a:xfrm>
            <a:off x="0" y="1676400"/>
            <a:ext cx="9144000" cy="39624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USER\Downloads\Figure 2021-04-29 01_47_33.png"/>
          <p:cNvPicPr/>
          <p:nvPr/>
        </p:nvPicPr>
        <p:blipFill>
          <a:blip r:embed="rId2"/>
          <a:srcRect/>
          <a:stretch>
            <a:fillRect/>
          </a:stretch>
        </p:blipFill>
        <p:spPr bwMode="auto">
          <a:xfrm>
            <a:off x="533400" y="1752600"/>
            <a:ext cx="8229600" cy="38862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a:t>
            </a:r>
            <a:endParaRPr lang="en-US" dirty="0"/>
          </a:p>
        </p:txBody>
      </p:sp>
      <p:sp>
        <p:nvSpPr>
          <p:cNvPr id="3" name="Content Placeholder 2"/>
          <p:cNvSpPr>
            <a:spLocks noGrp="1"/>
          </p:cNvSpPr>
          <p:nvPr>
            <p:ph idx="1"/>
          </p:nvPr>
        </p:nvSpPr>
        <p:spPr>
          <a:xfrm>
            <a:off x="457200" y="1600200"/>
            <a:ext cx="8229600" cy="5257800"/>
          </a:xfrm>
        </p:spPr>
        <p:txBody>
          <a:bodyPr>
            <a:noAutofit/>
          </a:bodyPr>
          <a:lstStyle/>
          <a:p>
            <a:pPr>
              <a:buFont typeface="Wingdings" pitchFamily="2" charset="2"/>
              <a:buChar char="Ø"/>
            </a:pPr>
            <a:r>
              <a:rPr lang="en-IN" sz="2000" dirty="0" smtClean="0"/>
              <a:t>In North America, the </a:t>
            </a:r>
            <a:r>
              <a:rPr lang="en-IN" sz="2000" dirty="0" smtClean="0"/>
              <a:t>systemic risk contribution is seen to have a positive direct relationship with episodes of price bubble formation and a negative indirect relationship with episodes of burst of the bubble. As we clearly observe the data or the graph, we can see that it reaches its peak (quite a sharp one)  in just before 2008, or in early months of 2008 and has a sharp decline thereafter, this time period resonates with the time period of the US Housing price bubble, and in mid-2008, it busted, which we analyzed in the first part. So, </a:t>
            </a:r>
            <a:r>
              <a:rPr lang="en-IN" sz="2000" dirty="0" smtClean="0"/>
              <a:t>systemic </a:t>
            </a:r>
            <a:r>
              <a:rPr lang="en-IN" sz="2000" dirty="0" smtClean="0"/>
              <a:t>risk follows the price bubble here</a:t>
            </a:r>
            <a:r>
              <a:rPr lang="en-IN" sz="2000" dirty="0" smtClean="0"/>
              <a:t>.</a:t>
            </a:r>
          </a:p>
          <a:p>
            <a:pPr>
              <a:buFont typeface="Wingdings" pitchFamily="2" charset="2"/>
              <a:buChar char="Ø"/>
            </a:pPr>
            <a:r>
              <a:rPr lang="en-IN" sz="2000" dirty="0" smtClean="0"/>
              <a:t>In Japan also, the </a:t>
            </a:r>
            <a:r>
              <a:rPr lang="en-IN" sz="2000" dirty="0" smtClean="0"/>
              <a:t>value of systemic risk remains high at the time of asset price bubble formation.  In the first section, we identified the Japanese Real Estate price bubble, which started to build up around late 80s and busted in early 90s. The same thing is being reflected by the trends in systemic risk; it peaks so high during the bubble formation period that it touches 4.00 mark and then drastically falls at the time when the bubble bursts in early 90s. This further strengthens our hypothesis of having a direct positive relation of ∆CoVaR</a:t>
            </a:r>
            <a:r>
              <a:rPr lang="en-IN" sz="2000" b="1" dirty="0" smtClean="0"/>
              <a:t> </a:t>
            </a:r>
            <a:r>
              <a:rPr lang="en-IN" sz="2000" dirty="0" smtClean="0"/>
              <a:t>with the episodes of bubble formation and a negative indirect relation with episodes of bubble burst.</a:t>
            </a:r>
            <a:endParaRPr lang="en-US" sz="2000" dirty="0" smtClean="0"/>
          </a:p>
          <a:p>
            <a:endParaRPr 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CONCLUSIONS</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pPr>
              <a:buFont typeface="Wingdings" pitchFamily="2" charset="2"/>
              <a:buChar char="Ø"/>
            </a:pPr>
            <a:r>
              <a:rPr lang="en-US" dirty="0" smtClean="0"/>
              <a:t>The first part is a straightforward graphical analysis, which is very accurate in price bubble identification.</a:t>
            </a:r>
          </a:p>
          <a:p>
            <a:pPr>
              <a:buFont typeface="Wingdings" pitchFamily="2" charset="2"/>
              <a:buChar char="Ø"/>
            </a:pPr>
            <a:r>
              <a:rPr lang="en-US" dirty="0" smtClean="0"/>
              <a:t>In the second part, we conclude that the best responses from the respective viewpoints are-</a:t>
            </a:r>
          </a:p>
          <a:p>
            <a:pPr marL="514350" indent="-514350">
              <a:buAutoNum type="arabicPeriod"/>
            </a:pPr>
            <a:r>
              <a:rPr lang="en-US" dirty="0" smtClean="0"/>
              <a:t>Monetary policy maker- Reactive policy is the best policy rather than the proactive one.</a:t>
            </a:r>
          </a:p>
          <a:p>
            <a:pPr marL="514350" indent="-514350">
              <a:buNone/>
            </a:pPr>
            <a:r>
              <a:rPr lang="en-US" dirty="0" smtClean="0"/>
              <a:t>2.  Market participant- A participant should sell the asset the moment </a:t>
            </a:r>
            <a:r>
              <a:rPr lang="en-US" smtClean="0"/>
              <a:t>he realizes </a:t>
            </a:r>
            <a:r>
              <a:rPr lang="en-US" dirty="0" smtClean="0"/>
              <a:t>that asset prices have a tendency of overvaluation.</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CONCLUSIONS</a:t>
            </a:r>
            <a:endParaRPr lang="en-US" dirty="0"/>
          </a:p>
        </p:txBody>
      </p:sp>
      <p:sp>
        <p:nvSpPr>
          <p:cNvPr id="3" name="Content Placeholder 2"/>
          <p:cNvSpPr>
            <a:spLocks noGrp="1"/>
          </p:cNvSpPr>
          <p:nvPr>
            <p:ph idx="1"/>
          </p:nvPr>
        </p:nvSpPr>
        <p:spPr>
          <a:xfrm>
            <a:off x="457200" y="1295400"/>
            <a:ext cx="8229600" cy="5562600"/>
          </a:xfrm>
        </p:spPr>
        <p:txBody>
          <a:bodyPr>
            <a:normAutofit/>
          </a:bodyPr>
          <a:lstStyle/>
          <a:p>
            <a:pPr>
              <a:buFont typeface="Wingdings" pitchFamily="2" charset="2"/>
              <a:buChar char="Ø"/>
            </a:pPr>
            <a:r>
              <a:rPr lang="en-US" sz="2800" dirty="0" smtClean="0"/>
              <a:t>In the causal analysis, we conclude that real interest rates have a negative indirect relationship with the probability of price bubble formation and money supply has a positive direct relationship with probability of price bubble formation.</a:t>
            </a:r>
          </a:p>
          <a:p>
            <a:pPr>
              <a:buFont typeface="Wingdings" pitchFamily="2" charset="2"/>
              <a:buChar char="Ø"/>
            </a:pPr>
            <a:r>
              <a:rPr lang="en-US" sz="2800" dirty="0" smtClean="0"/>
              <a:t>In the effect analysis, we conclude that a nations’ s GDP  and consumption are negatively affected by asset price bubble while private investment depends upon the corresponding government purchases, both having an indirect relationship with each other. </a:t>
            </a:r>
          </a:p>
          <a:p>
            <a:pPr>
              <a:buFont typeface="Wingdings" pitchFamily="2" charset="2"/>
              <a:buChar char="Ø"/>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CONCLUSIONS</a:t>
            </a:r>
            <a:endParaRPr lang="en-US" dirty="0"/>
          </a:p>
        </p:txBody>
      </p:sp>
      <p:sp>
        <p:nvSpPr>
          <p:cNvPr id="3" name="Content Placeholder 2"/>
          <p:cNvSpPr>
            <a:spLocks noGrp="1"/>
          </p:cNvSpPr>
          <p:nvPr>
            <p:ph idx="1"/>
          </p:nvPr>
        </p:nvSpPr>
        <p:spPr/>
        <p:txBody>
          <a:bodyPr>
            <a:normAutofit fontScale="85000" lnSpcReduction="10000"/>
          </a:bodyPr>
          <a:lstStyle/>
          <a:p>
            <a:pPr lvl="0">
              <a:buFont typeface="Wingdings" pitchFamily="2" charset="2"/>
              <a:buChar char="Ø"/>
            </a:pPr>
            <a:r>
              <a:rPr lang="en-US" dirty="0" smtClean="0"/>
              <a:t>In the last section, we conclude that higher the value of </a:t>
            </a:r>
            <a:r>
              <a:rPr lang="en-IN" dirty="0" smtClean="0"/>
              <a:t>∆CoVaR, higher is the systemic risk contribution of that financial institution, which helps us to identify its relation with asset price bubbles. We observed from data analysis that systemic risk is positively and directly related to the bubble formation episode, that is, when price bubble starts forming, systemic risk is high and falls drastically upon the burst of price bubble, indicating a negative and indirect relationship of asset price bubble with bubble burst episodes.</a:t>
            </a:r>
            <a:endParaRPr lang="en-US" dirty="0" smtClean="0"/>
          </a:p>
          <a:p>
            <a:pPr>
              <a:buNone/>
            </a:pPr>
            <a:r>
              <a:rPr lang="en-US" dirty="0" smtClean="0"/>
              <a:t> </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lvl="0" fontAlgn="base">
              <a:buFont typeface="Wingdings" panose="05000000000000000000" pitchFamily="2" charset="2"/>
              <a:buChar char="Ø"/>
            </a:pPr>
            <a:r>
              <a:rPr lang="en-IN" dirty="0" smtClean="0"/>
              <a:t>Paul Atkinson, Asset Price Bubble Identification and Response, University of New Hampshire, published in Economic Commons, 2012. (BASE PAPER)</a:t>
            </a:r>
          </a:p>
          <a:p>
            <a:pPr marL="0" lvl="0" indent="0" fontAlgn="base">
              <a:buNone/>
            </a:pPr>
            <a:r>
              <a:rPr lang="en-IN" u="sng" dirty="0" smtClean="0">
                <a:hlinkClick r:id="rId2"/>
              </a:rPr>
              <a:t>https://scholars.unh.edu/cgi/viewcontent.cgi?article=1001&amp;context=honors#:~:text=This%20paper%20investigates%20the%20existence,both%20rational%20and%20irrational%20participants</a:t>
            </a:r>
            <a:r>
              <a:rPr lang="en-IN" u="sng" dirty="0" smtClean="0"/>
              <a:t>  </a:t>
            </a:r>
          </a:p>
          <a:p>
            <a:pPr marL="0" lvl="0" indent="0" fontAlgn="base">
              <a:buNone/>
            </a:pPr>
            <a:endParaRPr lang="en-IN" u="sng" dirty="0" smtClean="0"/>
          </a:p>
          <a:p>
            <a:pPr fontAlgn="base">
              <a:buFont typeface="Wingdings" panose="05000000000000000000" pitchFamily="2" charset="2"/>
              <a:buChar char="Ø"/>
            </a:pPr>
            <a:r>
              <a:rPr lang="en-IN" dirty="0" smtClean="0"/>
              <a:t>Article by Investopedia, How Do Asset Price Bubbles Cause Recessions? (2020)</a:t>
            </a:r>
          </a:p>
          <a:p>
            <a:pPr marL="0" indent="0" fontAlgn="base">
              <a:buNone/>
            </a:pPr>
            <a:r>
              <a:rPr lang="en-IN" dirty="0" smtClean="0">
                <a:hlinkClick r:id="rId3"/>
              </a:rPr>
              <a:t>https://www.investopedia.com/articles/investing/082515/how-do-asset-bubbles-cause-recessions.asp</a:t>
            </a:r>
            <a:r>
              <a:rPr lang="en-IN" dirty="0" smtClean="0"/>
              <a:t>  </a:t>
            </a:r>
          </a:p>
          <a:p>
            <a:pPr marL="0" indent="0" fontAlgn="base">
              <a:buNone/>
            </a:pPr>
            <a:endParaRPr lang="en-IN" dirty="0" smtClean="0"/>
          </a:p>
          <a:p>
            <a:pPr marL="0" lvl="0" indent="0" fontAlgn="base">
              <a:buFont typeface="Wingdings" pitchFamily="2" charset="2"/>
              <a:buChar char="Ø"/>
            </a:pPr>
            <a:r>
              <a:rPr lang="en-IN" dirty="0" smtClean="0"/>
              <a:t>Brunnermeier, Rother and Schnabel, Asset Price Bubbles and Systemic Risk, published in Journal of Economic Perspectives, 2008.</a:t>
            </a:r>
          </a:p>
          <a:p>
            <a:pPr marL="0" lvl="0" indent="0" fontAlgn="base">
              <a:buFont typeface="Wingdings" pitchFamily="2" charset="2"/>
              <a:buChar char="Ø"/>
            </a:pPr>
            <a:endParaRPr lang="en-US" dirty="0" smtClean="0"/>
          </a:p>
          <a:p>
            <a:pPr>
              <a:buNone/>
            </a:pPr>
            <a:r>
              <a:rPr lang="en-IN" dirty="0" smtClean="0">
                <a:hlinkClick r:id="rId4"/>
              </a:rPr>
              <a:t>  https://scholar.princeton.edu/markus/publications/asset-price-bubbles-and-systemic-risk</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(OBJECTIVES)</a:t>
            </a:r>
            <a:endParaRPr lang="en-US" dirty="0"/>
          </a:p>
        </p:txBody>
      </p:sp>
      <p:sp>
        <p:nvSpPr>
          <p:cNvPr id="3" name="Content Placeholder 2"/>
          <p:cNvSpPr>
            <a:spLocks noGrp="1"/>
          </p:cNvSpPr>
          <p:nvPr>
            <p:ph idx="1"/>
          </p:nvPr>
        </p:nvSpPr>
        <p:spPr>
          <a:xfrm>
            <a:off x="152400" y="1295400"/>
            <a:ext cx="8991600" cy="5562600"/>
          </a:xfrm>
        </p:spPr>
        <p:txBody>
          <a:bodyPr>
            <a:normAutofit fontScale="77500" lnSpcReduction="20000"/>
          </a:bodyPr>
          <a:lstStyle/>
          <a:p>
            <a:pPr marL="0" indent="0">
              <a:buNone/>
            </a:pPr>
            <a:r>
              <a:rPr lang="en-IN" dirty="0" smtClean="0"/>
              <a:t>In our research paper on asset price bubbles, we wish to do these things:-</a:t>
            </a:r>
          </a:p>
          <a:p>
            <a:pPr lvl="0">
              <a:buFont typeface="Wingdings" panose="05000000000000000000" pitchFamily="2" charset="2"/>
              <a:buChar char="Ø"/>
            </a:pPr>
            <a:r>
              <a:rPr lang="en-IN" dirty="0" smtClean="0"/>
              <a:t>First of all, for certain economic crises caused by asset price bubbles, we would devise a method which identifies price bubble formation  with the help of measures of central tendency of statistics like mean and standard deviation on a dataset of real price indices.</a:t>
            </a:r>
          </a:p>
          <a:p>
            <a:pPr lvl="0" fontAlgn="base">
              <a:buFont typeface="Wingdings" panose="05000000000000000000" pitchFamily="2" charset="2"/>
              <a:buChar char="Ø"/>
            </a:pPr>
            <a:r>
              <a:rPr lang="en-IN" dirty="0" smtClean="0"/>
              <a:t>After identifying that an asset price bubble has formed, we would then go on to discuss the best monetary policy response and best market participant response possible for tackling this crisis.</a:t>
            </a:r>
          </a:p>
          <a:p>
            <a:pPr>
              <a:buFont typeface="Wingdings" panose="05000000000000000000" pitchFamily="2" charset="2"/>
              <a:buChar char="Ø"/>
            </a:pPr>
            <a:r>
              <a:rPr lang="en-IN" dirty="0" smtClean="0"/>
              <a:t>Then, at last, we would do a cause and effect analysis of macroeconomic variables on asset price bubbles by taking the example of The Great Depression, which shook the financial world in the late 1920s and early 1930s and also we would analyse the role of systemic risk contributions of individual financial institutions in price bubble formation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LITERATURE REVIEW</a:t>
            </a:r>
            <a:endParaRPr lang="en-US" dirty="0"/>
          </a:p>
        </p:txBody>
      </p:sp>
      <p:sp>
        <p:nvSpPr>
          <p:cNvPr id="3" name="Content Placeholder 2"/>
          <p:cNvSpPr>
            <a:spLocks noGrp="1"/>
          </p:cNvSpPr>
          <p:nvPr>
            <p:ph idx="1"/>
          </p:nvPr>
        </p:nvSpPr>
        <p:spPr>
          <a:xfrm>
            <a:off x="228600" y="1066800"/>
            <a:ext cx="8686800" cy="4572000"/>
          </a:xfrm>
        </p:spPr>
        <p:txBody>
          <a:bodyPr>
            <a:noAutofit/>
          </a:bodyPr>
          <a:lstStyle/>
          <a:p>
            <a:pPr>
              <a:buFont typeface="Wingdings" pitchFamily="2" charset="2"/>
              <a:buChar char="Ø"/>
            </a:pPr>
            <a:r>
              <a:rPr lang="en-IN" sz="2000" dirty="0" smtClean="0"/>
              <a:t>We have chosen the research paper by Mr Paul Atkinson from University of New Hampshire as our base paper. The concept of asset price bubbles has been explained in a simple and lucid manner in this base paper. Starting from definition of asset price bubbles, this paper takes us to various historical asset price bubbles, which led to some severe economic crises till date.</a:t>
            </a:r>
          </a:p>
          <a:p>
            <a:pPr>
              <a:buFont typeface="Wingdings" pitchFamily="2" charset="2"/>
              <a:buChar char="Ø"/>
            </a:pPr>
            <a:r>
              <a:rPr lang="en-IN" sz="2000" dirty="0" smtClean="0"/>
              <a:t>To go with the base paper, we have chosen an article by Dr. Somer Anderson, Investopedia on how asset price bubbles cause recessions. This article talks about various macroeconomic factors which provide ignition in formation of asset price bubbles ranging from credit in economy to irrational approach of participants to monetary supply to technological advancements. This article attempts to explain theoretically the relation of these factors with asset price bubbles. </a:t>
            </a:r>
          </a:p>
          <a:p>
            <a:pPr>
              <a:buFont typeface="Wingdings" pitchFamily="2" charset="2"/>
              <a:buChar char="Ø"/>
            </a:pPr>
            <a:r>
              <a:rPr lang="en-IN" sz="2000" dirty="0" smtClean="0"/>
              <a:t>We have also chosen a research paper on Asset Price Bubbles and Systemic Risk by Markus Brunnermeier, Princeton University, Simon Rother, University of Bonn Isabel Schnabel University of Bonn, they have devised a relationship of asset price bubbles with systemic risk contributions of financial institutions using quantile regression technique with a reasonable accuracy</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3657600"/>
          </a:xfrm>
        </p:spPr>
        <p:txBody>
          <a:bodyPr/>
          <a:lstStyle/>
          <a:p>
            <a:r>
              <a:rPr lang="en-US" dirty="0" smtClean="0"/>
              <a:t>SPECIFICATION OF THE MODEL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PART 1- IDENTIFICATION</a:t>
            </a:r>
            <a:endParaRPr lang="en-US" dirty="0"/>
          </a:p>
        </p:txBody>
      </p:sp>
      <p:sp>
        <p:nvSpPr>
          <p:cNvPr id="3" name="Content Placeholder 2"/>
          <p:cNvSpPr>
            <a:spLocks noGrp="1"/>
          </p:cNvSpPr>
          <p:nvPr>
            <p:ph idx="1"/>
          </p:nvPr>
        </p:nvSpPr>
        <p:spPr>
          <a:xfrm>
            <a:off x="228600" y="1676400"/>
            <a:ext cx="8915400" cy="4953000"/>
          </a:xfrm>
        </p:spPr>
        <p:txBody>
          <a:bodyPr>
            <a:normAutofit fontScale="70000" lnSpcReduction="20000"/>
          </a:bodyPr>
          <a:lstStyle/>
          <a:p>
            <a:pPr>
              <a:buFont typeface="Wingdings" panose="05000000000000000000" pitchFamily="2" charset="2"/>
              <a:buChar char="Ø"/>
            </a:pPr>
            <a:r>
              <a:rPr lang="en-IN" dirty="0" smtClean="0"/>
              <a:t>For identification of an asset price bubble, we have to basically identify abnormal behaviour in price data. For this, we would be using an important measure of central tendency, which is mean and an important measure of distance from a measure of central tendency, which is standard deviation.  We would be considering real price indices in order to have a proper historical comparison of prices of that asset. </a:t>
            </a:r>
          </a:p>
          <a:p>
            <a:pPr>
              <a:buFont typeface="Wingdings" panose="05000000000000000000" pitchFamily="2" charset="2"/>
              <a:buChar char="Ø"/>
            </a:pPr>
            <a:endParaRPr lang="en-IN" dirty="0" smtClean="0"/>
          </a:p>
          <a:p>
            <a:pPr>
              <a:buFont typeface="Wingdings" panose="05000000000000000000" pitchFamily="2" charset="2"/>
              <a:buChar char="Ø"/>
            </a:pPr>
            <a:r>
              <a:rPr lang="en-IN" dirty="0" smtClean="0"/>
              <a:t>First of all we would be collecting the dataset of real price indices of the asset under study over a long period of time. This dataset can have price indices of the asset on a monthly basis or on an annual basis depending upon the asset.  </a:t>
            </a:r>
          </a:p>
          <a:p>
            <a:pPr marL="0" indent="0">
              <a:buNone/>
            </a:pPr>
            <a:endParaRPr lang="en-IN" dirty="0" smtClean="0"/>
          </a:p>
          <a:p>
            <a:pPr lvl="0">
              <a:buFont typeface="Wingdings" panose="05000000000000000000" pitchFamily="2" charset="2"/>
              <a:buChar char="Ø"/>
            </a:pPr>
            <a:r>
              <a:rPr lang="en-IN" dirty="0" smtClean="0"/>
              <a:t>Our second step would be to calculate the mean and standard deviation of the real price indices over the whole time period under consideration. By summing up the values of mean of price indices and standard deviation of price indices, we would get an upper bound of price indices, which would be a static reflection of prices over the time period.</a:t>
            </a:r>
          </a:p>
          <a:p>
            <a:pPr>
              <a:buFont typeface="Wingdings" panose="05000000000000000000" pitchFamily="2" charset="2"/>
              <a:buChar char="Ø"/>
            </a:pPr>
            <a:endParaRPr lang="en-IN"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1111</TotalTime>
  <Words>4033</Words>
  <Application>Microsoft Office PowerPoint</Application>
  <PresentationFormat>On-screen Show (4:3)</PresentationFormat>
  <Paragraphs>242</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Asset Price Bubbles: Identification, Causes and Response</vt:lpstr>
      <vt:lpstr>GROUP-1  MEMBERS</vt:lpstr>
      <vt:lpstr>ABSTRACT</vt:lpstr>
      <vt:lpstr>INTRODUCTION</vt:lpstr>
      <vt:lpstr>INTRODUCTION ( HISTORY)</vt:lpstr>
      <vt:lpstr>INTRODUCTION (OBJECTIVES)</vt:lpstr>
      <vt:lpstr>LITERATURE REVIEW</vt:lpstr>
      <vt:lpstr>SPECIFICATION OF THE MODEL</vt:lpstr>
      <vt:lpstr>PART 1- IDENTIFICATION</vt:lpstr>
      <vt:lpstr>PART 1 (CONTINUED)</vt:lpstr>
      <vt:lpstr>PART 2</vt:lpstr>
      <vt:lpstr>PART- 3 (SECTION-1)</vt:lpstr>
      <vt:lpstr>PART -3 (SECTION-2)</vt:lpstr>
      <vt:lpstr>PART-3 (SECTION -2)</vt:lpstr>
      <vt:lpstr>PART-3 (SECTION-2)</vt:lpstr>
      <vt:lpstr>APPLICATION OF THE MODEL</vt:lpstr>
      <vt:lpstr>PART 1 (IDENTFICATION)</vt:lpstr>
      <vt:lpstr>DUTCH TULIP MANIA </vt:lpstr>
      <vt:lpstr>Slide 19</vt:lpstr>
      <vt:lpstr>INTERPRETATION</vt:lpstr>
      <vt:lpstr>US HOUSING PRICE BUBBLE</vt:lpstr>
      <vt:lpstr>Slide 22</vt:lpstr>
      <vt:lpstr> INTERPRETATION</vt:lpstr>
      <vt:lpstr>JAPAN REAL ESTATE BUBBLE </vt:lpstr>
      <vt:lpstr>Slide 25</vt:lpstr>
      <vt:lpstr>INTERPRETATION</vt:lpstr>
      <vt:lpstr>PART-2 ( RESPONSE)</vt:lpstr>
      <vt:lpstr>MONETARY POLICY RESPONSE </vt:lpstr>
      <vt:lpstr>  Believes and propositions of Cecchetti, Genberg and Wadhwani   </vt:lpstr>
      <vt:lpstr>  Believes and propositions of Michael Bordo and Olivier Jeanne :-   </vt:lpstr>
      <vt:lpstr> </vt:lpstr>
      <vt:lpstr>  MARKET PARTICIPANT APPROACH   </vt:lpstr>
      <vt:lpstr>PART -3 ( SECTION-1)</vt:lpstr>
      <vt:lpstr>CAUSE ANALYSIS (CONTRIBUTING FACTORS)</vt:lpstr>
      <vt:lpstr>MONETARY SUPPLY ANALYSIS</vt:lpstr>
      <vt:lpstr>Slide 36</vt:lpstr>
      <vt:lpstr>Slide 37</vt:lpstr>
      <vt:lpstr>MONETARY SUPPLY ANALYSIS</vt:lpstr>
      <vt:lpstr>INTEREST RATE ANALYSIS</vt:lpstr>
      <vt:lpstr>Slide 40</vt:lpstr>
      <vt:lpstr>Slide 41</vt:lpstr>
      <vt:lpstr>INTEREST RATES ANALYSIS</vt:lpstr>
      <vt:lpstr>EFFECT ANALYSIS</vt:lpstr>
      <vt:lpstr>Slide 44</vt:lpstr>
      <vt:lpstr>USA  GDP ANALYSIS</vt:lpstr>
      <vt:lpstr>Slide 46</vt:lpstr>
      <vt:lpstr>GOVERNMENT PURCHASE ANALYSIS</vt:lpstr>
      <vt:lpstr>Slide 48</vt:lpstr>
      <vt:lpstr>INVESTMENT ANALYSIS</vt:lpstr>
      <vt:lpstr>Slide 50</vt:lpstr>
      <vt:lpstr>CONSUMPTION ANALYSIS</vt:lpstr>
      <vt:lpstr>PART-3 (SECTION-2)</vt:lpstr>
      <vt:lpstr>Slide 53</vt:lpstr>
      <vt:lpstr>Slide 54</vt:lpstr>
      <vt:lpstr>INTERPRETATION</vt:lpstr>
      <vt:lpstr>RESULTS AND CONCLUSIONS</vt:lpstr>
      <vt:lpstr>RESULTS AND CONCLUSIONS</vt:lpstr>
      <vt:lpstr>RESULTS AND CONCLUSIONS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110</cp:revision>
  <dcterms:created xsi:type="dcterms:W3CDTF">2021-04-13T04:35:01Z</dcterms:created>
  <dcterms:modified xsi:type="dcterms:W3CDTF">2021-04-30T04:51:05Z</dcterms:modified>
</cp:coreProperties>
</file>