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56" r:id="rId5"/>
    <p:sldId id="288" r:id="rId6"/>
    <p:sldId id="298" r:id="rId7"/>
    <p:sldId id="276" r:id="rId8"/>
    <p:sldId id="297" r:id="rId9"/>
    <p:sldId id="289" r:id="rId10"/>
    <p:sldId id="290" r:id="rId11"/>
    <p:sldId id="291" r:id="rId12"/>
    <p:sldId id="292" r:id="rId13"/>
    <p:sldId id="293" r:id="rId14"/>
    <p:sldId id="294" r:id="rId15"/>
    <p:sldId id="295" r:id="rId16"/>
    <p:sldId id="296"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52" autoAdjust="0"/>
  </p:normalViewPr>
  <p:slideViewPr>
    <p:cSldViewPr snapToGrid="0" showGuides="1">
      <p:cViewPr varScale="1">
        <p:scale>
          <a:sx n="87" d="100"/>
          <a:sy n="87" d="100"/>
        </p:scale>
        <p:origin x="-509" y="-86"/>
      </p:cViewPr>
      <p:guideLst>
        <p:guide orient="horz" pos="2328"/>
        <p:guide orient="horz" pos="624"/>
        <p:guide orient="horz" pos="4056"/>
        <p:guide pos="3864"/>
        <p:guide pos="7512"/>
        <p:guide pos="144"/>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04-Nov-22</a:t>
            </a:fld>
            <a:endParaRPr lang="en-US" dirty="0"/>
          </a:p>
        </p:txBody>
      </p:sp>
      <p:sp>
        <p:nvSpPr>
          <p:cNvPr id="4" name="Footer Placeholder 3">
            <a:extLst>
              <a:ext uri="{FF2B5EF4-FFF2-40B4-BE49-F238E27FC236}">
                <a16:creationId xmlns=""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04-Nov-22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574905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4225614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355824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423534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4166253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4166253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4166253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587519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875390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019602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021318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04-Nov-22</a:t>
            </a:fld>
            <a:endParaRPr lang="en-US" dirty="0"/>
          </a:p>
        </p:txBody>
      </p:sp>
      <p:sp>
        <p:nvSpPr>
          <p:cNvPr id="5" name="Footer Placeholder 4">
            <a:extLst>
              <a:ext uri="{FF2B5EF4-FFF2-40B4-BE49-F238E27FC236}">
                <a16:creationId xmlns=""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04-Nov-22</a:t>
            </a:fld>
            <a:endParaRPr lang="en-US" dirty="0"/>
          </a:p>
        </p:txBody>
      </p:sp>
      <p:sp>
        <p:nvSpPr>
          <p:cNvPr id="5" name="Footer Placeholder 4">
            <a:extLst>
              <a:ext uri="{FF2B5EF4-FFF2-40B4-BE49-F238E27FC236}">
                <a16:creationId xmlns=""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04-Nov-22</a:t>
            </a:fld>
            <a:endParaRPr lang="en-US" dirty="0"/>
          </a:p>
        </p:txBody>
      </p:sp>
      <p:sp>
        <p:nvSpPr>
          <p:cNvPr id="5" name="Footer Placeholder 4">
            <a:extLst>
              <a:ext uri="{FF2B5EF4-FFF2-40B4-BE49-F238E27FC236}">
                <a16:creationId xmlns=""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04-Nov-22</a:t>
            </a:fld>
            <a:endParaRPr lang="en-US" dirty="0"/>
          </a:p>
        </p:txBody>
      </p:sp>
      <p:sp>
        <p:nvSpPr>
          <p:cNvPr id="5" name="Footer Placeholder 4">
            <a:extLst>
              <a:ext uri="{FF2B5EF4-FFF2-40B4-BE49-F238E27FC236}">
                <a16:creationId xmlns=""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04-Nov-22</a:t>
            </a:fld>
            <a:endParaRPr lang="en-US" dirty="0"/>
          </a:p>
        </p:txBody>
      </p:sp>
      <p:sp>
        <p:nvSpPr>
          <p:cNvPr id="5" name="Footer Placeholder 4">
            <a:extLst>
              <a:ext uri="{FF2B5EF4-FFF2-40B4-BE49-F238E27FC236}">
                <a16:creationId xmlns=""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04-Nov-22</a:t>
            </a:fld>
            <a:endParaRPr lang="en-US" dirty="0"/>
          </a:p>
        </p:txBody>
      </p:sp>
      <p:sp>
        <p:nvSpPr>
          <p:cNvPr id="6" name="Footer Placeholder 5">
            <a:extLst>
              <a:ext uri="{FF2B5EF4-FFF2-40B4-BE49-F238E27FC236}">
                <a16:creationId xmlns=""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04-Nov-22</a:t>
            </a:fld>
            <a:endParaRPr lang="en-US" dirty="0"/>
          </a:p>
        </p:txBody>
      </p:sp>
      <p:sp>
        <p:nvSpPr>
          <p:cNvPr id="8" name="Footer Placeholder 7">
            <a:extLst>
              <a:ext uri="{FF2B5EF4-FFF2-40B4-BE49-F238E27FC236}">
                <a16:creationId xmlns=""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04-Nov-22</a:t>
            </a:fld>
            <a:endParaRPr lang="en-US" dirty="0"/>
          </a:p>
        </p:txBody>
      </p:sp>
      <p:sp>
        <p:nvSpPr>
          <p:cNvPr id="4" name="Footer Placeholder 3">
            <a:extLst>
              <a:ext uri="{FF2B5EF4-FFF2-40B4-BE49-F238E27FC236}">
                <a16:creationId xmlns=""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04-Nov-22</a:t>
            </a:fld>
            <a:endParaRPr lang="en-US" dirty="0"/>
          </a:p>
        </p:txBody>
      </p:sp>
      <p:sp>
        <p:nvSpPr>
          <p:cNvPr id="3" name="Footer Placeholder 2">
            <a:extLst>
              <a:ext uri="{FF2B5EF4-FFF2-40B4-BE49-F238E27FC236}">
                <a16:creationId xmlns=""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04-Nov-22</a:t>
            </a:fld>
            <a:endParaRPr lang="en-US" dirty="0"/>
          </a:p>
        </p:txBody>
      </p:sp>
      <p:sp>
        <p:nvSpPr>
          <p:cNvPr id="6" name="Footer Placeholder 5">
            <a:extLst>
              <a:ext uri="{FF2B5EF4-FFF2-40B4-BE49-F238E27FC236}">
                <a16:creationId xmlns=""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04-Nov-22</a:t>
            </a:fld>
            <a:endParaRPr lang="en-US" dirty="0"/>
          </a:p>
        </p:txBody>
      </p:sp>
      <p:sp>
        <p:nvSpPr>
          <p:cNvPr id="6" name="Footer Placeholder 5">
            <a:extLst>
              <a:ext uri="{FF2B5EF4-FFF2-40B4-BE49-F238E27FC236}">
                <a16:creationId xmlns=""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04-Nov-22</a:t>
            </a:fld>
            <a:endParaRPr lang="en-US" dirty="0"/>
          </a:p>
        </p:txBody>
      </p:sp>
      <p:sp>
        <p:nvSpPr>
          <p:cNvPr id="5" name="Footer Placeholder 4">
            <a:extLst>
              <a:ext uri="{FF2B5EF4-FFF2-40B4-BE49-F238E27FC236}">
                <a16:creationId xmlns=""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300AEF-1595-4419-801B-6E36A33BB8CF}"/>
              </a:ext>
            </a:extLst>
          </p:cNvPr>
          <p:cNvSpPr>
            <a:spLocks noGrp="1"/>
          </p:cNvSpPr>
          <p:nvPr>
            <p:ph type="ctrTitle"/>
          </p:nvPr>
        </p:nvSpPr>
        <p:spPr>
          <a:xfrm>
            <a:off x="1567956" y="2520993"/>
            <a:ext cx="9144000" cy="2387600"/>
          </a:xfrm>
        </p:spPr>
        <p:txBody>
          <a:bodyPr lIns="0" tIns="0" rIns="0" bIns="0" anchor="t">
            <a:spAutoFit/>
          </a:bodyPr>
          <a:lstStyle/>
          <a:p>
            <a:r>
              <a:rPr lang="en-US" b="1" dirty="0" smtClean="0">
                <a:solidFill>
                  <a:schemeClr val="bg1"/>
                </a:solidFill>
              </a:rPr>
              <a:t>Online Pharmacy Using Singleton</a:t>
            </a:r>
            <a:endParaRPr lang="en-US" dirty="0">
              <a:solidFill>
                <a:schemeClr val="accent4"/>
              </a:solidFill>
            </a:endParaRPr>
          </a:p>
        </p:txBody>
      </p:sp>
      <p:sp>
        <p:nvSpPr>
          <p:cNvPr id="3" name="Subtitle 2"/>
          <p:cNvSpPr>
            <a:spLocks noGrp="1"/>
          </p:cNvSpPr>
          <p:nvPr>
            <p:ph type="subTitle" idx="1"/>
          </p:nvPr>
        </p:nvSpPr>
        <p:spPr>
          <a:xfrm>
            <a:off x="1420969" y="4892228"/>
            <a:ext cx="9144000" cy="1655762"/>
          </a:xfrm>
        </p:spPr>
        <p:txBody>
          <a:bodyPr>
            <a:normAutofit lnSpcReduction="10000"/>
          </a:bodyPr>
          <a:lstStyle/>
          <a:p>
            <a:pPr algn="l"/>
            <a:r>
              <a:rPr lang="en-US" b="1" dirty="0" smtClean="0">
                <a:solidFill>
                  <a:srgbClr val="FF9933"/>
                </a:solidFill>
                <a:latin typeface="Times New Roman" panose="02020603050405020304" pitchFamily="18" charset="0"/>
                <a:cs typeface="Times New Roman" panose="02020603050405020304" pitchFamily="18" charset="0"/>
              </a:rPr>
              <a:t>Submitted by:</a:t>
            </a:r>
            <a:endParaRPr lang="en-IN" b="1" dirty="0" smtClean="0">
              <a:solidFill>
                <a:srgbClr val="FF9933"/>
              </a:solidFill>
              <a:latin typeface="Times New Roman" panose="02020603050405020304" pitchFamily="18" charset="0"/>
              <a:cs typeface="Times New Roman" panose="02020603050405020304" pitchFamily="18" charset="0"/>
            </a:endParaRPr>
          </a:p>
          <a:p>
            <a:pPr algn="l"/>
            <a:r>
              <a:rPr lang="en-IN" b="1" dirty="0" smtClean="0">
                <a:solidFill>
                  <a:schemeClr val="bg1"/>
                </a:solidFill>
              </a:rPr>
              <a:t>20MIS0085 </a:t>
            </a:r>
            <a:r>
              <a:rPr lang="en-IN" b="1" dirty="0">
                <a:solidFill>
                  <a:schemeClr val="bg1"/>
                </a:solidFill>
              </a:rPr>
              <a:t>– Akash PS</a:t>
            </a:r>
            <a:endParaRPr lang="en-IN" dirty="0">
              <a:solidFill>
                <a:schemeClr val="bg1"/>
              </a:solidFill>
            </a:endParaRPr>
          </a:p>
          <a:p>
            <a:pPr algn="l"/>
            <a:r>
              <a:rPr lang="en-IN" b="1" dirty="0">
                <a:solidFill>
                  <a:schemeClr val="bg1"/>
                </a:solidFill>
              </a:rPr>
              <a:t>20MIS0087 – Siddharth Kumar </a:t>
            </a:r>
            <a:endParaRPr lang="en-IN" dirty="0">
              <a:solidFill>
                <a:schemeClr val="bg1"/>
              </a:solidFill>
            </a:endParaRPr>
          </a:p>
          <a:p>
            <a:pPr algn="l"/>
            <a:r>
              <a:rPr lang="en-IN" b="1" dirty="0">
                <a:solidFill>
                  <a:schemeClr val="bg1"/>
                </a:solidFill>
              </a:rPr>
              <a:t>20MIS0123 – Aditya </a:t>
            </a:r>
            <a:r>
              <a:rPr lang="en-IN" b="1" dirty="0" err="1">
                <a:solidFill>
                  <a:schemeClr val="bg1"/>
                </a:solidFill>
              </a:rPr>
              <a:t>jha</a:t>
            </a:r>
            <a:endParaRPr lang="en-IN" dirty="0">
              <a:solidFill>
                <a:schemeClr val="bg1"/>
              </a:solidFill>
            </a:endParaRPr>
          </a:p>
          <a:p>
            <a:pPr algn="l"/>
            <a:endParaRPr lang="en-IN" dirty="0">
              <a:solidFill>
                <a:schemeClr val="bg1"/>
              </a:solidFill>
            </a:endParaRPr>
          </a:p>
        </p:txBody>
      </p:sp>
      <p:sp>
        <p:nvSpPr>
          <p:cNvPr id="4" name="Diamond 3">
            <a:extLst>
              <a:ext uri="{FF2B5EF4-FFF2-40B4-BE49-F238E27FC236}">
                <a16:creationId xmlns="" xmlns:a16="http://schemas.microsoft.com/office/drawing/2014/main" id="{1C59176D-59A8-4C02-B448-EE01232FB3E7}"/>
              </a:ext>
              <a:ext uri="{C183D7F6-B498-43B3-948B-1728B52AA6E4}">
                <adec:decorative xmlns=""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 xmlns:a16="http://schemas.microsoft.com/office/drawing/2014/main" id="{A50B1817-3C7F-41BC-8557-7A00C928EE16}"/>
              </a:ext>
              <a:ext uri="{C183D7F6-B498-43B3-948B-1728B52AA6E4}">
                <adec:decorative xmlns=""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 xmlns:a16="http://schemas.microsoft.com/office/drawing/2014/main" id="{B95DF07A-CE7E-4D89-9AA0-25F4FFF3B9C7}"/>
              </a:ext>
            </a:extLst>
          </p:cNvPr>
          <p:cNvGrpSpPr/>
          <p:nvPr/>
        </p:nvGrpSpPr>
        <p:grpSpPr>
          <a:xfrm>
            <a:off x="5747989" y="1999122"/>
            <a:ext cx="489958" cy="492680"/>
            <a:chOff x="2025650" y="4786313"/>
            <a:chExt cx="285750" cy="287338"/>
          </a:xfrm>
          <a:solidFill>
            <a:schemeClr val="bg1"/>
          </a:solidFill>
        </p:grpSpPr>
        <p:sp>
          <p:nvSpPr>
            <p:cNvPr id="8" name="Freeform 565">
              <a:extLst>
                <a:ext uri="{FF2B5EF4-FFF2-40B4-BE49-F238E27FC236}">
                  <a16:creationId xmlns=""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0" y="3290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Code Snippet</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2960" y="2688370"/>
            <a:ext cx="3840162"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35" y="1155578"/>
            <a:ext cx="8435975"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303" y="4796448"/>
            <a:ext cx="6400800"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871438" y="1257300"/>
            <a:ext cx="2655277" cy="830997"/>
          </a:xfrm>
          <a:prstGeom prst="rect">
            <a:avLst/>
          </a:prstGeom>
          <a:noFill/>
        </p:spPr>
        <p:txBody>
          <a:bodyPr wrap="square" rtlCol="0">
            <a:spAutoFit/>
          </a:bodyPr>
          <a:lstStyle/>
          <a:p>
            <a:r>
              <a:rPr lang="en-US" sz="2400" dirty="0" smtClean="0"/>
              <a:t>Static </a:t>
            </a:r>
            <a:r>
              <a:rPr lang="en-US" sz="2400" dirty="0" err="1" smtClean="0"/>
              <a:t>getInstance</a:t>
            </a:r>
            <a:r>
              <a:rPr lang="en-US" sz="2400" dirty="0" smtClean="0"/>
              <a:t> Method()</a:t>
            </a:r>
            <a:endParaRPr lang="en-US" sz="2400" dirty="0"/>
          </a:p>
        </p:txBody>
      </p:sp>
      <p:sp>
        <p:nvSpPr>
          <p:cNvPr id="12" name="TextBox 11"/>
          <p:cNvSpPr txBox="1"/>
          <p:nvPr/>
        </p:nvSpPr>
        <p:spPr>
          <a:xfrm>
            <a:off x="1110884" y="3171753"/>
            <a:ext cx="5137638" cy="954107"/>
          </a:xfrm>
          <a:prstGeom prst="rect">
            <a:avLst/>
          </a:prstGeom>
          <a:noFill/>
        </p:spPr>
        <p:txBody>
          <a:bodyPr wrap="square" rtlCol="0">
            <a:spAutoFit/>
          </a:bodyPr>
          <a:lstStyle/>
          <a:p>
            <a:r>
              <a:rPr lang="en-US" sz="2800" dirty="0" smtClean="0"/>
              <a:t>Single Instance of </a:t>
            </a:r>
            <a:r>
              <a:rPr lang="en-US" sz="2800" dirty="0" err="1" smtClean="0"/>
              <a:t>MedicineSingleton</a:t>
            </a:r>
            <a:r>
              <a:rPr lang="en-US" sz="2800" dirty="0" smtClean="0"/>
              <a:t> </a:t>
            </a:r>
            <a:r>
              <a:rPr lang="en-US" sz="2800" i="1" dirty="0" err="1" smtClean="0"/>
              <a:t>jdbc</a:t>
            </a:r>
            <a:endParaRPr lang="en-US" sz="2800" i="1" dirty="0"/>
          </a:p>
        </p:txBody>
      </p:sp>
      <p:sp>
        <p:nvSpPr>
          <p:cNvPr id="13" name="TextBox 12"/>
          <p:cNvSpPr txBox="1"/>
          <p:nvPr/>
        </p:nvSpPr>
        <p:spPr>
          <a:xfrm>
            <a:off x="7552960" y="5136063"/>
            <a:ext cx="4181840" cy="954107"/>
          </a:xfrm>
          <a:prstGeom prst="rect">
            <a:avLst/>
          </a:prstGeom>
          <a:noFill/>
        </p:spPr>
        <p:txBody>
          <a:bodyPr wrap="square" rtlCol="0">
            <a:spAutoFit/>
          </a:bodyPr>
          <a:lstStyle/>
          <a:p>
            <a:r>
              <a:rPr lang="en-US" sz="2800" dirty="0" smtClean="0"/>
              <a:t>Instantiating the single instance</a:t>
            </a:r>
            <a:endParaRPr lang="en-US" sz="2800" dirty="0"/>
          </a:p>
        </p:txBody>
      </p:sp>
    </p:spTree>
    <p:extLst>
      <p:ext uri="{BB962C8B-B14F-4D97-AF65-F5344CB8AC3E}">
        <p14:creationId xmlns:p14="http://schemas.microsoft.com/office/powerpoint/2010/main" val="327151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0" y="3290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Code Snippet</a:t>
            </a:r>
            <a:endParaRPr lang="en-US" sz="2800" dirty="0">
              <a:solidFill>
                <a:schemeClr val="tx1">
                  <a:lumMod val="75000"/>
                  <a:lumOff val="25000"/>
                </a:schemeClr>
              </a:solidFill>
            </a:endParaRPr>
          </a:p>
          <a:p>
            <a:pPr algn="ct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654" y="1220267"/>
            <a:ext cx="3687340" cy="1821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1136" y="1290589"/>
            <a:ext cx="3809678" cy="18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8340" y="4222608"/>
            <a:ext cx="3821968" cy="17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1135" y="4299439"/>
            <a:ext cx="3876805" cy="1813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870938" y="2532185"/>
            <a:ext cx="2373924" cy="3046988"/>
          </a:xfrm>
          <a:prstGeom prst="rect">
            <a:avLst/>
          </a:prstGeom>
          <a:noFill/>
        </p:spPr>
        <p:txBody>
          <a:bodyPr wrap="square" rtlCol="0">
            <a:spAutoFit/>
          </a:bodyPr>
          <a:lstStyle/>
          <a:p>
            <a:r>
              <a:rPr lang="en-US" sz="3200" dirty="0" smtClean="0"/>
              <a:t>Global reference to</a:t>
            </a:r>
          </a:p>
          <a:p>
            <a:endParaRPr lang="en-US" sz="3200" dirty="0"/>
          </a:p>
          <a:p>
            <a:r>
              <a:rPr lang="en-US" sz="3200" dirty="0" smtClean="0"/>
              <a:t>the single private Instance</a:t>
            </a:r>
            <a:endParaRPr lang="en-US" sz="3200" dirty="0"/>
          </a:p>
        </p:txBody>
      </p:sp>
      <p:cxnSp>
        <p:nvCxnSpPr>
          <p:cNvPr id="9" name="Straight Arrow Connector 8"/>
          <p:cNvCxnSpPr>
            <a:stCxn id="2050" idx="3"/>
          </p:cNvCxnSpPr>
          <p:nvPr/>
        </p:nvCxnSpPr>
        <p:spPr>
          <a:xfrm>
            <a:off x="4152994" y="2131203"/>
            <a:ext cx="717944" cy="480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051" idx="1"/>
          </p:cNvCxnSpPr>
          <p:nvPr/>
        </p:nvCxnSpPr>
        <p:spPr>
          <a:xfrm flipH="1">
            <a:off x="7025054" y="2236702"/>
            <a:ext cx="896082" cy="374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052" idx="3"/>
          </p:cNvCxnSpPr>
          <p:nvPr/>
        </p:nvCxnSpPr>
        <p:spPr>
          <a:xfrm flipV="1">
            <a:off x="4220308" y="4783015"/>
            <a:ext cx="650630" cy="328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53" idx="1"/>
          </p:cNvCxnSpPr>
          <p:nvPr/>
        </p:nvCxnSpPr>
        <p:spPr>
          <a:xfrm flipH="1" flipV="1">
            <a:off x="7121769" y="4783015"/>
            <a:ext cx="799366" cy="4230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5514" y="3595938"/>
            <a:ext cx="30559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783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Text Placeholder 1"/>
          <p:cNvSpPr>
            <a:spLocks noGrp="1"/>
          </p:cNvSpPr>
          <p:nvPr>
            <p:ph type="body" idx="1"/>
          </p:nvPr>
        </p:nvSpPr>
        <p:spPr>
          <a:xfrm>
            <a:off x="831850" y="1298495"/>
            <a:ext cx="10515600" cy="4791155"/>
          </a:xfrm>
        </p:spPr>
        <p:txBody>
          <a:bodyPr/>
          <a:lstStyle/>
          <a:p>
            <a:pPr marL="342900" lvl="0" indent="-342900">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singleton class medicine has been created and a single object was instantiated.</a:t>
            </a:r>
          </a:p>
          <a:p>
            <a:pPr marL="342900" lvl="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global access point to the instance was created. </a:t>
            </a:r>
          </a:p>
          <a:p>
            <a:pPr marL="342900" lvl="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singleton object is initialized only when it’s requested for the first time.</a:t>
            </a:r>
          </a:p>
          <a:p>
            <a:pPr marL="342900" lvl="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medicine records were maintained using a single object. </a:t>
            </a:r>
          </a:p>
          <a:p>
            <a:pPr marL="342900" lvl="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Since only one object is used, the memory usage is reduced and the performance is enhanced.</a:t>
            </a: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90153" y="3290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Results Obtained</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289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Text Placeholder 1"/>
          <p:cNvSpPr>
            <a:spLocks noGrp="1"/>
          </p:cNvSpPr>
          <p:nvPr>
            <p:ph type="body" idx="1"/>
          </p:nvPr>
        </p:nvSpPr>
        <p:spPr>
          <a:xfrm>
            <a:off x="831850" y="1298495"/>
            <a:ext cx="10515600" cy="4791155"/>
          </a:xfrm>
        </p:spPr>
        <p:txBody>
          <a:bodyPr/>
          <a:lstStyle/>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With </a:t>
            </a:r>
            <a:r>
              <a:rPr lang="en-IN" dirty="0">
                <a:latin typeface="Times New Roman" panose="02020603050405020304" pitchFamily="18" charset="0"/>
                <a:cs typeface="Times New Roman" panose="02020603050405020304" pitchFamily="18" charset="0"/>
              </a:rPr>
              <a:t>Singleton pattern, a singleton class Medicine was created and a single object was used throughout the code.</a:t>
            </a:r>
          </a:p>
          <a:p>
            <a:r>
              <a:rPr lang="en-IN" dirty="0" smtClean="0">
                <a:latin typeface="Times New Roman" panose="02020603050405020304" pitchFamily="18" charset="0"/>
                <a:cs typeface="Times New Roman" panose="02020603050405020304" pitchFamily="18" charset="0"/>
              </a:rPr>
              <a:t>	By </a:t>
            </a:r>
            <a:r>
              <a:rPr lang="en-IN" dirty="0">
                <a:latin typeface="Times New Roman" panose="02020603050405020304" pitchFamily="18" charset="0"/>
                <a:cs typeface="Times New Roman" panose="02020603050405020304" pitchFamily="18" charset="0"/>
              </a:rPr>
              <a:t>using this pattern, memory usage was reduced. Singleton prevents creation of multiple objects which occupies space in memory. Since the class controls the instantiation process, the class has the flexibility to change the instantiation process. This enhanced the performance of the system.</a:t>
            </a:r>
          </a:p>
          <a:p>
            <a:endParaRPr lang="en-IN"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0" y="3290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Conclusion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806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0" y="3290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ABSTRACT</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86507" y="1432872"/>
            <a:ext cx="10969869" cy="2308324"/>
          </a:xfrm>
          <a:prstGeom prst="rect">
            <a:avLst/>
          </a:prstGeom>
        </p:spPr>
        <p:txBody>
          <a:bodyPr wrap="square">
            <a:spAutoFit/>
          </a:bodyPr>
          <a:lstStyle/>
          <a:p>
            <a:r>
              <a:rPr lang="en-IN" dirty="0"/>
              <a:t>This project aims to tackle the design problems that may arise during the development of Online Pharmacy Application. We intend to dive into the details of what problems may arise during the design phase of this system and how and what design patterns can be used to provide an optimal solution. </a:t>
            </a:r>
            <a:endParaRPr lang="en-US" dirty="0"/>
          </a:p>
          <a:p>
            <a:r>
              <a:rPr lang="en-IN" dirty="0"/>
              <a:t>The entire development process associated with a generic application like online pharmacy requires use of multiple call requests in as to achieve the overall functionality of the system. Now, when we start to build the system we come across design issues like coupling, cohesion, inheritance etc. </a:t>
            </a:r>
            <a:endParaRPr lang="en-US" dirty="0"/>
          </a:p>
          <a:p>
            <a:r>
              <a:rPr lang="en-IN" dirty="0"/>
              <a:t>Therefore in this project we will be mapping the construction of the online pharmacy with suitable design patterns in as to overcome this design and implementation issues.</a:t>
            </a:r>
            <a:endParaRPr lang="en-US" dirty="0"/>
          </a:p>
        </p:txBody>
      </p:sp>
      <p:pic>
        <p:nvPicPr>
          <p:cNvPr id="3076" name="Picture 4" descr="Can Online Pharmacy Increase Profits and save Money? - 3Med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127819"/>
            <a:ext cx="12192000" cy="2730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551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0" y="3290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Problem Statement</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52046" y="1017804"/>
            <a:ext cx="6799383" cy="2031325"/>
          </a:xfrm>
          <a:prstGeom prst="rect">
            <a:avLst/>
          </a:prstGeom>
        </p:spPr>
        <p:txBody>
          <a:bodyPr wrap="square">
            <a:spAutoFit/>
          </a:bodyPr>
          <a:lstStyle/>
          <a:p>
            <a:r>
              <a:rPr lang="en-IN" dirty="0"/>
              <a:t>Pharmacy Management System may need to perform many different numbers of operations such as adding a new item of medicine in the Pharmacy Database, to display the entire available list of medicines in the database, any user specific query to display any particular record from the database based on the requirements for any given situation, to delete one or multiple medicinal items from the database in case of non-availability of the medicine or if it is out of stock, etc.,</a:t>
            </a:r>
            <a:endParaRPr lang="en-US" dirty="0"/>
          </a:p>
        </p:txBody>
      </p:sp>
      <p:sp>
        <p:nvSpPr>
          <p:cNvPr id="3" name="Rectangle 2"/>
          <p:cNvSpPr/>
          <p:nvPr/>
        </p:nvSpPr>
        <p:spPr>
          <a:xfrm>
            <a:off x="252045" y="3049129"/>
            <a:ext cx="6799383" cy="923330"/>
          </a:xfrm>
          <a:prstGeom prst="rect">
            <a:avLst/>
          </a:prstGeom>
        </p:spPr>
        <p:txBody>
          <a:bodyPr wrap="square">
            <a:spAutoFit/>
          </a:bodyPr>
          <a:lstStyle/>
          <a:p>
            <a:r>
              <a:rPr lang="en-IN" dirty="0"/>
              <a:t>Multiple instantiations of the same class cause memory wastage for the cause of creating new object every time when you actually do not need a new one. </a:t>
            </a:r>
            <a:endParaRPr lang="en-US" dirty="0"/>
          </a:p>
        </p:txBody>
      </p:sp>
      <p:sp>
        <p:nvSpPr>
          <p:cNvPr id="6" name="Rectangle 5"/>
          <p:cNvSpPr/>
          <p:nvPr/>
        </p:nvSpPr>
        <p:spPr>
          <a:xfrm>
            <a:off x="252046" y="3972459"/>
            <a:ext cx="6799382" cy="2031325"/>
          </a:xfrm>
          <a:prstGeom prst="rect">
            <a:avLst/>
          </a:prstGeom>
        </p:spPr>
        <p:txBody>
          <a:bodyPr wrap="square">
            <a:spAutoFit/>
          </a:bodyPr>
          <a:lstStyle/>
          <a:p>
            <a:r>
              <a:rPr lang="en-IN" dirty="0"/>
              <a:t>So, there is a need of a Pharmacy Management System which is designed to restrict the instantiation of class for performing same type of operations to the least number of instances or it would be good to have only one instance. </a:t>
            </a:r>
            <a:endParaRPr lang="en-US" dirty="0"/>
          </a:p>
          <a:p>
            <a:r>
              <a:rPr lang="en-IN" dirty="0"/>
              <a:t> This one instance should be available to all the clients.  By doing this, it should improve the way the memory is handled and with memory being used properly, better performance will be reached.</a:t>
            </a:r>
            <a:endParaRPr lang="en-US" dirty="0"/>
          </a:p>
        </p:txBody>
      </p:sp>
      <p:pic>
        <p:nvPicPr>
          <p:cNvPr id="4098" name="Picture 2" descr="Isometric Medicine Pills Bottle,online Pharmacy Stock Vector - Illustration  of antibiotic, capsules: 13887694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8898"/>
          <a:stretch/>
        </p:blipFill>
        <p:spPr bwMode="auto">
          <a:xfrm>
            <a:off x="7051429" y="1072054"/>
            <a:ext cx="5071754" cy="4877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404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Text Placeholder 1"/>
          <p:cNvSpPr>
            <a:spLocks noGrp="1"/>
          </p:cNvSpPr>
          <p:nvPr>
            <p:ph type="body" idx="1"/>
          </p:nvPr>
        </p:nvSpPr>
        <p:spPr>
          <a:xfrm>
            <a:off x="831850" y="1298495"/>
            <a:ext cx="10515600" cy="4791155"/>
          </a:xfrm>
        </p:spPr>
        <p:txBody>
          <a:bodyPr/>
          <a:lstStyle/>
          <a:p>
            <a:pPr algn="just"/>
            <a:r>
              <a:rPr lang="en-IN" dirty="0" smtClean="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	</a:t>
            </a:r>
            <a:endParaRPr lang="en-IN" dirty="0" smtClean="0">
              <a:solidFill>
                <a:schemeClr val="tx1"/>
              </a:solidFill>
              <a:latin typeface="Times New Roman" panose="02020603050405020304" pitchFamily="18" charset="0"/>
              <a:cs typeface="Times New Roman" panose="02020603050405020304" pitchFamily="18" charset="0"/>
            </a:endParaRPr>
          </a:p>
          <a:p>
            <a:pPr algn="just"/>
            <a:r>
              <a:rPr lang="en-IN"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It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is required for the given scenario that we keep a single database for the pharmacy since if any medicines are taken from the required warehouse(database) then the database is to be updated. </a:t>
            </a:r>
            <a:endParaRPr lang="en-IN"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pPr algn="just"/>
            <a:r>
              <a:rPr lang="en-IN"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From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the development perspective we cannot have multiple instances for the same database since the availability of the medicines is to be synchronized across all the people that want to access the database.</a:t>
            </a:r>
          </a:p>
          <a:p>
            <a:pPr algn="just"/>
            <a:endParaRPr lang="en-IN"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11347450" y="522898"/>
            <a:ext cx="84455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325282"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Why Singleton for Online Pharmacy Management System?</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106894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Text Placeholder 1"/>
          <p:cNvSpPr>
            <a:spLocks noGrp="1"/>
          </p:cNvSpPr>
          <p:nvPr>
            <p:ph type="body" idx="1"/>
          </p:nvPr>
        </p:nvSpPr>
        <p:spPr>
          <a:xfrm>
            <a:off x="831850" y="1298495"/>
            <a:ext cx="10515600" cy="4791155"/>
          </a:xfrm>
        </p:spPr>
        <p:txBody>
          <a:bodyPr/>
          <a:lstStyle/>
          <a:p>
            <a:r>
              <a:rPr lang="en-IN" b="1" dirty="0">
                <a:solidFill>
                  <a:srgbClr val="FFC000"/>
                </a:solidFill>
                <a:latin typeface="Times New Roman" panose="02020603050405020304" pitchFamily="18" charset="0"/>
                <a:cs typeface="Times New Roman" panose="02020603050405020304" pitchFamily="18" charset="0"/>
              </a:rPr>
              <a:t>Intent:</a:t>
            </a:r>
            <a:r>
              <a:rPr lang="en-IN" b="1" dirty="0">
                <a:latin typeface="Times New Roman" panose="02020603050405020304" pitchFamily="18" charset="0"/>
                <a:cs typeface="Times New Roman" panose="02020603050405020304" pitchFamily="18" charset="0"/>
              </a:rPr>
              <a:t> </a:t>
            </a:r>
            <a:endParaRPr lang="en-IN" b="1" dirty="0" smtClean="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Singleton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is a creational design pattern that lets you ensure that a class has only one instance, while providing a global access point to this instance.</a:t>
            </a:r>
          </a:p>
          <a:p>
            <a:r>
              <a:rPr lang="en-IN" b="1" dirty="0">
                <a:solidFill>
                  <a:srgbClr val="FFC000"/>
                </a:solidFill>
                <a:latin typeface="Times New Roman" panose="02020603050405020304" pitchFamily="18" charset="0"/>
                <a:cs typeface="Times New Roman" panose="02020603050405020304" pitchFamily="18" charset="0"/>
              </a:rPr>
              <a:t>Motivation:</a:t>
            </a:r>
            <a:endParaRPr lang="en-IN" dirty="0">
              <a:solidFill>
                <a:srgbClr val="FFC000"/>
              </a:solidFill>
              <a:latin typeface="Times New Roman" panose="02020603050405020304" pitchFamily="18" charset="0"/>
              <a:cs typeface="Times New Roman" panose="02020603050405020304" pitchFamily="18" charset="0"/>
            </a:endParaRPr>
          </a:p>
          <a:p>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	For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the given scenario we want to solve major problem The database shall only have one instance so that everyone who wants to excess it can share this information amongst themselves and update the medicines when are either taken from the warehouse(database) or supplied to the warehouse(database).</a:t>
            </a:r>
          </a:p>
          <a:p>
            <a:r>
              <a:rPr lang="en-IN" dirty="0">
                <a:solidFill>
                  <a:schemeClr val="tx1">
                    <a:lumMod val="65000"/>
                    <a:lumOff val="35000"/>
                  </a:schemeClr>
                </a:solidFill>
                <a:latin typeface="Times New Roman" panose="02020603050405020304" pitchFamily="18" charset="0"/>
                <a:cs typeface="Times New Roman" panose="02020603050405020304" pitchFamily="18" charset="0"/>
              </a:rPr>
              <a:t>	With the use of singleton pattern the warehouse(database) will only have one unique instance shared among all users and we could update the details for that same instance </a:t>
            </a:r>
          </a:p>
          <a:p>
            <a:endParaRPr lang="en-IN"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0" y="3290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Singleton</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430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225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System Architecture</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p:cNvPicPr/>
          <p:nvPr/>
        </p:nvPicPr>
        <p:blipFill rotWithShape="1">
          <a:blip r:embed="rId3"/>
          <a:srcRect t="2569"/>
          <a:stretch/>
        </p:blipFill>
        <p:spPr>
          <a:xfrm>
            <a:off x="2882401" y="1143000"/>
            <a:ext cx="6414498" cy="2703946"/>
          </a:xfrm>
          <a:prstGeom prst="rect">
            <a:avLst/>
          </a:prstGeom>
          <a:ln>
            <a:solidFill>
              <a:schemeClr val="accent5"/>
            </a:solidFill>
          </a:ln>
        </p:spPr>
      </p:pic>
      <p:pic>
        <p:nvPicPr>
          <p:cNvPr id="5122" name="Picture 2" descr="The singleton pattern in PHP - Tree Web Solu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125" y="4038600"/>
            <a:ext cx="611505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542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Text Placeholder 1"/>
          <p:cNvSpPr>
            <a:spLocks noGrp="1"/>
          </p:cNvSpPr>
          <p:nvPr>
            <p:ph type="body" idx="1"/>
          </p:nvPr>
        </p:nvSpPr>
        <p:spPr>
          <a:xfrm>
            <a:off x="831850" y="1298495"/>
            <a:ext cx="10515600" cy="4791155"/>
          </a:xfrm>
        </p:spPr>
        <p:txBody>
          <a:bodyPr/>
          <a:lstStyle/>
          <a:p>
            <a:endParaRPr lang="en-IN" dirty="0" smtClean="0">
              <a:solidFill>
                <a:srgbClr val="FFC000"/>
              </a:solidFill>
              <a:latin typeface="Times New Roman" panose="02020603050405020304" pitchFamily="18" charset="0"/>
              <a:cs typeface="Times New Roman" panose="02020603050405020304" pitchFamily="18" charset="0"/>
            </a:endParaRPr>
          </a:p>
          <a:p>
            <a:r>
              <a:rPr lang="en-IN" dirty="0" smtClean="0">
                <a:solidFill>
                  <a:srgbClr val="FFC000"/>
                </a:solidFill>
                <a:latin typeface="Times New Roman" panose="02020603050405020304" pitchFamily="18" charset="0"/>
                <a:cs typeface="Times New Roman" panose="02020603050405020304" pitchFamily="18" charset="0"/>
              </a:rPr>
              <a:t>Use </a:t>
            </a:r>
            <a:r>
              <a:rPr lang="en-IN" dirty="0">
                <a:solidFill>
                  <a:srgbClr val="FFC000"/>
                </a:solidFill>
                <a:latin typeface="Times New Roman" panose="02020603050405020304" pitchFamily="18" charset="0"/>
                <a:cs typeface="Times New Roman" panose="02020603050405020304" pitchFamily="18" charset="0"/>
              </a:rPr>
              <a:t>the Singleton pattern when:</a:t>
            </a:r>
          </a:p>
          <a:p>
            <a:pPr marL="342900" lvl="0" indent="-342900">
              <a:buFont typeface="Arial" panose="020B0604020202020204" pitchFamily="34" charset="0"/>
              <a:buChar char="•"/>
            </a:pPr>
            <a:r>
              <a:rPr lang="en-IN"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there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must be exactly one instance of a class, and it must be accessible from a well-known access point available to all clients; for example, a single database object shared by different parts of the program. </a:t>
            </a:r>
          </a:p>
          <a:p>
            <a:pPr marL="342900" lvl="0" indent="-342900">
              <a:buFont typeface="Arial" panose="020B0604020202020204" pitchFamily="34" charset="0"/>
              <a:buChar char="•"/>
            </a:pPr>
            <a:r>
              <a:rPr lang="en-IN" dirty="0">
                <a:solidFill>
                  <a:schemeClr val="tx1">
                    <a:lumMod val="65000"/>
                    <a:lumOff val="35000"/>
                  </a:schemeClr>
                </a:solidFill>
                <a:latin typeface="Times New Roman" panose="02020603050405020304" pitchFamily="18" charset="0"/>
                <a:cs typeface="Times New Roman" panose="02020603050405020304" pitchFamily="18" charset="0"/>
              </a:rPr>
              <a:t>The sole instance should be extensible by </a:t>
            </a:r>
            <a:r>
              <a:rPr lang="en-IN" dirty="0" smtClean="0">
                <a:solidFill>
                  <a:schemeClr val="tx1">
                    <a:lumMod val="65000"/>
                    <a:lumOff val="35000"/>
                  </a:schemeClr>
                </a:solidFill>
                <a:latin typeface="Times New Roman" panose="02020603050405020304" pitchFamily="18" charset="0"/>
                <a:cs typeface="Times New Roman" panose="02020603050405020304" pitchFamily="18" charset="0"/>
              </a:rPr>
              <a:t>sub classing</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 and clients should be able to use an extended instance without modifying their code.</a:t>
            </a:r>
          </a:p>
          <a:p>
            <a:pPr marL="342900" lvl="0" indent="-342900">
              <a:buFont typeface="Arial" panose="020B0604020202020204" pitchFamily="34" charset="0"/>
              <a:buChar char="•"/>
            </a:pPr>
            <a:r>
              <a:rPr lang="en-IN" dirty="0">
                <a:solidFill>
                  <a:schemeClr val="tx1">
                    <a:lumMod val="65000"/>
                    <a:lumOff val="35000"/>
                  </a:schemeClr>
                </a:solidFill>
                <a:latin typeface="Times New Roman" panose="02020603050405020304" pitchFamily="18" charset="0"/>
                <a:cs typeface="Times New Roman" panose="02020603050405020304" pitchFamily="18" charset="0"/>
              </a:rPr>
              <a:t>You need stricter control over global variables.</a:t>
            </a:r>
          </a:p>
          <a:p>
            <a:endParaRPr lang="en-IN"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225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Applicability</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154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Text Placeholder 1"/>
          <p:cNvSpPr>
            <a:spLocks noGrp="1"/>
          </p:cNvSpPr>
          <p:nvPr>
            <p:ph type="body" idx="1"/>
          </p:nvPr>
        </p:nvSpPr>
        <p:spPr>
          <a:xfrm>
            <a:off x="831850" y="1298495"/>
            <a:ext cx="10515600" cy="4791155"/>
          </a:xfrm>
        </p:spPr>
        <p:txBody>
          <a:bodyPr/>
          <a:lstStyle/>
          <a:p>
            <a:endParaRPr lang="en-IN" b="1" dirty="0" smtClean="0">
              <a:solidFill>
                <a:srgbClr val="FFC000"/>
              </a:solidFill>
              <a:latin typeface="Times New Roman" panose="02020603050405020304" pitchFamily="18" charset="0"/>
              <a:cs typeface="Times New Roman" panose="02020603050405020304" pitchFamily="18" charset="0"/>
            </a:endParaRPr>
          </a:p>
          <a:p>
            <a:endParaRPr lang="en-IN" b="1" dirty="0">
              <a:solidFill>
                <a:srgbClr val="FFC000"/>
              </a:solidFill>
              <a:latin typeface="Times New Roman" panose="02020603050405020304" pitchFamily="18" charset="0"/>
              <a:cs typeface="Times New Roman" panose="02020603050405020304" pitchFamily="18" charset="0"/>
            </a:endParaRPr>
          </a:p>
          <a:p>
            <a:r>
              <a:rPr lang="en-IN" b="1" dirty="0" smtClean="0">
                <a:solidFill>
                  <a:srgbClr val="FFC000"/>
                </a:solidFill>
                <a:latin typeface="Times New Roman" panose="02020603050405020304" pitchFamily="18" charset="0"/>
                <a:cs typeface="Times New Roman" panose="02020603050405020304" pitchFamily="18" charset="0"/>
              </a:rPr>
              <a:t>Implementation</a:t>
            </a:r>
            <a:r>
              <a:rPr lang="en-IN" b="1" dirty="0">
                <a:solidFill>
                  <a:srgbClr val="FFC000"/>
                </a:solidFill>
                <a:latin typeface="Times New Roman" panose="02020603050405020304" pitchFamily="18" charset="0"/>
                <a:cs typeface="Times New Roman" panose="02020603050405020304" pitchFamily="18" charset="0"/>
              </a:rPr>
              <a:t>:</a:t>
            </a:r>
            <a:endParaRPr lang="en-IN" dirty="0">
              <a:solidFill>
                <a:srgbClr val="FFC000"/>
              </a:solidFill>
              <a:latin typeface="Times New Roman" panose="02020603050405020304" pitchFamily="18" charset="0"/>
              <a:cs typeface="Times New Roman" panose="02020603050405020304" pitchFamily="18" charset="0"/>
            </a:endParaRPr>
          </a:p>
          <a:p>
            <a:r>
              <a:rPr lang="en-IN" dirty="0">
                <a:solidFill>
                  <a:schemeClr val="tx1">
                    <a:lumMod val="65000"/>
                    <a:lumOff val="35000"/>
                  </a:schemeClr>
                </a:solidFill>
                <a:latin typeface="Times New Roman" panose="02020603050405020304" pitchFamily="18" charset="0"/>
                <a:cs typeface="Times New Roman" panose="02020603050405020304" pitchFamily="18" charset="0"/>
              </a:rPr>
              <a:t>All implementations of the Singleton have these two steps in common:</a:t>
            </a:r>
          </a:p>
          <a:p>
            <a:pPr lvl="0"/>
            <a:r>
              <a:rPr lang="en-IN" dirty="0">
                <a:solidFill>
                  <a:srgbClr val="FFC000"/>
                </a:solidFill>
                <a:latin typeface="Times New Roman" panose="02020603050405020304" pitchFamily="18" charset="0"/>
                <a:cs typeface="Times New Roman" panose="02020603050405020304" pitchFamily="18" charset="0"/>
              </a:rPr>
              <a:t>Make the default constructor private</a:t>
            </a:r>
            <a:r>
              <a:rPr lang="en-IN" dirty="0">
                <a:latin typeface="Times New Roman" panose="02020603050405020304" pitchFamily="18" charset="0"/>
                <a:cs typeface="Times New Roman" panose="02020603050405020304" pitchFamily="18" charset="0"/>
              </a:rPr>
              <a:t>,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to prevent other objects from using the new operator with the Singleton class.</a:t>
            </a:r>
          </a:p>
          <a:p>
            <a:pPr lvl="0"/>
            <a:r>
              <a:rPr lang="en-IN" dirty="0">
                <a:solidFill>
                  <a:srgbClr val="FFC000"/>
                </a:solidFill>
                <a:latin typeface="Times New Roman" panose="02020603050405020304" pitchFamily="18" charset="0"/>
                <a:cs typeface="Times New Roman" panose="02020603050405020304" pitchFamily="18" charset="0"/>
              </a:rPr>
              <a:t>Create a static creation method that acts as a constructor</a:t>
            </a:r>
            <a:r>
              <a:rPr lang="en-IN" dirty="0">
                <a:latin typeface="Times New Roman" panose="02020603050405020304" pitchFamily="18" charset="0"/>
                <a:cs typeface="Times New Roman" panose="02020603050405020304" pitchFamily="18" charset="0"/>
              </a:rPr>
              <a:t>. </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Under the hood, this method calls the private constructor to create an object and saves it in a static field. All following calls to this method return the cached object.</a:t>
            </a:r>
          </a:p>
          <a:p>
            <a:endParaRPr lang="en-IN"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How to implement?</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437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Text Placeholder 1"/>
          <p:cNvSpPr>
            <a:spLocks noGrp="1"/>
          </p:cNvSpPr>
          <p:nvPr>
            <p:ph type="body" idx="1"/>
          </p:nvPr>
        </p:nvSpPr>
        <p:spPr>
          <a:xfrm>
            <a:off x="831850" y="1298495"/>
            <a:ext cx="10515600" cy="4791155"/>
          </a:xfrm>
        </p:spPr>
        <p:txBody>
          <a:bodyPr/>
          <a:lstStyle/>
          <a:p>
            <a:pPr marL="457200" indent="-457200">
              <a:buAutoNum type="arabicPeriod"/>
            </a:pPr>
            <a:endParaRPr lang="en-US" dirty="0" smtClean="0">
              <a:solidFill>
                <a:srgbClr val="FFC000"/>
              </a:solidFill>
              <a:latin typeface="Times New Roman" panose="02020603050405020304" pitchFamily="18" charset="0"/>
              <a:cs typeface="Times New Roman" panose="02020603050405020304" pitchFamily="18" charset="0"/>
            </a:endParaRPr>
          </a:p>
          <a:p>
            <a:endParaRPr lang="en-US" dirty="0" smtClean="0">
              <a:solidFill>
                <a:srgbClr val="FFC000"/>
              </a:solidFill>
              <a:latin typeface="Times New Roman" panose="02020603050405020304" pitchFamily="18" charset="0"/>
              <a:cs typeface="Times New Roman" panose="02020603050405020304" pitchFamily="18" charset="0"/>
            </a:endParaRPr>
          </a:p>
          <a:p>
            <a:pPr marL="457200" indent="-457200">
              <a:buAutoNum type="arabicPeriod"/>
            </a:pPr>
            <a:r>
              <a:rPr lang="en-US" dirty="0" smtClean="0">
                <a:solidFill>
                  <a:srgbClr val="FFC000"/>
                </a:solidFill>
                <a:latin typeface="Times New Roman" panose="02020603050405020304" pitchFamily="18" charset="0"/>
                <a:cs typeface="Times New Roman" panose="02020603050405020304" pitchFamily="18" charset="0"/>
              </a:rPr>
              <a:t>Ensuring </a:t>
            </a:r>
            <a:r>
              <a:rPr lang="en-US" dirty="0">
                <a:solidFill>
                  <a:srgbClr val="FFC000"/>
                </a:solidFill>
                <a:latin typeface="Times New Roman" panose="02020603050405020304" pitchFamily="18" charset="0"/>
                <a:cs typeface="Times New Roman" panose="02020603050405020304" pitchFamily="18" charset="0"/>
              </a:rPr>
              <a:t>a unique instance.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dirty="0" smtClean="0">
                <a:solidFill>
                  <a:schemeClr val="tx1">
                    <a:lumMod val="65000"/>
                    <a:lumOff val="35000"/>
                  </a:schemeClr>
                </a:solidFill>
                <a:latin typeface="Times New Roman" panose="02020603050405020304" pitchFamily="18" charset="0"/>
                <a:cs typeface="Times New Roman" panose="02020603050405020304" pitchFamily="18" charset="0"/>
              </a:rPr>
              <a:t>The </a:t>
            </a:r>
            <a:r>
              <a:rPr lang="en-US" dirty="0">
                <a:solidFill>
                  <a:schemeClr val="tx1">
                    <a:lumMod val="65000"/>
                    <a:lumOff val="35000"/>
                  </a:schemeClr>
                </a:solidFill>
                <a:latin typeface="Times New Roman" panose="02020603050405020304" pitchFamily="18" charset="0"/>
                <a:cs typeface="Times New Roman" panose="02020603050405020304" pitchFamily="18" charset="0"/>
              </a:rPr>
              <a:t>Singleton pattern makes the sole instance a normal instance of a class, but that class is written so that only one instance can ever be created</a:t>
            </a:r>
            <a:r>
              <a:rPr lang="en-US" dirty="0" smtClean="0">
                <a:solidFill>
                  <a:schemeClr val="tx1">
                    <a:lumMod val="65000"/>
                    <a:lumOff val="35000"/>
                  </a:schemeClr>
                </a:solidFill>
                <a:latin typeface="Times New Roman" panose="02020603050405020304" pitchFamily="18" charset="0"/>
                <a:cs typeface="Times New Roman" panose="02020603050405020304" pitchFamily="18" charset="0"/>
              </a:rPr>
              <a:t>.</a:t>
            </a:r>
          </a:p>
          <a:p>
            <a:pPr marL="457200" indent="-457200">
              <a:buAutoNum type="arabicPeriod" startAt="2"/>
            </a:pPr>
            <a:r>
              <a:rPr lang="en-US" dirty="0" smtClean="0">
                <a:solidFill>
                  <a:srgbClr val="FFC000"/>
                </a:solidFill>
                <a:latin typeface="Times New Roman" panose="02020603050405020304" pitchFamily="18" charset="0"/>
                <a:cs typeface="Times New Roman" panose="02020603050405020304" pitchFamily="18" charset="0"/>
              </a:rPr>
              <a:t>Subclassing </a:t>
            </a:r>
            <a:r>
              <a:rPr lang="en-US" dirty="0">
                <a:solidFill>
                  <a:srgbClr val="FFC000"/>
                </a:solidFill>
                <a:latin typeface="Times New Roman" panose="02020603050405020304" pitchFamily="18" charset="0"/>
                <a:cs typeface="Times New Roman" panose="02020603050405020304" pitchFamily="18" charset="0"/>
              </a:rPr>
              <a:t>the Singleton class.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dirty="0" smtClean="0">
                <a:solidFill>
                  <a:schemeClr val="tx1">
                    <a:lumMod val="65000"/>
                    <a:lumOff val="35000"/>
                  </a:schemeClr>
                </a:solidFill>
                <a:latin typeface="Times New Roman" panose="02020603050405020304" pitchFamily="18" charset="0"/>
                <a:cs typeface="Times New Roman" panose="02020603050405020304" pitchFamily="18" charset="0"/>
              </a:rPr>
              <a:t>The </a:t>
            </a:r>
            <a:r>
              <a:rPr lang="en-US" dirty="0">
                <a:solidFill>
                  <a:schemeClr val="tx1">
                    <a:lumMod val="65000"/>
                    <a:lumOff val="35000"/>
                  </a:schemeClr>
                </a:solidFill>
                <a:latin typeface="Times New Roman" panose="02020603050405020304" pitchFamily="18" charset="0"/>
                <a:cs typeface="Times New Roman" panose="02020603050405020304" pitchFamily="18" charset="0"/>
              </a:rPr>
              <a:t>main issue is not so much defining the subclass but installing its unique instance so that clients will be able to use it.</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0" y="3290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Implementation issues</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370911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560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688</Words>
  <Application>Microsoft Office PowerPoint</Application>
  <PresentationFormat>Custom</PresentationFormat>
  <Paragraphs>95</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Online Pharmacy Using Singleton</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2022-11-03T14:13:59Z</dcterms:created>
  <dcterms:modified xsi:type="dcterms:W3CDTF">2022-11-04T09:54:37Z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