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127BB3-4AE9-48AE-8E64-31CFA155D5B4}"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157161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127BB3-4AE9-48AE-8E64-31CFA155D5B4}"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330427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127BB3-4AE9-48AE-8E64-31CFA155D5B4}"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269669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127BB3-4AE9-48AE-8E64-31CFA155D5B4}"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A79CE-65DE-4AED-A841-A1F40A943D94}"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755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127BB3-4AE9-48AE-8E64-31CFA155D5B4}"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3518780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127BB3-4AE9-48AE-8E64-31CFA155D5B4}"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306917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127BB3-4AE9-48AE-8E64-31CFA155D5B4}"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1606929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27BB3-4AE9-48AE-8E64-31CFA155D5B4}"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2699939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27BB3-4AE9-48AE-8E64-31CFA155D5B4}"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360734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27BB3-4AE9-48AE-8E64-31CFA155D5B4}"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392203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27BB3-4AE9-48AE-8E64-31CFA155D5B4}"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255703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127BB3-4AE9-48AE-8E64-31CFA155D5B4}"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209792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127BB3-4AE9-48AE-8E64-31CFA155D5B4}" type="datetimeFigureOut">
              <a:rPr lang="en-IN" smtClean="0"/>
              <a:t>23-01-2022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242823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127BB3-4AE9-48AE-8E64-31CFA155D5B4}"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8373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27BB3-4AE9-48AE-8E64-31CFA155D5B4}" type="datetimeFigureOut">
              <a:rPr lang="en-IN" smtClean="0"/>
              <a:t>23-01-2022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198453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127BB3-4AE9-48AE-8E64-31CFA155D5B4}"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220253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127BB3-4AE9-48AE-8E64-31CFA155D5B4}"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A79CE-65DE-4AED-A841-A1F40A943D94}" type="slidenum">
              <a:rPr lang="en-IN" smtClean="0"/>
              <a:t>‹#›</a:t>
            </a:fld>
            <a:endParaRPr lang="en-IN"/>
          </a:p>
        </p:txBody>
      </p:sp>
    </p:spTree>
    <p:extLst>
      <p:ext uri="{BB962C8B-B14F-4D97-AF65-F5344CB8AC3E}">
        <p14:creationId xmlns:p14="http://schemas.microsoft.com/office/powerpoint/2010/main" val="3800270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4127BB3-4AE9-48AE-8E64-31CFA155D5B4}" type="datetimeFigureOut">
              <a:rPr lang="en-IN" smtClean="0"/>
              <a:t>23-01-2022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FAA79CE-65DE-4AED-A841-A1F40A943D94}" type="slidenum">
              <a:rPr lang="en-IN" smtClean="0"/>
              <a:t>‹#›</a:t>
            </a:fld>
            <a:endParaRPr lang="en-IN"/>
          </a:p>
        </p:txBody>
      </p:sp>
    </p:spTree>
    <p:extLst>
      <p:ext uri="{BB962C8B-B14F-4D97-AF65-F5344CB8AC3E}">
        <p14:creationId xmlns:p14="http://schemas.microsoft.com/office/powerpoint/2010/main" val="41591890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D7CCF1-17A3-4C9E-8A4A-F1DB76F8661B}"/>
              </a:ext>
            </a:extLst>
          </p:cNvPr>
          <p:cNvSpPr txBox="1"/>
          <p:nvPr/>
        </p:nvSpPr>
        <p:spPr>
          <a:xfrm>
            <a:off x="1322773" y="2032983"/>
            <a:ext cx="8353887" cy="1754326"/>
          </a:xfrm>
          <a:prstGeom prst="rect">
            <a:avLst/>
          </a:prstGeom>
          <a:noFill/>
        </p:spPr>
        <p:txBody>
          <a:bodyPr wrap="square" rtlCol="0">
            <a:spAutoFit/>
          </a:bodyPr>
          <a:lstStyle/>
          <a:p>
            <a:endParaRPr lang="en-US" sz="3600" dirty="0"/>
          </a:p>
          <a:p>
            <a:r>
              <a:rPr lang="en-US" sz="3600" dirty="0"/>
              <a:t>            </a:t>
            </a:r>
            <a:r>
              <a:rPr lang="en-US" sz="3600" b="1" dirty="0"/>
              <a:t>Customer Retention Analysis</a:t>
            </a:r>
          </a:p>
          <a:p>
            <a:endParaRPr lang="en-US" sz="3600" dirty="0"/>
          </a:p>
        </p:txBody>
      </p:sp>
      <p:sp>
        <p:nvSpPr>
          <p:cNvPr id="6" name="TextBox 5">
            <a:extLst>
              <a:ext uri="{FF2B5EF4-FFF2-40B4-BE49-F238E27FC236}">
                <a16:creationId xmlns:a16="http://schemas.microsoft.com/office/drawing/2014/main" id="{C412927E-545F-4E4C-B65B-34487D02A7B1}"/>
              </a:ext>
            </a:extLst>
          </p:cNvPr>
          <p:cNvSpPr txBox="1"/>
          <p:nvPr/>
        </p:nvSpPr>
        <p:spPr>
          <a:xfrm>
            <a:off x="2902996" y="5175735"/>
            <a:ext cx="6525087" cy="369332"/>
          </a:xfrm>
          <a:prstGeom prst="rect">
            <a:avLst/>
          </a:prstGeom>
          <a:noFill/>
          <a:ln w="28575">
            <a:solidFill>
              <a:schemeClr val="tx1"/>
            </a:solidFill>
          </a:ln>
        </p:spPr>
        <p:txBody>
          <a:bodyPr wrap="square" rtlCol="0">
            <a:spAutoFit/>
          </a:bodyPr>
          <a:lstStyle/>
          <a:p>
            <a:r>
              <a:rPr lang="en-US" dirty="0"/>
              <a:t>                       Created By: - Siddharth Mukherjee</a:t>
            </a:r>
          </a:p>
        </p:txBody>
      </p:sp>
    </p:spTree>
    <p:extLst>
      <p:ext uri="{BB962C8B-B14F-4D97-AF65-F5344CB8AC3E}">
        <p14:creationId xmlns:p14="http://schemas.microsoft.com/office/powerpoint/2010/main" val="300917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8C7F63-7899-4558-91D4-E3DD854CC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497" y="342258"/>
            <a:ext cx="8746498" cy="3194788"/>
          </a:xfrm>
          <a:prstGeom prst="rect">
            <a:avLst/>
          </a:prstGeom>
        </p:spPr>
      </p:pic>
      <p:sp>
        <p:nvSpPr>
          <p:cNvPr id="4" name="TextBox 3">
            <a:extLst>
              <a:ext uri="{FF2B5EF4-FFF2-40B4-BE49-F238E27FC236}">
                <a16:creationId xmlns:a16="http://schemas.microsoft.com/office/drawing/2014/main" id="{7B348D24-248C-42D9-BE6E-EA8CA3E8E81C}"/>
              </a:ext>
            </a:extLst>
          </p:cNvPr>
          <p:cNvSpPr txBox="1"/>
          <p:nvPr/>
        </p:nvSpPr>
        <p:spPr>
          <a:xfrm>
            <a:off x="1611496" y="3960310"/>
            <a:ext cx="8819765" cy="646331"/>
          </a:xfrm>
          <a:prstGeom prst="rect">
            <a:avLst/>
          </a:prstGeom>
          <a:noFill/>
        </p:spPr>
        <p:txBody>
          <a:bodyPr wrap="square">
            <a:spAutoFit/>
          </a:bodyPr>
          <a:lstStyle/>
          <a:p>
            <a:pPr rtl="0">
              <a:spcBef>
                <a:spcPts val="1200"/>
              </a:spcBef>
              <a:spcAft>
                <a:spcPts val="1200"/>
              </a:spcAft>
            </a:pPr>
            <a:r>
              <a:rPr lang="en-US" sz="1800" b="0" i="0" u="none" strike="noStrike" dirty="0">
                <a:solidFill>
                  <a:schemeClr val="tx1">
                    <a:lumMod val="95000"/>
                  </a:schemeClr>
                </a:solidFill>
                <a:effectLst/>
                <a:latin typeface="Arial" panose="020B0604020202020204" pitchFamily="34" charset="0"/>
              </a:rPr>
              <a:t>It is observed that Amazon is the most popular E commerce website followed by Flipkart.</a:t>
            </a:r>
            <a:endParaRPr lang="en-US" b="0" dirty="0">
              <a:solidFill>
                <a:schemeClr val="tx1">
                  <a:lumMod val="95000"/>
                </a:schemeClr>
              </a:solidFill>
              <a:effectLst/>
            </a:endParaRPr>
          </a:p>
        </p:txBody>
      </p:sp>
    </p:spTree>
    <p:extLst>
      <p:ext uri="{BB962C8B-B14F-4D97-AF65-F5344CB8AC3E}">
        <p14:creationId xmlns:p14="http://schemas.microsoft.com/office/powerpoint/2010/main" val="403108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78FE1A-09D5-432C-9520-F0D83C0FDD2D}"/>
              </a:ext>
            </a:extLst>
          </p:cNvPr>
          <p:cNvSpPr txBox="1"/>
          <p:nvPr/>
        </p:nvSpPr>
        <p:spPr>
          <a:xfrm>
            <a:off x="1138559" y="1762191"/>
            <a:ext cx="10082815" cy="646331"/>
          </a:xfrm>
          <a:prstGeom prst="rect">
            <a:avLst/>
          </a:prstGeom>
          <a:noFill/>
        </p:spPr>
        <p:txBody>
          <a:bodyPr wrap="square">
            <a:spAutoFit/>
          </a:bodyPr>
          <a:lstStyle/>
          <a:p>
            <a:r>
              <a:rPr lang="en-US" sz="1800" b="0" i="0" u="none" strike="noStrike" dirty="0">
                <a:solidFill>
                  <a:schemeClr val="tx1">
                    <a:lumMod val="95000"/>
                  </a:schemeClr>
                </a:solidFill>
                <a:effectLst/>
                <a:latin typeface="Arial" panose="020B0604020202020204" pitchFamily="34" charset="0"/>
              </a:rPr>
              <a:t>Columns which contained details regarding the demographics of the participants (age, gender, location) were visualized and analyzed.</a:t>
            </a:r>
          </a:p>
        </p:txBody>
      </p:sp>
      <p:pic>
        <p:nvPicPr>
          <p:cNvPr id="4" name="Picture 3">
            <a:extLst>
              <a:ext uri="{FF2B5EF4-FFF2-40B4-BE49-F238E27FC236}">
                <a16:creationId xmlns:a16="http://schemas.microsoft.com/office/drawing/2014/main" id="{DA503CC8-A87B-47E9-A4FF-EDE53AA9D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046" y="2783751"/>
            <a:ext cx="5073149" cy="3395107"/>
          </a:xfrm>
          <a:prstGeom prst="rect">
            <a:avLst/>
          </a:prstGeom>
        </p:spPr>
      </p:pic>
      <p:pic>
        <p:nvPicPr>
          <p:cNvPr id="5" name="Picture 4">
            <a:extLst>
              <a:ext uri="{FF2B5EF4-FFF2-40B4-BE49-F238E27FC236}">
                <a16:creationId xmlns:a16="http://schemas.microsoft.com/office/drawing/2014/main" id="{4B2398A7-070D-44BC-95F6-24DDAFC8B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331" y="2783751"/>
            <a:ext cx="4036794" cy="3395107"/>
          </a:xfrm>
          <a:prstGeom prst="rect">
            <a:avLst/>
          </a:prstGeom>
        </p:spPr>
      </p:pic>
      <p:sp>
        <p:nvSpPr>
          <p:cNvPr id="7" name="TextBox 6">
            <a:extLst>
              <a:ext uri="{FF2B5EF4-FFF2-40B4-BE49-F238E27FC236}">
                <a16:creationId xmlns:a16="http://schemas.microsoft.com/office/drawing/2014/main" id="{8B8C1D94-D3DC-412E-9911-BB818545C159}"/>
              </a:ext>
            </a:extLst>
          </p:cNvPr>
          <p:cNvSpPr txBox="1"/>
          <p:nvPr/>
        </p:nvSpPr>
        <p:spPr>
          <a:xfrm>
            <a:off x="1158973" y="679142"/>
            <a:ext cx="6094520" cy="461665"/>
          </a:xfrm>
          <a:prstGeom prst="rect">
            <a:avLst/>
          </a:prstGeom>
          <a:noFill/>
        </p:spPr>
        <p:txBody>
          <a:bodyPr wrap="square">
            <a:spAutoFit/>
          </a:bodyPr>
          <a:lstStyle/>
          <a:p>
            <a:r>
              <a:rPr lang="en-IN" sz="2400" b="1" i="0" u="none" strike="noStrike" dirty="0">
                <a:solidFill>
                  <a:srgbClr val="FFFF00"/>
                </a:solidFill>
                <a:effectLst/>
                <a:latin typeface="Arial" panose="020B0604020202020204" pitchFamily="34" charset="0"/>
              </a:rPr>
              <a:t>Consumer Demographics :-</a:t>
            </a:r>
            <a:endParaRPr lang="en-IN" sz="2400" dirty="0">
              <a:solidFill>
                <a:srgbClr val="FFFF00"/>
              </a:solidFill>
            </a:endParaRPr>
          </a:p>
        </p:txBody>
      </p:sp>
    </p:spTree>
    <p:extLst>
      <p:ext uri="{BB962C8B-B14F-4D97-AF65-F5344CB8AC3E}">
        <p14:creationId xmlns:p14="http://schemas.microsoft.com/office/powerpoint/2010/main" val="176638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AAF31-E621-4E15-BEDB-4052227702B2}"/>
              </a:ext>
            </a:extLst>
          </p:cNvPr>
          <p:cNvSpPr txBox="1"/>
          <p:nvPr/>
        </p:nvSpPr>
        <p:spPr>
          <a:xfrm>
            <a:off x="1262849" y="245901"/>
            <a:ext cx="6094520" cy="523220"/>
          </a:xfrm>
          <a:prstGeom prst="rect">
            <a:avLst/>
          </a:prstGeom>
          <a:noFill/>
        </p:spPr>
        <p:txBody>
          <a:bodyPr wrap="square">
            <a:spAutoFit/>
          </a:bodyPr>
          <a:lstStyle/>
          <a:p>
            <a:r>
              <a:rPr lang="en-IN" sz="2800" b="1" i="0" u="none" strike="noStrike" dirty="0">
                <a:solidFill>
                  <a:srgbClr val="FFFF00"/>
                </a:solidFill>
                <a:effectLst/>
                <a:latin typeface="Arial" panose="020B0604020202020204" pitchFamily="34" charset="0"/>
              </a:rPr>
              <a:t>Consumer Demographics :-</a:t>
            </a:r>
            <a:endParaRPr lang="en-IN" sz="2800" dirty="0">
              <a:solidFill>
                <a:srgbClr val="FFFF00"/>
              </a:solidFill>
            </a:endParaRPr>
          </a:p>
        </p:txBody>
      </p:sp>
      <p:pic>
        <p:nvPicPr>
          <p:cNvPr id="6" name="Content Placeholder 4">
            <a:extLst>
              <a:ext uri="{FF2B5EF4-FFF2-40B4-BE49-F238E27FC236}">
                <a16:creationId xmlns:a16="http://schemas.microsoft.com/office/drawing/2014/main" id="{2107DDA1-177A-4869-9EF8-89A4B8E9B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966" y="979462"/>
            <a:ext cx="8980990" cy="2716055"/>
          </a:xfrm>
          <a:prstGeom prst="rect">
            <a:avLst/>
          </a:prstGeom>
          <a:effectLst>
            <a:outerShdw blurRad="25400" dir="17880000">
              <a:srgbClr val="000000">
                <a:alpha val="46000"/>
              </a:srgbClr>
            </a:outerShdw>
          </a:effectLst>
        </p:spPr>
      </p:pic>
      <p:pic>
        <p:nvPicPr>
          <p:cNvPr id="7" name="Picture 6">
            <a:extLst>
              <a:ext uri="{FF2B5EF4-FFF2-40B4-BE49-F238E27FC236}">
                <a16:creationId xmlns:a16="http://schemas.microsoft.com/office/drawing/2014/main" id="{CABCE9BE-C4A6-4C71-B519-F8D795A59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965" y="3678851"/>
            <a:ext cx="8980991" cy="2739703"/>
          </a:xfrm>
          <a:prstGeom prst="rect">
            <a:avLst/>
          </a:prstGeom>
        </p:spPr>
      </p:pic>
    </p:spTree>
    <p:extLst>
      <p:ext uri="{BB962C8B-B14F-4D97-AF65-F5344CB8AC3E}">
        <p14:creationId xmlns:p14="http://schemas.microsoft.com/office/powerpoint/2010/main" val="967007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E8702-072F-4210-B94A-7B41972AFD40}"/>
              </a:ext>
            </a:extLst>
          </p:cNvPr>
          <p:cNvSpPr txBox="1"/>
          <p:nvPr/>
        </p:nvSpPr>
        <p:spPr>
          <a:xfrm>
            <a:off x="1067540" y="654273"/>
            <a:ext cx="6094520" cy="523220"/>
          </a:xfrm>
          <a:prstGeom prst="rect">
            <a:avLst/>
          </a:prstGeom>
          <a:noFill/>
        </p:spPr>
        <p:txBody>
          <a:bodyPr wrap="square">
            <a:spAutoFit/>
          </a:bodyPr>
          <a:lstStyle/>
          <a:p>
            <a:r>
              <a:rPr lang="en-IN" sz="2800" b="1" i="0" u="none" strike="noStrike" dirty="0">
                <a:solidFill>
                  <a:srgbClr val="FFFF00"/>
                </a:solidFill>
                <a:effectLst/>
                <a:latin typeface="Arial" panose="020B0604020202020204" pitchFamily="34" charset="0"/>
              </a:rPr>
              <a:t>Consumer Demographics :-</a:t>
            </a:r>
            <a:endParaRPr lang="en-IN" sz="2800" dirty="0">
              <a:solidFill>
                <a:srgbClr val="FFFF00"/>
              </a:solidFill>
            </a:endParaRPr>
          </a:p>
        </p:txBody>
      </p:sp>
      <p:pic>
        <p:nvPicPr>
          <p:cNvPr id="4" name="Content Placeholder 4">
            <a:extLst>
              <a:ext uri="{FF2B5EF4-FFF2-40B4-BE49-F238E27FC236}">
                <a16:creationId xmlns:a16="http://schemas.microsoft.com/office/drawing/2014/main" id="{D994F564-1BE4-4AE7-BBB3-91A92651A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862" y="1480416"/>
            <a:ext cx="7057270" cy="4345178"/>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363009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A77FE1-9180-4B83-A2E4-084EAE3C1AEE}"/>
              </a:ext>
            </a:extLst>
          </p:cNvPr>
          <p:cNvSpPr txBox="1"/>
          <p:nvPr/>
        </p:nvSpPr>
        <p:spPr>
          <a:xfrm>
            <a:off x="1919796" y="1765803"/>
            <a:ext cx="9701074" cy="3262432"/>
          </a:xfrm>
          <a:prstGeom prst="rect">
            <a:avLst/>
          </a:prstGeom>
          <a:noFill/>
        </p:spPr>
        <p:txBody>
          <a:bodyPr wrap="square">
            <a:spAutoFit/>
          </a:bodyPr>
          <a:lstStyle/>
          <a:p>
            <a:pPr rtl="0">
              <a:spcBef>
                <a:spcPts val="1200"/>
              </a:spcBef>
              <a:spcAft>
                <a:spcPts val="1200"/>
              </a:spcAft>
            </a:pPr>
            <a:r>
              <a:rPr lang="en-US" sz="1600" b="0" i="0" u="none" strike="noStrike" dirty="0">
                <a:solidFill>
                  <a:schemeClr val="tx1">
                    <a:lumMod val="95000"/>
                  </a:schemeClr>
                </a:solidFill>
                <a:effectLst/>
                <a:latin typeface="Arial" panose="020B0604020202020204" pitchFamily="34" charset="0"/>
              </a:rPr>
              <a:t>Based on the above graphs it is observed that:</a:t>
            </a:r>
            <a:endParaRPr lang="en-US" sz="1600" b="0" dirty="0">
              <a:solidFill>
                <a:schemeClr val="tx1">
                  <a:lumMod val="95000"/>
                </a:schemeClr>
              </a:solidFill>
              <a:effectLst/>
            </a:endParaRPr>
          </a:p>
          <a:p>
            <a:pPr marL="285750" indent="-285750" rtl="0" fontAlgn="base">
              <a:spcBef>
                <a:spcPts val="120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Majority of the participants are female, comprising 67.29% of the total participants of the survey.</a:t>
            </a:r>
          </a:p>
          <a:p>
            <a:pPr marL="285750" indent="-285750" rtl="0" fontAlgn="base">
              <a:spcBef>
                <a:spcPts val="120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of the participants hail from Delhi, Greater Noida, Noida, and Bangalore.</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Of those who hailed from Delhi and Noida, the majority were Male. While of those who hailed from Greater Noida, Bangalore and Karnal, Ghaziabad and Solan the majority were Female.</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The age distribution of the majority of the participants lies in the range of 21-40 years, with 59.48% of the total participants falling within that age range, while 26.02% of the participants belong to the age range of 41-50 years.</a:t>
            </a:r>
          </a:p>
        </p:txBody>
      </p:sp>
      <p:sp>
        <p:nvSpPr>
          <p:cNvPr id="5" name="TextBox 4">
            <a:extLst>
              <a:ext uri="{FF2B5EF4-FFF2-40B4-BE49-F238E27FC236}">
                <a16:creationId xmlns:a16="http://schemas.microsoft.com/office/drawing/2014/main" id="{912960B5-CF56-4FA7-9398-66E38656BE11}"/>
              </a:ext>
            </a:extLst>
          </p:cNvPr>
          <p:cNvSpPr txBox="1"/>
          <p:nvPr/>
        </p:nvSpPr>
        <p:spPr>
          <a:xfrm>
            <a:off x="1919796" y="441209"/>
            <a:ext cx="6094520" cy="523220"/>
          </a:xfrm>
          <a:prstGeom prst="rect">
            <a:avLst/>
          </a:prstGeom>
          <a:noFill/>
        </p:spPr>
        <p:txBody>
          <a:bodyPr wrap="square">
            <a:spAutoFit/>
          </a:bodyPr>
          <a:lstStyle/>
          <a:p>
            <a:r>
              <a:rPr lang="en-IN" sz="2800" b="1" i="0" u="none" strike="noStrike" dirty="0">
                <a:solidFill>
                  <a:srgbClr val="FFFF00"/>
                </a:solidFill>
                <a:effectLst/>
                <a:latin typeface="Arial" panose="020B0604020202020204" pitchFamily="34" charset="0"/>
              </a:rPr>
              <a:t>Consumer Demographics :-</a:t>
            </a:r>
            <a:endParaRPr lang="en-IN" sz="2800" dirty="0">
              <a:solidFill>
                <a:srgbClr val="FFFF00"/>
              </a:solidFill>
            </a:endParaRPr>
          </a:p>
        </p:txBody>
      </p:sp>
    </p:spTree>
    <p:extLst>
      <p:ext uri="{BB962C8B-B14F-4D97-AF65-F5344CB8AC3E}">
        <p14:creationId xmlns:p14="http://schemas.microsoft.com/office/powerpoint/2010/main" val="3148391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36C7F3-BA88-44BF-B768-DBF5A09DB073}"/>
              </a:ext>
            </a:extLst>
          </p:cNvPr>
          <p:cNvSpPr txBox="1"/>
          <p:nvPr/>
        </p:nvSpPr>
        <p:spPr>
          <a:xfrm>
            <a:off x="1298358" y="574374"/>
            <a:ext cx="9026371" cy="461665"/>
          </a:xfrm>
          <a:prstGeom prst="rect">
            <a:avLst/>
          </a:prstGeom>
          <a:noFill/>
        </p:spPr>
        <p:txBody>
          <a:bodyPr wrap="square">
            <a:spAutoFit/>
          </a:bodyPr>
          <a:lstStyle/>
          <a:p>
            <a:r>
              <a:rPr lang="en-US" sz="2400" b="1" dirty="0">
                <a:solidFill>
                  <a:srgbClr val="FFFF00"/>
                </a:solidFill>
              </a:rPr>
              <a:t>Consumer online shopping activities and preferences :-</a:t>
            </a:r>
            <a:endParaRPr lang="en-IN" sz="2400" dirty="0">
              <a:solidFill>
                <a:srgbClr val="FFFF00"/>
              </a:solidFill>
            </a:endParaRPr>
          </a:p>
        </p:txBody>
      </p:sp>
      <p:pic>
        <p:nvPicPr>
          <p:cNvPr id="4" name="Content Placeholder 18">
            <a:extLst>
              <a:ext uri="{FF2B5EF4-FFF2-40B4-BE49-F238E27FC236}">
                <a16:creationId xmlns:a16="http://schemas.microsoft.com/office/drawing/2014/main" id="{D7CE4E91-1BFD-428D-89B8-9FA4E2C65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357" y="1149164"/>
            <a:ext cx="4459550" cy="2511493"/>
          </a:xfrm>
          <a:prstGeom prst="rect">
            <a:avLst/>
          </a:prstGeom>
          <a:effectLst>
            <a:outerShdw blurRad="25400" dir="17880000">
              <a:srgbClr val="000000">
                <a:alpha val="46000"/>
              </a:srgbClr>
            </a:outerShdw>
          </a:effectLst>
        </p:spPr>
      </p:pic>
      <p:pic>
        <p:nvPicPr>
          <p:cNvPr id="5" name="Picture 4">
            <a:extLst>
              <a:ext uri="{FF2B5EF4-FFF2-40B4-BE49-F238E27FC236}">
                <a16:creationId xmlns:a16="http://schemas.microsoft.com/office/drawing/2014/main" id="{DC128DDF-C71E-47DB-9F7D-F494218C2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357" y="3660657"/>
            <a:ext cx="9328214" cy="2892204"/>
          </a:xfrm>
          <a:prstGeom prst="rect">
            <a:avLst/>
          </a:prstGeom>
        </p:spPr>
      </p:pic>
      <p:pic>
        <p:nvPicPr>
          <p:cNvPr id="6" name="Picture 5">
            <a:extLst>
              <a:ext uri="{FF2B5EF4-FFF2-40B4-BE49-F238E27FC236}">
                <a16:creationId xmlns:a16="http://schemas.microsoft.com/office/drawing/2014/main" id="{8E6FED51-FB71-4050-93FA-9A25EC482C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7907" y="1149164"/>
            <a:ext cx="4868664" cy="2511493"/>
          </a:xfrm>
          <a:prstGeom prst="rect">
            <a:avLst/>
          </a:prstGeom>
        </p:spPr>
      </p:pic>
    </p:spTree>
    <p:extLst>
      <p:ext uri="{BB962C8B-B14F-4D97-AF65-F5344CB8AC3E}">
        <p14:creationId xmlns:p14="http://schemas.microsoft.com/office/powerpoint/2010/main" val="208070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66AA41-ED3F-4E8F-96DF-2A5735BAFF4A}"/>
              </a:ext>
            </a:extLst>
          </p:cNvPr>
          <p:cNvSpPr txBox="1"/>
          <p:nvPr/>
        </p:nvSpPr>
        <p:spPr>
          <a:xfrm>
            <a:off x="1298358" y="574374"/>
            <a:ext cx="9026371" cy="461665"/>
          </a:xfrm>
          <a:prstGeom prst="rect">
            <a:avLst/>
          </a:prstGeom>
          <a:noFill/>
        </p:spPr>
        <p:txBody>
          <a:bodyPr wrap="square">
            <a:spAutoFit/>
          </a:bodyPr>
          <a:lstStyle/>
          <a:p>
            <a:r>
              <a:rPr lang="en-US" sz="2400" b="1" dirty="0">
                <a:solidFill>
                  <a:srgbClr val="FFFF00"/>
                </a:solidFill>
              </a:rPr>
              <a:t>Consumer online shopping activities and preferences :-</a:t>
            </a:r>
            <a:endParaRPr lang="en-IN" sz="2400" dirty="0">
              <a:solidFill>
                <a:srgbClr val="FFFF00"/>
              </a:solidFill>
            </a:endParaRPr>
          </a:p>
        </p:txBody>
      </p:sp>
      <p:pic>
        <p:nvPicPr>
          <p:cNvPr id="3" name="Picture 2">
            <a:extLst>
              <a:ext uri="{FF2B5EF4-FFF2-40B4-BE49-F238E27FC236}">
                <a16:creationId xmlns:a16="http://schemas.microsoft.com/office/drawing/2014/main" id="{2283FCB9-021B-4BF3-AA57-FBB8CE86B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267" y="1346047"/>
            <a:ext cx="4356973" cy="2347064"/>
          </a:xfrm>
          <a:prstGeom prst="rect">
            <a:avLst/>
          </a:prstGeom>
        </p:spPr>
      </p:pic>
      <p:pic>
        <p:nvPicPr>
          <p:cNvPr id="4" name="Picture 3">
            <a:extLst>
              <a:ext uri="{FF2B5EF4-FFF2-40B4-BE49-F238E27FC236}">
                <a16:creationId xmlns:a16="http://schemas.microsoft.com/office/drawing/2014/main" id="{84043F5E-F562-4517-AA6C-09E7141A5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240" y="1346047"/>
            <a:ext cx="3826277" cy="2347064"/>
          </a:xfrm>
          <a:prstGeom prst="rect">
            <a:avLst/>
          </a:prstGeom>
        </p:spPr>
      </p:pic>
      <p:pic>
        <p:nvPicPr>
          <p:cNvPr id="5" name="Picture 4">
            <a:extLst>
              <a:ext uri="{FF2B5EF4-FFF2-40B4-BE49-F238E27FC236}">
                <a16:creationId xmlns:a16="http://schemas.microsoft.com/office/drawing/2014/main" id="{911064F3-42FE-4082-BD5E-DA898ECE3A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1266" y="3693111"/>
            <a:ext cx="8183251" cy="2494625"/>
          </a:xfrm>
          <a:prstGeom prst="rect">
            <a:avLst/>
          </a:prstGeom>
        </p:spPr>
      </p:pic>
    </p:spTree>
    <p:extLst>
      <p:ext uri="{BB962C8B-B14F-4D97-AF65-F5344CB8AC3E}">
        <p14:creationId xmlns:p14="http://schemas.microsoft.com/office/powerpoint/2010/main" val="396814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170968-054B-44EA-B278-69A62F879756}"/>
              </a:ext>
            </a:extLst>
          </p:cNvPr>
          <p:cNvSpPr txBox="1"/>
          <p:nvPr/>
        </p:nvSpPr>
        <p:spPr>
          <a:xfrm>
            <a:off x="896644" y="1566952"/>
            <a:ext cx="10670960" cy="4524315"/>
          </a:xfrm>
          <a:prstGeom prst="rect">
            <a:avLst/>
          </a:prstGeom>
          <a:noFill/>
        </p:spPr>
        <p:txBody>
          <a:bodyPr wrap="square">
            <a:spAutoFit/>
          </a:bodyPr>
          <a:lstStyle/>
          <a:p>
            <a:pPr rtl="0">
              <a:spcBef>
                <a:spcPts val="1200"/>
              </a:spcBef>
              <a:spcAft>
                <a:spcPts val="1200"/>
              </a:spcAft>
            </a:pPr>
            <a:r>
              <a:rPr lang="en-US" b="0" i="0" u="none" strike="noStrike" dirty="0">
                <a:solidFill>
                  <a:schemeClr val="tx1">
                    <a:lumMod val="95000"/>
                  </a:schemeClr>
                </a:solidFill>
                <a:effectLst/>
                <a:latin typeface="Arial" panose="020B0604020202020204" pitchFamily="34" charset="0"/>
              </a:rPr>
              <a:t>Based on the above graphs it is observed that:</a:t>
            </a:r>
            <a:endParaRPr lang="en-US" b="0" dirty="0">
              <a:solidFill>
                <a:schemeClr val="tx1">
                  <a:lumMod val="95000"/>
                </a:schemeClr>
              </a:solidFill>
              <a:effectLst/>
            </a:endParaRPr>
          </a:p>
          <a:p>
            <a:pPr marL="285750" indent="-285750" rtl="0" fontAlgn="base">
              <a:spcBef>
                <a:spcPts val="120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Majority of the consumers have been shopping for over 4 years and have made less than 10 purchases in the last 1 year.</a:t>
            </a:r>
          </a:p>
          <a:p>
            <a:pPr marL="285750" indent="-285750" rtl="0" fontAlgn="base">
              <a:spcBef>
                <a:spcPts val="120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Smartphone and mobile internet are the most popular means of accessing ecommerce  websites, with most common screen size being 5.5 inches or greater.</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Windows operating system is the most popular on Laptop/Desktop devices while android is the most popular OS on smartphone devices followed by iOS.</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Google Chrome is the most popular web Browser, especially on portable devices, followed by Safari.</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Search Engine is the most common means of arriving at the E commerce websites, followed by  Application and Direct URL.</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spend over 15 mins browsing an e-commerce website before making a purchase decision. </a:t>
            </a:r>
          </a:p>
        </p:txBody>
      </p:sp>
      <p:sp>
        <p:nvSpPr>
          <p:cNvPr id="6" name="TextBox 5">
            <a:extLst>
              <a:ext uri="{FF2B5EF4-FFF2-40B4-BE49-F238E27FC236}">
                <a16:creationId xmlns:a16="http://schemas.microsoft.com/office/drawing/2014/main" id="{D7152EFD-F81C-4EFB-A8A3-8B1C7ADD073B}"/>
              </a:ext>
            </a:extLst>
          </p:cNvPr>
          <p:cNvSpPr txBox="1"/>
          <p:nvPr/>
        </p:nvSpPr>
        <p:spPr>
          <a:xfrm>
            <a:off x="896644" y="601007"/>
            <a:ext cx="9026371" cy="461665"/>
          </a:xfrm>
          <a:prstGeom prst="rect">
            <a:avLst/>
          </a:prstGeom>
          <a:noFill/>
        </p:spPr>
        <p:txBody>
          <a:bodyPr wrap="square">
            <a:spAutoFit/>
          </a:bodyPr>
          <a:lstStyle/>
          <a:p>
            <a:r>
              <a:rPr lang="en-US" sz="2400" b="1" dirty="0">
                <a:solidFill>
                  <a:srgbClr val="FFFF00"/>
                </a:solidFill>
              </a:rPr>
              <a:t>Consumer online shopping activities and preferences :-</a:t>
            </a:r>
            <a:endParaRPr lang="en-IN" sz="2400" dirty="0">
              <a:solidFill>
                <a:srgbClr val="FFFF00"/>
              </a:solidFill>
            </a:endParaRPr>
          </a:p>
        </p:txBody>
      </p:sp>
    </p:spTree>
    <p:extLst>
      <p:ext uri="{BB962C8B-B14F-4D97-AF65-F5344CB8AC3E}">
        <p14:creationId xmlns:p14="http://schemas.microsoft.com/office/powerpoint/2010/main" val="325015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7EB14B-E099-4300-9316-A9D6075E4F70}"/>
              </a:ext>
            </a:extLst>
          </p:cNvPr>
          <p:cNvSpPr txBox="1"/>
          <p:nvPr/>
        </p:nvSpPr>
        <p:spPr>
          <a:xfrm>
            <a:off x="480503" y="1499404"/>
            <a:ext cx="9789851" cy="646331"/>
          </a:xfrm>
          <a:prstGeom prst="rect">
            <a:avLst/>
          </a:prstGeom>
          <a:noFill/>
        </p:spPr>
        <p:txBody>
          <a:bodyPr wrap="square">
            <a:spAutoFit/>
          </a:bodyPr>
          <a:lstStyle/>
          <a:p>
            <a:r>
              <a:rPr lang="en-US" sz="1800" b="0" i="0" u="none" strike="noStrike" dirty="0">
                <a:solidFill>
                  <a:schemeClr val="tx1">
                    <a:lumMod val="95000"/>
                  </a:schemeClr>
                </a:solidFill>
                <a:effectLst/>
                <a:latin typeface="Arial" panose="020B0604020202020204" pitchFamily="34" charset="0"/>
              </a:rPr>
              <a:t>Various factors/reasons which contributed to consumers’  hesitation to complete a purchase online were </a:t>
            </a:r>
            <a:r>
              <a:rPr lang="en-US" sz="1800" b="0" i="0" u="none" strike="noStrike" dirty="0" err="1">
                <a:solidFill>
                  <a:schemeClr val="tx1">
                    <a:lumMod val="95000"/>
                  </a:schemeClr>
                </a:solidFill>
                <a:effectLst/>
                <a:latin typeface="Arial" panose="020B0604020202020204" pitchFamily="34" charset="0"/>
              </a:rPr>
              <a:t>analysed</a:t>
            </a:r>
            <a:r>
              <a:rPr lang="en-US" sz="1800" b="0" i="0" u="none" strike="noStrike" dirty="0">
                <a:solidFill>
                  <a:schemeClr val="tx1">
                    <a:lumMod val="95000"/>
                  </a:schemeClr>
                </a:solidFill>
                <a:effectLst/>
                <a:latin typeface="Arial" panose="020B0604020202020204" pitchFamily="34" charset="0"/>
              </a:rPr>
              <a:t> from the data provided under the columns of the data frame.</a:t>
            </a:r>
          </a:p>
        </p:txBody>
      </p:sp>
      <p:sp>
        <p:nvSpPr>
          <p:cNvPr id="5" name="TextBox 4">
            <a:extLst>
              <a:ext uri="{FF2B5EF4-FFF2-40B4-BE49-F238E27FC236}">
                <a16:creationId xmlns:a16="http://schemas.microsoft.com/office/drawing/2014/main" id="{0B296D40-1E03-4F22-8878-5809D4E4A27A}"/>
              </a:ext>
            </a:extLst>
          </p:cNvPr>
          <p:cNvSpPr txBox="1"/>
          <p:nvPr/>
        </p:nvSpPr>
        <p:spPr>
          <a:xfrm>
            <a:off x="480503" y="784992"/>
            <a:ext cx="6094520" cy="523220"/>
          </a:xfrm>
          <a:prstGeom prst="rect">
            <a:avLst/>
          </a:prstGeom>
          <a:noFill/>
        </p:spPr>
        <p:txBody>
          <a:bodyPr wrap="square">
            <a:spAutoFit/>
          </a:bodyPr>
          <a:lstStyle/>
          <a:p>
            <a:r>
              <a:rPr kumimoji="0" lang="en-IN" sz="2800" b="1" i="0" u="none" strike="noStrike" kern="1200" cap="none" spc="0" normalizeH="0" baseline="0" noProof="0" dirty="0">
                <a:ln>
                  <a:noFill/>
                </a:ln>
                <a:solidFill>
                  <a:srgbClr val="FFFF00"/>
                </a:solidFill>
                <a:effectLst/>
                <a:uLnTx/>
                <a:uFillTx/>
                <a:latin typeface="Arial" panose="020B0604020202020204" pitchFamily="34" charset="0"/>
                <a:ea typeface="+mj-ea"/>
                <a:cs typeface="+mj-cs"/>
              </a:rPr>
              <a:t>Consumer Hesitation :-</a:t>
            </a:r>
            <a:endParaRPr lang="en-IN" sz="2800" dirty="0">
              <a:solidFill>
                <a:srgbClr val="FFFF00"/>
              </a:solidFill>
            </a:endParaRPr>
          </a:p>
        </p:txBody>
      </p:sp>
      <p:pic>
        <p:nvPicPr>
          <p:cNvPr id="6" name="Picture 5">
            <a:extLst>
              <a:ext uri="{FF2B5EF4-FFF2-40B4-BE49-F238E27FC236}">
                <a16:creationId xmlns:a16="http://schemas.microsoft.com/office/drawing/2014/main" id="{7676DCAB-417C-4496-966B-9D685748D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96" y="2528119"/>
            <a:ext cx="5115504" cy="2228535"/>
          </a:xfrm>
          <a:prstGeom prst="rect">
            <a:avLst/>
          </a:prstGeom>
        </p:spPr>
      </p:pic>
      <p:pic>
        <p:nvPicPr>
          <p:cNvPr id="7" name="Picture 6">
            <a:extLst>
              <a:ext uri="{FF2B5EF4-FFF2-40B4-BE49-F238E27FC236}">
                <a16:creationId xmlns:a16="http://schemas.microsoft.com/office/drawing/2014/main" id="{AA931DEA-C8E3-4150-80CF-5E9AA9BEB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000" y="2528118"/>
            <a:ext cx="5324044" cy="2228535"/>
          </a:xfrm>
          <a:prstGeom prst="rect">
            <a:avLst/>
          </a:prstGeom>
        </p:spPr>
      </p:pic>
    </p:spTree>
    <p:extLst>
      <p:ext uri="{BB962C8B-B14F-4D97-AF65-F5344CB8AC3E}">
        <p14:creationId xmlns:p14="http://schemas.microsoft.com/office/powerpoint/2010/main" val="322233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4B7DA4-13B7-44C2-B006-BE7893C868EE}"/>
              </a:ext>
            </a:extLst>
          </p:cNvPr>
          <p:cNvSpPr txBox="1"/>
          <p:nvPr/>
        </p:nvSpPr>
        <p:spPr>
          <a:xfrm>
            <a:off x="961007" y="1473347"/>
            <a:ext cx="9363723" cy="1692771"/>
          </a:xfrm>
          <a:prstGeom prst="rect">
            <a:avLst/>
          </a:prstGeom>
          <a:noFill/>
        </p:spPr>
        <p:txBody>
          <a:bodyPr wrap="square">
            <a:spAutoFit/>
          </a:bodyPr>
          <a:lstStyle/>
          <a:p>
            <a:pPr rtl="0">
              <a:spcBef>
                <a:spcPts val="1200"/>
              </a:spcBef>
              <a:spcAft>
                <a:spcPts val="1200"/>
              </a:spcAft>
            </a:pPr>
            <a:r>
              <a:rPr lang="en-US" sz="1800" b="0" i="0" u="none" strike="noStrike" dirty="0">
                <a:solidFill>
                  <a:schemeClr val="tx1">
                    <a:lumMod val="95000"/>
                  </a:schemeClr>
                </a:solidFill>
                <a:effectLst/>
                <a:latin typeface="Arial" panose="020B0604020202020204" pitchFamily="34" charset="0"/>
              </a:rPr>
              <a:t>Based on the above graphs it is observed that:</a:t>
            </a:r>
            <a:endParaRPr lang="en-US" b="0" dirty="0">
              <a:solidFill>
                <a:schemeClr val="tx1">
                  <a:lumMod val="95000"/>
                </a:schemeClr>
              </a:solidFill>
              <a:effectLst/>
            </a:endParaRPr>
          </a:p>
          <a:p>
            <a:pPr marL="285750" indent="-285750" rtl="0" fontAlgn="base">
              <a:spcBef>
                <a:spcPts val="120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Consumers sometimes abandon items  in shopping cart.</a:t>
            </a:r>
          </a:p>
          <a:p>
            <a:pPr marL="285750" indent="-285750" rtl="0" fontAlgn="base">
              <a:spcBef>
                <a:spcPts val="120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Finding a better alternative offer is the most common reason behind why consumers abandon items on a particular e commerce website.</a:t>
            </a:r>
          </a:p>
        </p:txBody>
      </p:sp>
      <p:sp>
        <p:nvSpPr>
          <p:cNvPr id="5" name="TextBox 4">
            <a:extLst>
              <a:ext uri="{FF2B5EF4-FFF2-40B4-BE49-F238E27FC236}">
                <a16:creationId xmlns:a16="http://schemas.microsoft.com/office/drawing/2014/main" id="{7745861E-4CCE-439E-A4F9-7C4FA03B0EDD}"/>
              </a:ext>
            </a:extLst>
          </p:cNvPr>
          <p:cNvSpPr txBox="1"/>
          <p:nvPr/>
        </p:nvSpPr>
        <p:spPr>
          <a:xfrm>
            <a:off x="961007" y="565497"/>
            <a:ext cx="6094520" cy="523220"/>
          </a:xfrm>
          <a:prstGeom prst="rect">
            <a:avLst/>
          </a:prstGeom>
          <a:noFill/>
        </p:spPr>
        <p:txBody>
          <a:bodyPr wrap="square">
            <a:spAutoFit/>
          </a:bodyPr>
          <a:lstStyle/>
          <a:p>
            <a:r>
              <a:rPr kumimoji="0" lang="en-IN" sz="2800" b="1" i="0" u="none" strike="noStrike" kern="1200" cap="none" spc="0" normalizeH="0" baseline="0" noProof="0" dirty="0">
                <a:ln>
                  <a:noFill/>
                </a:ln>
                <a:solidFill>
                  <a:srgbClr val="FFFF00"/>
                </a:solidFill>
                <a:effectLst/>
                <a:uLnTx/>
                <a:uFillTx/>
                <a:latin typeface="Arial" panose="020B0604020202020204" pitchFamily="34" charset="0"/>
                <a:ea typeface="+mj-ea"/>
                <a:cs typeface="+mj-cs"/>
              </a:rPr>
              <a:t>Consumer Hesitation :-</a:t>
            </a:r>
            <a:endParaRPr lang="en-IN" sz="2800" dirty="0">
              <a:solidFill>
                <a:srgbClr val="FFFF00"/>
              </a:solidFill>
            </a:endParaRPr>
          </a:p>
        </p:txBody>
      </p:sp>
    </p:spTree>
    <p:extLst>
      <p:ext uri="{BB962C8B-B14F-4D97-AF65-F5344CB8AC3E}">
        <p14:creationId xmlns:p14="http://schemas.microsoft.com/office/powerpoint/2010/main" val="47881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09207-ECA9-401C-9A10-A797C485EA57}"/>
              </a:ext>
            </a:extLst>
          </p:cNvPr>
          <p:cNvSpPr txBox="1"/>
          <p:nvPr/>
        </p:nvSpPr>
        <p:spPr>
          <a:xfrm>
            <a:off x="1198485" y="2254928"/>
            <a:ext cx="10333608" cy="3416320"/>
          </a:xfrm>
          <a:prstGeom prst="rect">
            <a:avLst/>
          </a:prstGeom>
          <a:noFill/>
        </p:spPr>
        <p:txBody>
          <a:bodyPr wrap="square" rtlCol="0">
            <a:spAutoFit/>
          </a:bodyPr>
          <a:lstStyle/>
          <a:p>
            <a:r>
              <a:rPr lang="en-US" dirty="0">
                <a:solidFill>
                  <a:schemeClr val="tx1"/>
                </a:solidFill>
              </a:rPr>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dirty="0">
              <a:solidFill>
                <a:schemeClr val="tx1"/>
              </a:solidFill>
            </a:endParaRPr>
          </a:p>
          <a:p>
            <a:endParaRPr lang="en-IN" dirty="0"/>
          </a:p>
        </p:txBody>
      </p:sp>
      <p:sp>
        <p:nvSpPr>
          <p:cNvPr id="3" name="TextBox 2">
            <a:extLst>
              <a:ext uri="{FF2B5EF4-FFF2-40B4-BE49-F238E27FC236}">
                <a16:creationId xmlns:a16="http://schemas.microsoft.com/office/drawing/2014/main" id="{D560A186-6E54-49AD-8B64-C553E5C8C275}"/>
              </a:ext>
            </a:extLst>
          </p:cNvPr>
          <p:cNvSpPr txBox="1"/>
          <p:nvPr/>
        </p:nvSpPr>
        <p:spPr>
          <a:xfrm>
            <a:off x="1198485" y="683581"/>
            <a:ext cx="5211192" cy="584775"/>
          </a:xfrm>
          <a:prstGeom prst="rect">
            <a:avLst/>
          </a:prstGeom>
          <a:noFill/>
        </p:spPr>
        <p:txBody>
          <a:bodyPr wrap="square" rtlCol="0">
            <a:spAutoFit/>
          </a:bodyPr>
          <a:lstStyle/>
          <a:p>
            <a:r>
              <a:rPr lang="en-US" sz="3200" b="1" dirty="0">
                <a:solidFill>
                  <a:srgbClr val="FFFF00"/>
                </a:solidFill>
              </a:rPr>
              <a:t>Introduction</a:t>
            </a:r>
            <a:endParaRPr lang="en-IN" b="1" dirty="0">
              <a:solidFill>
                <a:srgbClr val="FFFF00"/>
              </a:solidFill>
            </a:endParaRPr>
          </a:p>
        </p:txBody>
      </p:sp>
    </p:spTree>
    <p:extLst>
      <p:ext uri="{BB962C8B-B14F-4D97-AF65-F5344CB8AC3E}">
        <p14:creationId xmlns:p14="http://schemas.microsoft.com/office/powerpoint/2010/main" val="1710920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AA83B8-6E2F-459A-ADDA-2960DF93B5E4}"/>
              </a:ext>
            </a:extLst>
          </p:cNvPr>
          <p:cNvSpPr txBox="1"/>
          <p:nvPr/>
        </p:nvSpPr>
        <p:spPr>
          <a:xfrm>
            <a:off x="1040905" y="1227073"/>
            <a:ext cx="10864049" cy="4154984"/>
          </a:xfrm>
          <a:prstGeom prst="rect">
            <a:avLst/>
          </a:prstGeom>
          <a:noFill/>
        </p:spPr>
        <p:txBody>
          <a:bodyPr wrap="square">
            <a:spAutoFit/>
          </a:bodyPr>
          <a:lstStyle/>
          <a:p>
            <a:r>
              <a:rPr lang="en-US" sz="1800" b="1" i="0" u="none" strike="noStrike" dirty="0">
                <a:solidFill>
                  <a:schemeClr val="tx1">
                    <a:lumMod val="95000"/>
                  </a:schemeClr>
                </a:solidFill>
                <a:effectLst/>
                <a:latin typeface="Arial" panose="020B0604020202020204" pitchFamily="34" charset="0"/>
              </a:rPr>
              <a:t>Analyzing the opinions of the participants on the various features of the e-commerce websites reveals that Majority of the consumers strongly agree that:</a:t>
            </a:r>
          </a:p>
          <a:p>
            <a:pPr marL="742950" indent="-285750" rtl="0" fontAlgn="base">
              <a:spcBef>
                <a:spcPts val="1200"/>
              </a:spcBef>
              <a:spcAft>
                <a:spcPts val="0"/>
              </a:spcAft>
              <a:buFont typeface="Wingdings" panose="05000000000000000000" pitchFamily="2" charset="2"/>
              <a:buChar char="§"/>
            </a:pPr>
            <a:r>
              <a:rPr lang="en-US" sz="1600" b="1" i="0" u="none" strike="noStrike" dirty="0">
                <a:solidFill>
                  <a:schemeClr val="tx1">
                    <a:lumMod val="95000"/>
                  </a:schemeClr>
                </a:solidFill>
                <a:effectLst/>
                <a:latin typeface="Arial Narrow" panose="020B0606020202030204" pitchFamily="34" charset="0"/>
              </a:rPr>
              <a:t>The content on the website must be easy to read and understand.</a:t>
            </a:r>
          </a:p>
          <a:p>
            <a:pPr marL="742950" indent="-285750" rtl="0" fontAlgn="base">
              <a:spcBef>
                <a:spcPts val="1200"/>
              </a:spcBef>
              <a:spcAft>
                <a:spcPts val="0"/>
              </a:spcAft>
              <a:buFont typeface="Wingdings" panose="05000000000000000000" pitchFamily="2" charset="2"/>
              <a:buChar char="§"/>
            </a:pPr>
            <a:endParaRPr lang="en-US" sz="1600" b="1" i="0" u="none" strike="noStrike" dirty="0">
              <a:solidFill>
                <a:schemeClr val="tx1">
                  <a:lumMod val="95000"/>
                </a:schemeClr>
              </a:solidFill>
              <a:effectLst/>
              <a:latin typeface="Arial Narrow" panose="020B0606020202030204" pitchFamily="34" charset="0"/>
            </a:endParaRPr>
          </a:p>
          <a:p>
            <a:pPr marL="742950" indent="-285750" rtl="0" fontAlgn="base">
              <a:spcBef>
                <a:spcPts val="0"/>
              </a:spcBef>
              <a:spcAft>
                <a:spcPts val="0"/>
              </a:spcAft>
              <a:buFont typeface="Wingdings" panose="05000000000000000000" pitchFamily="2" charset="2"/>
              <a:buChar char="§"/>
            </a:pPr>
            <a:r>
              <a:rPr lang="en-US" sz="1600" b="1" i="0" u="none" strike="noStrike" dirty="0">
                <a:solidFill>
                  <a:schemeClr val="tx1">
                    <a:lumMod val="95000"/>
                  </a:schemeClr>
                </a:solidFill>
                <a:effectLst/>
                <a:latin typeface="Arial Narrow" panose="020B0606020202030204" pitchFamily="34" charset="0"/>
              </a:rPr>
              <a:t>Information on similar product to the one highlighted  is important for product comparison.</a:t>
            </a:r>
          </a:p>
          <a:p>
            <a:pPr marL="742950" indent="-285750" rtl="0" fontAlgn="base">
              <a:spcBef>
                <a:spcPts val="0"/>
              </a:spcBef>
              <a:spcAft>
                <a:spcPts val="0"/>
              </a:spcAft>
              <a:buFont typeface="Wingdings" panose="05000000000000000000" pitchFamily="2" charset="2"/>
              <a:buChar char="§"/>
            </a:pPr>
            <a:endParaRPr lang="en-US" sz="1600" b="1" i="0" u="none" strike="noStrike" dirty="0">
              <a:solidFill>
                <a:schemeClr val="tx1">
                  <a:lumMod val="95000"/>
                </a:schemeClr>
              </a:solidFill>
              <a:effectLst/>
              <a:latin typeface="Arial Narrow" panose="020B0606020202030204" pitchFamily="34" charset="0"/>
            </a:endParaRPr>
          </a:p>
          <a:p>
            <a:pPr marL="742950" indent="-285750" rtl="0" fontAlgn="base">
              <a:spcBef>
                <a:spcPts val="0"/>
              </a:spcBef>
              <a:spcAft>
                <a:spcPts val="0"/>
              </a:spcAft>
              <a:buFont typeface="Wingdings" panose="05000000000000000000" pitchFamily="2" charset="2"/>
              <a:buChar char="§"/>
            </a:pPr>
            <a:r>
              <a:rPr lang="en-US" sz="1600" b="1" i="0" u="none" strike="noStrike" dirty="0">
                <a:solidFill>
                  <a:schemeClr val="tx1">
                    <a:lumMod val="95000"/>
                  </a:schemeClr>
                </a:solidFill>
                <a:effectLst/>
                <a:latin typeface="Arial Narrow" panose="020B0606020202030204" pitchFamily="34" charset="0"/>
              </a:rPr>
              <a:t>Complete information on listed seller and product being offered is important for purchase decision.</a:t>
            </a:r>
          </a:p>
          <a:p>
            <a:pPr marL="742950" indent="-285750" rtl="0" fontAlgn="base">
              <a:spcBef>
                <a:spcPts val="0"/>
              </a:spcBef>
              <a:spcAft>
                <a:spcPts val="0"/>
              </a:spcAft>
              <a:buFont typeface="Wingdings" panose="05000000000000000000" pitchFamily="2" charset="2"/>
              <a:buChar char="§"/>
            </a:pPr>
            <a:endParaRPr lang="en-US" sz="1600" b="1" i="0" u="none" strike="noStrike" dirty="0">
              <a:solidFill>
                <a:schemeClr val="tx1">
                  <a:lumMod val="95000"/>
                </a:schemeClr>
              </a:solidFill>
              <a:effectLst/>
              <a:latin typeface="Arial Narrow" panose="020B0606020202030204" pitchFamily="34" charset="0"/>
            </a:endParaRPr>
          </a:p>
          <a:p>
            <a:pPr marL="742950" indent="-285750" rtl="0" fontAlgn="base">
              <a:spcBef>
                <a:spcPts val="0"/>
              </a:spcBef>
              <a:spcAft>
                <a:spcPts val="0"/>
              </a:spcAft>
              <a:buFont typeface="Wingdings" panose="05000000000000000000" pitchFamily="2" charset="2"/>
              <a:buChar char="§"/>
            </a:pPr>
            <a:r>
              <a:rPr lang="en-US" sz="1600" b="1" i="0" u="none" strike="noStrike" dirty="0">
                <a:solidFill>
                  <a:schemeClr val="tx1">
                    <a:lumMod val="95000"/>
                  </a:schemeClr>
                </a:solidFill>
                <a:effectLst/>
                <a:latin typeface="Arial Narrow" panose="020B0606020202030204" pitchFamily="34" charset="0"/>
              </a:rPr>
              <a:t>All relevant information on listed products must be stated clearly.</a:t>
            </a:r>
          </a:p>
          <a:p>
            <a:pPr marL="742950" indent="-285750" rtl="0" fontAlgn="base">
              <a:spcBef>
                <a:spcPts val="0"/>
              </a:spcBef>
              <a:spcAft>
                <a:spcPts val="0"/>
              </a:spcAft>
              <a:buFont typeface="Wingdings" panose="05000000000000000000" pitchFamily="2" charset="2"/>
              <a:buChar char="§"/>
            </a:pPr>
            <a:endParaRPr lang="en-US" sz="1600" b="1" i="0" u="none" strike="noStrike" dirty="0">
              <a:solidFill>
                <a:schemeClr val="tx1">
                  <a:lumMod val="95000"/>
                </a:schemeClr>
              </a:solidFill>
              <a:effectLst/>
              <a:latin typeface="Arial Narrow" panose="020B0606020202030204" pitchFamily="34" charset="0"/>
            </a:endParaRPr>
          </a:p>
          <a:p>
            <a:pPr marL="742950" indent="-285750" rtl="0" fontAlgn="base">
              <a:spcBef>
                <a:spcPts val="0"/>
              </a:spcBef>
              <a:spcAft>
                <a:spcPts val="0"/>
              </a:spcAft>
              <a:buFont typeface="Wingdings" panose="05000000000000000000" pitchFamily="2" charset="2"/>
              <a:buChar char="§"/>
            </a:pPr>
            <a:r>
              <a:rPr lang="en-US" sz="1600" b="1" i="0" u="none" strike="noStrike" dirty="0">
                <a:solidFill>
                  <a:schemeClr val="tx1">
                    <a:lumMod val="95000"/>
                  </a:schemeClr>
                </a:solidFill>
                <a:effectLst/>
                <a:latin typeface="Arial Narrow" panose="020B0606020202030204" pitchFamily="34" charset="0"/>
              </a:rPr>
              <a:t>Navigation in website should be easy.</a:t>
            </a:r>
          </a:p>
          <a:p>
            <a:pPr marL="742950" indent="-285750" rtl="0" fontAlgn="base">
              <a:spcBef>
                <a:spcPts val="0"/>
              </a:spcBef>
              <a:spcAft>
                <a:spcPts val="0"/>
              </a:spcAft>
              <a:buFont typeface="Wingdings" panose="05000000000000000000" pitchFamily="2" charset="2"/>
              <a:buChar char="§"/>
            </a:pPr>
            <a:endParaRPr lang="en-US" sz="1600" b="1" i="0" u="none" strike="noStrike" dirty="0">
              <a:solidFill>
                <a:schemeClr val="tx1">
                  <a:lumMod val="95000"/>
                </a:schemeClr>
              </a:solidFill>
              <a:effectLst/>
              <a:latin typeface="Arial Narrow" panose="020B0606020202030204" pitchFamily="34" charset="0"/>
            </a:endParaRPr>
          </a:p>
          <a:p>
            <a:pPr marL="742950" indent="-285750" rtl="0" fontAlgn="base">
              <a:spcBef>
                <a:spcPts val="0"/>
              </a:spcBef>
              <a:spcAft>
                <a:spcPts val="0"/>
              </a:spcAft>
              <a:buFont typeface="Wingdings" panose="05000000000000000000" pitchFamily="2" charset="2"/>
              <a:buChar char="§"/>
            </a:pPr>
            <a:r>
              <a:rPr lang="en-US" sz="1600" b="1" i="0" u="none" strike="noStrike" dirty="0">
                <a:solidFill>
                  <a:schemeClr val="tx1">
                    <a:lumMod val="95000"/>
                  </a:schemeClr>
                </a:solidFill>
                <a:effectLst/>
                <a:latin typeface="Arial Narrow" panose="020B0606020202030204" pitchFamily="34" charset="0"/>
              </a:rPr>
              <a:t>Loading and processing should be quick.</a:t>
            </a:r>
          </a:p>
          <a:p>
            <a:pPr marL="742950" indent="-285750" rtl="0" fontAlgn="base">
              <a:spcBef>
                <a:spcPts val="0"/>
              </a:spcBef>
              <a:spcAft>
                <a:spcPts val="0"/>
              </a:spcAft>
              <a:buFont typeface="Wingdings" panose="05000000000000000000" pitchFamily="2" charset="2"/>
              <a:buChar char="§"/>
            </a:pPr>
            <a:endParaRPr lang="en-US" sz="1600" b="1" i="0" u="none" strike="noStrike" dirty="0">
              <a:solidFill>
                <a:schemeClr val="tx1">
                  <a:lumMod val="95000"/>
                </a:schemeClr>
              </a:solidFill>
              <a:effectLst/>
              <a:latin typeface="Arial Narrow" panose="020B0606020202030204" pitchFamily="34" charset="0"/>
            </a:endParaRPr>
          </a:p>
          <a:p>
            <a:pPr marL="742950" indent="-285750" rtl="0" fontAlgn="base">
              <a:spcBef>
                <a:spcPts val="0"/>
              </a:spcBef>
              <a:spcAft>
                <a:spcPts val="1200"/>
              </a:spcAft>
              <a:buFont typeface="Wingdings" panose="05000000000000000000" pitchFamily="2" charset="2"/>
              <a:buChar char="§"/>
            </a:pPr>
            <a:r>
              <a:rPr lang="en-US" sz="1600" b="1" i="0" u="none" strike="noStrike" dirty="0">
                <a:solidFill>
                  <a:schemeClr val="tx1">
                    <a:lumMod val="95000"/>
                  </a:schemeClr>
                </a:solidFill>
                <a:effectLst/>
                <a:latin typeface="Arial Narrow" panose="020B0606020202030204" pitchFamily="34" charset="0"/>
              </a:rPr>
              <a:t>Interface of the website must be user friendly</a:t>
            </a:r>
          </a:p>
        </p:txBody>
      </p:sp>
      <p:sp>
        <p:nvSpPr>
          <p:cNvPr id="5" name="TextBox 4">
            <a:extLst>
              <a:ext uri="{FF2B5EF4-FFF2-40B4-BE49-F238E27FC236}">
                <a16:creationId xmlns:a16="http://schemas.microsoft.com/office/drawing/2014/main" id="{275A1B54-B0BB-45D5-8B82-A5572F21F42A}"/>
              </a:ext>
            </a:extLst>
          </p:cNvPr>
          <p:cNvSpPr txBox="1"/>
          <p:nvPr/>
        </p:nvSpPr>
        <p:spPr>
          <a:xfrm>
            <a:off x="1040906" y="370187"/>
            <a:ext cx="6094520"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Consumer opinions on Website Features :-</a:t>
            </a:r>
            <a:endParaRPr lang="en-IN" dirty="0">
              <a:solidFill>
                <a:srgbClr val="FFFF00"/>
              </a:solidFill>
            </a:endParaRPr>
          </a:p>
        </p:txBody>
      </p:sp>
    </p:spTree>
    <p:extLst>
      <p:ext uri="{BB962C8B-B14F-4D97-AF65-F5344CB8AC3E}">
        <p14:creationId xmlns:p14="http://schemas.microsoft.com/office/powerpoint/2010/main" val="2689874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242598-0FA9-4BBF-8152-7EB6E8934230}"/>
              </a:ext>
            </a:extLst>
          </p:cNvPr>
          <p:cNvSpPr txBox="1"/>
          <p:nvPr/>
        </p:nvSpPr>
        <p:spPr>
          <a:xfrm>
            <a:off x="1047565" y="1450179"/>
            <a:ext cx="9579006" cy="4493538"/>
          </a:xfrm>
          <a:prstGeom prst="rect">
            <a:avLst/>
          </a:prstGeom>
          <a:noFill/>
        </p:spPr>
        <p:txBody>
          <a:bodyPr wrap="square">
            <a:spAutoFit/>
          </a:bodyPr>
          <a:lstStyle/>
          <a:p>
            <a:pPr marL="742950" indent="-285750" rtl="0" fontAlgn="base">
              <a:spcBef>
                <a:spcPts val="120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Convenient Payment methods should be available.</a:t>
            </a:r>
          </a:p>
          <a:p>
            <a:pPr marL="742950" indent="-285750" rtl="0" fontAlgn="base">
              <a:spcBef>
                <a:spcPts val="120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There is trust in the online retail store fulfilling its part of the transaction at the stipulated time.</a:t>
            </a:r>
          </a:p>
          <a:p>
            <a:pPr marL="7429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There should be Empathy (readiness to assist with queries) towards the customers.</a:t>
            </a:r>
          </a:p>
          <a:p>
            <a:pPr marL="7429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Online retail store should be able to guarantee the privacy of the customer.</a:t>
            </a:r>
          </a:p>
          <a:p>
            <a:pPr marL="7429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There should be Responsiveness, availability of several communication channels (email, online rep, twitter, phone etc.).</a:t>
            </a:r>
          </a:p>
          <a:p>
            <a:pPr marL="7429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Online shopping gives monetary benefit and discounts.</a:t>
            </a:r>
          </a:p>
          <a:p>
            <a:pPr marL="7429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Enjoyment is derived from shopping online</a:t>
            </a:r>
          </a:p>
          <a:p>
            <a:pPr marL="742950" indent="-285750" rtl="0" fontAlgn="base">
              <a:spcBef>
                <a:spcPts val="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Shopping online is convenient and flexible</a:t>
            </a:r>
          </a:p>
          <a:p>
            <a:pPr marL="742950" indent="-285750" rtl="0" fontAlgn="base">
              <a:spcBef>
                <a:spcPts val="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Return and replacement policy of the e-tailer is important for purchase decision</a:t>
            </a:r>
          </a:p>
        </p:txBody>
      </p:sp>
      <p:sp>
        <p:nvSpPr>
          <p:cNvPr id="7" name="TextBox 6">
            <a:extLst>
              <a:ext uri="{FF2B5EF4-FFF2-40B4-BE49-F238E27FC236}">
                <a16:creationId xmlns:a16="http://schemas.microsoft.com/office/drawing/2014/main" id="{16F4B7AF-05B6-40EF-B768-1703AB8E3874}"/>
              </a:ext>
            </a:extLst>
          </p:cNvPr>
          <p:cNvSpPr txBox="1"/>
          <p:nvPr/>
        </p:nvSpPr>
        <p:spPr>
          <a:xfrm>
            <a:off x="1529178" y="556618"/>
            <a:ext cx="6094520"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Consumer opinions on Website Features :-</a:t>
            </a:r>
            <a:endParaRPr lang="en-IN" dirty="0">
              <a:solidFill>
                <a:srgbClr val="FFFF00"/>
              </a:solidFill>
            </a:endParaRPr>
          </a:p>
        </p:txBody>
      </p:sp>
    </p:spTree>
    <p:extLst>
      <p:ext uri="{BB962C8B-B14F-4D97-AF65-F5344CB8AC3E}">
        <p14:creationId xmlns:p14="http://schemas.microsoft.com/office/powerpoint/2010/main" val="3804734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D53F75-2A23-4302-A275-48013CB8CA20}"/>
              </a:ext>
            </a:extLst>
          </p:cNvPr>
          <p:cNvSpPr txBox="1"/>
          <p:nvPr/>
        </p:nvSpPr>
        <p:spPr>
          <a:xfrm>
            <a:off x="1040906" y="370187"/>
            <a:ext cx="6094520"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Consumer opinions on Website Features :-</a:t>
            </a:r>
            <a:endParaRPr lang="en-IN" dirty="0">
              <a:solidFill>
                <a:srgbClr val="FFFF00"/>
              </a:solidFill>
            </a:endParaRPr>
          </a:p>
        </p:txBody>
      </p:sp>
      <p:sp>
        <p:nvSpPr>
          <p:cNvPr id="6" name="TextBox 5">
            <a:extLst>
              <a:ext uri="{FF2B5EF4-FFF2-40B4-BE49-F238E27FC236}">
                <a16:creationId xmlns:a16="http://schemas.microsoft.com/office/drawing/2014/main" id="{1424095E-E701-4166-85E3-73955ED67064}"/>
              </a:ext>
            </a:extLst>
          </p:cNvPr>
          <p:cNvSpPr txBox="1"/>
          <p:nvPr/>
        </p:nvSpPr>
        <p:spPr>
          <a:xfrm>
            <a:off x="825623" y="1446060"/>
            <a:ext cx="9454719" cy="3939540"/>
          </a:xfrm>
          <a:prstGeom prst="rect">
            <a:avLst/>
          </a:prstGeom>
          <a:noFill/>
        </p:spPr>
        <p:txBody>
          <a:bodyPr wrap="square">
            <a:spAutoFit/>
          </a:bodyPr>
          <a:lstStyle/>
          <a:p>
            <a:pPr marL="742950" indent="-285750" rtl="0" fontAlgn="base">
              <a:spcBef>
                <a:spcPts val="120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Gaining access to loyalty programs is a benefit of shopping online.</a:t>
            </a:r>
          </a:p>
          <a:p>
            <a:pPr marL="742950" indent="-285750" rtl="0" fontAlgn="base">
              <a:spcBef>
                <a:spcPts val="120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Displaying quality Information on the website improves satisfaction of customers.</a:t>
            </a:r>
          </a:p>
          <a:p>
            <a:pPr marL="7429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User derive satisfaction while shopping on a good quality website or application.</a:t>
            </a:r>
          </a:p>
          <a:p>
            <a:pPr marL="7429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Net Benefit is derived from shopping online can lead to users satisfaction.</a:t>
            </a:r>
          </a:p>
          <a:p>
            <a:pPr marL="7429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User satisfaction cannot exist without trust.</a:t>
            </a:r>
          </a:p>
          <a:p>
            <a:pPr marL="7429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E commerce websites must Offer a wide variety of listed product in several category.</a:t>
            </a:r>
          </a:p>
          <a:p>
            <a:pPr marL="7429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There should be Provision of complete and relevant product information .</a:t>
            </a:r>
          </a:p>
          <a:p>
            <a:pPr marL="7429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 Monetary savings must be considerable</a:t>
            </a:r>
          </a:p>
        </p:txBody>
      </p:sp>
    </p:spTree>
    <p:extLst>
      <p:ext uri="{BB962C8B-B14F-4D97-AF65-F5344CB8AC3E}">
        <p14:creationId xmlns:p14="http://schemas.microsoft.com/office/powerpoint/2010/main" val="4186836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4B7DA4-13B7-44C2-B006-BE7893C868EE}"/>
              </a:ext>
            </a:extLst>
          </p:cNvPr>
          <p:cNvSpPr txBox="1"/>
          <p:nvPr/>
        </p:nvSpPr>
        <p:spPr>
          <a:xfrm>
            <a:off x="961006" y="1526613"/>
            <a:ext cx="9363723" cy="3816429"/>
          </a:xfrm>
          <a:prstGeom prst="rect">
            <a:avLst/>
          </a:prstGeom>
          <a:noFill/>
        </p:spPr>
        <p:txBody>
          <a:bodyPr wrap="square">
            <a:spAutoFit/>
          </a:bodyPr>
          <a:lstStyle/>
          <a:p>
            <a:pPr marL="742950" indent="-285750" rtl="0" fontAlgn="base">
              <a:spcBef>
                <a:spcPts val="1200"/>
              </a:spcBef>
              <a:spcAft>
                <a:spcPts val="0"/>
              </a:spcAft>
              <a:buFont typeface="Wingdings" panose="05000000000000000000" pitchFamily="2" charset="2"/>
              <a:buChar char="§"/>
            </a:pPr>
            <a:r>
              <a:rPr lang="en-US" b="0" i="0" u="none" strike="noStrike" dirty="0">
                <a:solidFill>
                  <a:schemeClr val="tx1">
                    <a:lumMod val="95000"/>
                  </a:schemeClr>
                </a:solidFill>
                <a:effectLst/>
                <a:latin typeface="Arial" panose="020B0604020202020204" pitchFamily="34" charset="0"/>
              </a:rPr>
              <a:t>The Convenience of patronizing the online retailer.</a:t>
            </a:r>
          </a:p>
          <a:p>
            <a:pPr marL="742950" indent="-285750" rtl="0" fontAlgn="base">
              <a:spcBef>
                <a:spcPts val="1200"/>
              </a:spcBef>
              <a:spcAft>
                <a:spcPts val="0"/>
              </a:spcAft>
              <a:buFont typeface="Wingdings" panose="05000000000000000000" pitchFamily="2" charset="2"/>
              <a:buChar char="§"/>
            </a:pPr>
            <a:endParaRPr lang="en-US"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b="0" i="0" u="none" strike="noStrike" dirty="0">
                <a:solidFill>
                  <a:schemeClr val="tx1">
                    <a:lumMod val="95000"/>
                  </a:schemeClr>
                </a:solidFill>
                <a:effectLst/>
                <a:latin typeface="Arial" panose="020B0604020202020204" pitchFamily="34" charset="0"/>
              </a:rPr>
              <a:t>Shopping on the website gives you the sense of adventure.</a:t>
            </a:r>
          </a:p>
          <a:p>
            <a:pPr marL="742950" indent="-285750" rtl="0" fontAlgn="base">
              <a:spcBef>
                <a:spcPts val="0"/>
              </a:spcBef>
              <a:spcAft>
                <a:spcPts val="0"/>
              </a:spcAft>
              <a:buFont typeface="Wingdings" panose="05000000000000000000" pitchFamily="2" charset="2"/>
              <a:buChar char="§"/>
            </a:pPr>
            <a:endParaRPr lang="en-US"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b="0" i="0" u="none" strike="noStrike" dirty="0">
                <a:solidFill>
                  <a:schemeClr val="tx1">
                    <a:lumMod val="95000"/>
                  </a:schemeClr>
                </a:solidFill>
                <a:effectLst/>
                <a:latin typeface="Arial" panose="020B0604020202020204" pitchFamily="34" charset="0"/>
              </a:rPr>
              <a:t>Shopping on your preferred e-tailer enhances your social status.</a:t>
            </a:r>
          </a:p>
          <a:p>
            <a:pPr marL="742950" indent="-285750" rtl="0" fontAlgn="base">
              <a:spcBef>
                <a:spcPts val="0"/>
              </a:spcBef>
              <a:spcAft>
                <a:spcPts val="0"/>
              </a:spcAft>
              <a:buFont typeface="Wingdings" panose="05000000000000000000" pitchFamily="2" charset="2"/>
              <a:buChar char="§"/>
            </a:pPr>
            <a:endParaRPr lang="en-US"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b="0" i="0" u="none" strike="noStrike" dirty="0">
                <a:solidFill>
                  <a:schemeClr val="tx1">
                    <a:lumMod val="95000"/>
                  </a:schemeClr>
                </a:solidFill>
                <a:effectLst/>
                <a:latin typeface="Arial" panose="020B0604020202020204" pitchFamily="34" charset="0"/>
              </a:rPr>
              <a:t>You feel gratification shopping on your favorite e-tailer.</a:t>
            </a:r>
          </a:p>
          <a:p>
            <a:pPr marL="742950" indent="-285750" rtl="0" fontAlgn="base">
              <a:spcBef>
                <a:spcPts val="0"/>
              </a:spcBef>
              <a:spcAft>
                <a:spcPts val="0"/>
              </a:spcAft>
              <a:buFont typeface="Wingdings" panose="05000000000000000000" pitchFamily="2" charset="2"/>
              <a:buChar char="§"/>
            </a:pPr>
            <a:endParaRPr lang="en-US"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0"/>
              </a:spcAft>
              <a:buFont typeface="Wingdings" panose="05000000000000000000" pitchFamily="2" charset="2"/>
              <a:buChar char="§"/>
            </a:pPr>
            <a:r>
              <a:rPr lang="en-US" b="0" i="0" u="none" strike="noStrike" dirty="0">
                <a:solidFill>
                  <a:schemeClr val="tx1">
                    <a:lumMod val="95000"/>
                  </a:schemeClr>
                </a:solidFill>
                <a:effectLst/>
                <a:latin typeface="Arial" panose="020B0604020202020204" pitchFamily="34" charset="0"/>
              </a:rPr>
              <a:t>Shopping on the website helps you fulfill certain roles.</a:t>
            </a:r>
          </a:p>
          <a:p>
            <a:pPr marL="742950" indent="-285750" rtl="0" fontAlgn="base">
              <a:spcBef>
                <a:spcPts val="0"/>
              </a:spcBef>
              <a:spcAft>
                <a:spcPts val="0"/>
              </a:spcAft>
              <a:buFont typeface="Wingdings" panose="05000000000000000000" pitchFamily="2" charset="2"/>
              <a:buChar char="§"/>
            </a:pPr>
            <a:endParaRPr lang="en-US" b="0" i="0" u="none" strike="noStrike" dirty="0">
              <a:solidFill>
                <a:schemeClr val="tx1">
                  <a:lumMod val="95000"/>
                </a:schemeClr>
              </a:solidFill>
              <a:effectLst/>
              <a:latin typeface="Arial" panose="020B0604020202020204" pitchFamily="34" charset="0"/>
            </a:endParaRPr>
          </a:p>
          <a:p>
            <a:pPr marL="742950" indent="-285750" rtl="0" fontAlgn="base">
              <a:spcBef>
                <a:spcPts val="0"/>
              </a:spcBef>
              <a:spcAft>
                <a:spcPts val="1200"/>
              </a:spcAft>
              <a:buFont typeface="Wingdings" panose="05000000000000000000" pitchFamily="2" charset="2"/>
              <a:buChar char="§"/>
            </a:pPr>
            <a:r>
              <a:rPr lang="en-US" b="0" i="0" u="none" strike="noStrike" dirty="0">
                <a:solidFill>
                  <a:schemeClr val="tx1">
                    <a:lumMod val="95000"/>
                  </a:schemeClr>
                </a:solidFill>
                <a:effectLst/>
                <a:latin typeface="Arial" panose="020B0604020202020204" pitchFamily="34" charset="0"/>
              </a:rPr>
              <a:t>Getting value for money spent is important</a:t>
            </a:r>
          </a:p>
          <a:p>
            <a:pPr rtl="0">
              <a:spcBef>
                <a:spcPts val="1200"/>
              </a:spcBef>
              <a:spcAft>
                <a:spcPts val="1200"/>
              </a:spcAft>
            </a:pPr>
            <a:endParaRPr lang="en-US" sz="1400" b="0" i="0" u="none" strike="noStrike" dirty="0">
              <a:solidFill>
                <a:schemeClr val="tx1">
                  <a:lumMod val="95000"/>
                </a:schemeClr>
              </a:solidFill>
              <a:effectLst/>
              <a:latin typeface="Arial" panose="020B0604020202020204" pitchFamily="34" charset="0"/>
            </a:endParaRPr>
          </a:p>
        </p:txBody>
      </p:sp>
      <p:sp>
        <p:nvSpPr>
          <p:cNvPr id="4" name="TextBox 3">
            <a:extLst>
              <a:ext uri="{FF2B5EF4-FFF2-40B4-BE49-F238E27FC236}">
                <a16:creationId xmlns:a16="http://schemas.microsoft.com/office/drawing/2014/main" id="{63F7C3A8-8924-453E-BE69-E407CAC738A3}"/>
              </a:ext>
            </a:extLst>
          </p:cNvPr>
          <p:cNvSpPr txBox="1"/>
          <p:nvPr/>
        </p:nvSpPr>
        <p:spPr>
          <a:xfrm>
            <a:off x="1440402" y="521107"/>
            <a:ext cx="6094520"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Consumer opinions on Website Features :-</a:t>
            </a:r>
            <a:endParaRPr lang="en-IN" dirty="0">
              <a:solidFill>
                <a:srgbClr val="FFFF00"/>
              </a:solidFill>
            </a:endParaRPr>
          </a:p>
        </p:txBody>
      </p:sp>
    </p:spTree>
    <p:extLst>
      <p:ext uri="{BB962C8B-B14F-4D97-AF65-F5344CB8AC3E}">
        <p14:creationId xmlns:p14="http://schemas.microsoft.com/office/powerpoint/2010/main" val="1835581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45861E-4CCE-439E-A4F9-7C4FA03B0EDD}"/>
              </a:ext>
            </a:extLst>
          </p:cNvPr>
          <p:cNvSpPr txBox="1"/>
          <p:nvPr/>
        </p:nvSpPr>
        <p:spPr>
          <a:xfrm>
            <a:off x="961006" y="565497"/>
            <a:ext cx="10437921" cy="523220"/>
          </a:xfrm>
          <a:prstGeom prst="rect">
            <a:avLst/>
          </a:prstGeom>
          <a:noFill/>
        </p:spPr>
        <p:txBody>
          <a:bodyPr wrap="square">
            <a:spAutoFit/>
          </a:bodyPr>
          <a:lstStyle/>
          <a:p>
            <a:r>
              <a:rPr lang="en-US" sz="2800" b="1" i="0" u="none" strike="noStrike" dirty="0">
                <a:solidFill>
                  <a:srgbClr val="FFFF00"/>
                </a:solidFill>
                <a:effectLst/>
                <a:latin typeface="Arial" panose="020B0604020202020204" pitchFamily="34" charset="0"/>
              </a:rPr>
              <a:t>Consumer Ecommerce Website preferences and opinions </a:t>
            </a:r>
            <a:r>
              <a:rPr kumimoji="0" lang="en-IN" sz="2800" b="1" i="0" u="none" strike="noStrike" kern="1200" cap="none" spc="0" normalizeH="0" baseline="0" noProof="0" dirty="0">
                <a:ln>
                  <a:noFill/>
                </a:ln>
                <a:solidFill>
                  <a:srgbClr val="FFFF00"/>
                </a:solidFill>
                <a:effectLst/>
                <a:uLnTx/>
                <a:uFillTx/>
                <a:latin typeface="Arial" panose="020B0604020202020204" pitchFamily="34" charset="0"/>
                <a:ea typeface="+mj-ea"/>
                <a:cs typeface="+mj-cs"/>
              </a:rPr>
              <a:t>:-</a:t>
            </a:r>
            <a:endParaRPr lang="en-IN" sz="2800" dirty="0">
              <a:solidFill>
                <a:srgbClr val="FFFF00"/>
              </a:solidFill>
            </a:endParaRPr>
          </a:p>
        </p:txBody>
      </p:sp>
      <p:sp>
        <p:nvSpPr>
          <p:cNvPr id="6" name="TextBox 5">
            <a:extLst>
              <a:ext uri="{FF2B5EF4-FFF2-40B4-BE49-F238E27FC236}">
                <a16:creationId xmlns:a16="http://schemas.microsoft.com/office/drawing/2014/main" id="{4EBF8ABF-FBD3-4B09-8D0B-84788A03F515}"/>
              </a:ext>
            </a:extLst>
          </p:cNvPr>
          <p:cNvSpPr txBox="1"/>
          <p:nvPr/>
        </p:nvSpPr>
        <p:spPr>
          <a:xfrm>
            <a:off x="961006" y="1415846"/>
            <a:ext cx="10109448" cy="4370427"/>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solidFill>
                  <a:schemeClr val="tx1">
                    <a:lumMod val="95000"/>
                  </a:schemeClr>
                </a:solidFill>
                <a:effectLst/>
                <a:latin typeface="Open Sans"/>
              </a:rPr>
              <a:t>Analyzing the Preferences and opinions of the participants regarding the e-commerce websites</a:t>
            </a:r>
            <a:r>
              <a:rPr lang="en-US" sz="1800" b="0" i="0" u="none" strike="noStrike" dirty="0">
                <a:solidFill>
                  <a:schemeClr val="tx1">
                    <a:lumMod val="95000"/>
                  </a:schemeClr>
                </a:solidFill>
                <a:effectLst/>
                <a:latin typeface="Arial" panose="020B0604020202020204" pitchFamily="34" charset="0"/>
              </a:rPr>
              <a:t> reveals that:</a:t>
            </a:r>
          </a:p>
          <a:p>
            <a:pPr marL="285750" indent="-285750">
              <a:buFont typeface="Wingdings" panose="05000000000000000000" pitchFamily="2" charset="2"/>
              <a:buChar char="Ø"/>
            </a:pPr>
            <a:endParaRPr lang="en-US" sz="1800" b="0" i="0" u="none" strike="noStrike" dirty="0">
              <a:solidFill>
                <a:schemeClr val="tx1">
                  <a:lumMod val="95000"/>
                </a:schemeClr>
              </a:solidFill>
              <a:effectLst/>
              <a:latin typeface="Arial" panose="020B0604020202020204" pitchFamily="34" charset="0"/>
            </a:endParaRPr>
          </a:p>
          <a:p>
            <a:pPr marL="742950" lvl="1" indent="-285750" fontAlgn="base">
              <a:buFont typeface="Wingdings" panose="05000000000000000000" pitchFamily="2" charset="2"/>
              <a:buChar char="§"/>
            </a:pPr>
            <a:r>
              <a:rPr lang="en-IN" sz="1600" b="0" i="0" u="none" strike="noStrike" dirty="0">
                <a:solidFill>
                  <a:schemeClr val="tx1">
                    <a:lumMod val="95000"/>
                  </a:schemeClr>
                </a:solidFill>
                <a:effectLst/>
                <a:latin typeface="Arial" panose="020B0604020202020204" pitchFamily="34" charset="0"/>
              </a:rPr>
              <a:t>Amazon.in, Flipkart.com, Paytm.com, Myntra.com, Snapdeal.com are the most popular e-commerce websites.</a:t>
            </a:r>
          </a:p>
          <a:p>
            <a:pPr marL="742950" lvl="1" indent="-285750" fontAlgn="base">
              <a:buFont typeface="Wingdings" panose="05000000000000000000" pitchFamily="2" charset="2"/>
              <a:buChar char="§"/>
            </a:pPr>
            <a:endParaRPr lang="en-IN" sz="1600" b="0" i="0" u="none" strike="noStrike" dirty="0">
              <a:solidFill>
                <a:schemeClr val="tx1">
                  <a:lumMod val="95000"/>
                </a:schemeClr>
              </a:solidFill>
              <a:effectLst/>
              <a:latin typeface="Arial" panose="020B0604020202020204" pitchFamily="34" charset="0"/>
            </a:endParaRPr>
          </a:p>
          <a:p>
            <a:pPr marL="742950" lvl="1" indent="-285750" fontAlgn="base">
              <a:buFont typeface="Wingdings" panose="05000000000000000000" pitchFamily="2" charset="2"/>
              <a:buChar char="§"/>
            </a:pPr>
            <a:r>
              <a:rPr lang="en-IN" sz="1600" b="0" i="0" u="none" strike="noStrike" dirty="0">
                <a:solidFill>
                  <a:schemeClr val="tx1">
                    <a:lumMod val="95000"/>
                  </a:schemeClr>
                </a:solidFill>
                <a:effectLst/>
                <a:latin typeface="Arial" panose="020B0604020202020204" pitchFamily="34" charset="0"/>
              </a:rPr>
              <a:t>Amazon.in, Flipkart.com, Paytm.com, Myntra.com, Snapdeal.com are the easiest to use websites and applications.</a:t>
            </a:r>
          </a:p>
          <a:p>
            <a:pPr marL="742950" lvl="1" indent="-285750" fontAlgn="base">
              <a:buFont typeface="Wingdings" panose="05000000000000000000" pitchFamily="2" charset="2"/>
              <a:buChar char="§"/>
            </a:pPr>
            <a:endParaRPr lang="en-IN" sz="1600" b="0" i="0" u="none" strike="noStrike" dirty="0">
              <a:solidFill>
                <a:schemeClr val="tx1">
                  <a:lumMod val="95000"/>
                </a:schemeClr>
              </a:solidFill>
              <a:effectLst/>
              <a:latin typeface="Arial" panose="020B0604020202020204" pitchFamily="34" charset="0"/>
            </a:endParaRPr>
          </a:p>
          <a:p>
            <a:pPr marL="742950" lvl="1" indent="-285750" fontAlgn="base">
              <a:buFont typeface="Wingdings" panose="05000000000000000000" pitchFamily="2" charset="2"/>
              <a:buChar char="§"/>
            </a:pPr>
            <a:r>
              <a:rPr lang="en-IN" sz="1600" b="0" i="0" u="none" strike="noStrike" dirty="0">
                <a:solidFill>
                  <a:schemeClr val="tx1">
                    <a:lumMod val="95000"/>
                  </a:schemeClr>
                </a:solidFill>
                <a:effectLst/>
                <a:latin typeface="Arial" panose="020B0604020202020204" pitchFamily="34" charset="0"/>
              </a:rPr>
              <a:t>Amazon.in and Flipkart.com have the most visually appealing web-page layout.</a:t>
            </a:r>
          </a:p>
          <a:p>
            <a:pPr marL="742950" lvl="1" indent="-285750" fontAlgn="base">
              <a:buFont typeface="Wingdings" panose="05000000000000000000" pitchFamily="2" charset="2"/>
              <a:buChar char="§"/>
            </a:pPr>
            <a:endParaRPr lang="en-IN" sz="1600" b="0" i="0" u="none" strike="noStrike" dirty="0">
              <a:solidFill>
                <a:schemeClr val="tx1">
                  <a:lumMod val="95000"/>
                </a:schemeClr>
              </a:solidFill>
              <a:effectLst/>
              <a:latin typeface="Arial" panose="020B0604020202020204" pitchFamily="34" charset="0"/>
            </a:endParaRPr>
          </a:p>
          <a:p>
            <a:pPr marL="742950" lvl="1" indent="-285750" fontAlgn="base">
              <a:buFont typeface="Wingdings" panose="05000000000000000000" pitchFamily="2" charset="2"/>
              <a:buChar char="§"/>
            </a:pPr>
            <a:r>
              <a:rPr lang="en-IN" sz="1600" b="0" i="0" u="none" strike="noStrike" dirty="0">
                <a:solidFill>
                  <a:schemeClr val="tx1">
                    <a:lumMod val="95000"/>
                  </a:schemeClr>
                </a:solidFill>
                <a:effectLst/>
                <a:latin typeface="Arial" panose="020B0604020202020204" pitchFamily="34" charset="0"/>
              </a:rPr>
              <a:t>Amazon.in and Flipkart.com have the widest variety of products on offer</a:t>
            </a:r>
          </a:p>
          <a:p>
            <a:pPr marL="742950" lvl="1" indent="-285750" fontAlgn="base">
              <a:buFont typeface="Wingdings" panose="05000000000000000000" pitchFamily="2" charset="2"/>
              <a:buChar char="§"/>
            </a:pPr>
            <a:endParaRPr lang="en-IN" sz="1600" b="0" i="0" u="none" strike="noStrike" dirty="0">
              <a:solidFill>
                <a:schemeClr val="tx1">
                  <a:lumMod val="95000"/>
                </a:schemeClr>
              </a:solidFill>
              <a:effectLst/>
              <a:latin typeface="Arial" panose="020B0604020202020204" pitchFamily="34" charset="0"/>
            </a:endParaRPr>
          </a:p>
          <a:p>
            <a:pPr marL="742950" lvl="1" indent="-285750" fontAlgn="base">
              <a:buFont typeface="Wingdings" panose="05000000000000000000" pitchFamily="2" charset="2"/>
              <a:buChar char="§"/>
            </a:pPr>
            <a:r>
              <a:rPr lang="en-IN" sz="1600" b="0" i="0" u="none" strike="noStrike" dirty="0">
                <a:solidFill>
                  <a:schemeClr val="tx1">
                    <a:lumMod val="95000"/>
                  </a:schemeClr>
                </a:solidFill>
                <a:effectLst/>
                <a:latin typeface="Arial" panose="020B0604020202020204" pitchFamily="34" charset="0"/>
              </a:rPr>
              <a:t>Amazon.in and Flipkart.com have the most complete, relevant description information of products.</a:t>
            </a:r>
          </a:p>
          <a:p>
            <a:pPr marL="742950" lvl="1" indent="-285750" fontAlgn="base">
              <a:buFont typeface="Wingdings" panose="05000000000000000000" pitchFamily="2" charset="2"/>
              <a:buChar char="§"/>
            </a:pPr>
            <a:endParaRPr lang="en-IN" sz="1600" b="0" i="0" u="none" strike="noStrike" dirty="0">
              <a:solidFill>
                <a:schemeClr val="tx1">
                  <a:lumMod val="95000"/>
                </a:schemeClr>
              </a:solidFill>
              <a:effectLst/>
              <a:latin typeface="Arial" panose="020B0604020202020204" pitchFamily="34" charset="0"/>
            </a:endParaRPr>
          </a:p>
          <a:p>
            <a:pPr marL="742950" lvl="1" indent="-285750" fontAlgn="base">
              <a:buFont typeface="Wingdings" panose="05000000000000000000" pitchFamily="2" charset="2"/>
              <a:buChar char="§"/>
            </a:pPr>
            <a:r>
              <a:rPr lang="en-IN" sz="1600" b="0" i="0" u="none" strike="noStrike" dirty="0">
                <a:solidFill>
                  <a:schemeClr val="tx1">
                    <a:lumMod val="95000"/>
                  </a:schemeClr>
                </a:solidFill>
                <a:effectLst/>
                <a:latin typeface="Arial" panose="020B0604020202020204" pitchFamily="34" charset="0"/>
              </a:rPr>
              <a:t>Amazon.in,  and Paytm.com have the fastest loading speed while Flipkart is regarded by very few as being quick to load</a:t>
            </a:r>
          </a:p>
        </p:txBody>
      </p:sp>
    </p:spTree>
    <p:extLst>
      <p:ext uri="{BB962C8B-B14F-4D97-AF65-F5344CB8AC3E}">
        <p14:creationId xmlns:p14="http://schemas.microsoft.com/office/powerpoint/2010/main" val="679067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4B7DA4-13B7-44C2-B006-BE7893C868EE}"/>
              </a:ext>
            </a:extLst>
          </p:cNvPr>
          <p:cNvSpPr txBox="1"/>
          <p:nvPr/>
        </p:nvSpPr>
        <p:spPr>
          <a:xfrm>
            <a:off x="961006" y="1526613"/>
            <a:ext cx="9363723" cy="4493538"/>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Amazon.com, Flipkart.com, Paytm.com are considered quick  to complete purchases.</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Amazon.in, Flipkart.com  are regarded by most to have several  payment options available</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Amazon.in is regarded to offer speedy order delivery by most.</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Amazon.in offers the most Privacy for customers’ information.</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Amazon.in , followed by Flipkart.com, Paytm.com, Myntra.com, Snapdeal.com provide the best security for customer financial information.</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Amazon.in is perceived to be the most trustworthy website by the majority of participants.</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Amazon.in, Flipkart.com, Myntra.com, Snapdeal have the highest presence of online assistance through multi-channel.</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Most people face longer time to get logged in during promotion, sales period on Amazon.in and Flipkart followed by Paytm and Myntra.</a:t>
            </a:r>
          </a:p>
          <a:p>
            <a:pPr rtl="0">
              <a:spcBef>
                <a:spcPts val="1200"/>
              </a:spcBef>
              <a:spcAft>
                <a:spcPts val="1200"/>
              </a:spcAft>
            </a:pPr>
            <a:endParaRPr lang="en-US" sz="1400" b="0" i="0" u="none" strike="noStrike" dirty="0">
              <a:solidFill>
                <a:schemeClr val="tx1">
                  <a:lumMod val="95000"/>
                </a:schemeClr>
              </a:solidFill>
              <a:effectLst/>
              <a:latin typeface="Arial" panose="020B0604020202020204" pitchFamily="34" charset="0"/>
            </a:endParaRPr>
          </a:p>
        </p:txBody>
      </p:sp>
      <p:sp>
        <p:nvSpPr>
          <p:cNvPr id="6" name="TextBox 5">
            <a:extLst>
              <a:ext uri="{FF2B5EF4-FFF2-40B4-BE49-F238E27FC236}">
                <a16:creationId xmlns:a16="http://schemas.microsoft.com/office/drawing/2014/main" id="{B3197D5D-4D4E-4BA0-A6DD-CD1A31869C26}"/>
              </a:ext>
            </a:extLst>
          </p:cNvPr>
          <p:cNvSpPr txBox="1"/>
          <p:nvPr/>
        </p:nvSpPr>
        <p:spPr>
          <a:xfrm>
            <a:off x="845598" y="435875"/>
            <a:ext cx="9061882" cy="461665"/>
          </a:xfrm>
          <a:prstGeom prst="rect">
            <a:avLst/>
          </a:prstGeom>
          <a:noFill/>
        </p:spPr>
        <p:txBody>
          <a:bodyPr wrap="square">
            <a:spAutoFit/>
          </a:bodyPr>
          <a:lstStyle/>
          <a:p>
            <a:r>
              <a:rPr lang="en-US" sz="2400" b="1" i="0" u="none" strike="noStrike" dirty="0">
                <a:solidFill>
                  <a:srgbClr val="FFFF00"/>
                </a:solidFill>
                <a:effectLst/>
                <a:latin typeface="Arial" panose="020B0604020202020204" pitchFamily="34" charset="0"/>
              </a:rPr>
              <a:t>Consumer Ecommerce Website preferences and opinions :-</a:t>
            </a:r>
            <a:endParaRPr lang="en-IN" sz="2400" dirty="0">
              <a:solidFill>
                <a:srgbClr val="FFFF00"/>
              </a:solidFill>
            </a:endParaRPr>
          </a:p>
        </p:txBody>
      </p:sp>
    </p:spTree>
    <p:extLst>
      <p:ext uri="{BB962C8B-B14F-4D97-AF65-F5344CB8AC3E}">
        <p14:creationId xmlns:p14="http://schemas.microsoft.com/office/powerpoint/2010/main" val="1257162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4B7DA4-13B7-44C2-B006-BE7893C868EE}"/>
              </a:ext>
            </a:extLst>
          </p:cNvPr>
          <p:cNvSpPr txBox="1"/>
          <p:nvPr/>
        </p:nvSpPr>
        <p:spPr>
          <a:xfrm>
            <a:off x="961007" y="1459230"/>
            <a:ext cx="9363723" cy="3262432"/>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Amazon.in, Flipkart.com take the longest  time displaying graphics and photos  during promotion, sales period. </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Most people face Late declaration of price on Myntra and Paytm  during promotion, sales period. </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Myntra and Paytm  take the longest page loading time  during promotion, sales period. </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Snapdeal.com and Amazon.in have the most limited modes of payment on most products  during promotion, sales period. </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Paytm.com and  Snapdeal.com have  Longer delivery periods compared to others.</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Amazon.in and Paytm.com have had recent changes in website/Application design, as observed by the consumers</a:t>
            </a:r>
            <a:r>
              <a:rPr lang="en-US" sz="1400" b="0" i="0" u="none" strike="noStrike" dirty="0">
                <a:solidFill>
                  <a:srgbClr val="000000"/>
                </a:solidFill>
                <a:effectLst/>
                <a:latin typeface="Arial" panose="020B0604020202020204" pitchFamily="34" charset="0"/>
              </a:rPr>
              <a:t>.</a:t>
            </a:r>
          </a:p>
          <a:p>
            <a:pPr rtl="0">
              <a:spcBef>
                <a:spcPts val="1200"/>
              </a:spcBef>
              <a:spcAft>
                <a:spcPts val="1200"/>
              </a:spcAft>
            </a:pPr>
            <a:endParaRPr lang="en-US" sz="1400" b="0" i="0" u="none" strike="noStrike" dirty="0">
              <a:solidFill>
                <a:schemeClr val="tx1">
                  <a:lumMod val="95000"/>
                </a:schemeClr>
              </a:solidFill>
              <a:effectLst/>
              <a:latin typeface="Arial" panose="020B0604020202020204" pitchFamily="34" charset="0"/>
            </a:endParaRPr>
          </a:p>
        </p:txBody>
      </p:sp>
      <p:sp>
        <p:nvSpPr>
          <p:cNvPr id="6" name="TextBox 5">
            <a:extLst>
              <a:ext uri="{FF2B5EF4-FFF2-40B4-BE49-F238E27FC236}">
                <a16:creationId xmlns:a16="http://schemas.microsoft.com/office/drawing/2014/main" id="{59BDC3CA-C6D6-4941-AB2A-AB9AA8D7C2F5}"/>
              </a:ext>
            </a:extLst>
          </p:cNvPr>
          <p:cNvSpPr txBox="1"/>
          <p:nvPr/>
        </p:nvSpPr>
        <p:spPr>
          <a:xfrm>
            <a:off x="1023150" y="489142"/>
            <a:ext cx="9115149" cy="461665"/>
          </a:xfrm>
          <a:prstGeom prst="rect">
            <a:avLst/>
          </a:prstGeom>
          <a:noFill/>
        </p:spPr>
        <p:txBody>
          <a:bodyPr wrap="square">
            <a:spAutoFit/>
          </a:bodyPr>
          <a:lstStyle/>
          <a:p>
            <a:r>
              <a:rPr lang="en-US" sz="2400" b="1" i="0" u="none" strike="noStrike" dirty="0">
                <a:solidFill>
                  <a:srgbClr val="FFFF00"/>
                </a:solidFill>
                <a:effectLst/>
                <a:latin typeface="Arial" panose="020B0604020202020204" pitchFamily="34" charset="0"/>
              </a:rPr>
              <a:t>Consumer Ecommerce Website preferences and opinions :-</a:t>
            </a:r>
            <a:endParaRPr lang="en-IN" sz="2400" dirty="0">
              <a:solidFill>
                <a:srgbClr val="FFFF00"/>
              </a:solidFill>
            </a:endParaRPr>
          </a:p>
        </p:txBody>
      </p:sp>
    </p:spTree>
    <p:extLst>
      <p:ext uri="{BB962C8B-B14F-4D97-AF65-F5344CB8AC3E}">
        <p14:creationId xmlns:p14="http://schemas.microsoft.com/office/powerpoint/2010/main" val="4107771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4B7DA4-13B7-44C2-B006-BE7893C868EE}"/>
              </a:ext>
            </a:extLst>
          </p:cNvPr>
          <p:cNvSpPr txBox="1"/>
          <p:nvPr/>
        </p:nvSpPr>
        <p:spPr>
          <a:xfrm>
            <a:off x="961006" y="1526613"/>
            <a:ext cx="9363723" cy="1754326"/>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Most consumers face frequent disruption when moving from one page to another on Amazon.in, Myntra.com and Snapdeal.com.</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Most consumers are of the opinion that Amazon.in website is as efficient as before followed by Flipkart.com.</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Most Consumers would recommend Amazon.in to a friend, followed by Flipkart.</a:t>
            </a:r>
          </a:p>
          <a:p>
            <a:pPr rtl="0">
              <a:spcBef>
                <a:spcPts val="1200"/>
              </a:spcBef>
              <a:spcAft>
                <a:spcPts val="1200"/>
              </a:spcAft>
            </a:pPr>
            <a:endParaRPr lang="en-US" sz="1400" b="0" i="0" u="none" strike="noStrike" dirty="0">
              <a:solidFill>
                <a:schemeClr val="tx1">
                  <a:lumMod val="95000"/>
                </a:schemeClr>
              </a:solidFill>
              <a:effectLst/>
              <a:latin typeface="Arial" panose="020B0604020202020204" pitchFamily="34" charset="0"/>
            </a:endParaRPr>
          </a:p>
        </p:txBody>
      </p:sp>
      <p:sp>
        <p:nvSpPr>
          <p:cNvPr id="5" name="TextBox 4">
            <a:extLst>
              <a:ext uri="{FF2B5EF4-FFF2-40B4-BE49-F238E27FC236}">
                <a16:creationId xmlns:a16="http://schemas.microsoft.com/office/drawing/2014/main" id="{7745861E-4CCE-439E-A4F9-7C4FA03B0EDD}"/>
              </a:ext>
            </a:extLst>
          </p:cNvPr>
          <p:cNvSpPr txBox="1"/>
          <p:nvPr/>
        </p:nvSpPr>
        <p:spPr>
          <a:xfrm>
            <a:off x="961006" y="565497"/>
            <a:ext cx="9195047" cy="400110"/>
          </a:xfrm>
          <a:prstGeom prst="rect">
            <a:avLst/>
          </a:prstGeom>
          <a:noFill/>
        </p:spPr>
        <p:txBody>
          <a:bodyPr wrap="square">
            <a:spAutoFit/>
          </a:bodyPr>
          <a:lstStyle/>
          <a:p>
            <a:r>
              <a:rPr lang="en-US" sz="2000" b="1" i="0" u="none" strike="noStrike" dirty="0">
                <a:solidFill>
                  <a:srgbClr val="FFFF00"/>
                </a:solidFill>
                <a:effectLst/>
                <a:latin typeface="Arial" panose="020B0604020202020204" pitchFamily="34" charset="0"/>
              </a:rPr>
              <a:t>Consumer Ecommerce Website preferences and opinions</a:t>
            </a:r>
            <a:r>
              <a:rPr lang="en-US" sz="2000" b="1" i="0" u="none" strike="noStrike" dirty="0">
                <a:solidFill>
                  <a:srgbClr val="000000"/>
                </a:solidFill>
                <a:effectLst/>
                <a:latin typeface="Arial" panose="020B0604020202020204" pitchFamily="34" charset="0"/>
              </a:rPr>
              <a:t> </a:t>
            </a:r>
            <a:r>
              <a:rPr kumimoji="0" lang="en-IN" sz="2000" b="1" i="0" u="none" strike="noStrike" kern="1200" cap="none" spc="0" normalizeH="0" baseline="0" noProof="0" dirty="0">
                <a:ln>
                  <a:noFill/>
                </a:ln>
                <a:solidFill>
                  <a:srgbClr val="FFFF00"/>
                </a:solidFill>
                <a:effectLst/>
                <a:uLnTx/>
                <a:uFillTx/>
                <a:latin typeface="Arial" panose="020B0604020202020204" pitchFamily="34" charset="0"/>
                <a:ea typeface="+mj-ea"/>
                <a:cs typeface="+mj-cs"/>
              </a:rPr>
              <a:t>:-</a:t>
            </a:r>
            <a:endParaRPr lang="en-IN" sz="2000" dirty="0">
              <a:solidFill>
                <a:srgbClr val="FFFF00"/>
              </a:solidFill>
            </a:endParaRPr>
          </a:p>
        </p:txBody>
      </p:sp>
    </p:spTree>
    <p:extLst>
      <p:ext uri="{BB962C8B-B14F-4D97-AF65-F5344CB8AC3E}">
        <p14:creationId xmlns:p14="http://schemas.microsoft.com/office/powerpoint/2010/main" val="4151296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4B7DA4-13B7-44C2-B006-BE7893C868EE}"/>
              </a:ext>
            </a:extLst>
          </p:cNvPr>
          <p:cNvSpPr txBox="1"/>
          <p:nvPr/>
        </p:nvSpPr>
        <p:spPr>
          <a:xfrm>
            <a:off x="961006" y="1526613"/>
            <a:ext cx="9363723" cy="2492990"/>
          </a:xfrm>
          <a:prstGeom prst="rect">
            <a:avLst/>
          </a:prstGeom>
          <a:noFill/>
        </p:spPr>
        <p:txBody>
          <a:bodyPr wrap="square">
            <a:spAutoFit/>
          </a:bodyPr>
          <a:lstStyle/>
          <a:p>
            <a:pPr marL="285750" indent="-285750">
              <a:buFont typeface="Wingdings" panose="05000000000000000000" pitchFamily="2" charset="2"/>
              <a:buChar char="§"/>
            </a:pPr>
            <a:r>
              <a:rPr lang="en-US" sz="1400" dirty="0">
                <a:solidFill>
                  <a:schemeClr val="tx1">
                    <a:lumMod val="95000"/>
                  </a:schemeClr>
                </a:solidFill>
              </a:rPr>
              <a:t>Columns that represent abandoning shopping carts on e commerce websites, reasons behind abandoning shopping carts, Longer delivery period, Website disruption, Customer Data security, Trustworthiness etc. represent perceived risks.</a:t>
            </a:r>
          </a:p>
          <a:p>
            <a:pPr marL="285750" indent="-285750">
              <a:buFont typeface="Wingdings" panose="05000000000000000000" pitchFamily="2" charset="2"/>
              <a:buChar char="§"/>
            </a:pPr>
            <a:endParaRPr lang="en-US" sz="1400" dirty="0">
              <a:solidFill>
                <a:schemeClr val="tx1">
                  <a:lumMod val="95000"/>
                </a:schemeClr>
              </a:solidFill>
            </a:endParaRPr>
          </a:p>
          <a:p>
            <a:pPr marL="285750" indent="-285750">
              <a:buFont typeface="Wingdings" panose="05000000000000000000" pitchFamily="2" charset="2"/>
              <a:buChar char="§"/>
            </a:pPr>
            <a:r>
              <a:rPr lang="en-US" sz="1400" dirty="0">
                <a:solidFill>
                  <a:schemeClr val="tx1">
                    <a:lumMod val="95000"/>
                  </a:schemeClr>
                </a:solidFill>
              </a:rPr>
              <a:t>While the Column representing the recommended e commerce brands represents customer loyalty / retention.</a:t>
            </a:r>
          </a:p>
          <a:p>
            <a:pPr marL="285750" indent="-285750" rtl="0">
              <a:spcBef>
                <a:spcPts val="1200"/>
              </a:spcBef>
              <a:spcAft>
                <a:spcPts val="120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The relationships between the columns representing the perceived risks and the column representing Customer retention were visualized and observations were made.</a:t>
            </a:r>
            <a:endParaRPr lang="en-US" sz="1400" b="0" dirty="0">
              <a:solidFill>
                <a:schemeClr val="tx1">
                  <a:lumMod val="95000"/>
                </a:schemeClr>
              </a:solidFill>
              <a:effectLst/>
            </a:endParaRPr>
          </a:p>
          <a:p>
            <a:pPr rtl="0">
              <a:spcBef>
                <a:spcPts val="1200"/>
              </a:spcBef>
              <a:spcAft>
                <a:spcPts val="1200"/>
              </a:spcAft>
            </a:pPr>
            <a:endParaRPr lang="en-US" sz="1400" b="0" i="0" u="none" strike="noStrike" dirty="0">
              <a:solidFill>
                <a:schemeClr val="tx1">
                  <a:lumMod val="95000"/>
                </a:schemeClr>
              </a:solidFill>
              <a:effectLst/>
              <a:latin typeface="Arial" panose="020B0604020202020204" pitchFamily="34" charset="0"/>
            </a:endParaRPr>
          </a:p>
        </p:txBody>
      </p:sp>
      <p:sp>
        <p:nvSpPr>
          <p:cNvPr id="6" name="TextBox 5">
            <a:extLst>
              <a:ext uri="{FF2B5EF4-FFF2-40B4-BE49-F238E27FC236}">
                <a16:creationId xmlns:a16="http://schemas.microsoft.com/office/drawing/2014/main" id="{AA8AFBED-08EF-4DDF-BDEF-92FDFAAD1E65}"/>
              </a:ext>
            </a:extLst>
          </p:cNvPr>
          <p:cNvSpPr txBox="1"/>
          <p:nvPr/>
        </p:nvSpPr>
        <p:spPr>
          <a:xfrm>
            <a:off x="961006" y="577918"/>
            <a:ext cx="8715654" cy="369332"/>
          </a:xfrm>
          <a:prstGeom prst="rect">
            <a:avLst/>
          </a:prstGeom>
          <a:noFill/>
        </p:spPr>
        <p:txBody>
          <a:bodyPr wrap="square">
            <a:spAutoFit/>
          </a:bodyPr>
          <a:lstStyle/>
          <a:p>
            <a:r>
              <a:rPr lang="en-US" b="1" dirty="0" err="1">
                <a:solidFill>
                  <a:srgbClr val="FFFF00"/>
                </a:solidFill>
              </a:rPr>
              <a:t>Analysing</a:t>
            </a:r>
            <a:r>
              <a:rPr lang="en-US" b="1" dirty="0">
                <a:solidFill>
                  <a:srgbClr val="FFFF00"/>
                </a:solidFill>
              </a:rPr>
              <a:t> Relationship between Customer retention and Perceived Risks :-</a:t>
            </a:r>
            <a:endParaRPr lang="en-IN" dirty="0">
              <a:solidFill>
                <a:srgbClr val="FFFF00"/>
              </a:solidFill>
            </a:endParaRPr>
          </a:p>
        </p:txBody>
      </p:sp>
    </p:spTree>
    <p:extLst>
      <p:ext uri="{BB962C8B-B14F-4D97-AF65-F5344CB8AC3E}">
        <p14:creationId xmlns:p14="http://schemas.microsoft.com/office/powerpoint/2010/main" val="933689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4B7DA4-13B7-44C2-B006-BE7893C868EE}"/>
              </a:ext>
            </a:extLst>
          </p:cNvPr>
          <p:cNvSpPr txBox="1"/>
          <p:nvPr/>
        </p:nvSpPr>
        <p:spPr>
          <a:xfrm>
            <a:off x="818963" y="434660"/>
            <a:ext cx="9363723" cy="369332"/>
          </a:xfrm>
          <a:prstGeom prst="rect">
            <a:avLst/>
          </a:prstGeom>
          <a:noFill/>
        </p:spPr>
        <p:txBody>
          <a:bodyPr wrap="square">
            <a:spAutoFit/>
          </a:bodyPr>
          <a:lstStyle/>
          <a:p>
            <a:pPr rtl="0">
              <a:spcBef>
                <a:spcPts val="1200"/>
              </a:spcBef>
              <a:spcAft>
                <a:spcPts val="1200"/>
              </a:spcAft>
            </a:pPr>
            <a:r>
              <a:rPr lang="en-US" b="1" dirty="0">
                <a:solidFill>
                  <a:srgbClr val="FFFF00"/>
                </a:solidFill>
              </a:rPr>
              <a:t>Analyzing Relationship between Customer retention and Perceived Risks :-</a:t>
            </a:r>
            <a:endParaRPr lang="en-US" sz="1050" b="0" i="0" u="none" strike="noStrike" dirty="0">
              <a:solidFill>
                <a:srgbClr val="FFFF00"/>
              </a:solidFill>
              <a:effectLst/>
              <a:latin typeface="Arial" panose="020B0604020202020204" pitchFamily="34" charset="0"/>
            </a:endParaRPr>
          </a:p>
        </p:txBody>
      </p:sp>
      <p:pic>
        <p:nvPicPr>
          <p:cNvPr id="4" name="Content Placeholder 4">
            <a:extLst>
              <a:ext uri="{FF2B5EF4-FFF2-40B4-BE49-F238E27FC236}">
                <a16:creationId xmlns:a16="http://schemas.microsoft.com/office/drawing/2014/main" id="{D5055040-8F67-4DF3-BA4B-9A2795537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541" y="1120007"/>
            <a:ext cx="10085892" cy="5056768"/>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312743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C56ED4-6766-406C-8C83-111AB9106F93}"/>
              </a:ext>
            </a:extLst>
          </p:cNvPr>
          <p:cNvSpPr txBox="1"/>
          <p:nvPr/>
        </p:nvSpPr>
        <p:spPr>
          <a:xfrm>
            <a:off x="1219200" y="2707689"/>
            <a:ext cx="9685538" cy="2862322"/>
          </a:xfrm>
          <a:prstGeom prst="rect">
            <a:avLst/>
          </a:prstGeom>
          <a:noFill/>
        </p:spPr>
        <p:txBody>
          <a:bodyPr wrap="square" rtlCol="0">
            <a:spAutoFit/>
          </a:bodyPr>
          <a:lstStyle/>
          <a:p>
            <a:r>
              <a:rPr lang="en-US" dirty="0">
                <a:solidFill>
                  <a:schemeClr val="tx1"/>
                </a:solidFill>
              </a:rPr>
              <a:t>In this project, a dataset was provided containing the details of the participants of a survey, along with their online shopping experiences, preferences, and opinions regarding various ecommerce websites. The Dataset was first checked for null values, and then the various feature columns were </a:t>
            </a:r>
            <a:r>
              <a:rPr lang="en-US" dirty="0" err="1">
                <a:solidFill>
                  <a:schemeClr val="tx1"/>
                </a:solidFill>
              </a:rPr>
              <a:t>analysed</a:t>
            </a:r>
            <a:r>
              <a:rPr lang="en-US" dirty="0">
                <a:solidFill>
                  <a:schemeClr val="tx1"/>
                </a:solidFill>
              </a:rPr>
              <a:t>. Exploratory Data analysis was conducted to investigate the relationships that existed between the columns, using various visualization techniques. The dataset was worked with to study and understand how various Hedonic values, Utilitarian values in combination with several perceived risks helped to understand Customer retention and loyalty to various ecommerce websites. </a:t>
            </a:r>
            <a:endParaRPr lang="en-IN" dirty="0">
              <a:solidFill>
                <a:schemeClr val="tx1"/>
              </a:solidFill>
            </a:endParaRPr>
          </a:p>
          <a:p>
            <a:endParaRPr lang="en-IN" dirty="0"/>
          </a:p>
        </p:txBody>
      </p:sp>
      <p:sp>
        <p:nvSpPr>
          <p:cNvPr id="3" name="TextBox 2">
            <a:extLst>
              <a:ext uri="{FF2B5EF4-FFF2-40B4-BE49-F238E27FC236}">
                <a16:creationId xmlns:a16="http://schemas.microsoft.com/office/drawing/2014/main" id="{BC333053-AC04-4061-818C-CC7AF5F22499}"/>
              </a:ext>
            </a:extLst>
          </p:cNvPr>
          <p:cNvSpPr txBox="1"/>
          <p:nvPr/>
        </p:nvSpPr>
        <p:spPr>
          <a:xfrm>
            <a:off x="1219200" y="1034067"/>
            <a:ext cx="7439487" cy="400110"/>
          </a:xfrm>
          <a:prstGeom prst="rect">
            <a:avLst/>
          </a:prstGeom>
          <a:noFill/>
        </p:spPr>
        <p:txBody>
          <a:bodyPr wrap="square" rtlCol="0">
            <a:spAutoFit/>
          </a:bodyPr>
          <a:lstStyle/>
          <a:p>
            <a:r>
              <a:rPr lang="en-US" sz="2000" b="1" dirty="0">
                <a:solidFill>
                  <a:srgbClr val="FFFF00"/>
                </a:solidFill>
              </a:rPr>
              <a:t>Summary of Data Set :-</a:t>
            </a:r>
            <a:endParaRPr lang="en-IN" sz="2000" b="1" dirty="0">
              <a:solidFill>
                <a:srgbClr val="FFFF00"/>
              </a:solidFill>
            </a:endParaRPr>
          </a:p>
        </p:txBody>
      </p:sp>
    </p:spTree>
    <p:extLst>
      <p:ext uri="{BB962C8B-B14F-4D97-AF65-F5344CB8AC3E}">
        <p14:creationId xmlns:p14="http://schemas.microsoft.com/office/powerpoint/2010/main" val="883514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BE0E76-08E4-487C-A8D4-9F996B124095}"/>
              </a:ext>
            </a:extLst>
          </p:cNvPr>
          <p:cNvSpPr txBox="1"/>
          <p:nvPr/>
        </p:nvSpPr>
        <p:spPr>
          <a:xfrm>
            <a:off x="1165193" y="364854"/>
            <a:ext cx="8653509" cy="369332"/>
          </a:xfrm>
          <a:prstGeom prst="rect">
            <a:avLst/>
          </a:prstGeom>
          <a:noFill/>
        </p:spPr>
        <p:txBody>
          <a:bodyPr wrap="square">
            <a:spAutoFit/>
          </a:bodyPr>
          <a:lstStyle/>
          <a:p>
            <a:r>
              <a:rPr lang="en-US" b="1" dirty="0">
                <a:solidFill>
                  <a:srgbClr val="FFFF00"/>
                </a:solidFill>
              </a:rPr>
              <a:t>Analyzing Relationship between Customer retention and Perceived Risks :-</a:t>
            </a:r>
            <a:endParaRPr lang="en-IN" dirty="0">
              <a:solidFill>
                <a:srgbClr val="FFFF00"/>
              </a:solidFill>
            </a:endParaRPr>
          </a:p>
        </p:txBody>
      </p:sp>
      <p:pic>
        <p:nvPicPr>
          <p:cNvPr id="7" name="Content Placeholder 4">
            <a:extLst>
              <a:ext uri="{FF2B5EF4-FFF2-40B4-BE49-F238E27FC236}">
                <a16:creationId xmlns:a16="http://schemas.microsoft.com/office/drawing/2014/main" id="{0AE8909B-8B54-4C85-9060-61CD14767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193" y="1003124"/>
            <a:ext cx="9523522" cy="514724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1611296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B9CBB7-D71B-475A-AE5F-47A8888FA0C0}"/>
              </a:ext>
            </a:extLst>
          </p:cNvPr>
          <p:cNvSpPr txBox="1"/>
          <p:nvPr/>
        </p:nvSpPr>
        <p:spPr>
          <a:xfrm>
            <a:off x="1005396" y="471386"/>
            <a:ext cx="8617998" cy="369332"/>
          </a:xfrm>
          <a:prstGeom prst="rect">
            <a:avLst/>
          </a:prstGeom>
          <a:noFill/>
        </p:spPr>
        <p:txBody>
          <a:bodyPr wrap="square">
            <a:spAutoFit/>
          </a:bodyPr>
          <a:lstStyle/>
          <a:p>
            <a:r>
              <a:rPr lang="en-US" b="1" dirty="0" err="1">
                <a:solidFill>
                  <a:srgbClr val="FFFF00"/>
                </a:solidFill>
              </a:rPr>
              <a:t>Analysing</a:t>
            </a:r>
            <a:r>
              <a:rPr lang="en-US" b="1" dirty="0">
                <a:solidFill>
                  <a:srgbClr val="FFFF00"/>
                </a:solidFill>
              </a:rPr>
              <a:t> Relationship between Customer retention and Perceived Risks :-</a:t>
            </a:r>
            <a:endParaRPr lang="en-IN" dirty="0">
              <a:solidFill>
                <a:srgbClr val="FFFF00"/>
              </a:solidFill>
            </a:endParaRPr>
          </a:p>
        </p:txBody>
      </p:sp>
      <p:pic>
        <p:nvPicPr>
          <p:cNvPr id="4" name="Content Placeholder 4">
            <a:extLst>
              <a:ext uri="{FF2B5EF4-FFF2-40B4-BE49-F238E27FC236}">
                <a16:creationId xmlns:a16="http://schemas.microsoft.com/office/drawing/2014/main" id="{70713138-80B0-43F2-B517-C24F4B8CE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396" y="1074888"/>
            <a:ext cx="9532398" cy="4526922"/>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3824372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1C7262-704F-4420-AD74-F4C057F80C36}"/>
              </a:ext>
            </a:extLst>
          </p:cNvPr>
          <p:cNvSpPr txBox="1"/>
          <p:nvPr/>
        </p:nvSpPr>
        <p:spPr>
          <a:xfrm>
            <a:off x="1165194" y="418120"/>
            <a:ext cx="8413812" cy="369332"/>
          </a:xfrm>
          <a:prstGeom prst="rect">
            <a:avLst/>
          </a:prstGeom>
          <a:noFill/>
        </p:spPr>
        <p:txBody>
          <a:bodyPr wrap="square">
            <a:spAutoFit/>
          </a:bodyPr>
          <a:lstStyle/>
          <a:p>
            <a:r>
              <a:rPr lang="en-US" b="1" dirty="0">
                <a:solidFill>
                  <a:srgbClr val="FFFF00"/>
                </a:solidFill>
              </a:rPr>
              <a:t>Analyzing Relationship between Customer retention and Perceived Risks :-</a:t>
            </a:r>
            <a:endParaRPr lang="en-IN" dirty="0">
              <a:solidFill>
                <a:srgbClr val="FFFF00"/>
              </a:solidFill>
            </a:endParaRPr>
          </a:p>
        </p:txBody>
      </p:sp>
      <p:pic>
        <p:nvPicPr>
          <p:cNvPr id="4" name="Content Placeholder 4">
            <a:extLst>
              <a:ext uri="{FF2B5EF4-FFF2-40B4-BE49-F238E27FC236}">
                <a16:creationId xmlns:a16="http://schemas.microsoft.com/office/drawing/2014/main" id="{B4DD27E2-BB5C-4B2B-A1E6-6BC3F7168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71" y="1017124"/>
            <a:ext cx="10904355" cy="5422756"/>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316582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138C70-78E4-42C4-9304-50126807D36E}"/>
              </a:ext>
            </a:extLst>
          </p:cNvPr>
          <p:cNvSpPr txBox="1"/>
          <p:nvPr/>
        </p:nvSpPr>
        <p:spPr>
          <a:xfrm>
            <a:off x="827842" y="400364"/>
            <a:ext cx="8973105" cy="369332"/>
          </a:xfrm>
          <a:prstGeom prst="rect">
            <a:avLst/>
          </a:prstGeom>
          <a:noFill/>
        </p:spPr>
        <p:txBody>
          <a:bodyPr wrap="square">
            <a:spAutoFit/>
          </a:bodyPr>
          <a:lstStyle/>
          <a:p>
            <a:r>
              <a:rPr lang="en-US" b="1" dirty="0">
                <a:solidFill>
                  <a:srgbClr val="FFFF00"/>
                </a:solidFill>
              </a:rPr>
              <a:t>Analyzing Relationship between Customer retention and Perceived Risks :-</a:t>
            </a:r>
            <a:endParaRPr lang="en-IN" dirty="0">
              <a:solidFill>
                <a:srgbClr val="FFFF00"/>
              </a:solidFill>
            </a:endParaRPr>
          </a:p>
        </p:txBody>
      </p:sp>
      <p:sp>
        <p:nvSpPr>
          <p:cNvPr id="5" name="TextBox 4">
            <a:extLst>
              <a:ext uri="{FF2B5EF4-FFF2-40B4-BE49-F238E27FC236}">
                <a16:creationId xmlns:a16="http://schemas.microsoft.com/office/drawing/2014/main" id="{90C05C78-BF16-4D28-9E7D-C2EC650FEB01}"/>
              </a:ext>
            </a:extLst>
          </p:cNvPr>
          <p:cNvSpPr txBox="1"/>
          <p:nvPr/>
        </p:nvSpPr>
        <p:spPr>
          <a:xfrm>
            <a:off x="827842" y="1114579"/>
            <a:ext cx="10198224" cy="4739759"/>
          </a:xfrm>
          <a:prstGeom prst="rect">
            <a:avLst/>
          </a:prstGeom>
          <a:noFill/>
        </p:spPr>
        <p:txBody>
          <a:bodyPr wrap="square">
            <a:spAutoFit/>
          </a:bodyPr>
          <a:lstStyle/>
          <a:p>
            <a:pPr marL="285750" indent="-285750" rtl="0">
              <a:spcBef>
                <a:spcPts val="1200"/>
              </a:spcBef>
              <a:spcAft>
                <a:spcPts val="1200"/>
              </a:spcAft>
              <a:buFont typeface="Wingdings" panose="05000000000000000000" pitchFamily="2" charset="2"/>
              <a:buChar char="Ø"/>
            </a:pPr>
            <a:r>
              <a:rPr lang="en-US" sz="1800" b="0" i="0" u="none" strike="noStrike" dirty="0">
                <a:solidFill>
                  <a:schemeClr val="tx1">
                    <a:lumMod val="95000"/>
                  </a:schemeClr>
                </a:solidFill>
                <a:effectLst/>
                <a:latin typeface="Arial" panose="020B0604020202020204" pitchFamily="34" charset="0"/>
              </a:rPr>
              <a:t>From the graphs above the following observations are made:</a:t>
            </a:r>
            <a:endParaRPr lang="en-US" b="0" dirty="0">
              <a:solidFill>
                <a:schemeClr val="tx1">
                  <a:lumMod val="95000"/>
                </a:schemeClr>
              </a:solidFill>
              <a:effectLst/>
            </a:endParaRPr>
          </a:p>
          <a:p>
            <a:pPr marL="285750" indent="-285750" rtl="0" fontAlgn="base">
              <a:spcBef>
                <a:spcPts val="120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Customers sometimes abandon their shopping carts on Amazon and Flipkart implying there is a low level of perceived risk for those websites. While some people frequently abandon their shopping carts on Amazon.in and Myntra.com and Paytm.com, which may indicate a higher level of perceived risk on those websites.</a:t>
            </a:r>
          </a:p>
          <a:p>
            <a:pPr marL="285750" indent="-285750" rtl="0" fontAlgn="base">
              <a:spcBef>
                <a:spcPts val="120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Customers usually abandon their shopping carts on Amazon and Flipkart when they find a better alternative offer which implies that there is a greater importance for utilitarian value, While on Flipkart alone they mostly abandon due to lack of trust and on amazon alone, they abandon either due to Promo code not being applicable or Change in price.</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Customers face longest delivery Periods when they purchase on Amazon.in, followed by flipkart.com and </a:t>
            </a:r>
            <a:r>
              <a:rPr lang="en-US" sz="1400" b="0" i="0" u="none" strike="noStrike" dirty="0" err="1">
                <a:solidFill>
                  <a:schemeClr val="tx1">
                    <a:lumMod val="95000"/>
                  </a:schemeClr>
                </a:solidFill>
                <a:effectLst/>
                <a:latin typeface="Arial" panose="020B0604020202020204" pitchFamily="34" charset="0"/>
              </a:rPr>
              <a:t>paytm</a:t>
            </a:r>
            <a:r>
              <a:rPr lang="en-US" sz="1400" b="0" i="0" u="none" strike="noStrike" dirty="0">
                <a:solidFill>
                  <a:schemeClr val="tx1">
                    <a:lumMod val="95000"/>
                  </a:schemeClr>
                </a:solidFill>
                <a:effectLst/>
                <a:latin typeface="Arial" panose="020B0604020202020204" pitchFamily="34" charset="0"/>
              </a:rPr>
              <a:t>, however Amazon.in is still the most preferred shopping website.</a:t>
            </a:r>
          </a:p>
          <a:p>
            <a:pPr marL="285750" indent="-285750" rtl="0" fontAlgn="base">
              <a:spcBef>
                <a:spcPts val="120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It is observed that those who prefer Flipkart.com, Paytm.com, Myntra.com and Snapdeal.com to Amazon.in do so because they face frequent disruption when moving from page to page on Amazon.in</a:t>
            </a:r>
          </a:p>
          <a:p>
            <a:pPr marL="285750" indent="-285750" rtl="0" fontAlgn="base">
              <a:spcBef>
                <a:spcPts val="120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Those who prefer Amazon.in and Flipkart.com face longer page loading time during promotion and sales period on snapdeal.com and myntra.com</a:t>
            </a:r>
            <a:endParaRPr lang="en-US" sz="1400" dirty="0">
              <a:solidFill>
                <a:schemeClr val="tx1">
                  <a:lumMod val="95000"/>
                </a:schemeClr>
              </a:solidFill>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p:txBody>
      </p:sp>
    </p:spTree>
    <p:extLst>
      <p:ext uri="{BB962C8B-B14F-4D97-AF65-F5344CB8AC3E}">
        <p14:creationId xmlns:p14="http://schemas.microsoft.com/office/powerpoint/2010/main" val="1892100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564EE-F437-4BCB-9718-FE3B6A012923}"/>
              </a:ext>
            </a:extLst>
          </p:cNvPr>
          <p:cNvSpPr txBox="1"/>
          <p:nvPr/>
        </p:nvSpPr>
        <p:spPr>
          <a:xfrm>
            <a:off x="739065" y="409242"/>
            <a:ext cx="9283823" cy="369332"/>
          </a:xfrm>
          <a:prstGeom prst="rect">
            <a:avLst/>
          </a:prstGeom>
          <a:noFill/>
        </p:spPr>
        <p:txBody>
          <a:bodyPr wrap="square">
            <a:spAutoFit/>
          </a:bodyPr>
          <a:lstStyle/>
          <a:p>
            <a:r>
              <a:rPr lang="en-US" b="1" dirty="0">
                <a:solidFill>
                  <a:srgbClr val="FFFF00"/>
                </a:solidFill>
              </a:rPr>
              <a:t>Analyzing Relationship between Customer retention and Perceived Risks :-</a:t>
            </a:r>
            <a:endParaRPr lang="en-IN" dirty="0">
              <a:solidFill>
                <a:srgbClr val="FFFF00"/>
              </a:solidFill>
            </a:endParaRPr>
          </a:p>
        </p:txBody>
      </p:sp>
      <p:sp>
        <p:nvSpPr>
          <p:cNvPr id="5" name="TextBox 4">
            <a:extLst>
              <a:ext uri="{FF2B5EF4-FFF2-40B4-BE49-F238E27FC236}">
                <a16:creationId xmlns:a16="http://schemas.microsoft.com/office/drawing/2014/main" id="{86368D2F-F2CE-427F-817F-5CCA4C59DD26}"/>
              </a:ext>
            </a:extLst>
          </p:cNvPr>
          <p:cNvSpPr txBox="1"/>
          <p:nvPr/>
        </p:nvSpPr>
        <p:spPr>
          <a:xfrm>
            <a:off x="739065" y="1261395"/>
            <a:ext cx="10287001" cy="4801314"/>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Amazon.in has the highest trustworthiness as perceived by most consumers.</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err="1">
                <a:solidFill>
                  <a:schemeClr val="tx1">
                    <a:lumMod val="95000"/>
                  </a:schemeClr>
                </a:solidFill>
                <a:effectLst/>
                <a:latin typeface="Arial" panose="020B0604020202020204" pitchFamily="34" charset="0"/>
              </a:rPr>
              <a:t>Amazon.in,Flipkart.com,Paytm.com</a:t>
            </a:r>
            <a:r>
              <a:rPr lang="en-US" sz="1400" b="0" i="0" u="none" strike="noStrike" dirty="0">
                <a:solidFill>
                  <a:schemeClr val="tx1">
                    <a:lumMod val="95000"/>
                  </a:schemeClr>
                </a:solidFill>
                <a:effectLst/>
                <a:latin typeface="Arial" panose="020B0604020202020204" pitchFamily="34" charset="0"/>
              </a:rPr>
              <a:t> have the highest security for customer financial information.</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err="1">
                <a:solidFill>
                  <a:schemeClr val="tx1">
                    <a:lumMod val="95000"/>
                  </a:schemeClr>
                </a:solidFill>
                <a:effectLst/>
                <a:latin typeface="Arial" panose="020B0604020202020204" pitchFamily="34" charset="0"/>
              </a:rPr>
              <a:t>Amazon.in,Flipkart.com,Paytm.com</a:t>
            </a:r>
            <a:r>
              <a:rPr lang="en-US" sz="1400" b="0" i="0" u="none" strike="noStrike" dirty="0">
                <a:solidFill>
                  <a:schemeClr val="tx1">
                    <a:lumMod val="95000"/>
                  </a:schemeClr>
                </a:solidFill>
                <a:effectLst/>
                <a:latin typeface="Arial" panose="020B0604020202020204" pitchFamily="34" charset="0"/>
              </a:rPr>
              <a:t> maintain the greatest privacy for customer information.</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Customers who believe that user satisfaction can’t exist without trust recommend Amazon.in and Flipkart.com</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Those customers who recommend Amazon.in and Flipkart.com the most trust that online retail stores will fulfill their part of the transaction at the stipulated time.</a:t>
            </a:r>
          </a:p>
          <a:p>
            <a:pPr marL="285750" indent="-285750" rtl="0" fontAlgn="base">
              <a:spcBef>
                <a:spcPts val="120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Customers face the longest time to get logged in on Amazon.in and Flipkart.com the most and yet, recommend those 2 websites the most.</a:t>
            </a:r>
          </a:p>
          <a:p>
            <a:pPr marL="285750" indent="-285750" rtl="0" fontAlgn="base">
              <a:spcBef>
                <a:spcPts val="120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Customers prefer Amazon.in and Flipkart.com To Myntra.com and Snapdeal.com because Myntra and Snapdeal take longer to display graphics and photos during promotion and sales period.</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Customers prefer Amazon.in and Flipkart.com To Myntra.com and Snapdeal.com because Myntra and Snapdeal take too long to declare prices during promotion and sales period.</a:t>
            </a:r>
          </a:p>
          <a:p>
            <a:pPr marL="285750" indent="-285750" rtl="0" fontAlgn="base">
              <a:spcBef>
                <a:spcPts val="0"/>
              </a:spcBef>
              <a:spcAft>
                <a:spcPts val="120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p:txBody>
      </p:sp>
    </p:spTree>
    <p:extLst>
      <p:ext uri="{BB962C8B-B14F-4D97-AF65-F5344CB8AC3E}">
        <p14:creationId xmlns:p14="http://schemas.microsoft.com/office/powerpoint/2010/main" val="29665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F2D5AF-F1FA-4E58-A27F-0D647931B4A7}"/>
              </a:ext>
            </a:extLst>
          </p:cNvPr>
          <p:cNvSpPr txBox="1"/>
          <p:nvPr/>
        </p:nvSpPr>
        <p:spPr>
          <a:xfrm>
            <a:off x="907741" y="1369116"/>
            <a:ext cx="9203925" cy="2185214"/>
          </a:xfrm>
          <a:prstGeom prst="rect">
            <a:avLst/>
          </a:prstGeom>
          <a:noFill/>
        </p:spPr>
        <p:txBody>
          <a:bodyPr wrap="square">
            <a:spAutoFit/>
          </a:bodyPr>
          <a:lstStyle/>
          <a:p>
            <a:pPr marL="285750" indent="-285750">
              <a:buFont typeface="Wingdings" panose="05000000000000000000" pitchFamily="2" charset="2"/>
              <a:buChar char="Ø"/>
            </a:pPr>
            <a:r>
              <a:rPr lang="en-US" sz="1400" b="0" i="0" u="none" strike="noStrike" dirty="0">
                <a:solidFill>
                  <a:schemeClr val="tx1">
                    <a:lumMod val="95000"/>
                  </a:schemeClr>
                </a:solidFill>
                <a:effectLst/>
                <a:latin typeface="Arial" panose="020B0604020202020204" pitchFamily="34" charset="0"/>
              </a:rPr>
              <a:t>Hedonic Values serve the purpose of giving emotional / multisensory gratification and a sense of fulfillment of a role to Consumers. </a:t>
            </a:r>
          </a:p>
          <a:p>
            <a:pPr marL="285750" indent="-285750">
              <a:buFont typeface="Wingdings" panose="05000000000000000000" pitchFamily="2" charset="2"/>
              <a:buChar char="Ø"/>
            </a:pPr>
            <a:endParaRPr lang="en-US" sz="1400" b="0" i="0" u="none" strike="noStrike" dirty="0">
              <a:solidFill>
                <a:schemeClr val="tx1">
                  <a:lumMod val="95000"/>
                </a:schemeClr>
              </a:solidFill>
              <a:effectLst/>
              <a:latin typeface="Arial" panose="020B0604020202020204" pitchFamily="34" charset="0"/>
            </a:endParaRPr>
          </a:p>
          <a:p>
            <a:pPr marL="285750" indent="-285750">
              <a:buFont typeface="Wingdings" panose="05000000000000000000" pitchFamily="2" charset="2"/>
              <a:buChar char="Ø"/>
            </a:pPr>
            <a:r>
              <a:rPr lang="en-US" sz="1400" i="0" u="none" strike="noStrike" dirty="0">
                <a:solidFill>
                  <a:schemeClr val="tx1">
                    <a:lumMod val="95000"/>
                  </a:schemeClr>
                </a:solidFill>
                <a:effectLst/>
                <a:latin typeface="Arial" panose="020B0604020202020204" pitchFamily="34" charset="0"/>
              </a:rPr>
              <a:t>Columns that represent  Enjoyment derived from shopping </a:t>
            </a:r>
            <a:r>
              <a:rPr lang="en-US" sz="1400" i="0" u="none" strike="noStrike" dirty="0" err="1">
                <a:solidFill>
                  <a:schemeClr val="tx1">
                    <a:lumMod val="95000"/>
                  </a:schemeClr>
                </a:solidFill>
                <a:effectLst/>
                <a:latin typeface="Arial" panose="020B0604020202020204" pitchFamily="34" charset="0"/>
              </a:rPr>
              <a:t>online,Satisfaction</a:t>
            </a:r>
            <a:r>
              <a:rPr lang="en-US" sz="1400" i="0" u="none" strike="noStrike" dirty="0">
                <a:solidFill>
                  <a:schemeClr val="tx1">
                    <a:lumMod val="95000"/>
                  </a:schemeClr>
                </a:solidFill>
                <a:effectLst/>
                <a:latin typeface="Arial" panose="020B0604020202020204" pitchFamily="34" charset="0"/>
              </a:rPr>
              <a:t> of shopping on a good quality </a:t>
            </a:r>
            <a:r>
              <a:rPr lang="en-US" sz="1400" i="0" u="none" strike="noStrike" dirty="0" err="1">
                <a:solidFill>
                  <a:schemeClr val="tx1">
                    <a:lumMod val="95000"/>
                  </a:schemeClr>
                </a:solidFill>
                <a:effectLst/>
                <a:latin typeface="Arial" panose="020B0604020202020204" pitchFamily="34" charset="0"/>
              </a:rPr>
              <a:t>website,access</a:t>
            </a:r>
            <a:r>
              <a:rPr lang="en-US" sz="1400" i="0" u="none" strike="noStrike" dirty="0">
                <a:solidFill>
                  <a:schemeClr val="tx1">
                    <a:lumMod val="95000"/>
                  </a:schemeClr>
                </a:solidFill>
                <a:effectLst/>
                <a:latin typeface="Arial" panose="020B0604020202020204" pitchFamily="34" charset="0"/>
              </a:rPr>
              <a:t> to loyalty </a:t>
            </a:r>
            <a:r>
              <a:rPr lang="en-US" sz="1400" i="0" u="none" strike="noStrike" dirty="0" err="1">
                <a:solidFill>
                  <a:schemeClr val="tx1">
                    <a:lumMod val="95000"/>
                  </a:schemeClr>
                </a:solidFill>
                <a:effectLst/>
                <a:latin typeface="Arial" panose="020B0604020202020204" pitchFamily="34" charset="0"/>
              </a:rPr>
              <a:t>programs,Sense</a:t>
            </a:r>
            <a:r>
              <a:rPr lang="en-US" sz="1400" i="0" u="none" strike="noStrike" dirty="0">
                <a:solidFill>
                  <a:schemeClr val="tx1">
                    <a:lumMod val="95000"/>
                  </a:schemeClr>
                </a:solidFill>
                <a:effectLst/>
                <a:latin typeface="Arial" panose="020B0604020202020204" pitchFamily="34" charset="0"/>
              </a:rPr>
              <a:t> adventure in shopping </a:t>
            </a:r>
            <a:r>
              <a:rPr lang="en-US" sz="1400" i="0" u="none" strike="noStrike" dirty="0" err="1">
                <a:solidFill>
                  <a:schemeClr val="tx1">
                    <a:lumMod val="95000"/>
                  </a:schemeClr>
                </a:solidFill>
                <a:effectLst/>
                <a:latin typeface="Arial" panose="020B0604020202020204" pitchFamily="34" charset="0"/>
              </a:rPr>
              <a:t>online,Social</a:t>
            </a:r>
            <a:r>
              <a:rPr lang="en-US" sz="1400" i="0" u="none" strike="noStrike" dirty="0">
                <a:solidFill>
                  <a:schemeClr val="tx1">
                    <a:lumMod val="95000"/>
                  </a:schemeClr>
                </a:solidFill>
                <a:effectLst/>
                <a:latin typeface="Arial" panose="020B0604020202020204" pitchFamily="34" charset="0"/>
              </a:rPr>
              <a:t> status enhancement from shopping </a:t>
            </a:r>
            <a:r>
              <a:rPr lang="en-US" sz="1400" i="0" u="none" strike="noStrike" dirty="0" err="1">
                <a:solidFill>
                  <a:schemeClr val="tx1">
                    <a:lumMod val="95000"/>
                  </a:schemeClr>
                </a:solidFill>
                <a:effectLst/>
                <a:latin typeface="Arial" panose="020B0604020202020204" pitchFamily="34" charset="0"/>
              </a:rPr>
              <a:t>online,feeling</a:t>
            </a:r>
            <a:r>
              <a:rPr lang="en-US" sz="1400" i="0" u="none" strike="noStrike" dirty="0">
                <a:solidFill>
                  <a:schemeClr val="tx1">
                    <a:lumMod val="95000"/>
                  </a:schemeClr>
                </a:solidFill>
                <a:effectLst/>
                <a:latin typeface="Arial" panose="020B0604020202020204" pitchFamily="34" charset="0"/>
              </a:rPr>
              <a:t> a sens</a:t>
            </a:r>
            <a:r>
              <a:rPr lang="en-US" sz="1400" dirty="0">
                <a:solidFill>
                  <a:schemeClr val="tx1">
                    <a:lumMod val="95000"/>
                  </a:schemeClr>
                </a:solidFill>
                <a:latin typeface="Arial" panose="020B0604020202020204" pitchFamily="34" charset="0"/>
              </a:rPr>
              <a:t>e of gratification from shopping online and fulfillment of roles are hedonic values.</a:t>
            </a:r>
          </a:p>
          <a:p>
            <a:pPr marL="285750" indent="-285750">
              <a:buFont typeface="Wingdings" panose="05000000000000000000" pitchFamily="2" charset="2"/>
              <a:buChar char="Ø"/>
            </a:pPr>
            <a:endParaRPr lang="en-US" sz="1400" dirty="0">
              <a:solidFill>
                <a:schemeClr val="tx1">
                  <a:lumMod val="95000"/>
                </a:schemeClr>
              </a:solidFill>
              <a:latin typeface="Arial" panose="020B0604020202020204" pitchFamily="34" charset="0"/>
            </a:endParaRPr>
          </a:p>
          <a:p>
            <a:pPr marL="285750" indent="-285750" rtl="0">
              <a:spcBef>
                <a:spcPts val="1200"/>
              </a:spcBef>
              <a:spcAft>
                <a:spcPts val="1200"/>
              </a:spcAft>
              <a:buFont typeface="Wingdings" panose="05000000000000000000" pitchFamily="2" charset="2"/>
              <a:buChar char="Ø"/>
            </a:pPr>
            <a:r>
              <a:rPr lang="en-US" sz="1400" b="0" i="0" u="none" strike="noStrike" dirty="0">
                <a:solidFill>
                  <a:schemeClr val="tx1">
                    <a:lumMod val="95000"/>
                  </a:schemeClr>
                </a:solidFill>
                <a:effectLst/>
                <a:latin typeface="Arial" panose="020B0604020202020204" pitchFamily="34" charset="0"/>
              </a:rPr>
              <a:t>The relationships between the columns representing the Hedonic Values and the column representing Customer retention were visualized using the code below and observations were made.</a:t>
            </a:r>
            <a:endParaRPr lang="en-US" sz="1400" b="0" dirty="0">
              <a:solidFill>
                <a:schemeClr val="tx1">
                  <a:lumMod val="95000"/>
                </a:schemeClr>
              </a:solidFill>
              <a:effectLst/>
            </a:endParaRPr>
          </a:p>
        </p:txBody>
      </p:sp>
      <p:sp>
        <p:nvSpPr>
          <p:cNvPr id="9" name="TextBox 8">
            <a:extLst>
              <a:ext uri="{FF2B5EF4-FFF2-40B4-BE49-F238E27FC236}">
                <a16:creationId xmlns:a16="http://schemas.microsoft.com/office/drawing/2014/main" id="{786251C1-EBCD-4363-BB93-10B7702FA61B}"/>
              </a:ext>
            </a:extLst>
          </p:cNvPr>
          <p:cNvSpPr txBox="1"/>
          <p:nvPr/>
        </p:nvSpPr>
        <p:spPr>
          <a:xfrm>
            <a:off x="907741" y="320465"/>
            <a:ext cx="8644631"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Hedonic Value :-</a:t>
            </a:r>
            <a:endParaRPr lang="en-IN" dirty="0">
              <a:solidFill>
                <a:srgbClr val="FFFF00"/>
              </a:solidFill>
            </a:endParaRPr>
          </a:p>
        </p:txBody>
      </p:sp>
    </p:spTree>
    <p:extLst>
      <p:ext uri="{BB962C8B-B14F-4D97-AF65-F5344CB8AC3E}">
        <p14:creationId xmlns:p14="http://schemas.microsoft.com/office/powerpoint/2010/main" val="2882907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67ED9B-0B38-400D-AC4D-5ADDD130044E}"/>
              </a:ext>
            </a:extLst>
          </p:cNvPr>
          <p:cNvSpPr txBox="1"/>
          <p:nvPr/>
        </p:nvSpPr>
        <p:spPr>
          <a:xfrm>
            <a:off x="907741" y="320465"/>
            <a:ext cx="8644631"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Hedonic Value :-</a:t>
            </a:r>
            <a:endParaRPr lang="en-IN" dirty="0">
              <a:solidFill>
                <a:srgbClr val="FFFF00"/>
              </a:solidFill>
            </a:endParaRPr>
          </a:p>
        </p:txBody>
      </p:sp>
      <p:pic>
        <p:nvPicPr>
          <p:cNvPr id="3" name="Content Placeholder 4">
            <a:extLst>
              <a:ext uri="{FF2B5EF4-FFF2-40B4-BE49-F238E27FC236}">
                <a16:creationId xmlns:a16="http://schemas.microsoft.com/office/drawing/2014/main" id="{E2EF18A8-2A8C-4B81-BC80-65F6DD3AE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067" y="794858"/>
            <a:ext cx="8644631" cy="3881437"/>
          </a:xfrm>
          <a:prstGeom prst="rect">
            <a:avLst/>
          </a:prstGeom>
          <a:effectLst>
            <a:outerShdw blurRad="25400" dir="17880000">
              <a:srgbClr val="000000">
                <a:alpha val="46000"/>
              </a:srgbClr>
            </a:outerShdw>
          </a:effectLst>
        </p:spPr>
      </p:pic>
      <p:pic>
        <p:nvPicPr>
          <p:cNvPr id="4" name="Content Placeholder 4">
            <a:extLst>
              <a:ext uri="{FF2B5EF4-FFF2-40B4-BE49-F238E27FC236}">
                <a16:creationId xmlns:a16="http://schemas.microsoft.com/office/drawing/2014/main" id="{E9651F5D-44B2-4286-B653-9D0F3881D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067" y="4676295"/>
            <a:ext cx="8644631" cy="1742260"/>
          </a:xfrm>
          <a:prstGeom prst="rect">
            <a:avLst/>
          </a:prstGeom>
        </p:spPr>
      </p:pic>
    </p:spTree>
    <p:extLst>
      <p:ext uri="{BB962C8B-B14F-4D97-AF65-F5344CB8AC3E}">
        <p14:creationId xmlns:p14="http://schemas.microsoft.com/office/powerpoint/2010/main" val="2080617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8D320-C55D-4BA3-B8C0-D4D09D09FA2B}"/>
              </a:ext>
            </a:extLst>
          </p:cNvPr>
          <p:cNvSpPr txBox="1"/>
          <p:nvPr/>
        </p:nvSpPr>
        <p:spPr>
          <a:xfrm>
            <a:off x="978762" y="524652"/>
            <a:ext cx="8271770"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Hedonic Value :-</a:t>
            </a:r>
            <a:endParaRPr lang="en-IN" dirty="0">
              <a:solidFill>
                <a:srgbClr val="FFFF00"/>
              </a:solidFill>
            </a:endParaRPr>
          </a:p>
        </p:txBody>
      </p:sp>
      <p:pic>
        <p:nvPicPr>
          <p:cNvPr id="4" name="Picture 3">
            <a:extLst>
              <a:ext uri="{FF2B5EF4-FFF2-40B4-BE49-F238E27FC236}">
                <a16:creationId xmlns:a16="http://schemas.microsoft.com/office/drawing/2014/main" id="{DFCABA8D-36D1-4DA3-9D45-8B2AA52B2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242" y="1104777"/>
            <a:ext cx="9075690" cy="5464699"/>
          </a:xfrm>
          <a:prstGeom prst="rect">
            <a:avLst/>
          </a:prstGeom>
        </p:spPr>
      </p:pic>
    </p:spTree>
    <p:extLst>
      <p:ext uri="{BB962C8B-B14F-4D97-AF65-F5344CB8AC3E}">
        <p14:creationId xmlns:p14="http://schemas.microsoft.com/office/powerpoint/2010/main" val="3112237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A9215B-FB2B-4156-80B1-998F2B9C36AC}"/>
              </a:ext>
            </a:extLst>
          </p:cNvPr>
          <p:cNvSpPr txBox="1"/>
          <p:nvPr/>
        </p:nvSpPr>
        <p:spPr>
          <a:xfrm>
            <a:off x="881107" y="444753"/>
            <a:ext cx="8999739"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Hedonic Value :-</a:t>
            </a:r>
            <a:endParaRPr lang="en-IN" dirty="0">
              <a:solidFill>
                <a:srgbClr val="FFFF00"/>
              </a:solidFill>
            </a:endParaRPr>
          </a:p>
        </p:txBody>
      </p:sp>
      <p:sp>
        <p:nvSpPr>
          <p:cNvPr id="5" name="TextBox 4">
            <a:extLst>
              <a:ext uri="{FF2B5EF4-FFF2-40B4-BE49-F238E27FC236}">
                <a16:creationId xmlns:a16="http://schemas.microsoft.com/office/drawing/2014/main" id="{A3F9D9D7-C151-4724-ABDD-5A8BD95D71AF}"/>
              </a:ext>
            </a:extLst>
          </p:cNvPr>
          <p:cNvSpPr txBox="1"/>
          <p:nvPr/>
        </p:nvSpPr>
        <p:spPr>
          <a:xfrm>
            <a:off x="881107" y="1512323"/>
            <a:ext cx="9745464" cy="3200876"/>
          </a:xfrm>
          <a:prstGeom prst="rect">
            <a:avLst/>
          </a:prstGeom>
          <a:noFill/>
        </p:spPr>
        <p:txBody>
          <a:bodyPr wrap="square">
            <a:spAutoFit/>
          </a:bodyPr>
          <a:lstStyle/>
          <a:p>
            <a:pPr marL="285750" indent="-285750" rtl="0">
              <a:spcBef>
                <a:spcPts val="1200"/>
              </a:spcBef>
              <a:spcAft>
                <a:spcPts val="1200"/>
              </a:spcAft>
              <a:buFont typeface="Wingdings" panose="05000000000000000000" pitchFamily="2" charset="2"/>
              <a:buChar char="Ø"/>
            </a:pPr>
            <a:r>
              <a:rPr lang="en-US" sz="1800" b="0" i="0" u="none" strike="noStrike" dirty="0">
                <a:effectLst/>
                <a:latin typeface="Arial" panose="020B0604020202020204" pitchFamily="34" charset="0"/>
              </a:rPr>
              <a:t>From the graphs above the following observations are made:</a:t>
            </a:r>
            <a:endParaRPr lang="en-US" b="0" dirty="0">
              <a:effectLst/>
            </a:endParaRPr>
          </a:p>
          <a:p>
            <a:pPr marL="285750" indent="-285750" rtl="0" fontAlgn="base">
              <a:spcBef>
                <a:spcPts val="1200"/>
              </a:spcBef>
              <a:spcAft>
                <a:spcPts val="0"/>
              </a:spcAft>
              <a:buFont typeface="Wingdings" panose="05000000000000000000" pitchFamily="2" charset="2"/>
              <a:buChar char="§"/>
            </a:pPr>
            <a:r>
              <a:rPr lang="en-US" sz="1400" b="0" i="0" u="none" strike="noStrike" dirty="0">
                <a:effectLst/>
                <a:latin typeface="Arial" panose="020B0604020202020204" pitchFamily="34" charset="0"/>
              </a:rPr>
              <a:t>Customers who recommend </a:t>
            </a:r>
            <a:r>
              <a:rPr lang="en-US" sz="1400" b="0" i="0" u="none" strike="noStrike" dirty="0" err="1">
                <a:effectLst/>
                <a:latin typeface="Arial" panose="020B0604020202020204" pitchFamily="34" charset="0"/>
              </a:rPr>
              <a:t>Myntra.com,paytm.com</a:t>
            </a:r>
            <a:r>
              <a:rPr lang="en-US" sz="1400" b="0" i="0" u="none" strike="noStrike" dirty="0">
                <a:effectLst/>
                <a:latin typeface="Arial" panose="020B0604020202020204" pitchFamily="34" charset="0"/>
              </a:rPr>
              <a:t> and Amazon.in Strongly agree that enjoyment is derived from shopping online, while those who recommend Flipkart and Amazon.in are indifferent about it.</a:t>
            </a:r>
          </a:p>
          <a:p>
            <a:pPr marL="285750" indent="-285750" rtl="0" fontAlgn="base">
              <a:spcBef>
                <a:spcPts val="1200"/>
              </a:spcBef>
              <a:spcAft>
                <a:spcPts val="0"/>
              </a:spcAft>
              <a:buFont typeface="Wingdings" panose="05000000000000000000" pitchFamily="2" charset="2"/>
              <a:buChar char="§"/>
            </a:pPr>
            <a:endParaRPr lang="en-US" sz="1400" b="0" i="0" u="none" strike="noStrike" dirty="0">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effectLst/>
                <a:latin typeface="Arial" panose="020B0604020202020204" pitchFamily="34" charset="0"/>
              </a:rPr>
              <a:t>Gaining Access to loyalty programs is a benefit of shopping online for those who recommend Amazon.in and Flipkart.com</a:t>
            </a:r>
          </a:p>
          <a:p>
            <a:pPr marL="285750" indent="-285750" rtl="0" fontAlgn="base">
              <a:spcBef>
                <a:spcPts val="0"/>
              </a:spcBef>
              <a:spcAft>
                <a:spcPts val="0"/>
              </a:spcAft>
              <a:buFont typeface="Wingdings" panose="05000000000000000000" pitchFamily="2" charset="2"/>
              <a:buChar char="§"/>
            </a:pPr>
            <a:endParaRPr lang="en-US" sz="1400" b="0" i="0" u="none" strike="noStrike" dirty="0">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effectLst/>
                <a:latin typeface="Arial" panose="020B0604020202020204" pitchFamily="34" charset="0"/>
              </a:rPr>
              <a:t>Those who Recommend </a:t>
            </a:r>
            <a:r>
              <a:rPr lang="en-US" sz="1400" b="0" i="0" u="none" strike="noStrike" dirty="0" err="1">
                <a:effectLst/>
                <a:latin typeface="Arial" panose="020B0604020202020204" pitchFamily="34" charset="0"/>
              </a:rPr>
              <a:t>Amazon.in,flipkart.com</a:t>
            </a:r>
            <a:r>
              <a:rPr lang="en-US" sz="1400" b="0" i="0" u="none" strike="noStrike" dirty="0">
                <a:effectLst/>
                <a:latin typeface="Arial" panose="020B0604020202020204" pitchFamily="34" charset="0"/>
              </a:rPr>
              <a:t> and Myntra.com strongly derive satisfaction while shopping on a good quality website / application.</a:t>
            </a:r>
          </a:p>
          <a:p>
            <a:pPr marL="285750" indent="-285750" rtl="0" fontAlgn="base">
              <a:spcBef>
                <a:spcPts val="0"/>
              </a:spcBef>
              <a:spcAft>
                <a:spcPts val="0"/>
              </a:spcAft>
              <a:buFont typeface="Wingdings" panose="05000000000000000000" pitchFamily="2" charset="2"/>
              <a:buChar char="§"/>
            </a:pPr>
            <a:endParaRPr lang="en-US" sz="1400" b="0" i="0" u="none" strike="noStrike" dirty="0">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400" b="0" i="0" u="none" strike="noStrike" dirty="0">
                <a:effectLst/>
                <a:latin typeface="Arial" panose="020B0604020202020204" pitchFamily="34" charset="0"/>
              </a:rPr>
              <a:t>Those who Recommend </a:t>
            </a:r>
            <a:r>
              <a:rPr lang="en-US" sz="1400" b="0" i="0" u="none" strike="noStrike" dirty="0" err="1">
                <a:effectLst/>
                <a:latin typeface="Arial" panose="020B0604020202020204" pitchFamily="34" charset="0"/>
              </a:rPr>
              <a:t>Amazon.in,flipkart.com,paytm.com</a:t>
            </a:r>
            <a:r>
              <a:rPr lang="en-US" sz="1400" b="0" i="0" u="none" strike="noStrike" dirty="0">
                <a:effectLst/>
                <a:latin typeface="Arial" panose="020B0604020202020204" pitchFamily="34" charset="0"/>
              </a:rPr>
              <a:t> and Myntra.com strongly agree that they get a sense of adventure from shopping online.</a:t>
            </a:r>
          </a:p>
        </p:txBody>
      </p:sp>
    </p:spTree>
    <p:extLst>
      <p:ext uri="{BB962C8B-B14F-4D97-AF65-F5344CB8AC3E}">
        <p14:creationId xmlns:p14="http://schemas.microsoft.com/office/powerpoint/2010/main" val="2652199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8246EC-CEF1-4143-AF2E-5A2240DF6779}"/>
              </a:ext>
            </a:extLst>
          </p:cNvPr>
          <p:cNvSpPr txBox="1"/>
          <p:nvPr/>
        </p:nvSpPr>
        <p:spPr>
          <a:xfrm>
            <a:off x="1038687" y="2069249"/>
            <a:ext cx="9871969" cy="3108543"/>
          </a:xfrm>
          <a:prstGeom prst="rect">
            <a:avLst/>
          </a:prstGeom>
          <a:noFill/>
        </p:spPr>
        <p:txBody>
          <a:bodyPr wrap="square">
            <a:spAutoFit/>
          </a:bodyPr>
          <a:lstStyle/>
          <a:p>
            <a:pPr marL="285750" indent="-285750" rtl="0" fontAlgn="base">
              <a:spcBef>
                <a:spcPts val="120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Although most consumers are indifferent  to whether or not shopping on e-commerce websites enhances their social status, Those who recommend </a:t>
            </a:r>
            <a:r>
              <a:rPr lang="en-US" sz="1400" b="0" i="0" u="none" strike="noStrike" dirty="0" err="1">
                <a:solidFill>
                  <a:schemeClr val="tx1">
                    <a:lumMod val="95000"/>
                  </a:schemeClr>
                </a:solidFill>
                <a:effectLst/>
                <a:latin typeface="Arial" panose="020B0604020202020204" pitchFamily="34" charset="0"/>
              </a:rPr>
              <a:t>Amazon.in,Flipkart.com,paytm.com</a:t>
            </a:r>
            <a:r>
              <a:rPr lang="en-US" sz="1400" b="0" i="0" u="none" strike="noStrike" dirty="0">
                <a:solidFill>
                  <a:schemeClr val="tx1">
                    <a:lumMod val="95000"/>
                  </a:schemeClr>
                </a:solidFill>
                <a:effectLst/>
                <a:latin typeface="Arial" panose="020B0604020202020204" pitchFamily="34" charset="0"/>
              </a:rPr>
              <a:t> and myntra.com agree that shopping on those websites enhances their social status.</a:t>
            </a:r>
          </a:p>
          <a:p>
            <a:pPr marL="285750" indent="-285750" rtl="0" fontAlgn="base">
              <a:spcBef>
                <a:spcPts val="120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Most consumers agree that shopping on Amazon.in and Flipkart.com get a sense of gratification from shopping on their </a:t>
            </a:r>
            <a:r>
              <a:rPr lang="en-US" sz="1400" b="0" i="0" u="none" strike="noStrike" dirty="0" err="1">
                <a:solidFill>
                  <a:schemeClr val="tx1">
                    <a:lumMod val="95000"/>
                  </a:schemeClr>
                </a:solidFill>
                <a:effectLst/>
                <a:latin typeface="Arial" panose="020B0604020202020204" pitchFamily="34" charset="0"/>
              </a:rPr>
              <a:t>favourite</a:t>
            </a:r>
            <a:r>
              <a:rPr lang="en-US" sz="1400" b="0" i="0" u="none" strike="noStrike" dirty="0">
                <a:solidFill>
                  <a:schemeClr val="tx1">
                    <a:lumMod val="95000"/>
                  </a:schemeClr>
                </a:solidFill>
                <a:effectLst/>
                <a:latin typeface="Arial" panose="020B0604020202020204" pitchFamily="34" charset="0"/>
              </a:rPr>
              <a:t> e-tailer.</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Most consumers agree that shopping on </a:t>
            </a:r>
            <a:r>
              <a:rPr lang="en-US" sz="1400" b="0" i="0" u="none" strike="noStrike" dirty="0" err="1">
                <a:solidFill>
                  <a:schemeClr val="tx1">
                    <a:lumMod val="95000"/>
                  </a:schemeClr>
                </a:solidFill>
                <a:effectLst/>
                <a:latin typeface="Arial" panose="020B0604020202020204" pitchFamily="34" charset="0"/>
              </a:rPr>
              <a:t>Amazon.in,Flipkart.com,Myntra.com,snapdeal.com</a:t>
            </a:r>
            <a:r>
              <a:rPr lang="en-US" sz="1400" b="0" i="0" u="none" strike="noStrike" dirty="0">
                <a:solidFill>
                  <a:schemeClr val="tx1">
                    <a:lumMod val="95000"/>
                  </a:schemeClr>
                </a:solidFill>
                <a:effectLst/>
                <a:latin typeface="Arial" panose="020B0604020202020204" pitchFamily="34" charset="0"/>
              </a:rPr>
              <a:t> and Paytm.com agree that shopping on the websites fulfills certain roles.</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Most consumers consider Amazon.in and Flipkart.com to have the most visually appealing web-page layout.</a:t>
            </a:r>
          </a:p>
          <a:p>
            <a:pPr marL="285750" indent="-285750" rtl="0" fontAlgn="base">
              <a:spcBef>
                <a:spcPts val="0"/>
              </a:spcBef>
              <a:spcAft>
                <a:spcPts val="0"/>
              </a:spcAft>
              <a:buFont typeface="Wingdings" panose="05000000000000000000" pitchFamily="2" charset="2"/>
              <a:buChar char="§"/>
            </a:pPr>
            <a:endParaRPr lang="en-US" sz="14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400" b="0" i="0" u="none" strike="noStrike" dirty="0">
                <a:solidFill>
                  <a:schemeClr val="tx1">
                    <a:lumMod val="95000"/>
                  </a:schemeClr>
                </a:solidFill>
                <a:effectLst/>
                <a:latin typeface="Arial" panose="020B0604020202020204" pitchFamily="34" charset="0"/>
              </a:rPr>
              <a:t>Most consumers who recommend Amazon.in appreciate change in website/application design</a:t>
            </a:r>
            <a:r>
              <a:rPr lang="en-US" sz="1800" b="0" i="0" u="none" strike="noStrike" dirty="0">
                <a:solidFill>
                  <a:srgbClr val="000000"/>
                </a:solidFill>
                <a:effectLst/>
                <a:latin typeface="Arial" panose="020B0604020202020204" pitchFamily="34" charset="0"/>
              </a:rPr>
              <a:t>.</a:t>
            </a:r>
          </a:p>
        </p:txBody>
      </p:sp>
      <p:sp>
        <p:nvSpPr>
          <p:cNvPr id="5" name="TextBox 4">
            <a:extLst>
              <a:ext uri="{FF2B5EF4-FFF2-40B4-BE49-F238E27FC236}">
                <a16:creationId xmlns:a16="http://schemas.microsoft.com/office/drawing/2014/main" id="{928837D0-8358-4C56-BC1F-E4C234D32A2B}"/>
              </a:ext>
            </a:extLst>
          </p:cNvPr>
          <p:cNvSpPr txBox="1"/>
          <p:nvPr/>
        </p:nvSpPr>
        <p:spPr>
          <a:xfrm>
            <a:off x="1038686" y="435875"/>
            <a:ext cx="8762261"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Hedonic Value :-</a:t>
            </a:r>
            <a:endParaRPr lang="en-IN" dirty="0">
              <a:solidFill>
                <a:srgbClr val="FFFF00"/>
              </a:solidFill>
            </a:endParaRPr>
          </a:p>
        </p:txBody>
      </p:sp>
    </p:spTree>
    <p:extLst>
      <p:ext uri="{BB962C8B-B14F-4D97-AF65-F5344CB8AC3E}">
        <p14:creationId xmlns:p14="http://schemas.microsoft.com/office/powerpoint/2010/main" val="179962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78C77A-F567-44C1-AD26-EF171F5FC1F6}"/>
              </a:ext>
            </a:extLst>
          </p:cNvPr>
          <p:cNvSpPr txBox="1"/>
          <p:nvPr/>
        </p:nvSpPr>
        <p:spPr>
          <a:xfrm>
            <a:off x="1455938" y="2290439"/>
            <a:ext cx="10076156"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solidFill>
              </a:rPr>
              <a:t>The given dataset consists of 71 columns and 269 rows</a:t>
            </a:r>
          </a:p>
          <a:p>
            <a:pPr marL="285750" indent="-285750">
              <a:buFont typeface="Wingdings" panose="05000000000000000000" pitchFamily="2" charset="2"/>
              <a:buChar char="§"/>
            </a:pPr>
            <a:endParaRPr lang="en-US" dirty="0">
              <a:solidFill>
                <a:schemeClr val="tx1"/>
              </a:solidFill>
            </a:endParaRPr>
          </a:p>
          <a:p>
            <a:pPr marL="285750" indent="-285750">
              <a:buFont typeface="Wingdings" panose="05000000000000000000" pitchFamily="2" charset="2"/>
              <a:buChar char="§"/>
            </a:pPr>
            <a:r>
              <a:rPr lang="en-US" dirty="0">
                <a:solidFill>
                  <a:schemeClr val="tx1"/>
                </a:solidFill>
              </a:rPr>
              <a:t>The column titled : 'Which of the Indian online retailer would you recommend to a friend?' represents a customer’s loyalty to a website and therefore, its customer retention</a:t>
            </a:r>
            <a:r>
              <a:rPr lang="en-US" dirty="0"/>
              <a:t>. </a:t>
            </a:r>
          </a:p>
          <a:p>
            <a:endParaRPr lang="en-IN" dirty="0"/>
          </a:p>
        </p:txBody>
      </p:sp>
      <p:sp>
        <p:nvSpPr>
          <p:cNvPr id="3" name="TextBox 2">
            <a:extLst>
              <a:ext uri="{FF2B5EF4-FFF2-40B4-BE49-F238E27FC236}">
                <a16:creationId xmlns:a16="http://schemas.microsoft.com/office/drawing/2014/main" id="{E2055013-55C8-4C82-AAFF-0713FE92E0FD}"/>
              </a:ext>
            </a:extLst>
          </p:cNvPr>
          <p:cNvSpPr txBox="1"/>
          <p:nvPr/>
        </p:nvSpPr>
        <p:spPr>
          <a:xfrm>
            <a:off x="1526959" y="1287262"/>
            <a:ext cx="5415378" cy="400110"/>
          </a:xfrm>
          <a:prstGeom prst="rect">
            <a:avLst/>
          </a:prstGeom>
          <a:noFill/>
        </p:spPr>
        <p:txBody>
          <a:bodyPr wrap="square" rtlCol="0">
            <a:spAutoFit/>
          </a:bodyPr>
          <a:lstStyle/>
          <a:p>
            <a:r>
              <a:rPr lang="en-US" sz="2000" b="1" dirty="0">
                <a:solidFill>
                  <a:srgbClr val="FFFF00"/>
                </a:solidFill>
              </a:rPr>
              <a:t>About the Data Set :-</a:t>
            </a:r>
          </a:p>
        </p:txBody>
      </p:sp>
    </p:spTree>
    <p:extLst>
      <p:ext uri="{BB962C8B-B14F-4D97-AF65-F5344CB8AC3E}">
        <p14:creationId xmlns:p14="http://schemas.microsoft.com/office/powerpoint/2010/main" val="1539381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783BE-7049-4DE0-897D-DE7AD4684E02}"/>
              </a:ext>
            </a:extLst>
          </p:cNvPr>
          <p:cNvSpPr txBox="1"/>
          <p:nvPr/>
        </p:nvSpPr>
        <p:spPr>
          <a:xfrm>
            <a:off x="934374" y="435876"/>
            <a:ext cx="9008615"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Utilitarian Value :-</a:t>
            </a:r>
            <a:endParaRPr lang="en-IN" dirty="0">
              <a:solidFill>
                <a:srgbClr val="FFFF00"/>
              </a:solidFill>
            </a:endParaRPr>
          </a:p>
        </p:txBody>
      </p:sp>
      <p:sp>
        <p:nvSpPr>
          <p:cNvPr id="5" name="TextBox 4">
            <a:extLst>
              <a:ext uri="{FF2B5EF4-FFF2-40B4-BE49-F238E27FC236}">
                <a16:creationId xmlns:a16="http://schemas.microsoft.com/office/drawing/2014/main" id="{7E5EF9F6-8EF3-41AD-8CDB-F6B317E08440}"/>
              </a:ext>
            </a:extLst>
          </p:cNvPr>
          <p:cNvSpPr txBox="1"/>
          <p:nvPr/>
        </p:nvSpPr>
        <p:spPr>
          <a:xfrm>
            <a:off x="807868" y="1153673"/>
            <a:ext cx="10280342" cy="1938992"/>
          </a:xfrm>
          <a:prstGeom prst="rect">
            <a:avLst/>
          </a:prstGeom>
          <a:noFill/>
        </p:spPr>
        <p:txBody>
          <a:bodyPr wrap="square">
            <a:spAutoFit/>
          </a:bodyPr>
          <a:lstStyle/>
          <a:p>
            <a:pPr marL="285750" indent="-285750" rtl="0">
              <a:spcBef>
                <a:spcPts val="120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Narrow" panose="020B0606020202030204" pitchFamily="34" charset="0"/>
              </a:rPr>
              <a:t>Utilitarian values are based on rational </a:t>
            </a:r>
            <a:r>
              <a:rPr lang="en-US" sz="1600" b="0" i="0" u="none" strike="noStrike" dirty="0" err="1">
                <a:solidFill>
                  <a:schemeClr val="tx1">
                    <a:lumMod val="95000"/>
                  </a:schemeClr>
                </a:solidFill>
                <a:effectLst/>
                <a:latin typeface="Arial Narrow" panose="020B0606020202030204" pitchFamily="34" charset="0"/>
              </a:rPr>
              <a:t>decisions,are</a:t>
            </a:r>
            <a:r>
              <a:rPr lang="en-US" sz="1600" b="0" i="0" u="none" strike="noStrike" dirty="0">
                <a:solidFill>
                  <a:schemeClr val="tx1">
                    <a:lumMod val="95000"/>
                  </a:schemeClr>
                </a:solidFill>
                <a:effectLst/>
                <a:latin typeface="Arial Narrow" panose="020B0606020202030204" pitchFamily="34" charset="0"/>
              </a:rPr>
              <a:t> goal related and give importance to functional values of products / transactions on websites that are aimed at enhancing customer satisfaction through meaningful online transactions.</a:t>
            </a:r>
            <a:endParaRPr lang="en-US" sz="1600" b="0" dirty="0">
              <a:solidFill>
                <a:schemeClr val="tx1">
                  <a:lumMod val="95000"/>
                </a:schemeClr>
              </a:solidFill>
              <a:effectLst/>
              <a:latin typeface="Arial Narrow" panose="020B0606020202030204" pitchFamily="34" charset="0"/>
            </a:endParaRPr>
          </a:p>
          <a:p>
            <a:pPr marL="285750" indent="-285750">
              <a:buFont typeface="Wingdings" panose="05000000000000000000" pitchFamily="2" charset="2"/>
              <a:buChar char="§"/>
            </a:pPr>
            <a:r>
              <a:rPr lang="en-US" sz="1600" dirty="0" err="1">
                <a:solidFill>
                  <a:schemeClr val="tx1">
                    <a:lumMod val="95000"/>
                  </a:schemeClr>
                </a:solidFill>
                <a:latin typeface="Arial Narrow" panose="020B0606020202030204" pitchFamily="34" charset="0"/>
              </a:rPr>
              <a:t>Coulmns</a:t>
            </a:r>
            <a:r>
              <a:rPr lang="en-US" sz="1600" dirty="0">
                <a:solidFill>
                  <a:schemeClr val="tx1">
                    <a:lumMod val="95000"/>
                  </a:schemeClr>
                </a:solidFill>
                <a:latin typeface="Arial Narrow" panose="020B0606020202030204" pitchFamily="34" charset="0"/>
              </a:rPr>
              <a:t> that represent Product information, Monetary saving and </a:t>
            </a:r>
            <a:r>
              <a:rPr lang="en-US" sz="1600" dirty="0" err="1">
                <a:solidFill>
                  <a:schemeClr val="tx1">
                    <a:lumMod val="95000"/>
                  </a:schemeClr>
                </a:solidFill>
                <a:latin typeface="Arial Narrow" panose="020B0606020202030204" pitchFamily="34" charset="0"/>
              </a:rPr>
              <a:t>benefits,net</a:t>
            </a:r>
            <a:r>
              <a:rPr lang="en-US" sz="1600" dirty="0">
                <a:solidFill>
                  <a:schemeClr val="tx1">
                    <a:lumMod val="95000"/>
                  </a:schemeClr>
                </a:solidFill>
                <a:latin typeface="Arial Narrow" panose="020B0606020202030204" pitchFamily="34" charset="0"/>
              </a:rPr>
              <a:t> </a:t>
            </a:r>
            <a:r>
              <a:rPr lang="en-US" sz="1600" dirty="0" err="1">
                <a:solidFill>
                  <a:schemeClr val="tx1">
                    <a:lumMod val="95000"/>
                  </a:schemeClr>
                </a:solidFill>
                <a:latin typeface="Arial Narrow" panose="020B0606020202030204" pitchFamily="34" charset="0"/>
              </a:rPr>
              <a:t>benefits,Payment</a:t>
            </a:r>
            <a:r>
              <a:rPr lang="en-US" sz="1600" dirty="0">
                <a:solidFill>
                  <a:schemeClr val="tx1">
                    <a:lumMod val="95000"/>
                  </a:schemeClr>
                </a:solidFill>
                <a:latin typeface="Arial Narrow" panose="020B0606020202030204" pitchFamily="34" charset="0"/>
              </a:rPr>
              <a:t> convenience, ease of browsing the website, Wide variety of products in several </a:t>
            </a:r>
            <a:r>
              <a:rPr lang="en-US" sz="1600" dirty="0" err="1">
                <a:solidFill>
                  <a:schemeClr val="tx1">
                    <a:lumMod val="95000"/>
                  </a:schemeClr>
                </a:solidFill>
                <a:latin typeface="Arial Narrow" panose="020B0606020202030204" pitchFamily="34" charset="0"/>
              </a:rPr>
              <a:t>categories,Return</a:t>
            </a:r>
            <a:r>
              <a:rPr lang="en-US" sz="1600" dirty="0">
                <a:solidFill>
                  <a:schemeClr val="tx1">
                    <a:lumMod val="95000"/>
                  </a:schemeClr>
                </a:solidFill>
                <a:latin typeface="Arial Narrow" panose="020B0606020202030204" pitchFamily="34" charset="0"/>
              </a:rPr>
              <a:t>/replacement policies, delivery time </a:t>
            </a:r>
            <a:r>
              <a:rPr lang="en-US" sz="1600" dirty="0" err="1">
                <a:solidFill>
                  <a:schemeClr val="tx1">
                    <a:lumMod val="95000"/>
                  </a:schemeClr>
                </a:solidFill>
                <a:latin typeface="Arial Narrow" panose="020B0606020202030204" pitchFamily="34" charset="0"/>
              </a:rPr>
              <a:t>etc</a:t>
            </a:r>
            <a:r>
              <a:rPr lang="en-US" sz="1600" dirty="0">
                <a:solidFill>
                  <a:schemeClr val="tx1">
                    <a:lumMod val="95000"/>
                  </a:schemeClr>
                </a:solidFill>
                <a:latin typeface="Arial Narrow" panose="020B0606020202030204" pitchFamily="34" charset="0"/>
              </a:rPr>
              <a:t> are Utilitarian values.</a:t>
            </a:r>
          </a:p>
          <a:p>
            <a:pPr marL="285750" indent="-285750" rtl="0">
              <a:spcBef>
                <a:spcPts val="120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Narrow" panose="020B0606020202030204" pitchFamily="34" charset="0"/>
              </a:rPr>
              <a:t>The relationships between the columns representing the Utilitarian Values and the column representing Customer retention were visualized using the code below and observations were made.</a:t>
            </a:r>
            <a:endParaRPr lang="en-US" sz="1600" b="0" dirty="0">
              <a:solidFill>
                <a:schemeClr val="tx1">
                  <a:lumMod val="95000"/>
                </a:schemeClr>
              </a:solidFill>
              <a:effectLst/>
              <a:latin typeface="Arial Narrow" panose="020B0606020202030204" pitchFamily="34" charset="0"/>
            </a:endParaRPr>
          </a:p>
        </p:txBody>
      </p:sp>
    </p:spTree>
    <p:extLst>
      <p:ext uri="{BB962C8B-B14F-4D97-AF65-F5344CB8AC3E}">
        <p14:creationId xmlns:p14="http://schemas.microsoft.com/office/powerpoint/2010/main" val="4244044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FD014A-9071-492C-86F0-372FBAF64EB5}"/>
              </a:ext>
            </a:extLst>
          </p:cNvPr>
          <p:cNvSpPr txBox="1"/>
          <p:nvPr/>
        </p:nvSpPr>
        <p:spPr>
          <a:xfrm>
            <a:off x="943252" y="453631"/>
            <a:ext cx="8617998"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Utilitarian Value :-</a:t>
            </a:r>
            <a:endParaRPr lang="en-IN" dirty="0">
              <a:solidFill>
                <a:srgbClr val="FFFF00"/>
              </a:solidFill>
            </a:endParaRPr>
          </a:p>
        </p:txBody>
      </p:sp>
      <p:pic>
        <p:nvPicPr>
          <p:cNvPr id="4" name="Picture 4">
            <a:extLst>
              <a:ext uri="{FF2B5EF4-FFF2-40B4-BE49-F238E27FC236}">
                <a16:creationId xmlns:a16="http://schemas.microsoft.com/office/drawing/2014/main" id="{F5DD9A7D-0AB6-4ABE-9B01-F94101D08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62" y="1042002"/>
            <a:ext cx="8938950" cy="5270021"/>
          </a:xfrm>
          <a:prstGeom prst="rect">
            <a:avLst/>
          </a:prstGeom>
          <a:noFill/>
          <a:effectLst>
            <a:outerShdw blurRad="25400" dir="17880000">
              <a:srgbClr val="000000">
                <a:alpha val="46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795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B2D51F9-4F32-4654-BEEC-AEF60D723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804" y="1272821"/>
            <a:ext cx="8980474" cy="5261144"/>
          </a:xfrm>
          <a:prstGeom prst="rect">
            <a:avLst/>
          </a:prstGeom>
          <a:noFill/>
          <a:effectLst>
            <a:outerShdw blurRad="25400" dir="17880000">
              <a:srgbClr val="000000">
                <a:alpha val="46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D69D42-F513-4D62-A069-C41E4131AD09}"/>
              </a:ext>
            </a:extLst>
          </p:cNvPr>
          <p:cNvSpPr txBox="1"/>
          <p:nvPr/>
        </p:nvSpPr>
        <p:spPr>
          <a:xfrm>
            <a:off x="943252" y="453631"/>
            <a:ext cx="8617998"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Utilitarian Value :-</a:t>
            </a:r>
            <a:endParaRPr lang="en-IN" dirty="0">
              <a:solidFill>
                <a:srgbClr val="FFFF00"/>
              </a:solidFill>
            </a:endParaRPr>
          </a:p>
        </p:txBody>
      </p:sp>
    </p:spTree>
    <p:extLst>
      <p:ext uri="{BB962C8B-B14F-4D97-AF65-F5344CB8AC3E}">
        <p14:creationId xmlns:p14="http://schemas.microsoft.com/office/powerpoint/2010/main" val="657832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8C79C2-CB68-464E-BDAF-28AC842DC1CB}"/>
              </a:ext>
            </a:extLst>
          </p:cNvPr>
          <p:cNvSpPr txBox="1"/>
          <p:nvPr/>
        </p:nvSpPr>
        <p:spPr>
          <a:xfrm>
            <a:off x="943252" y="453631"/>
            <a:ext cx="8617998"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Utilitarian Value :-</a:t>
            </a:r>
            <a:endParaRPr lang="en-IN" dirty="0">
              <a:solidFill>
                <a:srgbClr val="FFFF00"/>
              </a:solidFill>
            </a:endParaRPr>
          </a:p>
        </p:txBody>
      </p:sp>
      <p:pic>
        <p:nvPicPr>
          <p:cNvPr id="3" name="Picture 2">
            <a:extLst>
              <a:ext uri="{FF2B5EF4-FFF2-40B4-BE49-F238E27FC236}">
                <a16:creationId xmlns:a16="http://schemas.microsoft.com/office/drawing/2014/main" id="{B8969EAD-2030-4F0A-891F-970B8A7CE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095" y="1192921"/>
            <a:ext cx="8617998" cy="4799506"/>
          </a:xfrm>
          <a:prstGeom prst="rect">
            <a:avLst/>
          </a:prstGeom>
          <a:noFill/>
          <a:effectLst>
            <a:outerShdw blurRad="25400" dir="17880000">
              <a:srgbClr val="000000">
                <a:alpha val="46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5297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F80507-2AB6-427C-9AE2-2FFF89D312C4}"/>
              </a:ext>
            </a:extLst>
          </p:cNvPr>
          <p:cNvSpPr txBox="1"/>
          <p:nvPr/>
        </p:nvSpPr>
        <p:spPr>
          <a:xfrm>
            <a:off x="943252" y="453631"/>
            <a:ext cx="8617998"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Utilitarian Value :-</a:t>
            </a:r>
            <a:endParaRPr lang="en-IN" dirty="0">
              <a:solidFill>
                <a:srgbClr val="FFFF00"/>
              </a:solidFill>
            </a:endParaRPr>
          </a:p>
        </p:txBody>
      </p:sp>
      <p:pic>
        <p:nvPicPr>
          <p:cNvPr id="3" name="Picture 2">
            <a:extLst>
              <a:ext uri="{FF2B5EF4-FFF2-40B4-BE49-F238E27FC236}">
                <a16:creationId xmlns:a16="http://schemas.microsoft.com/office/drawing/2014/main" id="{B073946D-5D84-40F0-B614-FE0601AE8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733" y="1077512"/>
            <a:ext cx="8376230" cy="5025415"/>
          </a:xfrm>
          <a:prstGeom prst="rect">
            <a:avLst/>
          </a:prstGeom>
          <a:noFill/>
          <a:effectLst>
            <a:outerShdw blurRad="25400" dir="17880000">
              <a:srgbClr val="000000">
                <a:alpha val="46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995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109532-9866-4948-BA80-729BF247F2F9}"/>
              </a:ext>
            </a:extLst>
          </p:cNvPr>
          <p:cNvSpPr txBox="1"/>
          <p:nvPr/>
        </p:nvSpPr>
        <p:spPr>
          <a:xfrm>
            <a:off x="943252" y="453631"/>
            <a:ext cx="8617998"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Utilitarian Value :-</a:t>
            </a:r>
            <a:endParaRPr lang="en-IN" dirty="0">
              <a:solidFill>
                <a:srgbClr val="FFFF00"/>
              </a:solidFill>
            </a:endParaRPr>
          </a:p>
        </p:txBody>
      </p:sp>
      <p:pic>
        <p:nvPicPr>
          <p:cNvPr id="4" name="Picture 2">
            <a:extLst>
              <a:ext uri="{FF2B5EF4-FFF2-40B4-BE49-F238E27FC236}">
                <a16:creationId xmlns:a16="http://schemas.microsoft.com/office/drawing/2014/main" id="{4A25D063-C286-41C8-A230-9BF729B87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055" y="1050879"/>
            <a:ext cx="8490195" cy="5101346"/>
          </a:xfrm>
          <a:prstGeom prst="rect">
            <a:avLst/>
          </a:prstGeom>
          <a:noFill/>
          <a:effectLst>
            <a:outerShdw blurRad="25400" dir="17880000">
              <a:srgbClr val="000000">
                <a:alpha val="46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151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8DDFE4-C902-4141-A720-2E16C658301F}"/>
              </a:ext>
            </a:extLst>
          </p:cNvPr>
          <p:cNvSpPr txBox="1"/>
          <p:nvPr/>
        </p:nvSpPr>
        <p:spPr>
          <a:xfrm>
            <a:off x="943252" y="453631"/>
            <a:ext cx="8617998"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Utilitarian Value :-</a:t>
            </a:r>
            <a:endParaRPr lang="en-IN" dirty="0">
              <a:solidFill>
                <a:srgbClr val="FFFF00"/>
              </a:solidFill>
            </a:endParaRPr>
          </a:p>
        </p:txBody>
      </p:sp>
      <p:pic>
        <p:nvPicPr>
          <p:cNvPr id="3" name="Picture 2">
            <a:extLst>
              <a:ext uri="{FF2B5EF4-FFF2-40B4-BE49-F238E27FC236}">
                <a16:creationId xmlns:a16="http://schemas.microsoft.com/office/drawing/2014/main" id="{729FB300-9211-44B0-B009-BA97FC235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252" y="1192922"/>
            <a:ext cx="8751164" cy="4994814"/>
          </a:xfrm>
          <a:prstGeom prst="rect">
            <a:avLst/>
          </a:prstGeom>
          <a:noFill/>
          <a:effectLst>
            <a:outerShdw blurRad="25400" dir="17880000">
              <a:srgbClr val="000000">
                <a:alpha val="46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321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3C5CF-9CC4-4436-A78C-A97981FD85DE}"/>
              </a:ext>
            </a:extLst>
          </p:cNvPr>
          <p:cNvSpPr txBox="1"/>
          <p:nvPr/>
        </p:nvSpPr>
        <p:spPr>
          <a:xfrm>
            <a:off x="943252" y="453631"/>
            <a:ext cx="8617998"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Utilitarian Value :-</a:t>
            </a:r>
            <a:endParaRPr lang="en-IN" dirty="0">
              <a:solidFill>
                <a:srgbClr val="FFFF00"/>
              </a:solidFill>
            </a:endParaRPr>
          </a:p>
        </p:txBody>
      </p:sp>
      <p:pic>
        <p:nvPicPr>
          <p:cNvPr id="3" name="Picture 2">
            <a:extLst>
              <a:ext uri="{FF2B5EF4-FFF2-40B4-BE49-F238E27FC236}">
                <a16:creationId xmlns:a16="http://schemas.microsoft.com/office/drawing/2014/main" id="{2BAF0DAF-9405-459E-A523-69BDC12DF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37" y="1147615"/>
            <a:ext cx="8726257" cy="5022366"/>
          </a:xfrm>
          <a:prstGeom prst="rect">
            <a:avLst/>
          </a:prstGeom>
          <a:noFill/>
          <a:effectLst>
            <a:outerShdw blurRad="25400" dir="17880000">
              <a:srgbClr val="000000">
                <a:alpha val="46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66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1E8119-516C-4E0F-81FC-9426E4A961D4}"/>
              </a:ext>
            </a:extLst>
          </p:cNvPr>
          <p:cNvSpPr txBox="1"/>
          <p:nvPr/>
        </p:nvSpPr>
        <p:spPr>
          <a:xfrm>
            <a:off x="1120806" y="1077317"/>
            <a:ext cx="9701074" cy="4524315"/>
          </a:xfrm>
          <a:prstGeom prst="rect">
            <a:avLst/>
          </a:prstGeom>
          <a:noFill/>
        </p:spPr>
        <p:txBody>
          <a:bodyPr wrap="square">
            <a:spAutoFit/>
          </a:bodyPr>
          <a:lstStyle/>
          <a:p>
            <a:pPr rtl="0">
              <a:spcBef>
                <a:spcPts val="1200"/>
              </a:spcBef>
              <a:spcAft>
                <a:spcPts val="1200"/>
              </a:spcAft>
            </a:pPr>
            <a:r>
              <a:rPr lang="en-US" sz="1800" b="0" i="0" u="none" strike="noStrike" dirty="0">
                <a:solidFill>
                  <a:schemeClr val="tx1">
                    <a:lumMod val="95000"/>
                  </a:schemeClr>
                </a:solidFill>
                <a:effectLst/>
                <a:latin typeface="Arial" panose="020B0604020202020204" pitchFamily="34" charset="0"/>
              </a:rPr>
              <a:t>From the graphs above, the following observations can be made:</a:t>
            </a:r>
            <a:endParaRPr lang="en-US" b="0" dirty="0">
              <a:solidFill>
                <a:schemeClr val="tx1">
                  <a:lumMod val="95000"/>
                </a:schemeClr>
              </a:solidFill>
              <a:effectLst/>
            </a:endParaRPr>
          </a:p>
          <a:p>
            <a:pPr marL="285750" indent="-285750" rtl="0" fontAlgn="base">
              <a:spcBef>
                <a:spcPts val="120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recommend amazon and </a:t>
            </a:r>
            <a:r>
              <a:rPr lang="en-US" sz="1600" b="0" i="0" u="none" strike="noStrike" dirty="0" err="1">
                <a:solidFill>
                  <a:schemeClr val="tx1">
                    <a:lumMod val="95000"/>
                  </a:schemeClr>
                </a:solidFill>
                <a:effectLst/>
                <a:latin typeface="Arial" panose="020B0604020202020204" pitchFamily="34" charset="0"/>
              </a:rPr>
              <a:t>myntra</a:t>
            </a:r>
            <a:r>
              <a:rPr lang="en-US" sz="1600" b="0" i="0" u="none" strike="noStrike" dirty="0">
                <a:solidFill>
                  <a:schemeClr val="tx1">
                    <a:lumMod val="95000"/>
                  </a:schemeClr>
                </a:solidFill>
                <a:effectLst/>
                <a:latin typeface="Arial" panose="020B0604020202020204" pitchFamily="34" charset="0"/>
              </a:rPr>
              <a:t> spend more than 15 minutes on Amazon and Myntra.</a:t>
            </a:r>
          </a:p>
          <a:p>
            <a:pPr marL="285750" indent="-285750" rtl="0" fontAlgn="base">
              <a:spcBef>
                <a:spcPts val="120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Amazon and Flipkart offer the widest varieties of products</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Prefer payments via Credit/Debit cards and Cash on Delivery.</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appreciate the ease of understanding and reading content on the respective websites.</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find it important for information on similar product to be available for comparison.</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find complete product information important.</a:t>
            </a:r>
          </a:p>
        </p:txBody>
      </p:sp>
      <p:sp>
        <p:nvSpPr>
          <p:cNvPr id="5" name="TextBox 4">
            <a:extLst>
              <a:ext uri="{FF2B5EF4-FFF2-40B4-BE49-F238E27FC236}">
                <a16:creationId xmlns:a16="http://schemas.microsoft.com/office/drawing/2014/main" id="{4D3FB1A6-EBFC-49EF-A9AE-61EB8EB9E7F5}"/>
              </a:ext>
            </a:extLst>
          </p:cNvPr>
          <p:cNvSpPr txBox="1"/>
          <p:nvPr/>
        </p:nvSpPr>
        <p:spPr>
          <a:xfrm>
            <a:off x="1120806" y="276077"/>
            <a:ext cx="8538099"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Utilitarian Value :-</a:t>
            </a:r>
            <a:endParaRPr lang="en-IN" dirty="0">
              <a:solidFill>
                <a:srgbClr val="FFFF00"/>
              </a:solidFill>
            </a:endParaRPr>
          </a:p>
        </p:txBody>
      </p:sp>
    </p:spTree>
    <p:extLst>
      <p:ext uri="{BB962C8B-B14F-4D97-AF65-F5344CB8AC3E}">
        <p14:creationId xmlns:p14="http://schemas.microsoft.com/office/powerpoint/2010/main" val="2306934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A129D-AFEB-4567-B201-43649AE7FE67}"/>
              </a:ext>
            </a:extLst>
          </p:cNvPr>
          <p:cNvSpPr txBox="1"/>
          <p:nvPr/>
        </p:nvSpPr>
        <p:spPr>
          <a:xfrm>
            <a:off x="1120806" y="1584560"/>
            <a:ext cx="9097392" cy="4431983"/>
          </a:xfrm>
          <a:prstGeom prst="rect">
            <a:avLst/>
          </a:prstGeom>
          <a:noFill/>
        </p:spPr>
        <p:txBody>
          <a:bodyPr wrap="square">
            <a:spAutoFit/>
          </a:bodyPr>
          <a:lstStyle/>
          <a:p>
            <a:pPr marL="285750" indent="-285750" rtl="0" fontAlgn="base">
              <a:spcBef>
                <a:spcPts val="120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clarity on product information to be important.</a:t>
            </a:r>
          </a:p>
          <a:p>
            <a:pPr marL="285750" indent="-285750" rtl="0" fontAlgn="base">
              <a:spcBef>
                <a:spcPts val="120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find ease of website navigation important.</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want the website to load and process quickly.</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find the interface of the websites user friendly.</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find the payment methods most convenient.</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find it important for customer support representatives to be empathetic.</a:t>
            </a:r>
          </a:p>
        </p:txBody>
      </p:sp>
      <p:sp>
        <p:nvSpPr>
          <p:cNvPr id="4" name="TextBox 3">
            <a:extLst>
              <a:ext uri="{FF2B5EF4-FFF2-40B4-BE49-F238E27FC236}">
                <a16:creationId xmlns:a16="http://schemas.microsoft.com/office/drawing/2014/main" id="{2B7F1C13-80DD-4F79-8C40-2F31CC8271EA}"/>
              </a:ext>
            </a:extLst>
          </p:cNvPr>
          <p:cNvSpPr txBox="1"/>
          <p:nvPr/>
        </p:nvSpPr>
        <p:spPr>
          <a:xfrm>
            <a:off x="1120806" y="276077"/>
            <a:ext cx="8538099"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Utilitarian Value :-</a:t>
            </a:r>
            <a:endParaRPr lang="en-IN" dirty="0">
              <a:solidFill>
                <a:srgbClr val="FFFF00"/>
              </a:solidFill>
            </a:endParaRPr>
          </a:p>
        </p:txBody>
      </p:sp>
    </p:spTree>
    <p:extLst>
      <p:ext uri="{BB962C8B-B14F-4D97-AF65-F5344CB8AC3E}">
        <p14:creationId xmlns:p14="http://schemas.microsoft.com/office/powerpoint/2010/main" val="234838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61424F-1064-44C4-9391-1F62A1387952}"/>
              </a:ext>
            </a:extLst>
          </p:cNvPr>
          <p:cNvPicPr>
            <a:picLocks noChangeAspect="1"/>
          </p:cNvPicPr>
          <p:nvPr/>
        </p:nvPicPr>
        <p:blipFill>
          <a:blip r:embed="rId2"/>
          <a:stretch>
            <a:fillRect/>
          </a:stretch>
        </p:blipFill>
        <p:spPr>
          <a:xfrm>
            <a:off x="1218968" y="1535374"/>
            <a:ext cx="9629775" cy="4781550"/>
          </a:xfrm>
          <a:prstGeom prst="rect">
            <a:avLst/>
          </a:prstGeom>
        </p:spPr>
      </p:pic>
      <p:sp>
        <p:nvSpPr>
          <p:cNvPr id="4" name="TextBox 3">
            <a:extLst>
              <a:ext uri="{FF2B5EF4-FFF2-40B4-BE49-F238E27FC236}">
                <a16:creationId xmlns:a16="http://schemas.microsoft.com/office/drawing/2014/main" id="{E5333147-129A-406D-A3C7-C5EA5422264B}"/>
              </a:ext>
            </a:extLst>
          </p:cNvPr>
          <p:cNvSpPr txBox="1"/>
          <p:nvPr/>
        </p:nvSpPr>
        <p:spPr>
          <a:xfrm>
            <a:off x="1136341" y="603682"/>
            <a:ext cx="5646198" cy="523220"/>
          </a:xfrm>
          <a:prstGeom prst="rect">
            <a:avLst/>
          </a:prstGeom>
          <a:noFill/>
        </p:spPr>
        <p:txBody>
          <a:bodyPr wrap="square" rtlCol="0">
            <a:spAutoFit/>
          </a:bodyPr>
          <a:lstStyle/>
          <a:p>
            <a:r>
              <a:rPr lang="en-US" sz="2800" b="1" dirty="0">
                <a:solidFill>
                  <a:srgbClr val="FFFF00"/>
                </a:solidFill>
              </a:rPr>
              <a:t>Theoretical Background :-</a:t>
            </a:r>
            <a:endParaRPr lang="en-IN" sz="2800" b="1" dirty="0">
              <a:solidFill>
                <a:srgbClr val="FFFF00"/>
              </a:solidFill>
            </a:endParaRPr>
          </a:p>
        </p:txBody>
      </p:sp>
    </p:spTree>
    <p:extLst>
      <p:ext uri="{BB962C8B-B14F-4D97-AF65-F5344CB8AC3E}">
        <p14:creationId xmlns:p14="http://schemas.microsoft.com/office/powerpoint/2010/main" val="1181622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D0276F-D2B4-4E10-B08E-21B6C19AB17F}"/>
              </a:ext>
            </a:extLst>
          </p:cNvPr>
          <p:cNvSpPr txBox="1"/>
          <p:nvPr/>
        </p:nvSpPr>
        <p:spPr>
          <a:xfrm>
            <a:off x="958788" y="1707670"/>
            <a:ext cx="9152878" cy="2769989"/>
          </a:xfrm>
          <a:prstGeom prst="rect">
            <a:avLst/>
          </a:prstGeom>
          <a:noFill/>
        </p:spPr>
        <p:txBody>
          <a:bodyPr wrap="square">
            <a:spAutoFit/>
          </a:bodyPr>
          <a:lstStyle/>
          <a:p>
            <a:pPr marL="285750" indent="-285750" rtl="0" fontAlgn="base">
              <a:spcBef>
                <a:spcPts val="120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prefer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find it important for there to exist Responsiveness and availability of many communication channels. </a:t>
            </a:r>
          </a:p>
          <a:p>
            <a:pPr marL="285750" indent="-285750" rtl="0" fontAlgn="base">
              <a:spcBef>
                <a:spcPts val="120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find that shopping on there gives them monetary benefits and discounts.</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who recommend Amazon find shopping on there convenient and flexible.</a:t>
            </a:r>
          </a:p>
          <a:p>
            <a:pPr marL="285750" indent="-285750" rtl="0" fontAlgn="base">
              <a:spcBef>
                <a:spcPts val="120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recommend Amazon because return and replacement policy is important for purchase decisions.</a:t>
            </a:r>
          </a:p>
        </p:txBody>
      </p:sp>
      <p:sp>
        <p:nvSpPr>
          <p:cNvPr id="4" name="TextBox 3">
            <a:extLst>
              <a:ext uri="{FF2B5EF4-FFF2-40B4-BE49-F238E27FC236}">
                <a16:creationId xmlns:a16="http://schemas.microsoft.com/office/drawing/2014/main" id="{4525E858-D1C5-4B3E-BE51-C79E7A50DB3D}"/>
              </a:ext>
            </a:extLst>
          </p:cNvPr>
          <p:cNvSpPr txBox="1"/>
          <p:nvPr/>
        </p:nvSpPr>
        <p:spPr>
          <a:xfrm>
            <a:off x="1120806" y="276077"/>
            <a:ext cx="8538099"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Utilitarian Value :-</a:t>
            </a:r>
            <a:endParaRPr lang="en-IN" dirty="0">
              <a:solidFill>
                <a:srgbClr val="FFFF00"/>
              </a:solidFill>
            </a:endParaRPr>
          </a:p>
        </p:txBody>
      </p:sp>
    </p:spTree>
    <p:extLst>
      <p:ext uri="{BB962C8B-B14F-4D97-AF65-F5344CB8AC3E}">
        <p14:creationId xmlns:p14="http://schemas.microsoft.com/office/powerpoint/2010/main" val="1777737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2D3A31-7049-4CDC-A3BC-2CCCC184B2B5}"/>
              </a:ext>
            </a:extLst>
          </p:cNvPr>
          <p:cNvSpPr txBox="1"/>
          <p:nvPr/>
        </p:nvSpPr>
        <p:spPr>
          <a:xfrm>
            <a:off x="914399" y="892063"/>
            <a:ext cx="9179511" cy="4924425"/>
          </a:xfrm>
          <a:prstGeom prst="rect">
            <a:avLst/>
          </a:prstGeom>
          <a:noFill/>
        </p:spPr>
        <p:txBody>
          <a:bodyPr wrap="square">
            <a:spAutoFit/>
          </a:bodyPr>
          <a:lstStyle/>
          <a:p>
            <a:pPr marL="285750" indent="-285750" rtl="0" fontAlgn="base">
              <a:spcBef>
                <a:spcPts val="120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because they display quality information on websites.</a:t>
            </a:r>
          </a:p>
          <a:p>
            <a:pPr marL="285750" indent="-285750" rtl="0" fontAlgn="base">
              <a:spcBef>
                <a:spcPts val="120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because they believe net benefit is derived from shopping online leads to user satisfaction.</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because they offer a wide variety of products in several categories.</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because they provide complete and relevant product information.</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recommend </a:t>
            </a:r>
            <a:r>
              <a:rPr lang="en-US" sz="1600" b="0" i="0" u="none" strike="noStrike" dirty="0" err="1">
                <a:solidFill>
                  <a:schemeClr val="tx1">
                    <a:lumMod val="95000"/>
                  </a:schemeClr>
                </a:solidFill>
                <a:effectLst/>
                <a:latin typeface="Arial" panose="020B0604020202020204" pitchFamily="34" charset="0"/>
              </a:rPr>
              <a:t>Amazon,myntra,paytm</a:t>
            </a:r>
            <a:r>
              <a:rPr lang="en-US" sz="1600" b="0" i="0" u="none" strike="noStrike" dirty="0">
                <a:solidFill>
                  <a:schemeClr val="tx1">
                    <a:lumMod val="95000"/>
                  </a:schemeClr>
                </a:solidFill>
                <a:effectLst/>
                <a:latin typeface="Arial" panose="020B0604020202020204" pitchFamily="34" charset="0"/>
              </a:rPr>
              <a:t>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because they offer monetary savings.</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because they consider convenience of patronizing the online retailer important.</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because they get value for money spent.</a:t>
            </a:r>
          </a:p>
        </p:txBody>
      </p:sp>
      <p:sp>
        <p:nvSpPr>
          <p:cNvPr id="4" name="TextBox 3">
            <a:extLst>
              <a:ext uri="{FF2B5EF4-FFF2-40B4-BE49-F238E27FC236}">
                <a16:creationId xmlns:a16="http://schemas.microsoft.com/office/drawing/2014/main" id="{7EB868DF-4555-41FB-B206-511EE5326819}"/>
              </a:ext>
            </a:extLst>
          </p:cNvPr>
          <p:cNvSpPr txBox="1"/>
          <p:nvPr/>
        </p:nvSpPr>
        <p:spPr>
          <a:xfrm>
            <a:off x="1120806" y="276077"/>
            <a:ext cx="8538099"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Utilitarian Value :-</a:t>
            </a:r>
            <a:endParaRPr lang="en-IN" dirty="0">
              <a:solidFill>
                <a:srgbClr val="FFFF00"/>
              </a:solidFill>
            </a:endParaRPr>
          </a:p>
        </p:txBody>
      </p:sp>
    </p:spTree>
    <p:extLst>
      <p:ext uri="{BB962C8B-B14F-4D97-AF65-F5344CB8AC3E}">
        <p14:creationId xmlns:p14="http://schemas.microsoft.com/office/powerpoint/2010/main" val="396110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302165-BC40-4ADD-9E7A-F11A87C54E57}"/>
              </a:ext>
            </a:extLst>
          </p:cNvPr>
          <p:cNvSpPr txBox="1"/>
          <p:nvPr/>
        </p:nvSpPr>
        <p:spPr>
          <a:xfrm>
            <a:off x="907742" y="1225909"/>
            <a:ext cx="9514642" cy="3200876"/>
          </a:xfrm>
          <a:prstGeom prst="rect">
            <a:avLst/>
          </a:prstGeom>
          <a:noFill/>
        </p:spPr>
        <p:txBody>
          <a:bodyPr wrap="square">
            <a:spAutoFit/>
          </a:bodyPr>
          <a:lstStyle/>
          <a:p>
            <a:pPr marL="285750" indent="-285750" rtl="0" fontAlgn="base">
              <a:spcBef>
                <a:spcPts val="120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recommend </a:t>
            </a:r>
            <a:r>
              <a:rPr lang="en-US" sz="1600" b="0" i="0" u="none" strike="noStrike" dirty="0" err="1">
                <a:solidFill>
                  <a:schemeClr val="tx1">
                    <a:lumMod val="95000"/>
                  </a:schemeClr>
                </a:solidFill>
                <a:effectLst/>
                <a:latin typeface="Arial" panose="020B0604020202020204" pitchFamily="34" charset="0"/>
              </a:rPr>
              <a:t>Amazon,paytm,myntra</a:t>
            </a:r>
            <a:r>
              <a:rPr lang="en-US" sz="1600" b="0" i="0" u="none" strike="noStrike" dirty="0">
                <a:solidFill>
                  <a:schemeClr val="tx1">
                    <a:lumMod val="95000"/>
                  </a:schemeClr>
                </a:solidFill>
                <a:effectLst/>
                <a:latin typeface="Arial" panose="020B0604020202020204" pitchFamily="34" charset="0"/>
              </a:rPr>
              <a:t>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because of the ease of using them.</a:t>
            </a:r>
          </a:p>
          <a:p>
            <a:pPr marL="285750" indent="-285750" rtl="0" fontAlgn="base">
              <a:spcBef>
                <a:spcPts val="120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because they are quick to </a:t>
            </a:r>
            <a:r>
              <a:rPr lang="en-US" sz="1600" b="0" i="0" u="none" strike="noStrike" dirty="0" err="1">
                <a:solidFill>
                  <a:schemeClr val="tx1">
                    <a:lumMod val="95000"/>
                  </a:schemeClr>
                </a:solidFill>
                <a:effectLst/>
                <a:latin typeface="Arial" panose="020B0604020202020204" pitchFamily="34" charset="0"/>
              </a:rPr>
              <a:t>load,reliable</a:t>
            </a:r>
            <a:r>
              <a:rPr lang="en-US" sz="1600" b="0" i="0" u="none" strike="noStrike" dirty="0">
                <a:solidFill>
                  <a:schemeClr val="tx1">
                    <a:lumMod val="95000"/>
                  </a:schemeClr>
                </a:solidFill>
                <a:effectLst/>
                <a:latin typeface="Arial" panose="020B0604020202020204" pitchFamily="34" charset="0"/>
              </a:rPr>
              <a:t>, many payment options are available, purchasing is quick.</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recommend Amazon because the website is as efficient as before.</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recommend Amazon because of presence of online assistance through multiple channels.</a:t>
            </a:r>
          </a:p>
          <a:p>
            <a:pPr marL="285750" indent="-285750" rtl="0" fontAlgn="base">
              <a:spcBef>
                <a:spcPts val="0"/>
              </a:spcBef>
              <a:spcAft>
                <a:spcPts val="0"/>
              </a:spcAft>
              <a:buFont typeface="Wingdings" panose="05000000000000000000" pitchFamily="2" charset="2"/>
              <a:buChar char="§"/>
            </a:pPr>
            <a:endParaRPr lang="en-US" sz="1600" b="0" i="0" u="none" strike="noStrike" dirty="0">
              <a:solidFill>
                <a:schemeClr val="tx1">
                  <a:lumMod val="95000"/>
                </a:schemeClr>
              </a:solidFill>
              <a:effectLst/>
              <a:latin typeface="Arial" panose="020B0604020202020204" pitchFamily="34" charset="0"/>
            </a:endParaRPr>
          </a:p>
          <a:p>
            <a:pPr marL="285750" indent="-285750" rtl="0" fontAlgn="base">
              <a:spcBef>
                <a:spcPts val="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Consumers recommend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because </a:t>
            </a:r>
            <a:r>
              <a:rPr lang="en-US" sz="1600" b="0" i="0" u="none" strike="noStrike" dirty="0" err="1">
                <a:solidFill>
                  <a:schemeClr val="tx1">
                    <a:lumMod val="95000"/>
                  </a:schemeClr>
                </a:solidFill>
                <a:effectLst/>
                <a:latin typeface="Arial" panose="020B0604020202020204" pitchFamily="34" charset="0"/>
              </a:rPr>
              <a:t>snapdeal,myntra,paytm</a:t>
            </a:r>
            <a:r>
              <a:rPr lang="en-US" sz="1600" b="0" i="0" u="none" strike="noStrike" dirty="0">
                <a:solidFill>
                  <a:schemeClr val="tx1">
                    <a:lumMod val="95000"/>
                  </a:schemeClr>
                </a:solidFill>
                <a:effectLst/>
                <a:latin typeface="Arial" panose="020B0604020202020204" pitchFamily="34" charset="0"/>
              </a:rPr>
              <a:t> have limited modes of payment during promotion or sale periods.</a:t>
            </a:r>
          </a:p>
        </p:txBody>
      </p:sp>
      <p:sp>
        <p:nvSpPr>
          <p:cNvPr id="4" name="TextBox 3">
            <a:extLst>
              <a:ext uri="{FF2B5EF4-FFF2-40B4-BE49-F238E27FC236}">
                <a16:creationId xmlns:a16="http://schemas.microsoft.com/office/drawing/2014/main" id="{A0B3B418-3712-45C4-A7B8-A7123C52F41A}"/>
              </a:ext>
            </a:extLst>
          </p:cNvPr>
          <p:cNvSpPr txBox="1"/>
          <p:nvPr/>
        </p:nvSpPr>
        <p:spPr>
          <a:xfrm>
            <a:off x="1120806" y="276077"/>
            <a:ext cx="8538099"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Analyzing Relationship between Customer retention and Utilitarian Value :-</a:t>
            </a:r>
            <a:endParaRPr lang="en-IN" dirty="0">
              <a:solidFill>
                <a:srgbClr val="FFFF00"/>
              </a:solidFill>
            </a:endParaRPr>
          </a:p>
        </p:txBody>
      </p:sp>
    </p:spTree>
    <p:extLst>
      <p:ext uri="{BB962C8B-B14F-4D97-AF65-F5344CB8AC3E}">
        <p14:creationId xmlns:p14="http://schemas.microsoft.com/office/powerpoint/2010/main" val="547849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8E3FB6-9799-4527-B9D7-949ED14C47BD}"/>
              </a:ext>
            </a:extLst>
          </p:cNvPr>
          <p:cNvSpPr txBox="1"/>
          <p:nvPr/>
        </p:nvSpPr>
        <p:spPr>
          <a:xfrm>
            <a:off x="1520301" y="636518"/>
            <a:ext cx="6094520" cy="369332"/>
          </a:xfrm>
          <a:prstGeom prst="rect">
            <a:avLst/>
          </a:prstGeom>
          <a:noFill/>
        </p:spPr>
        <p:txBody>
          <a:bodyPr wrap="square">
            <a:spAutoFit/>
          </a:bodyPr>
          <a:lstStyle/>
          <a:p>
            <a:r>
              <a:rPr lang="en-US" sz="1800" b="1" i="0" u="none" strike="noStrike" dirty="0">
                <a:solidFill>
                  <a:srgbClr val="FFFF00"/>
                </a:solidFill>
                <a:effectLst/>
                <a:latin typeface="Arial" panose="020B0604020202020204" pitchFamily="34" charset="0"/>
              </a:rPr>
              <a:t>Perceived Risk on E Commerce Websites :-</a:t>
            </a:r>
            <a:endParaRPr lang="en-IN" dirty="0">
              <a:solidFill>
                <a:srgbClr val="FFFF00"/>
              </a:solidFill>
            </a:endParaRPr>
          </a:p>
        </p:txBody>
      </p:sp>
      <p:sp>
        <p:nvSpPr>
          <p:cNvPr id="5" name="TextBox 4">
            <a:extLst>
              <a:ext uri="{FF2B5EF4-FFF2-40B4-BE49-F238E27FC236}">
                <a16:creationId xmlns:a16="http://schemas.microsoft.com/office/drawing/2014/main" id="{AAE005B1-A7B4-4DC3-AF49-FA29B391D048}"/>
              </a:ext>
            </a:extLst>
          </p:cNvPr>
          <p:cNvSpPr txBox="1"/>
          <p:nvPr/>
        </p:nvSpPr>
        <p:spPr>
          <a:xfrm>
            <a:off x="1520300" y="1309430"/>
            <a:ext cx="8600243" cy="646331"/>
          </a:xfrm>
          <a:prstGeom prst="rect">
            <a:avLst/>
          </a:prstGeom>
          <a:noFill/>
        </p:spPr>
        <p:txBody>
          <a:bodyPr wrap="square">
            <a:spAutoFit/>
          </a:bodyPr>
          <a:lstStyle/>
          <a:p>
            <a:pPr rtl="0">
              <a:spcBef>
                <a:spcPts val="1200"/>
              </a:spcBef>
              <a:spcAft>
                <a:spcPts val="1200"/>
              </a:spcAft>
            </a:pPr>
            <a:r>
              <a:rPr lang="en-US" sz="1800" b="1" i="0" u="none" strike="noStrike" dirty="0">
                <a:solidFill>
                  <a:schemeClr val="tx1">
                    <a:lumMod val="95000"/>
                  </a:schemeClr>
                </a:solidFill>
                <a:effectLst/>
                <a:latin typeface="Arial" panose="020B0604020202020204" pitchFamily="34" charset="0"/>
              </a:rPr>
              <a:t>The relations between perceived risks and online e-commerce websites were visualized and observations were made.</a:t>
            </a:r>
            <a:endParaRPr lang="en-US" b="1" dirty="0">
              <a:solidFill>
                <a:schemeClr val="tx1">
                  <a:lumMod val="95000"/>
                </a:schemeClr>
              </a:solidFill>
              <a:effectLst/>
            </a:endParaRPr>
          </a:p>
        </p:txBody>
      </p:sp>
      <p:pic>
        <p:nvPicPr>
          <p:cNvPr id="6" name="Picture 6">
            <a:extLst>
              <a:ext uri="{FF2B5EF4-FFF2-40B4-BE49-F238E27FC236}">
                <a16:creationId xmlns:a16="http://schemas.microsoft.com/office/drawing/2014/main" id="{F32A78F5-354A-4513-94E8-BC3B14139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265" y="2259341"/>
            <a:ext cx="9211369" cy="396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3800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E4724E-AF66-4B15-83CE-6C270F8E5780}"/>
              </a:ext>
            </a:extLst>
          </p:cNvPr>
          <p:cNvSpPr txBox="1">
            <a:spLocks/>
          </p:cNvSpPr>
          <p:nvPr/>
        </p:nvSpPr>
        <p:spPr>
          <a:xfrm>
            <a:off x="1059074" y="0"/>
            <a:ext cx="8596668" cy="1320800"/>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2000" dirty="0"/>
          </a:p>
        </p:txBody>
      </p:sp>
      <p:sp>
        <p:nvSpPr>
          <p:cNvPr id="5" name="TextBox 4">
            <a:extLst>
              <a:ext uri="{FF2B5EF4-FFF2-40B4-BE49-F238E27FC236}">
                <a16:creationId xmlns:a16="http://schemas.microsoft.com/office/drawing/2014/main" id="{189CF4CD-237B-450E-A369-BA20A46CB323}"/>
              </a:ext>
            </a:extLst>
          </p:cNvPr>
          <p:cNvSpPr txBox="1"/>
          <p:nvPr/>
        </p:nvSpPr>
        <p:spPr>
          <a:xfrm>
            <a:off x="1680099" y="475734"/>
            <a:ext cx="6094520" cy="400110"/>
          </a:xfrm>
          <a:prstGeom prst="rect">
            <a:avLst/>
          </a:prstGeom>
          <a:noFill/>
        </p:spPr>
        <p:txBody>
          <a:bodyPr wrap="square">
            <a:spAutoFit/>
          </a:bodyPr>
          <a:lstStyle/>
          <a:p>
            <a:r>
              <a:rPr lang="en-US" sz="2000" b="1" i="0" u="none" strike="noStrike" dirty="0">
                <a:solidFill>
                  <a:srgbClr val="FFFF00"/>
                </a:solidFill>
                <a:effectLst/>
                <a:latin typeface="Arial" panose="020B0604020202020204" pitchFamily="34" charset="0"/>
              </a:rPr>
              <a:t>Perceived Risk on E Commerce Websites :-</a:t>
            </a:r>
            <a:endParaRPr lang="en-IN" sz="2000" dirty="0">
              <a:solidFill>
                <a:srgbClr val="FFFF00"/>
              </a:solidFill>
            </a:endParaRPr>
          </a:p>
        </p:txBody>
      </p:sp>
      <p:pic>
        <p:nvPicPr>
          <p:cNvPr id="6" name="Picture 2">
            <a:extLst>
              <a:ext uri="{FF2B5EF4-FFF2-40B4-BE49-F238E27FC236}">
                <a16:creationId xmlns:a16="http://schemas.microsoft.com/office/drawing/2014/main" id="{34E27E25-E9A2-4C41-93D9-6BDF056D2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39" y="1056443"/>
            <a:ext cx="10057817" cy="4944861"/>
          </a:xfrm>
          <a:prstGeom prst="rect">
            <a:avLst/>
          </a:prstGeom>
          <a:noFill/>
          <a:effectLst>
            <a:outerShdw blurRad="25400" dir="17880000">
              <a:srgbClr val="000000">
                <a:alpha val="46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365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DDECF7-5F61-46D4-9333-A95BE0E74398}"/>
              </a:ext>
            </a:extLst>
          </p:cNvPr>
          <p:cNvSpPr txBox="1"/>
          <p:nvPr/>
        </p:nvSpPr>
        <p:spPr>
          <a:xfrm>
            <a:off x="1253970" y="1485768"/>
            <a:ext cx="9132903" cy="1446550"/>
          </a:xfrm>
          <a:prstGeom prst="rect">
            <a:avLst/>
          </a:prstGeom>
          <a:noFill/>
        </p:spPr>
        <p:txBody>
          <a:bodyPr wrap="square">
            <a:spAutoFit/>
          </a:bodyPr>
          <a:lstStyle/>
          <a:p>
            <a:pPr rtl="0">
              <a:spcBef>
                <a:spcPts val="1200"/>
              </a:spcBef>
              <a:spcAft>
                <a:spcPts val="1200"/>
              </a:spcAft>
            </a:pPr>
            <a:r>
              <a:rPr lang="en-US" sz="2000" b="1" i="0" u="none" strike="noStrike" dirty="0">
                <a:solidFill>
                  <a:schemeClr val="tx1">
                    <a:lumMod val="95000"/>
                  </a:schemeClr>
                </a:solidFill>
                <a:effectLst/>
                <a:latin typeface="Arial" panose="020B0604020202020204" pitchFamily="34" charset="0"/>
              </a:rPr>
              <a:t>From the graphs above it is observed that:</a:t>
            </a:r>
            <a:endParaRPr lang="en-US" sz="2000" b="1" dirty="0">
              <a:solidFill>
                <a:schemeClr val="tx1">
                  <a:lumMod val="95000"/>
                </a:schemeClr>
              </a:solidFill>
              <a:effectLst/>
            </a:endParaRPr>
          </a:p>
          <a:p>
            <a:pPr marL="285750" indent="-285750" rtl="0" fontAlgn="base">
              <a:spcBef>
                <a:spcPts val="1200"/>
              </a:spcBef>
              <a:spcAft>
                <a:spcPts val="1200"/>
              </a:spcAft>
              <a:buFont typeface="Wingdings" panose="05000000000000000000" pitchFamily="2" charset="2"/>
              <a:buChar char="§"/>
            </a:pPr>
            <a:r>
              <a:rPr lang="en-US" sz="1600" b="0" i="0" u="none" strike="noStrike" dirty="0">
                <a:solidFill>
                  <a:schemeClr val="tx1">
                    <a:lumMod val="95000"/>
                  </a:schemeClr>
                </a:solidFill>
                <a:effectLst/>
                <a:latin typeface="Arial" panose="020B0604020202020204" pitchFamily="34" charset="0"/>
              </a:rPr>
              <a:t>Most customers abandon their shopping carts on Amazon and </a:t>
            </a:r>
            <a:r>
              <a:rPr lang="en-US" sz="1600" b="0" i="0" u="none" strike="noStrike" dirty="0" err="1">
                <a:solidFill>
                  <a:schemeClr val="tx1">
                    <a:lumMod val="95000"/>
                  </a:schemeClr>
                </a:solidFill>
                <a:effectLst/>
                <a:latin typeface="Arial" panose="020B0604020202020204" pitchFamily="34" charset="0"/>
              </a:rPr>
              <a:t>flipkart</a:t>
            </a:r>
            <a:r>
              <a:rPr lang="en-US" sz="1600" b="0" i="0" u="none" strike="noStrike" dirty="0">
                <a:solidFill>
                  <a:schemeClr val="tx1">
                    <a:lumMod val="95000"/>
                  </a:schemeClr>
                </a:solidFill>
                <a:effectLst/>
                <a:latin typeface="Arial" panose="020B0604020202020204" pitchFamily="34" charset="0"/>
              </a:rPr>
              <a:t> because of change in price or when they find a better deal elsewhere, whereas on </a:t>
            </a:r>
            <a:r>
              <a:rPr lang="en-US" sz="1600" b="0" i="0" u="none" strike="noStrike" dirty="0" err="1">
                <a:solidFill>
                  <a:schemeClr val="tx1">
                    <a:lumMod val="95000"/>
                  </a:schemeClr>
                </a:solidFill>
                <a:effectLst/>
                <a:latin typeface="Arial" panose="020B0604020202020204" pitchFamily="34" charset="0"/>
              </a:rPr>
              <a:t>paytm,myntra</a:t>
            </a:r>
            <a:r>
              <a:rPr lang="en-US" sz="1600" b="0" i="0" u="none" strike="noStrike" dirty="0">
                <a:solidFill>
                  <a:schemeClr val="tx1">
                    <a:lumMod val="95000"/>
                  </a:schemeClr>
                </a:solidFill>
                <a:effectLst/>
                <a:latin typeface="Arial" panose="020B0604020202020204" pitchFamily="34" charset="0"/>
              </a:rPr>
              <a:t> </a:t>
            </a:r>
            <a:r>
              <a:rPr lang="en-US" sz="1600" b="0" i="0" u="none" strike="noStrike" dirty="0" err="1">
                <a:solidFill>
                  <a:schemeClr val="tx1">
                    <a:lumMod val="95000"/>
                  </a:schemeClr>
                </a:solidFill>
                <a:effectLst/>
                <a:latin typeface="Arial" panose="020B0604020202020204" pitchFamily="34" charset="0"/>
              </a:rPr>
              <a:t>snapdeal</a:t>
            </a:r>
            <a:r>
              <a:rPr lang="en-US" sz="1600" b="0" i="0" u="none" strike="noStrike" dirty="0">
                <a:solidFill>
                  <a:schemeClr val="tx1">
                    <a:lumMod val="95000"/>
                  </a:schemeClr>
                </a:solidFill>
                <a:effectLst/>
                <a:latin typeface="Arial" panose="020B0604020202020204" pitchFamily="34" charset="0"/>
              </a:rPr>
              <a:t> </a:t>
            </a:r>
            <a:r>
              <a:rPr lang="en-US" sz="1600" b="0" i="0" u="none" strike="noStrike" dirty="0" err="1">
                <a:solidFill>
                  <a:schemeClr val="tx1">
                    <a:lumMod val="95000"/>
                  </a:schemeClr>
                </a:solidFill>
                <a:effectLst/>
                <a:latin typeface="Arial" panose="020B0604020202020204" pitchFamily="34" charset="0"/>
              </a:rPr>
              <a:t>etc</a:t>
            </a:r>
            <a:r>
              <a:rPr lang="en-US" sz="1600" b="0" i="0" u="none" strike="noStrike" dirty="0">
                <a:solidFill>
                  <a:schemeClr val="tx1">
                    <a:lumMod val="95000"/>
                  </a:schemeClr>
                </a:solidFill>
                <a:effectLst/>
                <a:latin typeface="Arial" panose="020B0604020202020204" pitchFamily="34" charset="0"/>
              </a:rPr>
              <a:t>, the reasons are varied but largely are due to lack of trust or absence of preferred mode of payment.</a:t>
            </a:r>
          </a:p>
        </p:txBody>
      </p:sp>
      <p:sp>
        <p:nvSpPr>
          <p:cNvPr id="4" name="TextBox 3">
            <a:extLst>
              <a:ext uri="{FF2B5EF4-FFF2-40B4-BE49-F238E27FC236}">
                <a16:creationId xmlns:a16="http://schemas.microsoft.com/office/drawing/2014/main" id="{DEBC0B84-BCC7-4D7B-B25A-B029E29BF30D}"/>
              </a:ext>
            </a:extLst>
          </p:cNvPr>
          <p:cNvSpPr txBox="1"/>
          <p:nvPr/>
        </p:nvSpPr>
        <p:spPr>
          <a:xfrm>
            <a:off x="1253971" y="484611"/>
            <a:ext cx="7162060" cy="461665"/>
          </a:xfrm>
          <a:prstGeom prst="rect">
            <a:avLst/>
          </a:prstGeom>
          <a:noFill/>
        </p:spPr>
        <p:txBody>
          <a:bodyPr wrap="square">
            <a:spAutoFit/>
          </a:bodyPr>
          <a:lstStyle/>
          <a:p>
            <a:r>
              <a:rPr lang="en-US" sz="2400" b="1" i="0" u="none" strike="noStrike" dirty="0">
                <a:solidFill>
                  <a:srgbClr val="FFFF00"/>
                </a:solidFill>
                <a:effectLst/>
                <a:latin typeface="Arial" panose="020B0604020202020204" pitchFamily="34" charset="0"/>
              </a:rPr>
              <a:t>Perceived Risk on E Commerce Websites :-</a:t>
            </a:r>
            <a:endParaRPr lang="en-IN" sz="2400" dirty="0">
              <a:solidFill>
                <a:srgbClr val="FFFF00"/>
              </a:solidFill>
            </a:endParaRPr>
          </a:p>
        </p:txBody>
      </p:sp>
    </p:spTree>
    <p:extLst>
      <p:ext uri="{BB962C8B-B14F-4D97-AF65-F5344CB8AC3E}">
        <p14:creationId xmlns:p14="http://schemas.microsoft.com/office/powerpoint/2010/main" val="4178598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602E9A-A0FD-4843-A3EA-0A798EEEF460}"/>
              </a:ext>
            </a:extLst>
          </p:cNvPr>
          <p:cNvSpPr txBox="1"/>
          <p:nvPr/>
        </p:nvSpPr>
        <p:spPr>
          <a:xfrm>
            <a:off x="1271724" y="1444923"/>
            <a:ext cx="9523521" cy="1785104"/>
          </a:xfrm>
          <a:prstGeom prst="rect">
            <a:avLst/>
          </a:prstGeom>
          <a:noFill/>
        </p:spPr>
        <p:txBody>
          <a:bodyPr wrap="square">
            <a:spAutoFit/>
          </a:bodyPr>
          <a:lstStyle/>
          <a:p>
            <a:pPr marL="285750" indent="-285750" rtl="0">
              <a:spcBef>
                <a:spcPts val="1200"/>
              </a:spcBef>
              <a:spcAft>
                <a:spcPts val="1200"/>
              </a:spcAft>
              <a:buFont typeface="Wingdings" panose="05000000000000000000" pitchFamily="2" charset="2"/>
              <a:buChar char="§"/>
            </a:pPr>
            <a:r>
              <a:rPr lang="en-US" sz="1800" b="0" i="0" u="none" strike="noStrike" dirty="0">
                <a:solidFill>
                  <a:schemeClr val="tx1">
                    <a:lumMod val="95000"/>
                  </a:schemeClr>
                </a:solidFill>
                <a:effectLst/>
                <a:latin typeface="Arial" panose="020B0604020202020204" pitchFamily="34" charset="0"/>
              </a:rPr>
              <a:t>Next step was to find the strength of correlation, both positive and negative between the feature columns and Target column.</a:t>
            </a:r>
            <a:endParaRPr lang="en-US" b="0" dirty="0">
              <a:solidFill>
                <a:schemeClr val="tx1">
                  <a:lumMod val="95000"/>
                </a:schemeClr>
              </a:solidFill>
              <a:effectLst/>
            </a:endParaRPr>
          </a:p>
          <a:p>
            <a:pPr marL="285750" indent="-285750" rtl="0">
              <a:spcBef>
                <a:spcPts val="1200"/>
              </a:spcBef>
              <a:spcAft>
                <a:spcPts val="1200"/>
              </a:spcAft>
              <a:buFont typeface="Wingdings" panose="05000000000000000000" pitchFamily="2" charset="2"/>
              <a:buChar char="§"/>
            </a:pPr>
            <a:r>
              <a:rPr lang="en-US" sz="1800" b="0" i="0" u="none" strike="noStrike" dirty="0">
                <a:solidFill>
                  <a:schemeClr val="tx1">
                    <a:lumMod val="95000"/>
                  </a:schemeClr>
                </a:solidFill>
                <a:effectLst/>
                <a:latin typeface="Arial" panose="020B0604020202020204" pitchFamily="34" charset="0"/>
              </a:rPr>
              <a:t>The object type columns were encoded using </a:t>
            </a:r>
            <a:r>
              <a:rPr lang="en-US" sz="1800" b="0" i="0" u="none" strike="noStrike" dirty="0" err="1">
                <a:solidFill>
                  <a:schemeClr val="tx1">
                    <a:lumMod val="95000"/>
                  </a:schemeClr>
                </a:solidFill>
                <a:effectLst/>
                <a:latin typeface="Arial" panose="020B0604020202020204" pitchFamily="34" charset="0"/>
              </a:rPr>
              <a:t>LabelEncoder</a:t>
            </a:r>
            <a:r>
              <a:rPr lang="en-US" sz="1800" b="0" i="0" u="none" strike="noStrike" dirty="0">
                <a:solidFill>
                  <a:schemeClr val="tx1">
                    <a:lumMod val="95000"/>
                  </a:schemeClr>
                </a:solidFill>
                <a:effectLst/>
                <a:latin typeface="Arial" panose="020B0604020202020204" pitchFamily="34" charset="0"/>
              </a:rPr>
              <a:t> technique and the correlations between the feature columns and label column were determined and </a:t>
            </a:r>
            <a:r>
              <a:rPr lang="en-US" sz="1800" b="0" i="0" u="none" strike="noStrike" dirty="0" err="1">
                <a:solidFill>
                  <a:schemeClr val="tx1">
                    <a:lumMod val="95000"/>
                  </a:schemeClr>
                </a:solidFill>
                <a:effectLst/>
                <a:latin typeface="Arial" panose="020B0604020202020204" pitchFamily="34" charset="0"/>
              </a:rPr>
              <a:t>visualised</a:t>
            </a:r>
            <a:r>
              <a:rPr lang="en-US" sz="1800" b="0" i="0" u="none" strike="noStrike" dirty="0">
                <a:solidFill>
                  <a:schemeClr val="tx1">
                    <a:lumMod val="95000"/>
                  </a:schemeClr>
                </a:solidFill>
                <a:effectLst/>
                <a:latin typeface="Arial" panose="020B0604020202020204" pitchFamily="34" charset="0"/>
              </a:rPr>
              <a:t>.</a:t>
            </a:r>
            <a:endParaRPr lang="en-US" b="0" dirty="0">
              <a:solidFill>
                <a:schemeClr val="tx1">
                  <a:lumMod val="95000"/>
                </a:schemeClr>
              </a:solidFill>
              <a:effectLst/>
            </a:endParaRPr>
          </a:p>
        </p:txBody>
      </p:sp>
      <p:sp>
        <p:nvSpPr>
          <p:cNvPr id="5" name="TextBox 4">
            <a:extLst>
              <a:ext uri="{FF2B5EF4-FFF2-40B4-BE49-F238E27FC236}">
                <a16:creationId xmlns:a16="http://schemas.microsoft.com/office/drawing/2014/main" id="{2C20B2CE-4EAD-48D2-A1D8-7A8110DE786E}"/>
              </a:ext>
            </a:extLst>
          </p:cNvPr>
          <p:cNvSpPr txBox="1"/>
          <p:nvPr/>
        </p:nvSpPr>
        <p:spPr>
          <a:xfrm>
            <a:off x="1271725" y="506897"/>
            <a:ext cx="9523522" cy="400110"/>
          </a:xfrm>
          <a:prstGeom prst="rect">
            <a:avLst/>
          </a:prstGeom>
          <a:noFill/>
        </p:spPr>
        <p:txBody>
          <a:bodyPr wrap="square">
            <a:spAutoFit/>
          </a:bodyPr>
          <a:lstStyle/>
          <a:p>
            <a:r>
              <a:rPr lang="en-US" sz="2000" b="1" i="0" u="none" strike="noStrike" dirty="0">
                <a:solidFill>
                  <a:srgbClr val="FFFF00"/>
                </a:solidFill>
                <a:effectLst/>
                <a:latin typeface="Arial" panose="020B0604020202020204" pitchFamily="34" charset="0"/>
              </a:rPr>
              <a:t>Finding the correlation between Customer Retention and Perceived Risks :-</a:t>
            </a:r>
            <a:endParaRPr lang="en-IN" sz="2000" dirty="0">
              <a:solidFill>
                <a:srgbClr val="FFFF00"/>
              </a:solidFill>
            </a:endParaRPr>
          </a:p>
        </p:txBody>
      </p:sp>
    </p:spTree>
    <p:extLst>
      <p:ext uri="{BB962C8B-B14F-4D97-AF65-F5344CB8AC3E}">
        <p14:creationId xmlns:p14="http://schemas.microsoft.com/office/powerpoint/2010/main" val="39343898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B72564-B9F3-4C48-A794-A61BF71DD38B}"/>
              </a:ext>
            </a:extLst>
          </p:cNvPr>
          <p:cNvSpPr txBox="1"/>
          <p:nvPr/>
        </p:nvSpPr>
        <p:spPr>
          <a:xfrm>
            <a:off x="703556" y="498019"/>
            <a:ext cx="9727706" cy="400110"/>
          </a:xfrm>
          <a:prstGeom prst="rect">
            <a:avLst/>
          </a:prstGeom>
          <a:noFill/>
        </p:spPr>
        <p:txBody>
          <a:bodyPr wrap="square">
            <a:spAutoFit/>
          </a:bodyPr>
          <a:lstStyle/>
          <a:p>
            <a:r>
              <a:rPr lang="en-US" sz="2000" b="1" i="0" u="none" strike="noStrike" dirty="0">
                <a:solidFill>
                  <a:srgbClr val="FFFF00"/>
                </a:solidFill>
                <a:effectLst/>
                <a:latin typeface="Arial" panose="020B0604020202020204" pitchFamily="34" charset="0"/>
              </a:rPr>
              <a:t>Finding the correlation between Customer Retention and Perceived Risks :-</a:t>
            </a:r>
            <a:endParaRPr lang="en-IN" sz="2000" dirty="0">
              <a:solidFill>
                <a:srgbClr val="FFFF00"/>
              </a:solidFill>
            </a:endParaRPr>
          </a:p>
        </p:txBody>
      </p:sp>
      <p:pic>
        <p:nvPicPr>
          <p:cNvPr id="4" name="Picture 2">
            <a:extLst>
              <a:ext uri="{FF2B5EF4-FFF2-40B4-BE49-F238E27FC236}">
                <a16:creationId xmlns:a16="http://schemas.microsoft.com/office/drawing/2014/main" id="{3AA6CD6F-C6C0-4DB6-AB9D-08AC21BD1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56" y="1368031"/>
            <a:ext cx="9638929" cy="4801950"/>
          </a:xfrm>
          <a:prstGeom prst="rect">
            <a:avLst/>
          </a:prstGeom>
          <a:noFill/>
          <a:effectLst>
            <a:outerShdw blurRad="25400" dir="17880000">
              <a:srgbClr val="000000">
                <a:alpha val="46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36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30EB55-2FCF-4EE7-80A4-3CF2477FCF55}"/>
              </a:ext>
            </a:extLst>
          </p:cNvPr>
          <p:cNvSpPr txBox="1"/>
          <p:nvPr/>
        </p:nvSpPr>
        <p:spPr>
          <a:xfrm>
            <a:off x="925495" y="1142468"/>
            <a:ext cx="9470255" cy="2308324"/>
          </a:xfrm>
          <a:prstGeom prst="rect">
            <a:avLst/>
          </a:prstGeom>
          <a:noFill/>
        </p:spPr>
        <p:txBody>
          <a:bodyPr wrap="square">
            <a:spAutoFit/>
          </a:bodyPr>
          <a:lstStyle/>
          <a:p>
            <a:pPr marL="285750" indent="-285750" rtl="0">
              <a:spcBef>
                <a:spcPts val="1200"/>
              </a:spcBef>
              <a:spcAft>
                <a:spcPts val="1200"/>
              </a:spcAft>
              <a:buFont typeface="Wingdings" panose="05000000000000000000" pitchFamily="2" charset="2"/>
              <a:buChar char="§"/>
            </a:pPr>
            <a:r>
              <a:rPr lang="en-US" sz="1800" i="0" u="none" strike="noStrike" dirty="0">
                <a:solidFill>
                  <a:schemeClr val="tx1">
                    <a:lumMod val="95000"/>
                  </a:schemeClr>
                </a:solidFill>
                <a:effectLst/>
                <a:latin typeface="Arial" panose="020B0604020202020204" pitchFamily="34" charset="0"/>
              </a:rPr>
              <a:t>From the chart above it is observed that Complete product </a:t>
            </a:r>
            <a:r>
              <a:rPr lang="en-US" sz="1800" i="0" u="none" strike="noStrike" dirty="0" err="1">
                <a:solidFill>
                  <a:schemeClr val="tx1">
                    <a:lumMod val="95000"/>
                  </a:schemeClr>
                </a:solidFill>
                <a:effectLst/>
                <a:latin typeface="Arial" panose="020B0604020202020204" pitchFamily="34" charset="0"/>
              </a:rPr>
              <a:t>information,Website</a:t>
            </a:r>
            <a:r>
              <a:rPr lang="en-US" sz="1800" i="0" u="none" strike="noStrike" dirty="0">
                <a:solidFill>
                  <a:schemeClr val="tx1">
                    <a:lumMod val="95000"/>
                  </a:schemeClr>
                </a:solidFill>
                <a:effectLst/>
                <a:latin typeface="Arial" panose="020B0604020202020204" pitchFamily="34" charset="0"/>
              </a:rPr>
              <a:t>/application </a:t>
            </a:r>
            <a:r>
              <a:rPr lang="en-US" sz="1800" i="0" u="none" strike="noStrike" dirty="0" err="1">
                <a:solidFill>
                  <a:schemeClr val="tx1">
                    <a:lumMod val="95000"/>
                  </a:schemeClr>
                </a:solidFill>
                <a:effectLst/>
                <a:latin typeface="Arial" panose="020B0604020202020204" pitchFamily="34" charset="0"/>
              </a:rPr>
              <a:t>reliability,ease</a:t>
            </a:r>
            <a:r>
              <a:rPr lang="en-US" sz="1800" i="0" u="none" strike="noStrike" dirty="0">
                <a:solidFill>
                  <a:schemeClr val="tx1">
                    <a:lumMod val="95000"/>
                  </a:schemeClr>
                </a:solidFill>
                <a:effectLst/>
                <a:latin typeface="Arial" panose="020B0604020202020204" pitchFamily="34" charset="0"/>
              </a:rPr>
              <a:t> of using website/</a:t>
            </a:r>
            <a:r>
              <a:rPr lang="en-US" sz="1800" i="0" u="none" strike="noStrike" dirty="0" err="1">
                <a:solidFill>
                  <a:schemeClr val="tx1">
                    <a:lumMod val="95000"/>
                  </a:schemeClr>
                </a:solidFill>
                <a:effectLst/>
                <a:latin typeface="Arial" panose="020B0604020202020204" pitchFamily="34" charset="0"/>
              </a:rPr>
              <a:t>application,customer</a:t>
            </a:r>
            <a:r>
              <a:rPr lang="en-US" sz="1800" i="0" u="none" strike="noStrike" dirty="0">
                <a:solidFill>
                  <a:schemeClr val="tx1">
                    <a:lumMod val="95000"/>
                  </a:schemeClr>
                </a:solidFill>
                <a:effectLst/>
                <a:latin typeface="Arial" panose="020B0604020202020204" pitchFamily="34" charset="0"/>
              </a:rPr>
              <a:t> </a:t>
            </a:r>
            <a:r>
              <a:rPr lang="en-US" sz="1800" i="0" u="none" strike="noStrike" dirty="0" err="1">
                <a:solidFill>
                  <a:schemeClr val="tx1">
                    <a:lumMod val="95000"/>
                  </a:schemeClr>
                </a:solidFill>
                <a:effectLst/>
                <a:latin typeface="Arial" panose="020B0604020202020204" pitchFamily="34" charset="0"/>
              </a:rPr>
              <a:t>support,variety</a:t>
            </a:r>
            <a:r>
              <a:rPr lang="en-US" sz="1800" i="0" u="none" strike="noStrike" dirty="0">
                <a:solidFill>
                  <a:schemeClr val="tx1">
                    <a:lumMod val="95000"/>
                  </a:schemeClr>
                </a:solidFill>
                <a:effectLst/>
                <a:latin typeface="Arial" panose="020B0604020202020204" pitchFamily="34" charset="0"/>
              </a:rPr>
              <a:t> of payment </a:t>
            </a:r>
            <a:r>
              <a:rPr lang="en-US" sz="1800" i="0" u="none" strike="noStrike" dirty="0" err="1">
                <a:solidFill>
                  <a:schemeClr val="tx1">
                    <a:lumMod val="95000"/>
                  </a:schemeClr>
                </a:solidFill>
                <a:effectLst/>
                <a:latin typeface="Arial" panose="020B0604020202020204" pitchFamily="34" charset="0"/>
              </a:rPr>
              <a:t>options,Trustworthiness,Delivery</a:t>
            </a:r>
            <a:r>
              <a:rPr lang="en-US" sz="1800" i="0" u="none" strike="noStrike" dirty="0">
                <a:solidFill>
                  <a:schemeClr val="tx1">
                    <a:lumMod val="95000"/>
                  </a:schemeClr>
                </a:solidFill>
                <a:effectLst/>
                <a:latin typeface="Arial" panose="020B0604020202020204" pitchFamily="34" charset="0"/>
              </a:rPr>
              <a:t> </a:t>
            </a:r>
            <a:r>
              <a:rPr lang="en-US" sz="1800" i="0" u="none" strike="noStrike" dirty="0" err="1">
                <a:solidFill>
                  <a:schemeClr val="tx1">
                    <a:lumMod val="95000"/>
                  </a:schemeClr>
                </a:solidFill>
                <a:effectLst/>
                <a:latin typeface="Arial" panose="020B0604020202020204" pitchFamily="34" charset="0"/>
              </a:rPr>
              <a:t>Period,Getting</a:t>
            </a:r>
            <a:r>
              <a:rPr lang="en-US" sz="1800" i="0" u="none" strike="noStrike" dirty="0">
                <a:solidFill>
                  <a:schemeClr val="tx1">
                    <a:lumMod val="95000"/>
                  </a:schemeClr>
                </a:solidFill>
                <a:effectLst/>
                <a:latin typeface="Arial" panose="020B0604020202020204" pitchFamily="34" charset="0"/>
              </a:rPr>
              <a:t> value for money </a:t>
            </a:r>
            <a:r>
              <a:rPr lang="en-US" sz="1800" i="0" u="none" strike="noStrike" dirty="0" err="1">
                <a:solidFill>
                  <a:schemeClr val="tx1">
                    <a:lumMod val="95000"/>
                  </a:schemeClr>
                </a:solidFill>
                <a:effectLst/>
                <a:latin typeface="Arial" panose="020B0604020202020204" pitchFamily="34" charset="0"/>
              </a:rPr>
              <a:t>spend,enjoyment</a:t>
            </a:r>
            <a:r>
              <a:rPr lang="en-US" sz="1800" i="0" u="none" strike="noStrike" dirty="0">
                <a:solidFill>
                  <a:schemeClr val="tx1">
                    <a:lumMod val="95000"/>
                  </a:schemeClr>
                </a:solidFill>
                <a:effectLst/>
                <a:latin typeface="Arial" panose="020B0604020202020204" pitchFamily="34" charset="0"/>
              </a:rPr>
              <a:t> derived from </a:t>
            </a:r>
            <a:r>
              <a:rPr lang="en-US" sz="1800" i="0" u="none" strike="noStrike" dirty="0" err="1">
                <a:solidFill>
                  <a:schemeClr val="tx1">
                    <a:lumMod val="95000"/>
                  </a:schemeClr>
                </a:solidFill>
                <a:effectLst/>
                <a:latin typeface="Arial" panose="020B0604020202020204" pitchFamily="34" charset="0"/>
              </a:rPr>
              <a:t>shopping,website</a:t>
            </a:r>
            <a:r>
              <a:rPr lang="en-US" sz="1800" i="0" u="none" strike="noStrike" dirty="0">
                <a:solidFill>
                  <a:schemeClr val="tx1">
                    <a:lumMod val="95000"/>
                  </a:schemeClr>
                </a:solidFill>
                <a:effectLst/>
                <a:latin typeface="Arial" panose="020B0604020202020204" pitchFamily="34" charset="0"/>
              </a:rPr>
              <a:t> </a:t>
            </a:r>
            <a:r>
              <a:rPr lang="en-US" sz="1800" i="0" u="none" strike="noStrike" dirty="0" err="1">
                <a:solidFill>
                  <a:schemeClr val="tx1">
                    <a:lumMod val="95000"/>
                  </a:schemeClr>
                </a:solidFill>
                <a:effectLst/>
                <a:latin typeface="Arial" panose="020B0604020202020204" pitchFamily="34" charset="0"/>
              </a:rPr>
              <a:t>efficiency,visual</a:t>
            </a:r>
            <a:r>
              <a:rPr lang="en-US" sz="1800" i="0" u="none" strike="noStrike" dirty="0">
                <a:solidFill>
                  <a:schemeClr val="tx1">
                    <a:lumMod val="95000"/>
                  </a:schemeClr>
                </a:solidFill>
                <a:effectLst/>
                <a:latin typeface="Arial" panose="020B0604020202020204" pitchFamily="34" charset="0"/>
              </a:rPr>
              <a:t> appeal of website </a:t>
            </a:r>
            <a:r>
              <a:rPr lang="en-US" sz="1800" i="0" u="none" strike="noStrike" dirty="0" err="1">
                <a:solidFill>
                  <a:schemeClr val="tx1">
                    <a:lumMod val="95000"/>
                  </a:schemeClr>
                </a:solidFill>
                <a:effectLst/>
                <a:latin typeface="Arial" panose="020B0604020202020204" pitchFamily="34" charset="0"/>
              </a:rPr>
              <a:t>layout,Gratification</a:t>
            </a:r>
            <a:r>
              <a:rPr lang="en-US" sz="1800" i="0" u="none" strike="noStrike" dirty="0">
                <a:solidFill>
                  <a:schemeClr val="tx1">
                    <a:lumMod val="95000"/>
                  </a:schemeClr>
                </a:solidFill>
                <a:effectLst/>
                <a:latin typeface="Arial" panose="020B0604020202020204" pitchFamily="34" charset="0"/>
              </a:rPr>
              <a:t> from shopping </a:t>
            </a:r>
            <a:r>
              <a:rPr lang="en-US" sz="1800" i="0" u="none" strike="noStrike" dirty="0" err="1">
                <a:solidFill>
                  <a:schemeClr val="tx1">
                    <a:lumMod val="95000"/>
                  </a:schemeClr>
                </a:solidFill>
                <a:effectLst/>
                <a:latin typeface="Arial" panose="020B0604020202020204" pitchFamily="34" charset="0"/>
              </a:rPr>
              <a:t>online,Loyalty</a:t>
            </a:r>
            <a:r>
              <a:rPr lang="en-US" sz="1800" i="0" u="none" strike="noStrike" dirty="0">
                <a:solidFill>
                  <a:schemeClr val="tx1">
                    <a:lumMod val="95000"/>
                  </a:schemeClr>
                </a:solidFill>
                <a:effectLst/>
                <a:latin typeface="Arial" panose="020B0604020202020204" pitchFamily="34" charset="0"/>
              </a:rPr>
              <a:t> program access, </a:t>
            </a:r>
            <a:r>
              <a:rPr lang="en-US" sz="1800" i="0" u="none" strike="noStrike" dirty="0" err="1">
                <a:solidFill>
                  <a:schemeClr val="tx1">
                    <a:lumMod val="95000"/>
                  </a:schemeClr>
                </a:solidFill>
                <a:effectLst/>
                <a:latin typeface="Arial" panose="020B0604020202020204" pitchFamily="34" charset="0"/>
              </a:rPr>
              <a:t>etc</a:t>
            </a:r>
            <a:r>
              <a:rPr lang="en-US" sz="1800" i="0" u="none" strike="noStrike" dirty="0">
                <a:solidFill>
                  <a:schemeClr val="tx1">
                    <a:lumMod val="95000"/>
                  </a:schemeClr>
                </a:solidFill>
                <a:effectLst/>
                <a:latin typeface="Arial" panose="020B0604020202020204" pitchFamily="34" charset="0"/>
              </a:rPr>
              <a:t> have a strong positive correlation with customer retention, speedy order </a:t>
            </a:r>
            <a:r>
              <a:rPr lang="en-US" sz="1800" i="0" u="none" strike="noStrike" dirty="0" err="1">
                <a:solidFill>
                  <a:schemeClr val="tx1">
                    <a:lumMod val="95000"/>
                  </a:schemeClr>
                </a:solidFill>
                <a:effectLst/>
                <a:latin typeface="Arial" panose="020B0604020202020204" pitchFamily="34" charset="0"/>
              </a:rPr>
              <a:t>delivery,longer</a:t>
            </a:r>
            <a:r>
              <a:rPr lang="en-US" sz="1800" i="0" u="none" strike="noStrike" dirty="0">
                <a:solidFill>
                  <a:schemeClr val="tx1">
                    <a:lumMod val="95000"/>
                  </a:schemeClr>
                </a:solidFill>
                <a:effectLst/>
                <a:latin typeface="Arial" panose="020B0604020202020204" pitchFamily="34" charset="0"/>
              </a:rPr>
              <a:t> loading time of </a:t>
            </a:r>
            <a:r>
              <a:rPr lang="en-US" sz="1800" i="0" u="none" strike="noStrike" dirty="0" err="1">
                <a:solidFill>
                  <a:schemeClr val="tx1">
                    <a:lumMod val="95000"/>
                  </a:schemeClr>
                </a:solidFill>
                <a:effectLst/>
                <a:latin typeface="Arial" panose="020B0604020202020204" pitchFamily="34" charset="0"/>
              </a:rPr>
              <a:t>website,provision</a:t>
            </a:r>
            <a:r>
              <a:rPr lang="en-US" sz="1800" i="0" u="none" strike="noStrike" dirty="0">
                <a:solidFill>
                  <a:schemeClr val="tx1">
                    <a:lumMod val="95000"/>
                  </a:schemeClr>
                </a:solidFill>
                <a:effectLst/>
                <a:latin typeface="Arial" panose="020B0604020202020204" pitchFamily="34" charset="0"/>
              </a:rPr>
              <a:t> of complete relevant information </a:t>
            </a:r>
            <a:r>
              <a:rPr lang="en-US" sz="1800" i="0" u="none" strike="noStrike" dirty="0" err="1">
                <a:solidFill>
                  <a:schemeClr val="tx1">
                    <a:lumMod val="95000"/>
                  </a:schemeClr>
                </a:solidFill>
                <a:effectLst/>
                <a:latin typeface="Arial" panose="020B0604020202020204" pitchFamily="34" charset="0"/>
              </a:rPr>
              <a:t>etc</a:t>
            </a:r>
            <a:r>
              <a:rPr lang="en-US" sz="1800" i="0" u="none" strike="noStrike" dirty="0">
                <a:solidFill>
                  <a:schemeClr val="tx1">
                    <a:lumMod val="95000"/>
                  </a:schemeClr>
                </a:solidFill>
                <a:effectLst/>
                <a:latin typeface="Arial" panose="020B0604020202020204" pitchFamily="34" charset="0"/>
              </a:rPr>
              <a:t> have a strong correlation with customer retention.</a:t>
            </a:r>
            <a:endParaRPr lang="en-US" dirty="0">
              <a:solidFill>
                <a:schemeClr val="tx1">
                  <a:lumMod val="95000"/>
                </a:schemeClr>
              </a:solidFill>
              <a:effectLst/>
            </a:endParaRPr>
          </a:p>
        </p:txBody>
      </p:sp>
      <p:sp>
        <p:nvSpPr>
          <p:cNvPr id="5" name="TextBox 4">
            <a:extLst>
              <a:ext uri="{FF2B5EF4-FFF2-40B4-BE49-F238E27FC236}">
                <a16:creationId xmlns:a16="http://schemas.microsoft.com/office/drawing/2014/main" id="{1F77F6BE-BA84-4CE9-AE14-DE9A3FEA2F90}"/>
              </a:ext>
            </a:extLst>
          </p:cNvPr>
          <p:cNvSpPr txBox="1"/>
          <p:nvPr/>
        </p:nvSpPr>
        <p:spPr>
          <a:xfrm>
            <a:off x="925496" y="302710"/>
            <a:ext cx="9701075" cy="400110"/>
          </a:xfrm>
          <a:prstGeom prst="rect">
            <a:avLst/>
          </a:prstGeom>
          <a:noFill/>
        </p:spPr>
        <p:txBody>
          <a:bodyPr wrap="square">
            <a:spAutoFit/>
          </a:bodyPr>
          <a:lstStyle/>
          <a:p>
            <a:r>
              <a:rPr lang="en-US" sz="2000" b="1" i="0" u="none" strike="noStrike" dirty="0">
                <a:solidFill>
                  <a:srgbClr val="FFFF00"/>
                </a:solidFill>
                <a:effectLst/>
                <a:latin typeface="Arial" panose="020B0604020202020204" pitchFamily="34" charset="0"/>
              </a:rPr>
              <a:t>Finding the correlation between Customer Retention and Perceived Risks :-</a:t>
            </a:r>
            <a:endParaRPr lang="en-IN" sz="2000" dirty="0">
              <a:solidFill>
                <a:srgbClr val="FFFF00"/>
              </a:solidFill>
            </a:endParaRPr>
          </a:p>
        </p:txBody>
      </p:sp>
    </p:spTree>
    <p:extLst>
      <p:ext uri="{BB962C8B-B14F-4D97-AF65-F5344CB8AC3E}">
        <p14:creationId xmlns:p14="http://schemas.microsoft.com/office/powerpoint/2010/main" val="1815969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2F005-AC2A-4232-B820-F34AE7C29CE5}"/>
              </a:ext>
            </a:extLst>
          </p:cNvPr>
          <p:cNvSpPr txBox="1"/>
          <p:nvPr/>
        </p:nvSpPr>
        <p:spPr>
          <a:xfrm>
            <a:off x="976542" y="2310699"/>
            <a:ext cx="9836459" cy="3693319"/>
          </a:xfrm>
          <a:prstGeom prst="rect">
            <a:avLst/>
          </a:prstGeom>
          <a:noFill/>
        </p:spPr>
        <p:txBody>
          <a:bodyPr wrap="square">
            <a:spAutoFit/>
          </a:bodyPr>
          <a:lstStyle/>
          <a:p>
            <a:pPr marL="285750" indent="-285750">
              <a:buFont typeface="Wingdings" panose="05000000000000000000" pitchFamily="2" charset="2"/>
              <a:buChar char="§"/>
            </a:pPr>
            <a:r>
              <a:rPr lang="en-US" sz="1800" b="0" i="0" u="none" strike="noStrike" dirty="0">
                <a:solidFill>
                  <a:schemeClr val="tx1">
                    <a:lumMod val="95000"/>
                  </a:schemeClr>
                </a:solidFill>
                <a:effectLst/>
                <a:latin typeface="Open Sans"/>
              </a:rPr>
              <a:t>From the above Exploratory Data Analysis, it is determined that for any website to retain customers, for the growth of its customer-base and to build and maintain a successful business, it is important that the E-tailers focus on enhancing customer experience in shopping on their websites, while ensuring that all of their particular hedonic and utilitarian needs are satisfied, while taking steps to minimize the perceived risks. Offering a huge variety of products, impeccable website design, user friendly interface, a huge variety of safe and convenient payment options, offering strong data security and privacy, helpful, empathetic support staff and impeccable customer service, optimized website processes that universally load in optimal time on all types of platforms and systems, faster delivery etc. are vital to ensure customer loyalty to the brand of the e-tailer Experienced customers, give great  importance to their experiences of previous purchases, which in turn speeds up the process of attaining their shopping goals. </a:t>
            </a:r>
            <a:endParaRPr lang="en-IN" dirty="0">
              <a:solidFill>
                <a:schemeClr val="tx1">
                  <a:lumMod val="95000"/>
                </a:schemeClr>
              </a:solidFill>
            </a:endParaRPr>
          </a:p>
        </p:txBody>
      </p:sp>
      <p:sp>
        <p:nvSpPr>
          <p:cNvPr id="5" name="TextBox 4">
            <a:extLst>
              <a:ext uri="{FF2B5EF4-FFF2-40B4-BE49-F238E27FC236}">
                <a16:creationId xmlns:a16="http://schemas.microsoft.com/office/drawing/2014/main" id="{89ED0FFF-BE1A-4C63-ACBB-8946B91AD4B6}"/>
              </a:ext>
            </a:extLst>
          </p:cNvPr>
          <p:cNvSpPr txBox="1"/>
          <p:nvPr/>
        </p:nvSpPr>
        <p:spPr>
          <a:xfrm>
            <a:off x="976542" y="547741"/>
            <a:ext cx="6094520" cy="584775"/>
          </a:xfrm>
          <a:prstGeom prst="rect">
            <a:avLst/>
          </a:prstGeom>
          <a:noFill/>
        </p:spPr>
        <p:txBody>
          <a:bodyPr wrap="square">
            <a:spAutoFit/>
          </a:bodyPr>
          <a:lstStyle/>
          <a:p>
            <a:r>
              <a:rPr lang="en-IN" sz="3200" b="1" i="0" u="none" strike="noStrike" dirty="0">
                <a:solidFill>
                  <a:srgbClr val="FFFF00"/>
                </a:solidFill>
                <a:effectLst/>
                <a:latin typeface="Arial" panose="020B0604020202020204" pitchFamily="34" charset="0"/>
              </a:rPr>
              <a:t>Concluding Remarks.</a:t>
            </a:r>
            <a:endParaRPr lang="en-IN" sz="3200" dirty="0">
              <a:solidFill>
                <a:srgbClr val="FFFF00"/>
              </a:solidFill>
            </a:endParaRPr>
          </a:p>
        </p:txBody>
      </p:sp>
    </p:spTree>
    <p:extLst>
      <p:ext uri="{BB962C8B-B14F-4D97-AF65-F5344CB8AC3E}">
        <p14:creationId xmlns:p14="http://schemas.microsoft.com/office/powerpoint/2010/main" val="214035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B13315-8209-44B9-A703-9D94F69E438B}"/>
              </a:ext>
            </a:extLst>
          </p:cNvPr>
          <p:cNvSpPr txBox="1"/>
          <p:nvPr/>
        </p:nvSpPr>
        <p:spPr>
          <a:xfrm>
            <a:off x="958789" y="1997477"/>
            <a:ext cx="10457895" cy="4185761"/>
          </a:xfrm>
          <a:prstGeom prst="rect">
            <a:avLst/>
          </a:prstGeom>
          <a:noFill/>
        </p:spPr>
        <p:txBody>
          <a:bodyPr wrap="square">
            <a:spAutoFit/>
          </a:bodyPr>
          <a:lstStyle/>
          <a:p>
            <a:pPr marL="285750" indent="-285750">
              <a:buFont typeface="Wingdings" panose="05000000000000000000" pitchFamily="2" charset="2"/>
              <a:buChar char="§"/>
            </a:pPr>
            <a:r>
              <a:rPr lang="en-US" sz="1400" dirty="0">
                <a:solidFill>
                  <a:schemeClr val="tx1"/>
                </a:solidFill>
              </a:rPr>
              <a:t>According to studies it is observed that repeat customer purchase resulting from a long standing loyalty positively affects an e-retailer growth and profitability.</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The motivation level of a Customer to shop from an e-retail vendor depends on various factors. They can be psychologically categorized into two broad categories: (a) Hedonistic (b) Utilitarian shopping values. </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Hedonistic values represent the excitement, and pleasurable experiences derived from shopping online. </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Hedonic shopping values are considered as the most vital factor for online customer satisfaction leading to customer retention. Hedonic shoppers prefer to shop on an e-retail store, which offers more than transaction related interactive controls (information, security, and privacy), but also the aesthetics, emotional value, sensual stimulation etc., which enhances the pleasure of e-retail shopping experience.</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Utilitarian shopping values are those related to the level of fulfillment as a result of being able to achieve the shopping goals. </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The utilitarian shopping values are rational, goal oriented and effective decision-based, which improve the customer satisfaction. Utilitarian e-retail customers concentrate mainly on functions related to specific task, for example: price comparison features, customer review before making a purchase.</a:t>
            </a:r>
            <a:endParaRPr lang="en-US" dirty="0">
              <a:solidFill>
                <a:schemeClr val="tx1"/>
              </a:solidFill>
            </a:endParaRPr>
          </a:p>
        </p:txBody>
      </p:sp>
      <p:sp>
        <p:nvSpPr>
          <p:cNvPr id="4" name="TextBox 3">
            <a:extLst>
              <a:ext uri="{FF2B5EF4-FFF2-40B4-BE49-F238E27FC236}">
                <a16:creationId xmlns:a16="http://schemas.microsoft.com/office/drawing/2014/main" id="{ECFAC759-F733-427C-86B6-81F394F8670F}"/>
              </a:ext>
            </a:extLst>
          </p:cNvPr>
          <p:cNvSpPr txBox="1"/>
          <p:nvPr/>
        </p:nvSpPr>
        <p:spPr>
          <a:xfrm>
            <a:off x="958789" y="674762"/>
            <a:ext cx="5646198" cy="523220"/>
          </a:xfrm>
          <a:prstGeom prst="rect">
            <a:avLst/>
          </a:prstGeom>
          <a:noFill/>
        </p:spPr>
        <p:txBody>
          <a:bodyPr wrap="square" rtlCol="0">
            <a:spAutoFit/>
          </a:bodyPr>
          <a:lstStyle/>
          <a:p>
            <a:r>
              <a:rPr lang="en-US" sz="2800" b="1" dirty="0">
                <a:solidFill>
                  <a:srgbClr val="FFFF00"/>
                </a:solidFill>
              </a:rPr>
              <a:t>Theoretical Background :-</a:t>
            </a:r>
            <a:endParaRPr lang="en-IN" sz="2800" b="1" dirty="0">
              <a:solidFill>
                <a:srgbClr val="FFFF00"/>
              </a:solidFill>
            </a:endParaRPr>
          </a:p>
        </p:txBody>
      </p:sp>
    </p:spTree>
    <p:extLst>
      <p:ext uri="{BB962C8B-B14F-4D97-AF65-F5344CB8AC3E}">
        <p14:creationId xmlns:p14="http://schemas.microsoft.com/office/powerpoint/2010/main" val="19888089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50BCD7-7B8B-4234-8829-F8A923BE93A0}"/>
              </a:ext>
            </a:extLst>
          </p:cNvPr>
          <p:cNvSpPr txBox="1"/>
          <p:nvPr/>
        </p:nvSpPr>
        <p:spPr>
          <a:xfrm>
            <a:off x="994299" y="2426148"/>
            <a:ext cx="9632272" cy="2862322"/>
          </a:xfrm>
          <a:prstGeom prst="rect">
            <a:avLst/>
          </a:prstGeom>
          <a:noFill/>
        </p:spPr>
        <p:txBody>
          <a:bodyPr wrap="square">
            <a:spAutoFit/>
          </a:bodyPr>
          <a:lstStyle/>
          <a:p>
            <a:pPr marL="285750" indent="-285750" rtl="0">
              <a:spcBef>
                <a:spcPts val="1000"/>
              </a:spcBef>
              <a:spcAft>
                <a:spcPts val="0"/>
              </a:spcAft>
              <a:buFont typeface="Wingdings" panose="05000000000000000000" pitchFamily="2" charset="2"/>
              <a:buChar char="§"/>
            </a:pPr>
            <a:r>
              <a:rPr lang="en-US" sz="1800" b="0" i="0" u="none" strike="noStrike" dirty="0">
                <a:solidFill>
                  <a:schemeClr val="tx1">
                    <a:lumMod val="95000"/>
                  </a:schemeClr>
                </a:solidFill>
                <a:effectLst/>
                <a:latin typeface="Open Sans"/>
              </a:rPr>
              <a:t>In this way customers would  purchase repeatedly  on the basis of the judgment of value, which is necessary to help consumers to accomplish their goal of shopping. The major reason why Amazon.in and Flipkart.com dominate the E commerce market in terms of customer retention and brand loyalty is that they have dedicated all their resources to studying and understanding the various requirements of individual customers that play as important factors in fulfilling their hedonic and utilitarian needs while giving them a sense of trust in making purchases on their respective websites while at the same time giving them incentives in various forms(discounts, cashbacks loyalty programs etc.) that keep them returning to make recurring purchases.</a:t>
            </a:r>
            <a:endParaRPr lang="en-US" b="0" dirty="0">
              <a:solidFill>
                <a:schemeClr val="tx1">
                  <a:lumMod val="95000"/>
                </a:schemeClr>
              </a:solidFill>
              <a:effectLst/>
            </a:endParaRPr>
          </a:p>
        </p:txBody>
      </p:sp>
      <p:sp>
        <p:nvSpPr>
          <p:cNvPr id="4" name="TextBox 3">
            <a:extLst>
              <a:ext uri="{FF2B5EF4-FFF2-40B4-BE49-F238E27FC236}">
                <a16:creationId xmlns:a16="http://schemas.microsoft.com/office/drawing/2014/main" id="{276A24E5-7739-4BE4-AD00-42B39BD29A90}"/>
              </a:ext>
            </a:extLst>
          </p:cNvPr>
          <p:cNvSpPr txBox="1"/>
          <p:nvPr/>
        </p:nvSpPr>
        <p:spPr>
          <a:xfrm>
            <a:off x="976542" y="547741"/>
            <a:ext cx="6094520" cy="584775"/>
          </a:xfrm>
          <a:prstGeom prst="rect">
            <a:avLst/>
          </a:prstGeom>
          <a:noFill/>
        </p:spPr>
        <p:txBody>
          <a:bodyPr wrap="square">
            <a:spAutoFit/>
          </a:bodyPr>
          <a:lstStyle/>
          <a:p>
            <a:r>
              <a:rPr lang="en-IN" sz="3200" b="1" i="0" u="none" strike="noStrike" dirty="0">
                <a:solidFill>
                  <a:srgbClr val="FFFF00"/>
                </a:solidFill>
                <a:effectLst/>
                <a:latin typeface="Arial" panose="020B0604020202020204" pitchFamily="34" charset="0"/>
              </a:rPr>
              <a:t>Concluding Remarks.</a:t>
            </a:r>
            <a:endParaRPr lang="en-IN" sz="3200" dirty="0">
              <a:solidFill>
                <a:srgbClr val="FFFF00"/>
              </a:solidFill>
            </a:endParaRPr>
          </a:p>
        </p:txBody>
      </p:sp>
    </p:spTree>
    <p:extLst>
      <p:ext uri="{BB962C8B-B14F-4D97-AF65-F5344CB8AC3E}">
        <p14:creationId xmlns:p14="http://schemas.microsoft.com/office/powerpoint/2010/main" val="422902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67F77B-7A9F-48E2-A166-B5F9CFF80D13}"/>
              </a:ext>
            </a:extLst>
          </p:cNvPr>
          <p:cNvSpPr txBox="1"/>
          <p:nvPr/>
        </p:nvSpPr>
        <p:spPr>
          <a:xfrm>
            <a:off x="914401" y="2223752"/>
            <a:ext cx="10218198" cy="2246769"/>
          </a:xfrm>
          <a:prstGeom prst="rect">
            <a:avLst/>
          </a:prstGeom>
          <a:noFill/>
        </p:spPr>
        <p:txBody>
          <a:bodyPr wrap="square">
            <a:spAutoFit/>
          </a:bodyPr>
          <a:lstStyle/>
          <a:p>
            <a:pPr marL="285750" indent="-285750">
              <a:buFont typeface="Wingdings" panose="05000000000000000000" pitchFamily="2" charset="2"/>
              <a:buChar char="§"/>
            </a:pPr>
            <a:r>
              <a:rPr lang="en-US" sz="1400" dirty="0">
                <a:solidFill>
                  <a:schemeClr val="tx1"/>
                </a:solidFill>
              </a:rPr>
              <a:t>Aside from Hedonic and Utilitarian values, certain perceived risks also influence the purchase decision of an online customer and therefore, these risks are also a crucial factor in determining the loyalty of a customer to an e-commerce brand. </a:t>
            </a:r>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Online shopping has a more pronounced perception of risk  than the traditional physical shopping </a:t>
            </a:r>
            <a:r>
              <a:rPr lang="en-US" sz="1400" dirty="0" err="1">
                <a:solidFill>
                  <a:schemeClr val="tx1"/>
                </a:solidFill>
              </a:rPr>
              <a:t>store,because</a:t>
            </a:r>
            <a:r>
              <a:rPr lang="en-US" sz="1400" dirty="0">
                <a:solidFill>
                  <a:schemeClr val="tx1"/>
                </a:solidFill>
              </a:rPr>
              <a:t>  of temporal and spatial separation between the sellers and buyers. </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solidFill>
                <a:schemeClr val="tx1"/>
              </a:solidFill>
            </a:endParaRPr>
          </a:p>
          <a:p>
            <a:pPr marL="285750" indent="-285750">
              <a:buFont typeface="Wingdings" panose="05000000000000000000" pitchFamily="2" charset="2"/>
              <a:buChar char="§"/>
            </a:pPr>
            <a:r>
              <a:rPr lang="en-US" sz="1400" dirty="0">
                <a:solidFill>
                  <a:schemeClr val="tx1"/>
                </a:solidFill>
              </a:rPr>
              <a:t>Risk could arise from an unpredictable event during a transaction or delivery period or at the end of a delivery and may not be pleasant to the online customer.</a:t>
            </a:r>
            <a:endParaRPr lang="en-IN" sz="1400" dirty="0">
              <a:solidFill>
                <a:schemeClr val="tx1"/>
              </a:solidFill>
            </a:endParaRPr>
          </a:p>
        </p:txBody>
      </p:sp>
      <p:sp>
        <p:nvSpPr>
          <p:cNvPr id="4" name="TextBox 3">
            <a:extLst>
              <a:ext uri="{FF2B5EF4-FFF2-40B4-BE49-F238E27FC236}">
                <a16:creationId xmlns:a16="http://schemas.microsoft.com/office/drawing/2014/main" id="{D12AF8F2-E658-4AA1-8173-F843A2194878}"/>
              </a:ext>
            </a:extLst>
          </p:cNvPr>
          <p:cNvSpPr txBox="1"/>
          <p:nvPr/>
        </p:nvSpPr>
        <p:spPr>
          <a:xfrm>
            <a:off x="1127465" y="621496"/>
            <a:ext cx="5646198" cy="523220"/>
          </a:xfrm>
          <a:prstGeom prst="rect">
            <a:avLst/>
          </a:prstGeom>
          <a:noFill/>
        </p:spPr>
        <p:txBody>
          <a:bodyPr wrap="square" rtlCol="0">
            <a:spAutoFit/>
          </a:bodyPr>
          <a:lstStyle/>
          <a:p>
            <a:r>
              <a:rPr lang="en-US" sz="2800" b="1" dirty="0">
                <a:solidFill>
                  <a:srgbClr val="FFFF00"/>
                </a:solidFill>
              </a:rPr>
              <a:t>Theoretical Background :-</a:t>
            </a:r>
            <a:endParaRPr lang="en-IN" sz="2800" b="1" dirty="0">
              <a:solidFill>
                <a:srgbClr val="FFFF00"/>
              </a:solidFill>
            </a:endParaRPr>
          </a:p>
        </p:txBody>
      </p:sp>
    </p:spTree>
    <p:extLst>
      <p:ext uri="{BB962C8B-B14F-4D97-AF65-F5344CB8AC3E}">
        <p14:creationId xmlns:p14="http://schemas.microsoft.com/office/powerpoint/2010/main" val="370402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D155C6-6348-4E32-9784-62120F13E654}"/>
              </a:ext>
            </a:extLst>
          </p:cNvPr>
          <p:cNvSpPr txBox="1"/>
          <p:nvPr/>
        </p:nvSpPr>
        <p:spPr>
          <a:xfrm>
            <a:off x="1384917" y="1861558"/>
            <a:ext cx="9286042" cy="1292662"/>
          </a:xfrm>
          <a:prstGeom prst="rect">
            <a:avLst/>
          </a:prstGeom>
          <a:noFill/>
        </p:spPr>
        <p:txBody>
          <a:bodyPr wrap="square">
            <a:spAutoFit/>
          </a:bodyPr>
          <a:lstStyle/>
          <a:p>
            <a:pPr marL="285750" indent="-285750" rtl="0">
              <a:spcBef>
                <a:spcPts val="1200"/>
              </a:spcBef>
              <a:spcAft>
                <a:spcPts val="1200"/>
              </a:spcAft>
              <a:buFont typeface="Wingdings" panose="05000000000000000000" pitchFamily="2" charset="2"/>
              <a:buChar char="Ø"/>
            </a:pPr>
            <a:r>
              <a:rPr lang="en-US" sz="1400" dirty="0"/>
              <a:t>The individual columns of the dataset were first analyzed to study their composition and then, with reference to the diagram and the theoretical background of the case study, the relationships between various columns were understood through data visualization using Count plots.</a:t>
            </a:r>
          </a:p>
          <a:p>
            <a:pPr rtl="0">
              <a:spcBef>
                <a:spcPts val="1200"/>
              </a:spcBef>
              <a:spcAft>
                <a:spcPts val="1200"/>
              </a:spcAft>
            </a:pPr>
            <a:endParaRPr lang="en-US" sz="1600" b="0" dirty="0">
              <a:effectLst/>
            </a:endParaRPr>
          </a:p>
        </p:txBody>
      </p:sp>
      <p:sp>
        <p:nvSpPr>
          <p:cNvPr id="5" name="TextBox 4">
            <a:extLst>
              <a:ext uri="{FF2B5EF4-FFF2-40B4-BE49-F238E27FC236}">
                <a16:creationId xmlns:a16="http://schemas.microsoft.com/office/drawing/2014/main" id="{87D7A6D0-E9DB-4DF3-A8EA-E4651DBD78B2}"/>
              </a:ext>
            </a:extLst>
          </p:cNvPr>
          <p:cNvSpPr txBox="1"/>
          <p:nvPr/>
        </p:nvSpPr>
        <p:spPr>
          <a:xfrm>
            <a:off x="1384917" y="858459"/>
            <a:ext cx="6094520" cy="461665"/>
          </a:xfrm>
          <a:prstGeom prst="rect">
            <a:avLst/>
          </a:prstGeom>
          <a:noFill/>
        </p:spPr>
        <p:txBody>
          <a:bodyPr wrap="square">
            <a:spAutoFit/>
          </a:bodyPr>
          <a:lstStyle/>
          <a:p>
            <a:r>
              <a:rPr kumimoji="0" lang="en-IN" sz="2400" b="1" i="0" u="none" strike="noStrike" kern="1200" cap="none" spc="0" normalizeH="0" baseline="0" noProof="0" dirty="0">
                <a:ln>
                  <a:noFill/>
                </a:ln>
                <a:solidFill>
                  <a:srgbClr val="FFFF00"/>
                </a:solidFill>
                <a:effectLst/>
                <a:uLnTx/>
                <a:uFillTx/>
                <a:latin typeface="Trebuchet MS" panose="020B0603020202020204"/>
                <a:ea typeface="+mj-ea"/>
                <a:cs typeface="+mj-cs"/>
              </a:rPr>
              <a:t>Exploratory Data Analysis :-</a:t>
            </a:r>
            <a:endParaRPr lang="en-IN" sz="2400" dirty="0">
              <a:solidFill>
                <a:srgbClr val="FFFF00"/>
              </a:solidFill>
            </a:endParaRPr>
          </a:p>
        </p:txBody>
      </p:sp>
    </p:spTree>
    <p:extLst>
      <p:ext uri="{BB962C8B-B14F-4D97-AF65-F5344CB8AC3E}">
        <p14:creationId xmlns:p14="http://schemas.microsoft.com/office/powerpoint/2010/main" val="28307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BB479E-0E37-4C4E-919E-E192089CFD08}"/>
              </a:ext>
            </a:extLst>
          </p:cNvPr>
          <p:cNvSpPr txBox="1"/>
          <p:nvPr/>
        </p:nvSpPr>
        <p:spPr>
          <a:xfrm>
            <a:off x="1440402" y="982747"/>
            <a:ext cx="6094520" cy="369332"/>
          </a:xfrm>
          <a:prstGeom prst="rect">
            <a:avLst/>
          </a:prstGeom>
          <a:noFill/>
        </p:spPr>
        <p:txBody>
          <a:bodyPr wrap="square">
            <a:spAutoFit/>
          </a:bodyPr>
          <a:lstStyle/>
          <a:p>
            <a:r>
              <a:rPr lang="en-IN" sz="1800" b="1" i="0" u="none" strike="noStrike" dirty="0">
                <a:solidFill>
                  <a:srgbClr val="FFFF00"/>
                </a:solidFill>
                <a:effectLst/>
                <a:latin typeface="Arial" panose="020B0604020202020204" pitchFamily="34" charset="0"/>
              </a:rPr>
              <a:t>Analysing the Target Class :_</a:t>
            </a:r>
            <a:endParaRPr lang="en-IN" dirty="0">
              <a:solidFill>
                <a:srgbClr val="FFFF00"/>
              </a:solidFill>
            </a:endParaRPr>
          </a:p>
        </p:txBody>
      </p:sp>
      <p:sp>
        <p:nvSpPr>
          <p:cNvPr id="5" name="TextBox 4">
            <a:extLst>
              <a:ext uri="{FF2B5EF4-FFF2-40B4-BE49-F238E27FC236}">
                <a16:creationId xmlns:a16="http://schemas.microsoft.com/office/drawing/2014/main" id="{1026569D-6850-4967-9B2B-35E7D0FFF297}"/>
              </a:ext>
            </a:extLst>
          </p:cNvPr>
          <p:cNvSpPr txBox="1"/>
          <p:nvPr/>
        </p:nvSpPr>
        <p:spPr>
          <a:xfrm>
            <a:off x="1351625" y="1865141"/>
            <a:ext cx="9701074" cy="1754326"/>
          </a:xfrm>
          <a:prstGeom prst="rect">
            <a:avLst/>
          </a:prstGeom>
          <a:noFill/>
        </p:spPr>
        <p:txBody>
          <a:bodyPr wrap="square">
            <a:spAutoFit/>
          </a:bodyPr>
          <a:lstStyle/>
          <a:p>
            <a:pPr marL="0" indent="0">
              <a:buNone/>
            </a:pPr>
            <a:r>
              <a:rPr lang="en-US" sz="1800" b="1" i="0" u="none" strike="noStrike" dirty="0">
                <a:solidFill>
                  <a:srgbClr val="000000"/>
                </a:solidFill>
                <a:effectLst/>
                <a:latin typeface="Arial" panose="020B0604020202020204" pitchFamily="34" charset="0"/>
              </a:rPr>
              <a:t> </a:t>
            </a:r>
            <a:r>
              <a:rPr lang="en-US" sz="1800" b="1" i="0" u="none" strike="noStrike" dirty="0">
                <a:solidFill>
                  <a:schemeClr val="accent2"/>
                </a:solidFill>
                <a:effectLst/>
                <a:latin typeface="Arial" panose="020B0604020202020204" pitchFamily="34" charset="0"/>
              </a:rPr>
              <a:t>Underlying Assumptions</a:t>
            </a:r>
            <a:r>
              <a:rPr lang="en-US" sz="1800" i="0" u="none" strike="noStrike" dirty="0">
                <a:solidFill>
                  <a:schemeClr val="accent2"/>
                </a:solidFill>
                <a:effectLst/>
                <a:latin typeface="Arial" panose="020B0604020202020204" pitchFamily="34" charset="0"/>
              </a:rPr>
              <a:t>:</a:t>
            </a:r>
          </a:p>
          <a:p>
            <a:pPr marL="0" indent="0">
              <a:buNone/>
            </a:pPr>
            <a:endParaRPr lang="en-US" sz="1800" i="0" u="none" strike="noStrike" dirty="0">
              <a:solidFill>
                <a:srgbClr val="000000"/>
              </a:solidFill>
              <a:effectLst/>
              <a:latin typeface="Arial" panose="020B0604020202020204" pitchFamily="34" charset="0"/>
            </a:endParaRPr>
          </a:p>
          <a:p>
            <a:pPr marL="285750" indent="-285750">
              <a:buFont typeface="Wingdings" panose="05000000000000000000" pitchFamily="2" charset="2"/>
              <a:buChar char="Ø"/>
            </a:pPr>
            <a:r>
              <a:rPr lang="en-US" sz="1800" i="0" u="none" strike="noStrike" dirty="0">
                <a:solidFill>
                  <a:schemeClr val="tx1">
                    <a:lumMod val="95000"/>
                  </a:schemeClr>
                </a:solidFill>
                <a:effectLst/>
                <a:latin typeface="Arial" panose="020B0604020202020204" pitchFamily="34" charset="0"/>
              </a:rPr>
              <a:t>Column: 'Which of the Indian online retailer would you recommend to a friend?' can be regarded as a representation of customer Loyalty / Retention since customers who recommend the services of an ecommerce are very highly likely to buy from those websites again.</a:t>
            </a:r>
            <a:endParaRPr lang="en-IN" dirty="0">
              <a:solidFill>
                <a:schemeClr val="tx1">
                  <a:lumMod val="95000"/>
                </a:schemeClr>
              </a:solidFill>
            </a:endParaRPr>
          </a:p>
        </p:txBody>
      </p:sp>
    </p:spTree>
    <p:extLst>
      <p:ext uri="{BB962C8B-B14F-4D97-AF65-F5344CB8AC3E}">
        <p14:creationId xmlns:p14="http://schemas.microsoft.com/office/powerpoint/2010/main" val="3794061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254</TotalTime>
  <Words>4290</Words>
  <Application>Microsoft Office PowerPoint</Application>
  <PresentationFormat>Widescreen</PresentationFormat>
  <Paragraphs>324</Paragraphs>
  <Slides>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Arial Narrow</vt:lpstr>
      <vt:lpstr>Century Gothic</vt:lpstr>
      <vt:lpstr>Open Sans</vt:lpstr>
      <vt:lpstr>Trebuchet MS</vt:lpstr>
      <vt:lpstr>Wingdings</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Mukherjee</dc:creator>
  <cp:lastModifiedBy>Siddharth Mukherjee</cp:lastModifiedBy>
  <cp:revision>65</cp:revision>
  <dcterms:created xsi:type="dcterms:W3CDTF">2022-01-22T17:06:01Z</dcterms:created>
  <dcterms:modified xsi:type="dcterms:W3CDTF">2022-01-23T03:19:46Z</dcterms:modified>
</cp:coreProperties>
</file>