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63" r:id="rId48"/>
    <p:sldId id="353" r:id="rId49"/>
    <p:sldId id="354" r:id="rId50"/>
    <p:sldId id="355" r:id="rId51"/>
    <p:sldId id="356" r:id="rId52"/>
    <p:sldId id="357" r:id="rId53"/>
    <p:sldId id="358" r:id="rId54"/>
    <p:sldId id="359" r:id="rId55"/>
    <p:sldId id="360" r:id="rId56"/>
    <p:sldId id="361" r:id="rId57"/>
    <p:sldId id="362" r:id="rId58"/>
    <p:sldId id="364" r:id="rId59"/>
    <p:sldId id="365" r:id="rId60"/>
    <p:sldId id="366" r:id="rId61"/>
    <p:sldId id="367" r:id="rId62"/>
    <p:sldId id="368" r:id="rId63"/>
    <p:sldId id="36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3/23/2022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3/23/2022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3/23/2022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3/23/2022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3/23/2022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3/23/2022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3/23/2022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3/23/2022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3/23/2022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3/23/2022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871148" y="516068"/>
            <a:ext cx="9339652" cy="2912932"/>
          </a:xfrm>
        </p:spPr>
        <p:txBody>
          <a:bodyPr>
            <a:normAutofit/>
          </a:bodyPr>
          <a:lstStyle/>
          <a:p>
            <a:r>
              <a:rPr lang="en-US" sz="8000" dirty="0"/>
              <a:t>Flight Pric</a:t>
            </a:r>
            <a:r>
              <a:rPr lang="en-US" dirty="0"/>
              <a:t>e Prediction Project</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1423155" y="4878795"/>
            <a:ext cx="3301245" cy="1021498"/>
          </a:xfrm>
        </p:spPr>
        <p:txBody>
          <a:bodyPr>
            <a:normAutofit fontScale="77500" lnSpcReduction="20000"/>
          </a:bodyPr>
          <a:lstStyle/>
          <a:p>
            <a:r>
              <a:rPr lang="en-US" sz="2400" dirty="0">
                <a:solidFill>
                  <a:schemeClr val="tx1">
                    <a:lumMod val="85000"/>
                    <a:lumOff val="15000"/>
                  </a:schemeClr>
                </a:solidFill>
              </a:rPr>
              <a:t>By:</a:t>
            </a:r>
          </a:p>
          <a:p>
            <a:r>
              <a:rPr lang="en-US" sz="2400" dirty="0">
                <a:solidFill>
                  <a:schemeClr val="tx1">
                    <a:lumMod val="85000"/>
                    <a:lumOff val="15000"/>
                  </a:schemeClr>
                </a:solidFill>
              </a:rPr>
              <a:t>Siddharth </a:t>
            </a:r>
            <a:r>
              <a:rPr lang="en-US" sz="2400" dirty="0" err="1">
                <a:solidFill>
                  <a:schemeClr val="tx1">
                    <a:lumMod val="85000"/>
                    <a:lumOff val="15000"/>
                  </a:schemeClr>
                </a:solidFill>
              </a:rPr>
              <a:t>mukherjee</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9520" y="4498925"/>
            <a:ext cx="2929890" cy="2133600"/>
          </a:xfrm>
          <a:prstGeom prst="rect">
            <a:avLst/>
          </a:prstGeom>
          <a:noFill/>
          <a:ln>
            <a:noFill/>
          </a:ln>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850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925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2106-3AB6-4A93-8EC4-54426314C1D8}"/>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25CB70B-9BBA-4743-AEFB-71562F12BDA0}"/>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above it is observed that the Price data forms a continuous distribution with mean of 7748.33 and tails of from 15000 mark and the distribution is skewed.</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4573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Analyzing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id="{D5F1F396-F428-47C3-AB19-4ABA2E7FE1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extLst>
      <p:ext uri="{BB962C8B-B14F-4D97-AF65-F5344CB8AC3E}">
        <p14:creationId xmlns:p14="http://schemas.microsoft.com/office/powerpoint/2010/main" val="1557286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03A4C-8B67-4EED-800A-4A6588350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a:extLst>
              <a:ext uri="{FF2B5EF4-FFF2-40B4-BE49-F238E27FC236}">
                <a16:creationId xmlns:a16="http://schemas.microsoft.com/office/drawing/2014/main" id="{0C72C78C-2DE3-444A-935A-54BE8F13F7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F7C38-19E8-443F-A01E-69104746B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extLst>
      <p:ext uri="{BB962C8B-B14F-4D97-AF65-F5344CB8AC3E}">
        <p14:creationId xmlns:p14="http://schemas.microsoft.com/office/powerpoint/2010/main" val="426835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p>
          <a:p>
            <a:endParaRPr lang="en-IN" dirty="0"/>
          </a:p>
        </p:txBody>
      </p:sp>
    </p:spTree>
    <p:extLst>
      <p:ext uri="{BB962C8B-B14F-4D97-AF65-F5344CB8AC3E}">
        <p14:creationId xmlns:p14="http://schemas.microsoft.com/office/powerpoint/2010/main" val="39701030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9F9045C-1111-4405-8280-588BF6273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extLst>
      <p:ext uri="{BB962C8B-B14F-4D97-AF65-F5344CB8AC3E}">
        <p14:creationId xmlns:p14="http://schemas.microsoft.com/office/powerpoint/2010/main" val="5833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23DCF117-1391-4330-8427-38060A5F2F1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461354-36F9-4135-B6F3-4BA4F65A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extLst>
      <p:ext uri="{BB962C8B-B14F-4D97-AF65-F5344CB8AC3E}">
        <p14:creationId xmlns:p14="http://schemas.microsoft.com/office/powerpoint/2010/main" val="1061908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A37C023C-4A18-48B9-837D-69127803C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extLst>
      <p:ext uri="{BB962C8B-B14F-4D97-AF65-F5344CB8AC3E}">
        <p14:creationId xmlns:p14="http://schemas.microsoft.com/office/powerpoint/2010/main" val="202430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D6E32-3862-402A-98A4-73203C44D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a:extLst>
              <a:ext uri="{FF2B5EF4-FFF2-40B4-BE49-F238E27FC236}">
                <a16:creationId xmlns:a16="http://schemas.microsoft.com/office/drawing/2014/main" id="{341E37A7-D4D7-4CF0-91FE-5F2F329EC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E3B80A-540D-44E6-B3A4-F2FE8CF0A625}"/>
              </a:ext>
            </a:extLst>
          </p:cNvPr>
          <p:cNvPicPr>
            <a:picLocks noChangeAspect="1"/>
          </p:cNvPicPr>
          <p:nvPr/>
        </p:nvPicPr>
        <p:blipFill>
          <a:blip r:embed="rId2"/>
          <a:stretch>
            <a:fillRect/>
          </a:stretch>
        </p:blipFill>
        <p:spPr>
          <a:xfrm>
            <a:off x="0" y="901995"/>
            <a:ext cx="12192000" cy="5054009"/>
          </a:xfrm>
          <a:prstGeom prst="rect">
            <a:avLst/>
          </a:prstGeom>
        </p:spPr>
      </p:pic>
    </p:spTree>
    <p:extLst>
      <p:ext uri="{BB962C8B-B14F-4D97-AF65-F5344CB8AC3E}">
        <p14:creationId xmlns:p14="http://schemas.microsoft.com/office/powerpoint/2010/main" val="135402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429050-8C4B-45DF-A711-FB2AE75200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extLst>
      <p:ext uri="{BB962C8B-B14F-4D97-AF65-F5344CB8AC3E}">
        <p14:creationId xmlns:p14="http://schemas.microsoft.com/office/powerpoint/2010/main" val="971385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E48A23-66F8-4DBE-95E0-398B7B2374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FEB7EE4A-A31A-4E35-9A9A-F946F8AD5F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extLst>
      <p:ext uri="{BB962C8B-B14F-4D97-AF65-F5344CB8AC3E}">
        <p14:creationId xmlns:p14="http://schemas.microsoft.com/office/powerpoint/2010/main" val="729518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p:txBody>
          <a:bodyPr>
            <a:normAutofit fontScale="92500" lnSpcReduction="10000"/>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160"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160"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extLst>
      <p:ext uri="{BB962C8B-B14F-4D97-AF65-F5344CB8AC3E}">
        <p14:creationId xmlns:p14="http://schemas.microsoft.com/office/powerpoint/2010/main" val="2245910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3C2CCF-0C35-42A3-ADB5-17B05B740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p:txBody>
          <a:bodyPr/>
          <a:lstStyle/>
          <a:p>
            <a:r>
              <a:rPr lang="en-IN" dirty="0">
                <a:solidFill>
                  <a:schemeClr val="tx1"/>
                </a:solidFill>
              </a:rPr>
              <a:t>Exploratory Data Analysis</a:t>
            </a:r>
            <a:endParaRPr lang="en-IN" dirty="0"/>
          </a:p>
        </p:txBody>
      </p:sp>
      <p:pic>
        <p:nvPicPr>
          <p:cNvPr id="4" name="Picture 3">
            <a:extLst>
              <a:ext uri="{FF2B5EF4-FFF2-40B4-BE49-F238E27FC236}">
                <a16:creationId xmlns:a16="http://schemas.microsoft.com/office/drawing/2014/main" id="{580D54A2-BD31-4F9E-93C1-A46345796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extLst>
      <p:ext uri="{BB962C8B-B14F-4D97-AF65-F5344CB8AC3E}">
        <p14:creationId xmlns:p14="http://schemas.microsoft.com/office/powerpoint/2010/main" val="1452729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p>
          <a:p>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097280" y="2136193"/>
            <a:ext cx="10058400" cy="3760891"/>
          </a:xfrm>
        </p:spPr>
        <p:txBody>
          <a:bodyPr>
            <a:normAutofit lnSpcReduction="10000"/>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533C41B-5487-4D02-BB72-173DD0689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extLst>
      <p:ext uri="{BB962C8B-B14F-4D97-AF65-F5344CB8AC3E}">
        <p14:creationId xmlns:p14="http://schemas.microsoft.com/office/powerpoint/2010/main" val="345393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B0E808-B70E-4B1C-B42B-5306BC4E5F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extLst>
      <p:ext uri="{BB962C8B-B14F-4D97-AF65-F5344CB8AC3E}">
        <p14:creationId xmlns:p14="http://schemas.microsoft.com/office/powerpoint/2010/main" val="2889412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13059-568C-45AA-9A95-415545FB020A}"/>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AE4B979E-F179-47E7-919C-BCCF24B70798}"/>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p>
          <a:p>
            <a:endParaRPr lang="en-IN" dirty="0"/>
          </a:p>
        </p:txBody>
      </p:sp>
      <p:pic>
        <p:nvPicPr>
          <p:cNvPr id="4" name="Picture 3">
            <a:extLst>
              <a:ext uri="{FF2B5EF4-FFF2-40B4-BE49-F238E27FC236}">
                <a16:creationId xmlns:a16="http://schemas.microsoft.com/office/drawing/2014/main" id="{76A55FA6-FC41-4427-A062-C93A9DEC9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extLst>
      <p:ext uri="{BB962C8B-B14F-4D97-AF65-F5344CB8AC3E}">
        <p14:creationId xmlns:p14="http://schemas.microsoft.com/office/powerpoint/2010/main" val="10953539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A4D246-A17C-4263-8345-D6755F22E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a:extLst>
              <a:ext uri="{FF2B5EF4-FFF2-40B4-BE49-F238E27FC236}">
                <a16:creationId xmlns:a16="http://schemas.microsoft.com/office/drawing/2014/main" id="{BE23B812-5CA1-4E7C-A3E1-7C4DF35A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a:extLst>
              <a:ext uri="{FF2B5EF4-FFF2-40B4-BE49-F238E27FC236}">
                <a16:creationId xmlns:a16="http://schemas.microsoft.com/office/drawing/2014/main" id="{11C599B0-AB61-4558-9F99-6949008EFB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extLst>
      <p:ext uri="{BB962C8B-B14F-4D97-AF65-F5344CB8AC3E}">
        <p14:creationId xmlns:p14="http://schemas.microsoft.com/office/powerpoint/2010/main" val="3766074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75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291CCE-147D-46F2-AED9-6B60C865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extLst>
      <p:ext uri="{BB962C8B-B14F-4D97-AF65-F5344CB8AC3E}">
        <p14:creationId xmlns:p14="http://schemas.microsoft.com/office/powerpoint/2010/main" val="1515695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F00F3-7F94-4F2C-B8B5-8FA012EF6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C2A314-24A2-4A0A-B037-39F51BD68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extLst>
      <p:ext uri="{BB962C8B-B14F-4D97-AF65-F5344CB8AC3E}">
        <p14:creationId xmlns:p14="http://schemas.microsoft.com/office/powerpoint/2010/main" val="1093776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E3B7CC-0EE2-4055-BE63-F42AE4C33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{EC8735B7-B723-4C8E-B3DF-7220CC7BD22F}tf33845126_win32</Template>
  <TotalTime>89</TotalTime>
  <Words>2759</Words>
  <Application>Microsoft Office PowerPoint</Application>
  <PresentationFormat>Widescreen</PresentationFormat>
  <Paragraphs>195</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Bookman Old Style</vt:lpstr>
      <vt:lpstr>Calibri</vt:lpstr>
      <vt:lpstr>Courier New</vt:lpstr>
      <vt:lpstr>Franklin Gothic Book</vt:lpstr>
      <vt:lpstr>Symbol</vt:lpstr>
      <vt:lpstr>1_RetrospectVTI</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Model/s Development and Evaluation </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Sumit Sharma</dc:creator>
  <cp:lastModifiedBy>Siddharth Mukherjee</cp:lastModifiedBy>
  <cp:revision>2</cp:revision>
  <dcterms:created xsi:type="dcterms:W3CDTF">2021-11-28T14:09:16Z</dcterms:created>
  <dcterms:modified xsi:type="dcterms:W3CDTF">2022-03-23T10:42:23Z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