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2"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6"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22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6564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8537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22377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0443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5357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955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6788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3995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414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895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505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5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4/7/2022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61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4/7/2022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3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4/7/2022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7676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710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4/7/2022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812518"/>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llwhitebackground.com/galaxy-powerpoint-background.html" TargetMode="External"/><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3273" y="975"/>
            <a:ext cx="12185454"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050779" y="1475206"/>
            <a:ext cx="5467294" cy="2901694"/>
          </a:xfrm>
        </p:spPr>
        <p:txBody>
          <a:bodyPr anchor="b">
            <a:normAutofit/>
          </a:bodyPr>
          <a:lstStyle/>
          <a:p>
            <a:r>
              <a:rPr lang="en-US" sz="4400" b="1" dirty="0">
                <a:solidFill>
                  <a:schemeClr val="bg1"/>
                </a:solidFill>
              </a:rPr>
              <a:t>Malignant Comment Classifier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20000"/>
          </a:bodyPr>
          <a:lstStyle/>
          <a:p>
            <a:pPr algn="ctr">
              <a:lnSpc>
                <a:spcPct val="107000"/>
              </a:lnSpc>
              <a:spcAft>
                <a:spcPts val="800"/>
              </a:spcAft>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SIDDHARTH MUKHERJEE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50779" y="17332"/>
            <a:ext cx="3367665" cy="2452396"/>
          </a:xfrm>
          <a:prstGeom prst="rect">
            <a:avLst/>
          </a:prstGeom>
          <a:noFill/>
          <a:ln>
            <a:noFill/>
          </a:ln>
        </p:spPr>
      </p:pic>
      <p:sp>
        <p:nvSpPr>
          <p:cNvPr id="4" name="TextBox 3">
            <a:extLst>
              <a:ext uri="{FF2B5EF4-FFF2-40B4-BE49-F238E27FC236}">
                <a16:creationId xmlns:a16="http://schemas.microsoft.com/office/drawing/2014/main" id="{FDA0A0BE-FE3C-496A-8B4F-FE84708F57C8}"/>
              </a:ext>
            </a:extLst>
          </p:cNvPr>
          <p:cNvSpPr txBox="1"/>
          <p:nvPr/>
        </p:nvSpPr>
        <p:spPr>
          <a:xfrm>
            <a:off x="1292689" y="6858975"/>
            <a:ext cx="9606642" cy="230832"/>
          </a:xfrm>
          <a:prstGeom prst="rect">
            <a:avLst/>
          </a:prstGeom>
          <a:noFill/>
        </p:spPr>
        <p:txBody>
          <a:bodyPr wrap="square" rtlCol="0">
            <a:spAutoFit/>
          </a:bodyPr>
          <a:lstStyle/>
          <a:p>
            <a:r>
              <a:rPr lang="en-IN" sz="900">
                <a:hlinkClick r:id="rId3" tooltip="https://www.allwhitebackground.com/galaxy-powerpoint-background.html"/>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600" b="1" dirty="0">
                <a:effectLst/>
                <a:latin typeface="Arial" panose="020B0604020202020204" pitchFamily="34" charset="0"/>
                <a:ea typeface="Calibri" panose="020F0502020204030204" pitchFamily="34" charset="0"/>
              </a:rPr>
              <a:t>Loathe:</a:t>
            </a:r>
            <a:r>
              <a:rPr lang="en-IN" sz="1600" dirty="0">
                <a:effectLst/>
                <a:latin typeface="Arial" panose="020B0604020202020204" pitchFamily="34" charset="0"/>
                <a:ea typeface="Calibri" panose="020F0502020204030204" pitchFamily="34" charset="0"/>
              </a:rPr>
              <a:t> 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3986-1113-40C1-B970-3AD55E571DD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86FE552D-0D32-42FE-87B6-25BAD6EE98C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ID: </a:t>
            </a:r>
            <a:r>
              <a:rPr lang="en-IN" sz="1800" dirty="0">
                <a:effectLst/>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Comment text: </a:t>
            </a:r>
            <a:r>
              <a:rPr lang="en-IN" sz="1800" dirty="0">
                <a:effectLst/>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305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TfidVectorizer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Stop word package and WordNetLemmatizer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925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a:latin typeface="Arial" panose="020B0604020202020204" pitchFamily="34" charset="0"/>
                <a:ea typeface="Calibri" panose="020F0502020204030204" pitchFamily="34" charset="0"/>
                <a:cs typeface="Times New Roman" panose="02020603050405020304" pitchFamily="18" charset="0"/>
              </a:rPr>
              <a:t>Intel® Core™ i7-3520M CPU @ 2.90GHz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Feature Columns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43DC801-41C5-446C-B466-8D7EAB239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841" y="2108201"/>
            <a:ext cx="4249106" cy="4190151"/>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2" y="2542327"/>
            <a:ext cx="5142230"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0" y="2529627"/>
            <a:ext cx="5142230"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64E-0B15-4A6F-B5C6-11EDF34697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1097280" y="2108201"/>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871" y="2425252"/>
            <a:ext cx="7340368" cy="2007496"/>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062" y="2690532"/>
            <a:ext cx="3604895" cy="371475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35" y="785638"/>
            <a:ext cx="3765550" cy="3881120"/>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3765948" cy="388112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37" y="671246"/>
            <a:ext cx="4174238" cy="4301969"/>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6"/>
            <a:ext cx="4174237" cy="4301342"/>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04" y="791514"/>
            <a:ext cx="4644494" cy="478695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A7F-709B-4E2D-9180-F9B4F850928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AF84-DA8F-4572-B301-6ED580CB76F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69" y="2564995"/>
            <a:ext cx="5977128" cy="3304097"/>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94" y="2840021"/>
            <a:ext cx="6165692" cy="1177958"/>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a:xfrm>
            <a:off x="1097280" y="1911927"/>
            <a:ext cx="10058400" cy="3957166"/>
          </a:xfrm>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642" y="2286000"/>
            <a:ext cx="4847428" cy="3794949"/>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0" y="2095759"/>
            <a:ext cx="7448745" cy="3829180"/>
          </a:xfrm>
          <a:prstGeom prst="rect">
            <a:avLst/>
          </a:prstGeom>
        </p:spPr>
      </p:pic>
    </p:spTree>
    <p:extLst>
      <p:ext uri="{BB962C8B-B14F-4D97-AF65-F5344CB8AC3E}">
        <p14:creationId xmlns:p14="http://schemas.microsoft.com/office/powerpoint/2010/main" val="279498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28FAD-3529-45A7-B74E-E48E0883A339}"/>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above it is observed that columns: Rude, Abuse, Malignant have highest positive correlation with comment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99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216729"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110" y="2805566"/>
            <a:ext cx="8332811" cy="222363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46" y="1381306"/>
            <a:ext cx="6146018" cy="4282375"/>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cs typeface="Arial" panose="020B0604020202020204" pitchFamily="34" charset="0"/>
              </a:rPr>
              <a:t>Predictive modelling, Classification algorithms are some of the machine learning techniques used along with the various libraries of the NLTK suite for Classification of comments. </a:t>
            </a:r>
          </a:p>
          <a:p>
            <a:r>
              <a:rPr lang="en-US" dirty="0">
                <a:latin typeface="Arial" panose="020B0604020202020204" pitchFamily="34" charset="0"/>
                <a:cs typeface="Arial" panose="020B0604020202020204" pitchFamily="34" charset="0"/>
              </a:rPr>
              <a:t>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246562"/>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795" y="294455"/>
            <a:ext cx="2454437" cy="5993497"/>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811" y="246562"/>
            <a:ext cx="2637790" cy="6041390"/>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8589" y="0"/>
            <a:ext cx="2637790"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928" y="451205"/>
            <a:ext cx="2978577" cy="5112533"/>
          </a:xfrm>
          <a:prstGeom prst="rect">
            <a:avLst/>
          </a:prstGeom>
        </p:spPr>
      </p:pic>
      <p:pic>
        <p:nvPicPr>
          <p:cNvPr id="6" name="Picture 5">
            <a:extLst>
              <a:ext uri="{FF2B5EF4-FFF2-40B4-BE49-F238E27FC236}">
                <a16:creationId xmlns:a16="http://schemas.microsoft.com/office/drawing/2014/main" id="{929545C3-3852-4584-8DE9-DDB90883FF63}"/>
              </a:ext>
            </a:extLst>
          </p:cNvPr>
          <p:cNvPicPr>
            <a:picLocks noChangeAspect="1"/>
          </p:cNvPicPr>
          <p:nvPr/>
        </p:nvPicPr>
        <p:blipFill>
          <a:blip r:embed="rId3"/>
          <a:stretch>
            <a:fillRect/>
          </a:stretch>
        </p:blipFill>
        <p:spPr>
          <a:xfrm>
            <a:off x="5094174" y="363449"/>
            <a:ext cx="2640903" cy="3186400"/>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73568"/>
            <a:ext cx="2631608" cy="5978222"/>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976" y="1756286"/>
            <a:ext cx="5162881" cy="3504124"/>
          </a:xfrm>
          <a:prstGeom prst="rect">
            <a:avLst/>
          </a:prstGeom>
        </p:spPr>
      </p:pic>
    </p:spTree>
    <p:extLst>
      <p:ext uri="{BB962C8B-B14F-4D97-AF65-F5344CB8AC3E}">
        <p14:creationId xmlns:p14="http://schemas.microsoft.com/office/powerpoint/2010/main" val="36308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5EDC0-920E-4AB8-B561-1D400812B295}"/>
              </a:ext>
            </a:extLst>
          </p:cNvPr>
          <p:cNvSpPr>
            <a:spLocks noChangeArrowheads="1"/>
          </p:cNvSpPr>
          <p:nvPr/>
        </p:nvSpPr>
        <p:spPr bwMode="auto">
          <a:xfrm>
            <a:off x="-2453951" y="4110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D73FBBF-F150-48D8-B2EB-93B59C170DDF}"/>
              </a:ext>
            </a:extLst>
          </p:cNvPr>
          <p:cNvSpPr>
            <a:spLocks noChangeArrowheads="1"/>
          </p:cNvSpPr>
          <p:nvPr/>
        </p:nvSpPr>
        <p:spPr bwMode="auto">
          <a:xfrm>
            <a:off x="2596897" y="4118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038866"/>
            <a:ext cx="5003165" cy="3529965"/>
          </a:xfrm>
          <a:prstGeom prst="rect">
            <a:avLst/>
          </a:prstGeom>
        </p:spPr>
      </p:pic>
      <p:sp>
        <p:nvSpPr>
          <p:cNvPr id="6" name="TextBox 5">
            <a:extLst>
              <a:ext uri="{FF2B5EF4-FFF2-40B4-BE49-F238E27FC236}">
                <a16:creationId xmlns:a16="http://schemas.microsoft.com/office/drawing/2014/main" id="{28423EBA-7FF3-4361-991D-64A577A0A52D}"/>
              </a:ext>
            </a:extLst>
          </p:cNvPr>
          <p:cNvSpPr txBox="1"/>
          <p:nvPr/>
        </p:nvSpPr>
        <p:spPr>
          <a:xfrm>
            <a:off x="1092835" y="4556331"/>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45" y="1026366"/>
            <a:ext cx="5003165" cy="3529965"/>
          </a:xfrm>
          <a:prstGeom prst="rect">
            <a:avLst/>
          </a:prstGeom>
        </p:spPr>
      </p:pic>
      <p:sp>
        <p:nvSpPr>
          <p:cNvPr id="9" name="TextBox 8">
            <a:extLst>
              <a:ext uri="{FF2B5EF4-FFF2-40B4-BE49-F238E27FC236}">
                <a16:creationId xmlns:a16="http://schemas.microsoft.com/office/drawing/2014/main" id="{D60AB47A-BB79-4E0F-B5BE-03361A125032}"/>
              </a:ext>
            </a:extLst>
          </p:cNvPr>
          <p:cNvSpPr txBox="1"/>
          <p:nvPr/>
        </p:nvSpPr>
        <p:spPr>
          <a:xfrm>
            <a:off x="5735995" y="4516414"/>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00" y="1029535"/>
            <a:ext cx="5003165" cy="3529965"/>
          </a:xfrm>
          <a:prstGeom prst="rect">
            <a:avLst/>
          </a:prstGeom>
        </p:spPr>
      </p:pic>
      <p:sp>
        <p:nvSpPr>
          <p:cNvPr id="6" name="TextBox 5">
            <a:extLst>
              <a:ext uri="{FF2B5EF4-FFF2-40B4-BE49-F238E27FC236}">
                <a16:creationId xmlns:a16="http://schemas.microsoft.com/office/drawing/2014/main" id="{7B82630D-F580-47BE-BF80-548679C62F7F}"/>
              </a:ext>
            </a:extLst>
          </p:cNvPr>
          <p:cNvSpPr txBox="1"/>
          <p:nvPr/>
        </p:nvSpPr>
        <p:spPr>
          <a:xfrm>
            <a:off x="1201317" y="4559500"/>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518" y="1029535"/>
            <a:ext cx="5003165" cy="3529965"/>
          </a:xfrm>
          <a:prstGeom prst="rect">
            <a:avLst/>
          </a:prstGeom>
        </p:spPr>
      </p:pic>
      <p:sp>
        <p:nvSpPr>
          <p:cNvPr id="9" name="TextBox 8">
            <a:extLst>
              <a:ext uri="{FF2B5EF4-FFF2-40B4-BE49-F238E27FC236}">
                <a16:creationId xmlns:a16="http://schemas.microsoft.com/office/drawing/2014/main" id="{8B43D9B9-2703-4F39-B4CA-9912ABB0C57B}"/>
              </a:ext>
            </a:extLst>
          </p:cNvPr>
          <p:cNvSpPr txBox="1"/>
          <p:nvPr/>
        </p:nvSpPr>
        <p:spPr>
          <a:xfrm>
            <a:off x="6763677" y="4559500"/>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26" y="944523"/>
            <a:ext cx="4901565" cy="3326765"/>
          </a:xfrm>
          <a:prstGeom prst="rect">
            <a:avLst/>
          </a:prstGeom>
        </p:spPr>
      </p:pic>
      <p:sp>
        <p:nvSpPr>
          <p:cNvPr id="6" name="TextBox 5">
            <a:extLst>
              <a:ext uri="{FF2B5EF4-FFF2-40B4-BE49-F238E27FC236}">
                <a16:creationId xmlns:a16="http://schemas.microsoft.com/office/drawing/2014/main" id="{25F026E8-EC42-4457-A04F-CB61D1DE2C90}"/>
              </a:ext>
            </a:extLst>
          </p:cNvPr>
          <p:cNvSpPr txBox="1"/>
          <p:nvPr/>
        </p:nvSpPr>
        <p:spPr>
          <a:xfrm>
            <a:off x="2720652" y="3998617"/>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roc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auc</a:t>
            </a:r>
            <a:r>
              <a:rPr lang="en-IN"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cores, Precision, Recall, Accuracy Scores with Cross validation scores and log loss scores, it is determined that Random Forest Classifier, Passive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1744982"/>
            <a:ext cx="5763038"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43" y="429331"/>
            <a:ext cx="5482668"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92</TotalTime>
  <Words>3246</Words>
  <Application>Microsoft Office PowerPoint</Application>
  <PresentationFormat>Widescreen</PresentationFormat>
  <Paragraphs>163</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Century Gothic</vt:lpstr>
      <vt:lpstr>Courier New</vt:lpstr>
      <vt:lpstr>Georgia</vt:lpstr>
      <vt:lpstr>Symbol</vt:lpstr>
      <vt:lpstr>Times New Roman</vt:lpstr>
      <vt:lpstr>Wingdings 3</vt:lpstr>
      <vt:lpstr>Ion</vt:lpstr>
      <vt:lpstr>Malignant Comment Classifier Project </vt:lpstr>
      <vt:lpstr>ACKNOWLEDGMENT</vt:lpstr>
      <vt:lpstr>INTRODUCTION</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Analytical Problem Framing</vt:lpstr>
      <vt:lpstr>Analytical Problem Framing</vt:lpstr>
      <vt:lpstr>Analytical Problem Framing</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PowerPoint Presentation</vt:lpstr>
      <vt:lpstr>PowerPoint Presentation</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Sumit Sharma</dc:creator>
  <cp:lastModifiedBy>Siddharth Mukherjee</cp:lastModifiedBy>
  <cp:revision>4</cp:revision>
  <dcterms:created xsi:type="dcterms:W3CDTF">2021-12-10T10:42:10Z</dcterms:created>
  <dcterms:modified xsi:type="dcterms:W3CDTF">2022-04-07T13:53:23Z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