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73" r:id="rId6"/>
    <p:sldId id="259" r:id="rId7"/>
    <p:sldId id="267" r:id="rId8"/>
    <p:sldId id="274" r:id="rId9"/>
    <p:sldId id="262" r:id="rId10"/>
    <p:sldId id="268" r:id="rId11"/>
    <p:sldId id="269" r:id="rId12"/>
    <p:sldId id="270"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441" autoAdjust="0"/>
  </p:normalViewPr>
  <p:slideViewPr>
    <p:cSldViewPr snapToGrid="0">
      <p:cViewPr>
        <p:scale>
          <a:sx n="75" d="100"/>
          <a:sy n="75" d="100"/>
        </p:scale>
        <p:origin x="-1140" y="-324"/>
      </p:cViewPr>
      <p:guideLst>
        <p:guide orient="horz" pos="2160"/>
        <p:guide pos="3840"/>
      </p:guideLst>
    </p:cSldViewPr>
  </p:slideViewPr>
  <p:outlineViewPr>
    <p:cViewPr>
      <p:scale>
        <a:sx n="33" d="100"/>
        <a:sy n="33" d="100"/>
      </p:scale>
      <p:origin x="246" y="52554"/>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03-09-2016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03-09-2016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03-09-2016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b="1" u="sng" dirty="0"/>
              <a:t>STATISTICS CASE STUDY</a:t>
            </a:r>
            <a:br>
              <a:rPr lang="en-IN" sz="2800" b="1" u="sng" dirty="0"/>
            </a:br>
            <a:r>
              <a:rPr lang="en-IN" sz="2800" b="1" u="sng" dirty="0"/>
              <a:t/>
            </a:r>
            <a:br>
              <a:rPr lang="en-IN" sz="2800" b="1" u="sng" dirty="0"/>
            </a:br>
            <a:r>
              <a:rPr lang="en-IN" sz="2800" b="1" u="sng" dirty="0"/>
              <a:t>SUBMISSION </a:t>
            </a:r>
          </a:p>
        </p:txBody>
      </p:sp>
      <p:sp>
        <p:nvSpPr>
          <p:cNvPr id="3" name="Subtitle 2"/>
          <p:cNvSpPr>
            <a:spLocks noGrp="1"/>
          </p:cNvSpPr>
          <p:nvPr>
            <p:ph type="subTitle" idx="1"/>
          </p:nvPr>
        </p:nvSpPr>
        <p:spPr>
          <a:xfrm>
            <a:off x="388442" y="4793845"/>
            <a:ext cx="6138856" cy="1531917"/>
          </a:xfrm>
        </p:spPr>
        <p:txBody>
          <a:bodyPr>
            <a:normAutofit fontScale="70000" lnSpcReduction="20000"/>
          </a:bodyPr>
          <a:lstStyle/>
          <a:p>
            <a:pPr algn="l"/>
            <a:r>
              <a:rPr lang="en-IN" sz="1200" dirty="0" smtClean="0"/>
              <a:t> </a:t>
            </a:r>
            <a:r>
              <a:rPr lang="en-IN" sz="1800" dirty="0" smtClean="0"/>
              <a:t>Group Name: Tech Ninjas</a:t>
            </a:r>
          </a:p>
          <a:p>
            <a:pPr marL="457200" indent="-457200" algn="l">
              <a:buFont typeface="+mj-lt"/>
              <a:buAutoNum type="arabicPeriod"/>
            </a:pPr>
            <a:r>
              <a:rPr lang="en-IN" sz="1800" dirty="0" smtClean="0"/>
              <a:t> Member name &amp; Roll number : ABHIJEET VERMA  &amp; DDA1610042</a:t>
            </a:r>
          </a:p>
          <a:p>
            <a:pPr marL="457200" indent="-457200" algn="l">
              <a:buFont typeface="+mj-lt"/>
              <a:buAutoNum type="arabicPeriod"/>
            </a:pPr>
            <a:r>
              <a:rPr lang="en-IN" sz="1800" dirty="0" smtClean="0"/>
              <a:t> Member name &amp; Roll number : SIDDHARTH MOHANTY &amp; DDA1610186</a:t>
            </a:r>
          </a:p>
          <a:p>
            <a:pPr marL="457200" indent="-457200" algn="l">
              <a:buFont typeface="+mj-lt"/>
              <a:buAutoNum type="arabicPeriod"/>
            </a:pPr>
            <a:r>
              <a:rPr lang="en-IN" sz="1800" dirty="0" smtClean="0"/>
              <a:t> Member name &amp; Roll number : YOGESH DEO &amp; DDA1610299</a:t>
            </a:r>
          </a:p>
          <a:p>
            <a:pPr marL="457200" indent="-457200" algn="l">
              <a:buFont typeface="+mj-lt"/>
              <a:buAutoNum type="arabicPeriod"/>
            </a:pPr>
            <a:r>
              <a:rPr lang="en-IN" sz="1800" dirty="0" smtClean="0"/>
              <a:t> Member name &amp; Roll number : SWAROOP VENIGALLA  &amp; DDA1610123</a:t>
            </a:r>
          </a:p>
          <a:p>
            <a:pPr algn="l"/>
            <a:endParaRPr lang="en-IN" sz="1800" dirty="0"/>
          </a:p>
        </p:txBody>
      </p:sp>
    </p:spTree>
    <p:extLst>
      <p:ext uri="{BB962C8B-B14F-4D97-AF65-F5344CB8AC3E}">
        <p14:creationId xmlns=""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79413" y="1498600"/>
          <a:ext cx="11169651" cy="2595880"/>
        </p:xfrm>
        <a:graphic>
          <a:graphicData uri="http://schemas.openxmlformats.org/drawingml/2006/table">
            <a:tbl>
              <a:tblPr firstRow="1" bandRow="1">
                <a:tableStyleId>{5C22544A-7EE6-4342-B048-85BDC9FD1C3A}</a:tableStyleId>
              </a:tblPr>
              <a:tblGrid>
                <a:gridCol w="3723217"/>
                <a:gridCol w="3723217"/>
                <a:gridCol w="3723217"/>
              </a:tblGrid>
              <a:tr h="370840">
                <a:tc>
                  <a:txBody>
                    <a:bodyPr/>
                    <a:lstStyle/>
                    <a:p>
                      <a:pPr algn="ctr"/>
                      <a:r>
                        <a:rPr lang="en-US" dirty="0" smtClean="0"/>
                        <a:t>Variable 1</a:t>
                      </a:r>
                      <a:endParaRPr lang="en-US" dirty="0"/>
                    </a:p>
                  </a:txBody>
                  <a:tcPr/>
                </a:tc>
                <a:tc>
                  <a:txBody>
                    <a:bodyPr/>
                    <a:lstStyle/>
                    <a:p>
                      <a:pPr algn="ctr"/>
                      <a:r>
                        <a:rPr lang="en-US" dirty="0" smtClean="0"/>
                        <a:t>Variable 2</a:t>
                      </a:r>
                      <a:endParaRPr lang="en-US" dirty="0"/>
                    </a:p>
                  </a:txBody>
                  <a:tcPr/>
                </a:tc>
                <a:tc>
                  <a:txBody>
                    <a:bodyPr/>
                    <a:lstStyle/>
                    <a:p>
                      <a:pPr algn="ctr"/>
                      <a:r>
                        <a:rPr lang="en-US" dirty="0" smtClean="0"/>
                        <a:t>Correlation</a:t>
                      </a:r>
                      <a:r>
                        <a:rPr lang="en-US" baseline="0" dirty="0" smtClean="0"/>
                        <a:t> Value</a:t>
                      </a:r>
                      <a:endParaRPr lang="en-US" dirty="0"/>
                    </a:p>
                  </a:txBody>
                  <a:tcPr/>
                </a:tc>
              </a:tr>
              <a:tr h="370840">
                <a:tc>
                  <a:txBody>
                    <a:bodyPr/>
                    <a:lstStyle/>
                    <a:p>
                      <a:pPr algn="ctr"/>
                      <a:r>
                        <a:rPr lang="en-US" dirty="0" smtClean="0"/>
                        <a:t>annual_inc</a:t>
                      </a:r>
                      <a:endParaRPr lang="en-US" dirty="0"/>
                    </a:p>
                  </a:txBody>
                  <a:tcPr/>
                </a:tc>
                <a:tc>
                  <a:txBody>
                    <a:bodyPr/>
                    <a:lstStyle/>
                    <a:p>
                      <a:pPr algn="ctr"/>
                      <a:r>
                        <a:rPr lang="en-US" dirty="0" smtClean="0"/>
                        <a:t>loan_amnt</a:t>
                      </a:r>
                      <a:endParaRPr lang="en-US" dirty="0"/>
                    </a:p>
                  </a:txBody>
                  <a:tcPr/>
                </a:tc>
                <a:tc>
                  <a:txBody>
                    <a:bodyPr/>
                    <a:lstStyle/>
                    <a:p>
                      <a:pPr algn="ctr"/>
                      <a:r>
                        <a:rPr lang="en-US" b="1" dirty="0" smtClean="0">
                          <a:solidFill>
                            <a:srgbClr val="FFC000"/>
                          </a:solidFill>
                        </a:rPr>
                        <a:t>0.4192540</a:t>
                      </a:r>
                      <a:endParaRPr lang="en-US" b="1" dirty="0">
                        <a:solidFill>
                          <a:srgbClr val="FFC000"/>
                        </a:solidFill>
                      </a:endParaRPr>
                    </a:p>
                  </a:txBody>
                  <a:tcPr/>
                </a:tc>
              </a:tr>
              <a:tr h="370840">
                <a:tc>
                  <a:txBody>
                    <a:bodyPr/>
                    <a:lstStyle/>
                    <a:p>
                      <a:pPr algn="ctr"/>
                      <a:r>
                        <a:rPr lang="en-US" dirty="0" smtClean="0"/>
                        <a:t>annual_inc</a:t>
                      </a:r>
                      <a:endParaRPr lang="en-US" dirty="0"/>
                    </a:p>
                  </a:txBody>
                  <a:tcPr/>
                </a:tc>
                <a:tc>
                  <a:txBody>
                    <a:bodyPr/>
                    <a:lstStyle/>
                    <a:p>
                      <a:pPr algn="ctr"/>
                      <a:r>
                        <a:rPr lang="en-US" dirty="0" err="1" smtClean="0"/>
                        <a:t>funded_amnt</a:t>
                      </a:r>
                      <a:endParaRPr lang="en-US" dirty="0"/>
                    </a:p>
                  </a:txBody>
                  <a:tcPr/>
                </a:tc>
                <a:tc>
                  <a:txBody>
                    <a:bodyPr/>
                    <a:lstStyle/>
                    <a:p>
                      <a:pPr algn="ctr"/>
                      <a:r>
                        <a:rPr lang="en-US" b="1" dirty="0" smtClean="0">
                          <a:solidFill>
                            <a:srgbClr val="FFC000"/>
                          </a:solidFill>
                        </a:rPr>
                        <a:t>0.38799247</a:t>
                      </a:r>
                      <a:endParaRPr lang="en-US" b="1" dirty="0">
                        <a:solidFill>
                          <a:srgbClr val="FFC000"/>
                        </a:solidFill>
                      </a:endParaRPr>
                    </a:p>
                  </a:txBody>
                  <a:tcPr/>
                </a:tc>
              </a:tr>
              <a:tr h="370840">
                <a:tc>
                  <a:txBody>
                    <a:bodyPr/>
                    <a:lstStyle/>
                    <a:p>
                      <a:pPr algn="ctr"/>
                      <a:r>
                        <a:rPr lang="en-US" dirty="0" smtClean="0"/>
                        <a:t>annual_inc</a:t>
                      </a:r>
                      <a:endParaRPr lang="en-US" dirty="0"/>
                    </a:p>
                  </a:txBody>
                  <a:tcPr/>
                </a:tc>
                <a:tc>
                  <a:txBody>
                    <a:bodyPr/>
                    <a:lstStyle/>
                    <a:p>
                      <a:pPr algn="ctr"/>
                      <a:r>
                        <a:rPr lang="en-US" dirty="0" err="1" smtClean="0"/>
                        <a:t>dti</a:t>
                      </a:r>
                      <a:endParaRPr lang="en-US" dirty="0"/>
                    </a:p>
                  </a:txBody>
                  <a:tcPr/>
                </a:tc>
                <a:tc>
                  <a:txBody>
                    <a:bodyPr/>
                    <a:lstStyle/>
                    <a:p>
                      <a:pPr algn="ctr"/>
                      <a:r>
                        <a:rPr lang="en-US" dirty="0" smtClean="0"/>
                        <a:t>0.004411587</a:t>
                      </a:r>
                      <a:endParaRPr lang="en-US" dirty="0"/>
                    </a:p>
                  </a:txBody>
                  <a:tcPr/>
                </a:tc>
              </a:tr>
              <a:tr h="370840">
                <a:tc>
                  <a:txBody>
                    <a:bodyPr/>
                    <a:lstStyle/>
                    <a:p>
                      <a:pPr algn="ctr"/>
                      <a:r>
                        <a:rPr lang="en-US" dirty="0" smtClean="0"/>
                        <a:t>loan_amnt</a:t>
                      </a:r>
                      <a:endParaRPr lang="en-US" dirty="0"/>
                    </a:p>
                  </a:txBody>
                  <a:tcPr/>
                </a:tc>
                <a:tc>
                  <a:txBody>
                    <a:bodyPr/>
                    <a:lstStyle/>
                    <a:p>
                      <a:pPr algn="ctr"/>
                      <a:r>
                        <a:rPr lang="en-US" dirty="0" err="1" smtClean="0"/>
                        <a:t>funded_amnt</a:t>
                      </a:r>
                      <a:endParaRPr lang="en-US" dirty="0"/>
                    </a:p>
                  </a:txBody>
                  <a:tcPr/>
                </a:tc>
                <a:tc>
                  <a:txBody>
                    <a:bodyPr/>
                    <a:lstStyle/>
                    <a:p>
                      <a:pPr algn="ctr"/>
                      <a:r>
                        <a:rPr lang="en-US" b="1" dirty="0" smtClean="0">
                          <a:solidFill>
                            <a:srgbClr val="FFC000"/>
                          </a:solidFill>
                        </a:rPr>
                        <a:t>0.85987457</a:t>
                      </a:r>
                      <a:endParaRPr lang="en-US" b="1" dirty="0">
                        <a:solidFill>
                          <a:srgbClr val="FFC000"/>
                        </a:solidFill>
                      </a:endParaRPr>
                    </a:p>
                  </a:txBody>
                  <a:tcPr/>
                </a:tc>
              </a:tr>
              <a:tr h="370840">
                <a:tc>
                  <a:txBody>
                    <a:bodyPr/>
                    <a:lstStyle/>
                    <a:p>
                      <a:pPr algn="ctr"/>
                      <a:r>
                        <a:rPr lang="en-US" dirty="0" smtClean="0"/>
                        <a:t>loan_amnt</a:t>
                      </a:r>
                      <a:endParaRPr lang="en-US" dirty="0"/>
                    </a:p>
                  </a:txBody>
                  <a:tcPr/>
                </a:tc>
                <a:tc>
                  <a:txBody>
                    <a:bodyPr/>
                    <a:lstStyle/>
                    <a:p>
                      <a:pPr algn="ctr"/>
                      <a:r>
                        <a:rPr lang="en-US" dirty="0" err="1" smtClean="0"/>
                        <a:t>dti</a:t>
                      </a:r>
                      <a:endParaRPr lang="en-US" dirty="0"/>
                    </a:p>
                  </a:txBody>
                  <a:tcPr/>
                </a:tc>
                <a:tc>
                  <a:txBody>
                    <a:bodyPr/>
                    <a:lstStyle/>
                    <a:p>
                      <a:pPr algn="ctr"/>
                      <a:r>
                        <a:rPr lang="en-US" dirty="0" smtClean="0"/>
                        <a:t>0.066168403</a:t>
                      </a:r>
                      <a:endParaRPr lang="en-US" dirty="0"/>
                    </a:p>
                  </a:txBody>
                  <a:tcPr/>
                </a:tc>
              </a:tr>
              <a:tr h="370840">
                <a:tc>
                  <a:txBody>
                    <a:bodyPr/>
                    <a:lstStyle/>
                    <a:p>
                      <a:pPr algn="ctr"/>
                      <a:r>
                        <a:rPr lang="en-US" dirty="0" err="1" smtClean="0"/>
                        <a:t>funded_amnt</a:t>
                      </a:r>
                      <a:endParaRPr lang="en-US" dirty="0"/>
                    </a:p>
                  </a:txBody>
                  <a:tcPr/>
                </a:tc>
                <a:tc>
                  <a:txBody>
                    <a:bodyPr/>
                    <a:lstStyle/>
                    <a:p>
                      <a:pPr algn="ctr"/>
                      <a:r>
                        <a:rPr lang="en-US" dirty="0" err="1" smtClean="0"/>
                        <a:t>dti</a:t>
                      </a:r>
                      <a:endParaRPr lang="en-US" dirty="0"/>
                    </a:p>
                  </a:txBody>
                  <a:tcPr/>
                </a:tc>
                <a:tc>
                  <a:txBody>
                    <a:bodyPr/>
                    <a:lstStyle/>
                    <a:p>
                      <a:pPr algn="ctr"/>
                      <a:r>
                        <a:rPr lang="en-US" dirty="0" smtClean="0"/>
                        <a:t>0.068332714</a:t>
                      </a:r>
                      <a:endParaRPr lang="en-US" dirty="0"/>
                    </a:p>
                  </a:txBody>
                  <a:tcPr/>
                </a:tc>
              </a:tr>
            </a:tbl>
          </a:graphicData>
        </a:graphic>
      </p:graphicFrame>
      <p:sp>
        <p:nvSpPr>
          <p:cNvPr id="6" name="Title 1"/>
          <p:cNvSpPr>
            <a:spLocks noGrp="1"/>
          </p:cNvSpPr>
          <p:nvPr>
            <p:ph type="title"/>
          </p:nvPr>
        </p:nvSpPr>
        <p:spPr>
          <a:xfrm>
            <a:off x="1136469" y="640080"/>
            <a:ext cx="9313817" cy="856138"/>
          </a:xfrm>
        </p:spPr>
        <p:txBody>
          <a:bodyPr>
            <a:normAutofit/>
          </a:bodyPr>
          <a:lstStyle/>
          <a:p>
            <a:pPr algn="ctr"/>
            <a:r>
              <a:rPr lang="en-IN" sz="2800" b="1" u="sng" dirty="0" smtClean="0"/>
              <a:t>Insights From Multivariate Analysis</a:t>
            </a:r>
            <a:endParaRPr lang="en-IN" sz="2800" u="sng" dirty="0"/>
          </a:p>
        </p:txBody>
      </p:sp>
      <p:sp>
        <p:nvSpPr>
          <p:cNvPr id="5" name="TextBox 4"/>
          <p:cNvSpPr txBox="1"/>
          <p:nvPr/>
        </p:nvSpPr>
        <p:spPr>
          <a:xfrm>
            <a:off x="469900" y="4279900"/>
            <a:ext cx="11137900" cy="2308324"/>
          </a:xfrm>
          <a:prstGeom prst="rect">
            <a:avLst/>
          </a:prstGeom>
          <a:noFill/>
        </p:spPr>
        <p:txBody>
          <a:bodyPr wrap="square" rtlCol="0">
            <a:spAutoFit/>
          </a:bodyPr>
          <a:lstStyle/>
          <a:p>
            <a:pPr>
              <a:buFont typeface="Arial" pitchFamily="34" charset="0"/>
              <a:buChar char="•"/>
            </a:pPr>
            <a:r>
              <a:rPr lang="en-US" dirty="0" smtClean="0"/>
              <a:t>  In the above table values highlighted in </a:t>
            </a:r>
            <a:r>
              <a:rPr lang="en-US" b="1" dirty="0" smtClean="0"/>
              <a:t>orange</a:t>
            </a:r>
            <a:r>
              <a:rPr lang="en-US" dirty="0" smtClean="0"/>
              <a:t> are </a:t>
            </a:r>
            <a:r>
              <a:rPr lang="en-US" b="1" dirty="0" smtClean="0"/>
              <a:t>highly correlated</a:t>
            </a:r>
            <a:r>
              <a:rPr lang="en-US" dirty="0" smtClean="0"/>
              <a:t> values.</a:t>
            </a:r>
          </a:p>
          <a:p>
            <a:pPr>
              <a:buFont typeface="Arial" pitchFamily="34" charset="0"/>
              <a:buChar char="•"/>
            </a:pPr>
            <a:r>
              <a:rPr lang="en-US" dirty="0" smtClean="0"/>
              <a:t>  There is a direct correlation between </a:t>
            </a:r>
            <a:r>
              <a:rPr lang="en-US" b="1" dirty="0" smtClean="0"/>
              <a:t>annual_inc</a:t>
            </a:r>
            <a:r>
              <a:rPr lang="en-US" dirty="0" smtClean="0"/>
              <a:t> and </a:t>
            </a:r>
            <a:r>
              <a:rPr lang="en-US" b="1" dirty="0" smtClean="0"/>
              <a:t>loan_amnt</a:t>
            </a:r>
            <a:r>
              <a:rPr lang="en-US" dirty="0" smtClean="0"/>
              <a:t>. People with higher annual_inc apply for higher loans and vice-a-versa        </a:t>
            </a:r>
          </a:p>
          <a:p>
            <a:pPr>
              <a:buFont typeface="Arial" pitchFamily="34" charset="0"/>
              <a:buChar char="•"/>
            </a:pPr>
            <a:r>
              <a:rPr lang="en-US" dirty="0" smtClean="0"/>
              <a:t>   As above there is a similar relationship between </a:t>
            </a:r>
            <a:r>
              <a:rPr lang="en-US" b="1" dirty="0" smtClean="0"/>
              <a:t>annual_inc</a:t>
            </a:r>
            <a:r>
              <a:rPr lang="en-US" dirty="0" smtClean="0"/>
              <a:t> </a:t>
            </a:r>
            <a:r>
              <a:rPr lang="en-US" b="1" dirty="0" err="1" smtClean="0"/>
              <a:t>vs</a:t>
            </a:r>
            <a:r>
              <a:rPr lang="en-US" dirty="0" smtClean="0"/>
              <a:t> </a:t>
            </a:r>
            <a:r>
              <a:rPr lang="en-US" b="1" dirty="0" err="1" smtClean="0"/>
              <a:t>funded_amnt</a:t>
            </a:r>
            <a:r>
              <a:rPr lang="en-US" dirty="0" smtClean="0"/>
              <a:t> and </a:t>
            </a:r>
            <a:r>
              <a:rPr lang="en-US" b="1" dirty="0" smtClean="0"/>
              <a:t>loan_amnt</a:t>
            </a:r>
            <a:r>
              <a:rPr lang="en-US" dirty="0" smtClean="0"/>
              <a:t> </a:t>
            </a:r>
            <a:r>
              <a:rPr lang="en-US" b="1" dirty="0" err="1" smtClean="0"/>
              <a:t>vs</a:t>
            </a:r>
            <a:r>
              <a:rPr lang="en-US" dirty="0" smtClean="0"/>
              <a:t> </a:t>
            </a:r>
            <a:r>
              <a:rPr lang="en-US" b="1" dirty="0" err="1" smtClean="0"/>
              <a:t>dti</a:t>
            </a:r>
            <a:r>
              <a:rPr lang="en-US" dirty="0" smtClean="0"/>
              <a:t>. </a:t>
            </a:r>
          </a:p>
          <a:p>
            <a:pPr>
              <a:buFont typeface="Arial" pitchFamily="34" charset="0"/>
              <a:buChar char="•"/>
            </a:pPr>
            <a:r>
              <a:rPr lang="en-US" dirty="0" smtClean="0"/>
              <a:t>   From the plots of </a:t>
            </a:r>
            <a:r>
              <a:rPr lang="en-US" b="1" dirty="0" smtClean="0"/>
              <a:t>loan status </a:t>
            </a:r>
            <a:r>
              <a:rPr lang="en-US" dirty="0" smtClean="0"/>
              <a:t>across all continuous variable we can observe that </a:t>
            </a:r>
            <a:r>
              <a:rPr lang="en-US" b="1" dirty="0" smtClean="0"/>
              <a:t>Default </a:t>
            </a:r>
            <a:r>
              <a:rPr lang="en-US" dirty="0" smtClean="0"/>
              <a:t>loan status dominates across all continuous variables.</a:t>
            </a:r>
          </a:p>
          <a:p>
            <a:pPr>
              <a:buFont typeface="Arial" pitchFamily="34" charset="0"/>
              <a:buChar char="•"/>
            </a:pPr>
            <a:r>
              <a:rPr lang="en-US" dirty="0" smtClean="0"/>
              <a:t>   From the plots </a:t>
            </a:r>
            <a:r>
              <a:rPr lang="en-US" dirty="0" err="1" smtClean="0"/>
              <a:t>raof</a:t>
            </a:r>
            <a:r>
              <a:rPr lang="en-US" dirty="0" smtClean="0"/>
              <a:t> </a:t>
            </a:r>
            <a:r>
              <a:rPr lang="en-US" b="1" dirty="0" smtClean="0"/>
              <a:t>interest rate </a:t>
            </a:r>
            <a:r>
              <a:rPr lang="en-US" b="1" dirty="0" err="1" smtClean="0"/>
              <a:t>grp</a:t>
            </a:r>
            <a:r>
              <a:rPr lang="en-US" b="1" dirty="0" smtClean="0"/>
              <a:t> </a:t>
            </a:r>
            <a:r>
              <a:rPr lang="en-US" dirty="0" smtClean="0"/>
              <a:t>across all continuous variable we can observe that  </a:t>
            </a:r>
            <a:r>
              <a:rPr lang="en-US" b="1" dirty="0" smtClean="0"/>
              <a:t>Medium </a:t>
            </a:r>
            <a:r>
              <a:rPr lang="en-US" dirty="0" smtClean="0"/>
              <a:t>category dominates across all variables</a:t>
            </a:r>
            <a:endParaRPr lang="en-US" b="1" dirty="0"/>
          </a:p>
        </p:txBody>
      </p:sp>
    </p:spTree>
    <p:extLst>
      <p:ext uri="{BB962C8B-B14F-4D97-AF65-F5344CB8AC3E}">
        <p14:creationId xmlns="" xmlns:p14="http://schemas.microsoft.com/office/powerpoint/2010/main" val="37335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17500" y="1778000"/>
          <a:ext cx="11709400" cy="4881880"/>
        </p:xfrm>
        <a:graphic>
          <a:graphicData uri="http://schemas.openxmlformats.org/drawingml/2006/table">
            <a:tbl>
              <a:tblPr firstRow="1" bandRow="1">
                <a:tableStyleId>{5C22544A-7EE6-4342-B048-85BDC9FD1C3A}</a:tableStyleId>
              </a:tblPr>
              <a:tblGrid>
                <a:gridCol w="3835400"/>
                <a:gridCol w="3073400"/>
                <a:gridCol w="1485900"/>
                <a:gridCol w="1358900"/>
                <a:gridCol w="1955800"/>
              </a:tblGrid>
              <a:tr h="370840">
                <a:tc>
                  <a:txBody>
                    <a:bodyPr/>
                    <a:lstStyle/>
                    <a:p>
                      <a:pPr algn="ctr"/>
                      <a:r>
                        <a:rPr lang="en-US" dirty="0" smtClean="0"/>
                        <a:t>Null Hypothesis</a:t>
                      </a:r>
                      <a:endParaRPr lang="en-US" dirty="0"/>
                    </a:p>
                  </a:txBody>
                  <a:tcPr/>
                </a:tc>
                <a:tc>
                  <a:txBody>
                    <a:bodyPr/>
                    <a:lstStyle/>
                    <a:p>
                      <a:pPr algn="ctr"/>
                      <a:r>
                        <a:rPr lang="en-US" dirty="0" smtClean="0"/>
                        <a:t>Alt Hypothesis</a:t>
                      </a:r>
                      <a:endParaRPr lang="en-US" dirty="0"/>
                    </a:p>
                  </a:txBody>
                  <a:tcPr/>
                </a:tc>
                <a:tc>
                  <a:txBody>
                    <a:bodyPr/>
                    <a:lstStyle/>
                    <a:p>
                      <a:pPr algn="ctr"/>
                      <a:r>
                        <a:rPr lang="en-US" dirty="0" smtClean="0"/>
                        <a:t>Test Statistic</a:t>
                      </a:r>
                      <a:endParaRPr lang="en-US" dirty="0"/>
                    </a:p>
                  </a:txBody>
                  <a:tcPr/>
                </a:tc>
                <a:tc>
                  <a:txBody>
                    <a:bodyPr/>
                    <a:lstStyle/>
                    <a:p>
                      <a:pPr algn="ctr"/>
                      <a:r>
                        <a:rPr lang="en-US" dirty="0" smtClean="0"/>
                        <a:t>P-value</a:t>
                      </a:r>
                      <a:endParaRPr lang="en-US" dirty="0"/>
                    </a:p>
                  </a:txBody>
                  <a:tcPr/>
                </a:tc>
                <a:tc>
                  <a:txBody>
                    <a:bodyPr/>
                    <a:lstStyle/>
                    <a:p>
                      <a:pPr algn="ctr"/>
                      <a:r>
                        <a:rPr lang="en-US" dirty="0" smtClean="0"/>
                        <a:t>Insight</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latin typeface="+mn-lt"/>
                          <a:ea typeface="+mn-ea"/>
                          <a:cs typeface="+mn-cs"/>
                        </a:rPr>
                        <a:t>Mean( </a:t>
                      </a:r>
                      <a:r>
                        <a:rPr lang="en-IN" sz="1600" kern="1200" dirty="0" err="1" smtClean="0">
                          <a:solidFill>
                            <a:schemeClr val="dk1"/>
                          </a:solidFill>
                          <a:latin typeface="+mn-lt"/>
                          <a:ea typeface="+mn-ea"/>
                          <a:cs typeface="+mn-cs"/>
                        </a:rPr>
                        <a:t>annual_inc</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mean(</a:t>
                      </a:r>
                      <a:r>
                        <a:rPr lang="en-IN" sz="1600" kern="1200" dirty="0" err="1" smtClean="0">
                          <a:solidFill>
                            <a:schemeClr val="dk1"/>
                          </a:solidFill>
                          <a:latin typeface="+mn-lt"/>
                          <a:ea typeface="+mn-ea"/>
                          <a:cs typeface="+mn-cs"/>
                        </a:rPr>
                        <a:t>annual_inc</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dirty="0"/>
                    </a:p>
                  </a:txBody>
                  <a:tcPr/>
                </a:tc>
                <a:tc>
                  <a:txBody>
                    <a:bodyPr/>
                    <a:lstStyle/>
                    <a:p>
                      <a:pPr lvl="0"/>
                      <a:r>
                        <a:rPr lang="en-IN" sz="1600" kern="1200" dirty="0" smtClean="0">
                          <a:solidFill>
                            <a:schemeClr val="dk1"/>
                          </a:solidFill>
                          <a:latin typeface="+mn-lt"/>
                          <a:ea typeface="+mn-ea"/>
                          <a:cs typeface="+mn-cs"/>
                        </a:rPr>
                        <a:t>Mean( </a:t>
                      </a:r>
                      <a:r>
                        <a:rPr lang="en-IN" sz="1600" kern="1200" dirty="0" err="1" smtClean="0">
                          <a:solidFill>
                            <a:schemeClr val="dk1"/>
                          </a:solidFill>
                          <a:latin typeface="+mn-lt"/>
                          <a:ea typeface="+mn-ea"/>
                          <a:cs typeface="+mn-cs"/>
                        </a:rPr>
                        <a:t>annual_inc</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 mean(</a:t>
                      </a:r>
                      <a:r>
                        <a:rPr lang="en-IN" sz="1600" kern="1200" dirty="0" err="1" smtClean="0">
                          <a:solidFill>
                            <a:schemeClr val="dk1"/>
                          </a:solidFill>
                          <a:latin typeface="+mn-lt"/>
                          <a:ea typeface="+mn-ea"/>
                          <a:cs typeface="+mn-cs"/>
                        </a:rPr>
                        <a:t>annual_inc</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kern="1200" dirty="0" smtClean="0">
                          <a:solidFill>
                            <a:schemeClr val="dk1"/>
                          </a:solidFill>
                          <a:latin typeface="+mn-lt"/>
                          <a:ea typeface="+mn-ea"/>
                          <a:cs typeface="+mn-cs"/>
                        </a:rPr>
                        <a:t>-</a:t>
                      </a:r>
                      <a:r>
                        <a:rPr lang="en-US" sz="1600" kern="1200" dirty="0" smtClean="0">
                          <a:solidFill>
                            <a:schemeClr val="dk1"/>
                          </a:solidFill>
                          <a:latin typeface="+mn-lt"/>
                          <a:ea typeface="+mn-ea"/>
                          <a:cs typeface="+mn-cs"/>
                        </a:rPr>
                        <a:t>10.639</a:t>
                      </a:r>
                    </a:p>
                    <a:p>
                      <a:pPr algn="ctr"/>
                      <a:endParaRPr lang="en-US" sz="1600" dirty="0"/>
                    </a:p>
                  </a:txBody>
                  <a:tcPr/>
                </a:tc>
                <a:tc>
                  <a:txBody>
                    <a:bodyPr/>
                    <a:lstStyle/>
                    <a:p>
                      <a:pPr algn="ctr"/>
                      <a:r>
                        <a:rPr lang="en-US" sz="1600" kern="1200" dirty="0" smtClean="0">
                          <a:solidFill>
                            <a:schemeClr val="dk1"/>
                          </a:solidFill>
                          <a:latin typeface="+mn-lt"/>
                          <a:ea typeface="+mn-ea"/>
                          <a:cs typeface="+mn-cs"/>
                        </a:rPr>
                        <a:t>1.308887e-25</a:t>
                      </a:r>
                      <a:endParaRPr lang="en-US" sz="1600" dirty="0"/>
                    </a:p>
                  </a:txBody>
                  <a:tcPr/>
                </a:tc>
                <a:tc>
                  <a:txBody>
                    <a:bodyPr/>
                    <a:lstStyle/>
                    <a:p>
                      <a:pPr algn="ctr"/>
                      <a:r>
                        <a:rPr lang="en-US" sz="1600" dirty="0" smtClean="0"/>
                        <a:t>Reject</a:t>
                      </a:r>
                      <a:r>
                        <a:rPr lang="en-US" sz="1600" baseline="0" dirty="0" smtClean="0"/>
                        <a:t> the null </a:t>
                      </a:r>
                      <a:r>
                        <a:rPr lang="en-US" sz="1600" baseline="0" dirty="0" err="1" smtClean="0"/>
                        <a:t>hypotheis</a:t>
                      </a:r>
                      <a:endParaRPr lang="en-US" sz="1600" dirty="0"/>
                    </a:p>
                  </a:txBody>
                  <a:tcPr/>
                </a:tc>
              </a:tr>
              <a:tr h="370840">
                <a:tc>
                  <a:txBody>
                    <a:bodyPr/>
                    <a:lstStyle/>
                    <a:p>
                      <a:pPr lvl="0"/>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loan_amnt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mean(</a:t>
                      </a:r>
                      <a:r>
                        <a:rPr lang="en-IN" sz="1600" kern="1200" dirty="0" err="1" smtClean="0">
                          <a:solidFill>
                            <a:schemeClr val="dk1"/>
                          </a:solidFill>
                          <a:latin typeface="+mn-lt"/>
                          <a:ea typeface="+mn-ea"/>
                          <a:cs typeface="+mn-cs"/>
                        </a:rPr>
                        <a:t>loan_amnt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loan_amnt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 mean(</a:t>
                      </a:r>
                      <a:r>
                        <a:rPr lang="en-IN" sz="1600" kern="1200" dirty="0" err="1" smtClean="0">
                          <a:solidFill>
                            <a:schemeClr val="dk1"/>
                          </a:solidFill>
                          <a:latin typeface="+mn-lt"/>
                          <a:ea typeface="+mn-ea"/>
                          <a:cs typeface="+mn-cs"/>
                        </a:rPr>
                        <a:t>loan_amnt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kern="1200" dirty="0" smtClean="0">
                        <a:solidFill>
                          <a:schemeClr val="dk1"/>
                        </a:solidFill>
                        <a:latin typeface="+mn-lt"/>
                        <a:ea typeface="+mn-ea"/>
                        <a:cs typeface="+mn-cs"/>
                      </a:endParaRPr>
                    </a:p>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-19.407</a:t>
                      </a:r>
                      <a:endParaRPr lang="en-US" sz="1600" dirty="0"/>
                    </a:p>
                  </a:txBody>
                  <a:tcPr/>
                </a:tc>
                <a:tc>
                  <a:txBody>
                    <a:bodyPr/>
                    <a:lstStyle/>
                    <a:p>
                      <a:pPr algn="ctr"/>
                      <a:r>
                        <a:rPr lang="en-US" sz="1600" kern="1200" dirty="0" smtClean="0">
                          <a:solidFill>
                            <a:schemeClr val="dk1"/>
                          </a:solidFill>
                          <a:latin typeface="+mn-lt"/>
                          <a:ea typeface="+mn-ea"/>
                          <a:cs typeface="+mn-cs"/>
                        </a:rPr>
                        <a:t>2.958715e-75</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Reject</a:t>
                      </a:r>
                      <a:r>
                        <a:rPr lang="en-US" sz="1600" baseline="0" dirty="0" smtClean="0"/>
                        <a:t> the null </a:t>
                      </a:r>
                      <a:r>
                        <a:rPr lang="en-US" sz="1600" baseline="0" dirty="0" err="1" smtClean="0"/>
                        <a:t>hypotheis</a:t>
                      </a:r>
                      <a:endParaRPr lang="en-US" sz="1600" dirty="0" smtClean="0"/>
                    </a:p>
                    <a:p>
                      <a:pPr algn="ctr"/>
                      <a:endParaRPr lang="en-US" sz="1600" dirty="0"/>
                    </a:p>
                  </a:txBody>
                  <a:tcPr/>
                </a:tc>
              </a:tr>
              <a:tr h="370840">
                <a:tc>
                  <a:txBody>
                    <a:bodyPr/>
                    <a:lstStyle/>
                    <a:p>
                      <a:pPr algn="ctr"/>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funded_amnt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mean(</a:t>
                      </a:r>
                      <a:r>
                        <a:rPr lang="en-IN" sz="1600" kern="1200" dirty="0" err="1" smtClean="0">
                          <a:solidFill>
                            <a:schemeClr val="dk1"/>
                          </a:solidFill>
                          <a:latin typeface="+mn-lt"/>
                          <a:ea typeface="+mn-ea"/>
                          <a:cs typeface="+mn-cs"/>
                        </a:rPr>
                        <a:t>funded_amnt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dirty="0"/>
                    </a:p>
                  </a:txBody>
                  <a:tcPr/>
                </a:tc>
                <a:tc>
                  <a:txBody>
                    <a:bodyPr/>
                    <a:lstStyle/>
                    <a:p>
                      <a:pPr algn="ctr"/>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funded_amnt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 mean(</a:t>
                      </a:r>
                      <a:r>
                        <a:rPr lang="en-IN" sz="1600" kern="1200" dirty="0" err="1" smtClean="0">
                          <a:solidFill>
                            <a:schemeClr val="dk1"/>
                          </a:solidFill>
                          <a:latin typeface="+mn-lt"/>
                          <a:ea typeface="+mn-ea"/>
                          <a:cs typeface="+mn-cs"/>
                        </a:rPr>
                        <a:t>funded_amnt</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-19.016</a:t>
                      </a:r>
                    </a:p>
                    <a:p>
                      <a:pPr algn="ctr"/>
                      <a:endParaRPr lang="en-US" sz="1600" dirty="0"/>
                    </a:p>
                  </a:txBody>
                  <a:tcPr/>
                </a:tc>
                <a:tc>
                  <a:txBody>
                    <a:bodyPr/>
                    <a:lstStyle/>
                    <a:p>
                      <a:pPr algn="ctr"/>
                      <a:r>
                        <a:rPr lang="en-US" sz="1600" kern="1200" dirty="0" smtClean="0">
                          <a:solidFill>
                            <a:schemeClr val="dk1"/>
                          </a:solidFill>
                          <a:latin typeface="+mn-lt"/>
                          <a:ea typeface="+mn-ea"/>
                          <a:cs typeface="+mn-cs"/>
                        </a:rPr>
                        <a:t>7.948493e-73</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Reject</a:t>
                      </a:r>
                      <a:r>
                        <a:rPr lang="en-US" sz="1600" baseline="0" dirty="0" smtClean="0"/>
                        <a:t> the null </a:t>
                      </a:r>
                      <a:r>
                        <a:rPr lang="en-US" sz="1600" baseline="0" dirty="0" err="1" smtClean="0"/>
                        <a:t>hypotheis</a:t>
                      </a:r>
                      <a:endParaRPr lang="en-US" sz="1600" dirty="0" smtClean="0"/>
                    </a:p>
                    <a:p>
                      <a:pPr algn="ctr"/>
                      <a:endParaRPr lang="en-US" sz="1600" dirty="0"/>
                    </a:p>
                  </a:txBody>
                  <a:tcPr/>
                </a:tc>
              </a:tr>
              <a:tr h="370840">
                <a:tc>
                  <a:txBody>
                    <a:bodyPr/>
                    <a:lstStyle/>
                    <a:p>
                      <a:pPr algn="ctr"/>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dti</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mean(</a:t>
                      </a:r>
                      <a:r>
                        <a:rPr lang="en-IN" sz="1600" kern="1200" dirty="0" err="1" smtClean="0">
                          <a:solidFill>
                            <a:schemeClr val="dk1"/>
                          </a:solidFill>
                          <a:latin typeface="+mn-lt"/>
                          <a:ea typeface="+mn-ea"/>
                          <a:cs typeface="+mn-cs"/>
                        </a:rPr>
                        <a:t>dti</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dk1"/>
                          </a:solidFill>
                          <a:latin typeface="+mn-lt"/>
                          <a:ea typeface="+mn-ea"/>
                          <a:cs typeface="+mn-cs"/>
                        </a:rPr>
                        <a:t>Mean(</a:t>
                      </a:r>
                      <a:r>
                        <a:rPr lang="en-IN" sz="1600" kern="1200" dirty="0" err="1" smtClean="0">
                          <a:solidFill>
                            <a:schemeClr val="dk1"/>
                          </a:solidFill>
                          <a:latin typeface="+mn-lt"/>
                          <a:ea typeface="+mn-ea"/>
                          <a:cs typeface="+mn-cs"/>
                        </a:rPr>
                        <a:t>dti</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default_new</a:t>
                      </a:r>
                      <a:r>
                        <a:rPr lang="en-IN" sz="1600" kern="1200" dirty="0" smtClean="0">
                          <a:solidFill>
                            <a:schemeClr val="dk1"/>
                          </a:solidFill>
                          <a:latin typeface="+mn-lt"/>
                          <a:ea typeface="+mn-ea"/>
                          <a:cs typeface="+mn-cs"/>
                        </a:rPr>
                        <a:t>” ! = mean(</a:t>
                      </a:r>
                      <a:r>
                        <a:rPr lang="en-IN" sz="1600" kern="1200" dirty="0" err="1" smtClean="0">
                          <a:solidFill>
                            <a:schemeClr val="dk1"/>
                          </a:solidFill>
                          <a:latin typeface="+mn-lt"/>
                          <a:ea typeface="+mn-ea"/>
                          <a:cs typeface="+mn-cs"/>
                        </a:rPr>
                        <a:t>dti</a:t>
                      </a:r>
                      <a:r>
                        <a:rPr lang="en-IN" sz="1600" kern="1200" dirty="0" smtClean="0">
                          <a:solidFill>
                            <a:schemeClr val="dk1"/>
                          </a:solidFill>
                          <a:latin typeface="+mn-lt"/>
                          <a:ea typeface="+mn-ea"/>
                          <a:cs typeface="+mn-cs"/>
                        </a:rPr>
                        <a:t>) for loan status as “</a:t>
                      </a:r>
                      <a:r>
                        <a:rPr lang="en-IN" sz="1600" kern="1200" dirty="0" err="1" smtClean="0">
                          <a:solidFill>
                            <a:schemeClr val="dk1"/>
                          </a:solidFill>
                          <a:latin typeface="+mn-lt"/>
                          <a:ea typeface="+mn-ea"/>
                          <a:cs typeface="+mn-cs"/>
                        </a:rPr>
                        <a:t>current_new</a:t>
                      </a:r>
                      <a:r>
                        <a:rPr lang="en-IN" sz="1600" kern="1200" dirty="0" smtClean="0">
                          <a:solidFill>
                            <a:schemeClr val="dk1"/>
                          </a:solidFill>
                          <a:latin typeface="+mn-lt"/>
                          <a:ea typeface="+mn-ea"/>
                          <a:cs typeface="+mn-cs"/>
                        </a:rPr>
                        <a:t>”</a:t>
                      </a:r>
                      <a:endParaRPr lang="en-US" sz="1600" kern="1200" dirty="0" smtClean="0">
                        <a:solidFill>
                          <a:schemeClr val="dk1"/>
                        </a:solidFill>
                        <a:latin typeface="+mn-lt"/>
                        <a:ea typeface="+mn-ea"/>
                        <a:cs typeface="+mn-cs"/>
                      </a:endParaRPr>
                    </a:p>
                    <a:p>
                      <a:pPr algn="ct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-3.093</a:t>
                      </a:r>
                    </a:p>
                    <a:p>
                      <a:pPr algn="ctr"/>
                      <a:endParaRPr lang="en-US" sz="1600" dirty="0"/>
                    </a:p>
                  </a:txBody>
                  <a:tcPr/>
                </a:tc>
                <a:tc>
                  <a:txBody>
                    <a:bodyPr/>
                    <a:lstStyle/>
                    <a:p>
                      <a:pPr algn="ctr"/>
                      <a:r>
                        <a:rPr lang="en-US" sz="1600" kern="1200" dirty="0" smtClean="0">
                          <a:solidFill>
                            <a:schemeClr val="dk1"/>
                          </a:solidFill>
                          <a:latin typeface="+mn-lt"/>
                          <a:ea typeface="+mn-ea"/>
                          <a:cs typeface="+mn-cs"/>
                        </a:rPr>
                        <a:t>0.002015514</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Reject</a:t>
                      </a:r>
                      <a:r>
                        <a:rPr lang="en-US" sz="1600" baseline="0" dirty="0" smtClean="0"/>
                        <a:t> the null </a:t>
                      </a:r>
                      <a:r>
                        <a:rPr lang="en-US" sz="1600" baseline="0" dirty="0" err="1" smtClean="0"/>
                        <a:t>hypotheis</a:t>
                      </a:r>
                      <a:endParaRPr lang="en-US" sz="1600" dirty="0" smtClean="0"/>
                    </a:p>
                    <a:p>
                      <a:pPr algn="ctr"/>
                      <a:endParaRPr lang="en-US" sz="1600" dirty="0"/>
                    </a:p>
                  </a:txBody>
                  <a:tcPr/>
                </a:tc>
              </a:tr>
            </a:tbl>
          </a:graphicData>
        </a:graphic>
      </p:graphicFrame>
      <p:sp>
        <p:nvSpPr>
          <p:cNvPr id="6" name="Title 1"/>
          <p:cNvSpPr>
            <a:spLocks noGrp="1"/>
          </p:cNvSpPr>
          <p:nvPr>
            <p:ph type="title"/>
          </p:nvPr>
        </p:nvSpPr>
        <p:spPr>
          <a:xfrm>
            <a:off x="0" y="894080"/>
            <a:ext cx="12192001" cy="856138"/>
          </a:xfrm>
        </p:spPr>
        <p:txBody>
          <a:bodyPr>
            <a:noAutofit/>
          </a:bodyPr>
          <a:lstStyle/>
          <a:p>
            <a:pPr algn="ctr"/>
            <a:r>
              <a:rPr lang="en-IN" sz="2800" b="1" u="sng" dirty="0" smtClean="0"/>
              <a:t>Hypothesis Testing Results Based on Loan Status(</a:t>
            </a:r>
            <a:r>
              <a:rPr lang="en-IN" sz="2800" b="1" u="sng" dirty="0" err="1" smtClean="0"/>
              <a:t>Default_new</a:t>
            </a:r>
            <a:r>
              <a:rPr lang="en-IN" sz="2800" b="1" u="sng" dirty="0" smtClean="0"/>
              <a:t> &amp; </a:t>
            </a:r>
            <a:r>
              <a:rPr lang="en-IN" sz="2800" b="1" u="sng" dirty="0" err="1" smtClean="0"/>
              <a:t>current_new</a:t>
            </a:r>
            <a:r>
              <a:rPr lang="en-IN" sz="2800" b="1" u="sng" dirty="0" smtClean="0"/>
              <a:t>)</a:t>
            </a:r>
            <a:endParaRPr lang="en-IN" sz="2800" u="sng" dirty="0"/>
          </a:p>
        </p:txBody>
      </p:sp>
    </p:spTree>
    <p:extLst>
      <p:ext uri="{BB962C8B-B14F-4D97-AF65-F5344CB8AC3E}">
        <p14:creationId xmlns="" xmlns:p14="http://schemas.microsoft.com/office/powerpoint/2010/main" val="105781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10369731" cy="856138"/>
          </a:xfrm>
        </p:spPr>
        <p:txBody>
          <a:bodyPr>
            <a:noAutofit/>
          </a:bodyPr>
          <a:lstStyle/>
          <a:p>
            <a:pPr algn="ctr"/>
            <a:r>
              <a:rPr lang="en-IN" sz="2800" b="1" u="sng" dirty="0" smtClean="0"/>
              <a:t>Hypothesis Testing Results Based on </a:t>
            </a:r>
            <a:r>
              <a:rPr lang="en-IN" sz="2800" b="1" u="sng" dirty="0" err="1" smtClean="0"/>
              <a:t>Int</a:t>
            </a:r>
            <a:r>
              <a:rPr lang="en-IN" sz="2800" b="1" u="sng" dirty="0" smtClean="0"/>
              <a:t> Rate </a:t>
            </a:r>
            <a:r>
              <a:rPr lang="en-IN" sz="2800" b="1" u="sng" dirty="0" err="1" smtClean="0"/>
              <a:t>Grp</a:t>
            </a:r>
            <a:r>
              <a:rPr lang="en-IN" sz="2800" b="1" u="sng" dirty="0" smtClean="0"/>
              <a:t>(High &amp; Low)</a:t>
            </a:r>
            <a:endParaRPr lang="en-IN" sz="2800" dirty="0"/>
          </a:p>
        </p:txBody>
      </p:sp>
      <p:graphicFrame>
        <p:nvGraphicFramePr>
          <p:cNvPr id="4" name="Content Placeholder 3"/>
          <p:cNvGraphicFramePr>
            <a:graphicFrameLocks/>
          </p:cNvGraphicFramePr>
          <p:nvPr/>
        </p:nvGraphicFramePr>
        <p:xfrm>
          <a:off x="317500" y="1574800"/>
          <a:ext cx="11709400" cy="3510280"/>
        </p:xfrm>
        <a:graphic>
          <a:graphicData uri="http://schemas.openxmlformats.org/drawingml/2006/table">
            <a:tbl>
              <a:tblPr firstRow="1" bandRow="1">
                <a:tableStyleId>{5C22544A-7EE6-4342-B048-85BDC9FD1C3A}</a:tableStyleId>
              </a:tblPr>
              <a:tblGrid>
                <a:gridCol w="3835400"/>
                <a:gridCol w="3073400"/>
                <a:gridCol w="1485900"/>
                <a:gridCol w="1358900"/>
                <a:gridCol w="1955800"/>
              </a:tblGrid>
              <a:tr h="370840">
                <a:tc>
                  <a:txBody>
                    <a:bodyPr/>
                    <a:lstStyle/>
                    <a:p>
                      <a:pPr algn="ctr"/>
                      <a:r>
                        <a:rPr lang="en-US" sz="1400" dirty="0" smtClean="0"/>
                        <a:t>Null Hypothesis</a:t>
                      </a:r>
                      <a:endParaRPr lang="en-US" sz="1400" dirty="0"/>
                    </a:p>
                  </a:txBody>
                  <a:tcPr/>
                </a:tc>
                <a:tc>
                  <a:txBody>
                    <a:bodyPr/>
                    <a:lstStyle/>
                    <a:p>
                      <a:pPr algn="ctr"/>
                      <a:r>
                        <a:rPr lang="en-US" sz="1400" dirty="0" smtClean="0"/>
                        <a:t>Alt Hypothesis</a:t>
                      </a:r>
                      <a:endParaRPr lang="en-US" sz="1400" dirty="0"/>
                    </a:p>
                  </a:txBody>
                  <a:tcPr/>
                </a:tc>
                <a:tc>
                  <a:txBody>
                    <a:bodyPr/>
                    <a:lstStyle/>
                    <a:p>
                      <a:pPr algn="ctr"/>
                      <a:r>
                        <a:rPr lang="en-US" sz="1400" dirty="0" smtClean="0"/>
                        <a:t>Test Statistic</a:t>
                      </a:r>
                      <a:endParaRPr lang="en-US" sz="1400" dirty="0"/>
                    </a:p>
                  </a:txBody>
                  <a:tcPr/>
                </a:tc>
                <a:tc>
                  <a:txBody>
                    <a:bodyPr/>
                    <a:lstStyle/>
                    <a:p>
                      <a:pPr algn="ctr"/>
                      <a:r>
                        <a:rPr lang="en-US" sz="1400" dirty="0" smtClean="0"/>
                        <a:t>P-value</a:t>
                      </a:r>
                      <a:endParaRPr lang="en-US" sz="1400" dirty="0"/>
                    </a:p>
                  </a:txBody>
                  <a:tcPr/>
                </a:tc>
                <a:tc>
                  <a:txBody>
                    <a:bodyPr/>
                    <a:lstStyle/>
                    <a:p>
                      <a:pPr algn="ctr"/>
                      <a:r>
                        <a:rPr lang="en-US" sz="1400" dirty="0" smtClean="0"/>
                        <a:t>Insight</a:t>
                      </a:r>
                      <a:endParaRPr lang="en-US" sz="1400" dirty="0"/>
                    </a:p>
                  </a:txBody>
                  <a:tcPr/>
                </a:tc>
              </a:tr>
              <a:tr h="370840">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annual_inc</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annual_inc</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a:solidFill>
                          <a:schemeClr val="dk1"/>
                        </a:solidFill>
                        <a:latin typeface="+mn-lt"/>
                        <a:ea typeface="+mn-ea"/>
                        <a:cs typeface="+mn-cs"/>
                      </a:endParaRPr>
                    </a:p>
                  </a:txBody>
                  <a:tcPr/>
                </a:tc>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annual_inc</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annual_inc</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12.034</a:t>
                      </a:r>
                      <a:endParaRPr lang="en-US" sz="1400" dirty="0"/>
                    </a:p>
                  </a:txBody>
                  <a:tcPr/>
                </a:tc>
                <a:tc>
                  <a:txBody>
                    <a:bodyPr/>
                    <a:lstStyle/>
                    <a:p>
                      <a:pPr algn="ctr"/>
                      <a:r>
                        <a:rPr lang="en-US" sz="1400" kern="1200" dirty="0" smtClean="0">
                          <a:solidFill>
                            <a:schemeClr val="dk1"/>
                          </a:solidFill>
                          <a:latin typeface="+mn-lt"/>
                          <a:ea typeface="+mn-ea"/>
                          <a:cs typeface="+mn-cs"/>
                        </a:rPr>
                        <a:t>3.179604e-32</a:t>
                      </a:r>
                      <a:endParaRPr lang="en-US" sz="1400" dirty="0"/>
                    </a:p>
                  </a:txBody>
                  <a:tcPr/>
                </a:tc>
                <a:tc>
                  <a:txBody>
                    <a:bodyPr/>
                    <a:lstStyle/>
                    <a:p>
                      <a:pPr algn="ctr"/>
                      <a:r>
                        <a:rPr lang="en-US" sz="1400" dirty="0" smtClean="0"/>
                        <a:t>Reject</a:t>
                      </a:r>
                      <a:r>
                        <a:rPr lang="en-US" sz="1400" baseline="0" dirty="0" smtClean="0"/>
                        <a:t> the null </a:t>
                      </a:r>
                      <a:r>
                        <a:rPr lang="en-US" sz="1400" baseline="0" dirty="0" err="1" smtClean="0"/>
                        <a:t>hypotheis</a:t>
                      </a:r>
                      <a:endParaRPr lang="en-US" sz="1400" dirty="0"/>
                    </a:p>
                  </a:txBody>
                  <a:tcPr/>
                </a:tc>
              </a:tr>
              <a:tr h="370840">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loan_amnt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loan_amnt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a:solidFill>
                          <a:schemeClr val="dk1"/>
                        </a:solidFill>
                        <a:latin typeface="+mn-lt"/>
                        <a:ea typeface="+mn-ea"/>
                        <a:cs typeface="+mn-cs"/>
                      </a:endParaRPr>
                    </a:p>
                  </a:txBody>
                  <a:tcPr/>
                </a:tc>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loan_amnt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loan_amnt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smtClean="0">
                        <a:solidFill>
                          <a:schemeClr val="dk1"/>
                        </a:solidFill>
                        <a:latin typeface="+mn-lt"/>
                        <a:ea typeface="+mn-ea"/>
                        <a:cs typeface="+mn-cs"/>
                      </a:endParaRPr>
                    </a:p>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29.92</a:t>
                      </a:r>
                      <a:endParaRPr lang="en-US" sz="1400" dirty="0"/>
                    </a:p>
                  </a:txBody>
                  <a:tcPr/>
                </a:tc>
                <a:tc>
                  <a:txBody>
                    <a:bodyPr/>
                    <a:lstStyle/>
                    <a:p>
                      <a:pPr lvl="0" algn="ctr"/>
                      <a:r>
                        <a:rPr lang="en-US" sz="1400" kern="1200" dirty="0" smtClean="0">
                          <a:solidFill>
                            <a:schemeClr val="dk1"/>
                          </a:solidFill>
                          <a:latin typeface="+mn-lt"/>
                          <a:ea typeface="+mn-ea"/>
                          <a:cs typeface="+mn-cs"/>
                        </a:rPr>
                        <a:t>1.434289e-160</a:t>
                      </a:r>
                      <a:endParaRPr lang="en-US" sz="14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Reject</a:t>
                      </a:r>
                      <a:r>
                        <a:rPr lang="en-US" sz="1400" baseline="0" dirty="0" smtClean="0"/>
                        <a:t> the null </a:t>
                      </a:r>
                      <a:r>
                        <a:rPr lang="en-US" sz="1400" baseline="0" dirty="0" err="1" smtClean="0"/>
                        <a:t>hypotheis</a:t>
                      </a:r>
                      <a:endParaRPr lang="en-US" sz="1400" dirty="0" smtClean="0"/>
                    </a:p>
                    <a:p>
                      <a:pPr algn="ctr"/>
                      <a:endParaRPr lang="en-US" sz="1400" dirty="0"/>
                    </a:p>
                  </a:txBody>
                  <a:tcPr/>
                </a:tc>
              </a:tr>
              <a:tr h="370840">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funded_amnt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funded_amnt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a:solidFill>
                          <a:schemeClr val="dk1"/>
                        </a:solidFill>
                        <a:latin typeface="+mn-lt"/>
                        <a:ea typeface="+mn-ea"/>
                        <a:cs typeface="+mn-cs"/>
                      </a:endParaRPr>
                    </a:p>
                  </a:txBody>
                  <a:tcPr/>
                </a:tc>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funded_amnt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funded_amnt</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26.684</a:t>
                      </a:r>
                      <a:endParaRPr lang="en-US" sz="1400" dirty="0"/>
                    </a:p>
                  </a:txBody>
                  <a:tcPr/>
                </a:tc>
                <a:tc>
                  <a:txBody>
                    <a:bodyPr/>
                    <a:lstStyle/>
                    <a:p>
                      <a:pPr lvl="0" algn="ctr"/>
                      <a:r>
                        <a:rPr lang="en-US" sz="1400" kern="1200" dirty="0" smtClean="0">
                          <a:solidFill>
                            <a:schemeClr val="dk1"/>
                          </a:solidFill>
                          <a:latin typeface="+mn-lt"/>
                          <a:ea typeface="+mn-ea"/>
                          <a:cs typeface="+mn-cs"/>
                        </a:rPr>
                        <a:t>3.981736e-134</a:t>
                      </a:r>
                      <a:endParaRPr lang="en-US" sz="1400" kern="1200" dirty="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Reject</a:t>
                      </a:r>
                      <a:r>
                        <a:rPr lang="en-US" sz="1400" baseline="0" dirty="0" smtClean="0"/>
                        <a:t> the null </a:t>
                      </a:r>
                      <a:r>
                        <a:rPr lang="en-US" sz="1400" baseline="0" dirty="0" err="1" smtClean="0"/>
                        <a:t>hypotheis</a:t>
                      </a:r>
                      <a:endParaRPr lang="en-US" sz="1400" dirty="0" smtClean="0"/>
                    </a:p>
                    <a:p>
                      <a:pPr algn="ctr"/>
                      <a:endParaRPr lang="en-US" sz="1400" dirty="0"/>
                    </a:p>
                  </a:txBody>
                  <a:tcPr/>
                </a:tc>
              </a:tr>
              <a:tr h="370840">
                <a:tc>
                  <a:txBody>
                    <a:bodyPr/>
                    <a:lstStyle/>
                    <a:p>
                      <a:pPr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dti</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dti</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dirty="0"/>
                    </a:p>
                  </a:txBody>
                  <a:tcPr/>
                </a:tc>
                <a:tc>
                  <a:txBody>
                    <a:bodyPr/>
                    <a:lstStyle/>
                    <a:p>
                      <a:pPr lvl="0" algn="ctr"/>
                      <a:r>
                        <a:rPr lang="en-IN" sz="1400" kern="1200" dirty="0" smtClean="0">
                          <a:solidFill>
                            <a:schemeClr val="dk1"/>
                          </a:solidFill>
                          <a:latin typeface="+mn-lt"/>
                          <a:ea typeface="+mn-ea"/>
                          <a:cs typeface="+mn-cs"/>
                        </a:rPr>
                        <a:t>Mean(</a:t>
                      </a:r>
                      <a:r>
                        <a:rPr lang="en-IN" sz="1400" kern="1200" dirty="0" err="1" smtClean="0">
                          <a:solidFill>
                            <a:schemeClr val="dk1"/>
                          </a:solidFill>
                          <a:latin typeface="+mn-lt"/>
                          <a:ea typeface="+mn-ea"/>
                          <a:cs typeface="+mn-cs"/>
                        </a:rPr>
                        <a:t>dti</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“High” !=   Mean(</a:t>
                      </a:r>
                      <a:r>
                        <a:rPr lang="en-IN" sz="1400" kern="1200" dirty="0" err="1" smtClean="0">
                          <a:solidFill>
                            <a:schemeClr val="dk1"/>
                          </a:solidFill>
                          <a:latin typeface="+mn-lt"/>
                          <a:ea typeface="+mn-ea"/>
                          <a:cs typeface="+mn-cs"/>
                        </a:rPr>
                        <a:t>dti</a:t>
                      </a:r>
                      <a:r>
                        <a:rPr lang="en-IN" sz="1400" kern="1200" dirty="0" smtClean="0">
                          <a:solidFill>
                            <a:schemeClr val="dk1"/>
                          </a:solidFill>
                          <a:latin typeface="+mn-lt"/>
                          <a:ea typeface="+mn-ea"/>
                          <a:cs typeface="+mn-cs"/>
                        </a:rPr>
                        <a:t>) for </a:t>
                      </a:r>
                      <a:r>
                        <a:rPr lang="en-IN" sz="1400" kern="1200" dirty="0" err="1" smtClean="0">
                          <a:solidFill>
                            <a:schemeClr val="dk1"/>
                          </a:solidFill>
                          <a:latin typeface="+mn-lt"/>
                          <a:ea typeface="+mn-ea"/>
                          <a:cs typeface="+mn-cs"/>
                        </a:rPr>
                        <a:t>int_rate_grp</a:t>
                      </a:r>
                      <a:r>
                        <a:rPr lang="en-IN" sz="1400" kern="1200" dirty="0" smtClean="0">
                          <a:solidFill>
                            <a:schemeClr val="dk1"/>
                          </a:solidFill>
                          <a:latin typeface="+mn-lt"/>
                          <a:ea typeface="+mn-ea"/>
                          <a:cs typeface="+mn-cs"/>
                        </a:rPr>
                        <a:t> as “Low”</a:t>
                      </a:r>
                      <a:endParaRPr lang="en-US" sz="1400" kern="1200" dirty="0" smtClean="0">
                        <a:solidFill>
                          <a:schemeClr val="dk1"/>
                        </a:solidFill>
                        <a:latin typeface="+mn-lt"/>
                        <a:ea typeface="+mn-ea"/>
                        <a:cs typeface="+mn-cs"/>
                      </a:endParaRPr>
                    </a:p>
                    <a:p>
                      <a:pPr algn="ctr"/>
                      <a:endParaRPr lang="en-US" sz="1400" dirty="0"/>
                    </a:p>
                  </a:txBody>
                  <a:tcPr/>
                </a:tc>
                <a:tc>
                  <a:txBody>
                    <a:bodyPr/>
                    <a:lstStyle/>
                    <a:p>
                      <a:pPr lvl="0" algn="ctr"/>
                      <a:r>
                        <a:rPr lang="en-US" sz="1400" kern="1200" dirty="0" smtClean="0">
                          <a:solidFill>
                            <a:schemeClr val="dk1"/>
                          </a:solidFill>
                          <a:latin typeface="+mn-lt"/>
                          <a:ea typeface="+mn-ea"/>
                          <a:cs typeface="+mn-cs"/>
                        </a:rPr>
                        <a:t>3.9043</a:t>
                      </a:r>
                    </a:p>
                    <a:p>
                      <a:pPr algn="ctr"/>
                      <a:endParaRPr lang="en-US" sz="1400" dirty="0"/>
                    </a:p>
                  </a:txBody>
                  <a:tcPr/>
                </a:tc>
                <a:tc>
                  <a:txBody>
                    <a:bodyPr/>
                    <a:lstStyle/>
                    <a:p>
                      <a:pPr algn="ctr"/>
                      <a:r>
                        <a:rPr lang="en-US" sz="1400" kern="1200" dirty="0" smtClean="0">
                          <a:solidFill>
                            <a:schemeClr val="dk1"/>
                          </a:solidFill>
                          <a:latin typeface="+mn-lt"/>
                          <a:ea typeface="+mn-ea"/>
                          <a:cs typeface="+mn-cs"/>
                        </a:rPr>
                        <a:t>9.794598e-05</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Reject</a:t>
                      </a:r>
                      <a:r>
                        <a:rPr lang="en-US" sz="1400" baseline="0" dirty="0" smtClean="0"/>
                        <a:t> the null </a:t>
                      </a:r>
                      <a:r>
                        <a:rPr lang="en-US" sz="1400" baseline="0" dirty="0" err="1" smtClean="0"/>
                        <a:t>hypotheis</a:t>
                      </a:r>
                      <a:endParaRPr lang="en-US" sz="1400" dirty="0" smtClean="0"/>
                    </a:p>
                    <a:p>
                      <a:pPr algn="ctr"/>
                      <a:endParaRPr lang="en-US" sz="1400" dirty="0"/>
                    </a:p>
                  </a:txBody>
                  <a:tcPr/>
                </a:tc>
              </a:tr>
            </a:tbl>
          </a:graphicData>
        </a:graphic>
      </p:graphicFrame>
    </p:spTree>
    <p:extLst>
      <p:ext uri="{BB962C8B-B14F-4D97-AF65-F5344CB8AC3E}">
        <p14:creationId xmlns="" xmlns:p14="http://schemas.microsoft.com/office/powerpoint/2010/main" val="82000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u="sng" dirty="0" smtClean="0"/>
              <a:t>Heat Map Showing Most Defaulting Combinations</a:t>
            </a:r>
            <a:endParaRPr lang="en-IN" sz="2800" u="sng" dirty="0"/>
          </a:p>
        </p:txBody>
      </p:sp>
      <p:pic>
        <p:nvPicPr>
          <p:cNvPr id="2050" name="Picture 2"/>
          <p:cNvPicPr>
            <a:picLocks noChangeAspect="1" noChangeArrowheads="1"/>
          </p:cNvPicPr>
          <p:nvPr/>
        </p:nvPicPr>
        <p:blipFill>
          <a:blip r:embed="rId2"/>
          <a:srcRect/>
          <a:stretch>
            <a:fillRect/>
          </a:stretch>
        </p:blipFill>
        <p:spPr bwMode="auto">
          <a:xfrm>
            <a:off x="1855788" y="1449388"/>
            <a:ext cx="7999412" cy="4964768"/>
          </a:xfrm>
          <a:prstGeom prst="rect">
            <a:avLst/>
          </a:prstGeom>
          <a:noFill/>
          <a:ln w="9525">
            <a:noFill/>
            <a:miter lim="800000"/>
            <a:headEnd/>
            <a:tailEnd/>
          </a:ln>
          <a:effectLst/>
        </p:spPr>
      </p:pic>
    </p:spTree>
    <p:extLst>
      <p:ext uri="{BB962C8B-B14F-4D97-AF65-F5344CB8AC3E}">
        <p14:creationId xmlns="" xmlns:p14="http://schemas.microsoft.com/office/powerpoint/2010/main" val="350548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349" y="1537426"/>
            <a:ext cx="11168742" cy="4344261"/>
          </a:xfrm>
        </p:spPr>
        <p:txBody>
          <a:bodyPr>
            <a:normAutofit/>
          </a:bodyPr>
          <a:lstStyle/>
          <a:p>
            <a:pPr marL="0" indent="0"/>
            <a:r>
              <a:rPr lang="en-IN" sz="1800" dirty="0" smtClean="0"/>
              <a:t>  Most of the borrowers fall in the </a:t>
            </a:r>
            <a:r>
              <a:rPr lang="en-IN" sz="1800" b="1" dirty="0" smtClean="0"/>
              <a:t>annual income </a:t>
            </a:r>
            <a:r>
              <a:rPr lang="en-IN" sz="1800" dirty="0" smtClean="0"/>
              <a:t>range of </a:t>
            </a:r>
            <a:r>
              <a:rPr lang="en-IN" sz="1800" b="1" dirty="0" smtClean="0"/>
              <a:t>30K</a:t>
            </a:r>
            <a:r>
              <a:rPr lang="en-IN" sz="1800" dirty="0" smtClean="0"/>
              <a:t> to </a:t>
            </a:r>
            <a:r>
              <a:rPr lang="en-IN" sz="1800" b="1" dirty="0" smtClean="0"/>
              <a:t>67K</a:t>
            </a:r>
            <a:r>
              <a:rPr lang="en-IN" sz="1800" dirty="0" smtClean="0"/>
              <a:t>, </a:t>
            </a:r>
            <a:r>
              <a:rPr lang="en-IN" sz="1800" b="1" dirty="0" smtClean="0"/>
              <a:t>funded amount </a:t>
            </a:r>
            <a:r>
              <a:rPr lang="en-IN" sz="1800" dirty="0" smtClean="0"/>
              <a:t>range between </a:t>
            </a:r>
            <a:r>
              <a:rPr lang="en-IN" sz="1800" b="1" dirty="0" smtClean="0"/>
              <a:t>2K</a:t>
            </a:r>
            <a:r>
              <a:rPr lang="en-IN" sz="1800" dirty="0" smtClean="0"/>
              <a:t> to </a:t>
            </a:r>
            <a:r>
              <a:rPr lang="en-IN" sz="1800" b="1" dirty="0" smtClean="0"/>
              <a:t>15K</a:t>
            </a:r>
            <a:r>
              <a:rPr lang="en-IN" sz="1800" dirty="0" smtClean="0"/>
              <a:t> and </a:t>
            </a:r>
            <a:r>
              <a:rPr lang="en-IN" sz="1800" b="1" dirty="0" smtClean="0"/>
              <a:t>DTI</a:t>
            </a:r>
            <a:r>
              <a:rPr lang="en-IN" sz="1800" dirty="0" smtClean="0"/>
              <a:t> between </a:t>
            </a:r>
            <a:r>
              <a:rPr lang="en-IN" sz="1800" b="1" dirty="0" smtClean="0"/>
              <a:t>8.0</a:t>
            </a:r>
            <a:r>
              <a:rPr lang="en-IN" sz="1800" dirty="0" smtClean="0"/>
              <a:t> to</a:t>
            </a:r>
            <a:r>
              <a:rPr lang="en-IN" sz="1800" b="1" dirty="0" smtClean="0"/>
              <a:t> 24.1</a:t>
            </a:r>
          </a:p>
          <a:p>
            <a:pPr marL="0" indent="0"/>
            <a:r>
              <a:rPr lang="en-IN" sz="1800" dirty="0" smtClean="0"/>
              <a:t>  Maximum number of loans are in the </a:t>
            </a:r>
            <a:r>
              <a:rPr lang="en-IN" sz="1800" b="1" dirty="0" smtClean="0"/>
              <a:t>medium Interest Rate Range.</a:t>
            </a:r>
          </a:p>
          <a:p>
            <a:pPr marL="0" indent="0"/>
            <a:r>
              <a:rPr lang="en-IN" sz="1800" b="1" dirty="0" smtClean="0"/>
              <a:t>  </a:t>
            </a:r>
            <a:r>
              <a:rPr lang="en-IN" sz="1800" dirty="0" smtClean="0"/>
              <a:t>Most defaulters are the </a:t>
            </a:r>
            <a:r>
              <a:rPr lang="en-IN" sz="1800" b="1" dirty="0" smtClean="0"/>
              <a:t>junior</a:t>
            </a:r>
            <a:r>
              <a:rPr lang="en-IN" sz="1800" dirty="0" smtClean="0"/>
              <a:t> level employees.</a:t>
            </a:r>
          </a:p>
          <a:p>
            <a:pPr marL="0" indent="0"/>
            <a:r>
              <a:rPr lang="en-IN" sz="1800" b="1" dirty="0" smtClean="0"/>
              <a:t>  </a:t>
            </a:r>
            <a:r>
              <a:rPr lang="en-US" sz="1800" dirty="0" smtClean="0"/>
              <a:t>Loans availed for </a:t>
            </a:r>
            <a:r>
              <a:rPr lang="en-US" sz="1800" b="1" dirty="0" smtClean="0"/>
              <a:t>debt consolidation </a:t>
            </a:r>
            <a:r>
              <a:rPr lang="en-US" sz="1800" dirty="0" err="1" smtClean="0"/>
              <a:t>ie</a:t>
            </a:r>
            <a:r>
              <a:rPr lang="en-US" sz="1800" dirty="0" smtClean="0"/>
              <a:t> loans taken to settle other loans have higher default.</a:t>
            </a:r>
          </a:p>
          <a:p>
            <a:pPr marL="0" indent="0"/>
            <a:r>
              <a:rPr lang="en-US" sz="1800" b="1" dirty="0" smtClean="0"/>
              <a:t>  </a:t>
            </a:r>
            <a:r>
              <a:rPr lang="en-US" sz="1800" dirty="0" smtClean="0"/>
              <a:t>Maximum borrowers apply for loan between </a:t>
            </a:r>
            <a:r>
              <a:rPr lang="en-US" sz="1800" b="1" dirty="0" smtClean="0"/>
              <a:t>1K and 7K.</a:t>
            </a:r>
          </a:p>
          <a:p>
            <a:pPr marL="0" indent="0"/>
            <a:r>
              <a:rPr lang="en-US" sz="1800" b="1" dirty="0" smtClean="0"/>
              <a:t>  </a:t>
            </a:r>
            <a:r>
              <a:rPr lang="en-US" sz="1800" dirty="0" smtClean="0"/>
              <a:t>A very high percentage </a:t>
            </a:r>
            <a:r>
              <a:rPr lang="en-US" sz="1800" dirty="0" err="1" smtClean="0"/>
              <a:t>i.e</a:t>
            </a:r>
            <a:r>
              <a:rPr lang="en-US" sz="1800" dirty="0" smtClean="0"/>
              <a:t> almost </a:t>
            </a:r>
            <a:r>
              <a:rPr lang="en-US" sz="1800" b="1" dirty="0" smtClean="0"/>
              <a:t>84% </a:t>
            </a:r>
            <a:r>
              <a:rPr lang="en-US" sz="1800" dirty="0" smtClean="0"/>
              <a:t>of loans is under </a:t>
            </a:r>
            <a:r>
              <a:rPr lang="en-US" sz="1800" b="1" dirty="0" smtClean="0"/>
              <a:t>default</a:t>
            </a:r>
            <a:r>
              <a:rPr lang="en-US" sz="1800" dirty="0" smtClean="0"/>
              <a:t> category of </a:t>
            </a:r>
            <a:r>
              <a:rPr lang="en-US" sz="1800" b="1" dirty="0" smtClean="0"/>
              <a:t>Loan Status</a:t>
            </a:r>
            <a:r>
              <a:rPr lang="en-US" sz="1800" dirty="0" smtClean="0"/>
              <a:t>.</a:t>
            </a:r>
            <a:endParaRPr lang="en-IN" sz="1800" b="1" dirty="0" smtClean="0"/>
          </a:p>
          <a:p>
            <a:pPr marL="0" indent="0"/>
            <a:r>
              <a:rPr lang="en-IN" sz="1800" dirty="0" smtClean="0"/>
              <a:t>  Lower the employment length higher the default.</a:t>
            </a:r>
          </a:p>
          <a:p>
            <a:pPr marL="0" indent="0"/>
            <a:r>
              <a:rPr lang="en-IN" sz="1800" dirty="0" smtClean="0"/>
              <a:t>  Most defaulters are there in the </a:t>
            </a:r>
            <a:r>
              <a:rPr lang="en-IN" sz="1800" b="1" dirty="0" smtClean="0"/>
              <a:t>medium</a:t>
            </a:r>
            <a:r>
              <a:rPr lang="en-IN" sz="1800" dirty="0" smtClean="0"/>
              <a:t> </a:t>
            </a:r>
            <a:r>
              <a:rPr lang="en-IN" sz="1800" b="1" dirty="0" smtClean="0"/>
              <a:t>interest rate </a:t>
            </a:r>
            <a:r>
              <a:rPr lang="en-IN" sz="1800" dirty="0" smtClean="0"/>
              <a:t>category.</a:t>
            </a:r>
          </a:p>
          <a:p>
            <a:pPr marL="0" indent="0"/>
            <a:r>
              <a:rPr lang="en-IN" sz="1800" dirty="0" smtClean="0"/>
              <a:t>  Almost 88% of loans against </a:t>
            </a:r>
            <a:r>
              <a:rPr lang="en-IN" sz="1800" b="1" dirty="0" smtClean="0"/>
              <a:t>rented properties </a:t>
            </a:r>
            <a:r>
              <a:rPr lang="en-IN" sz="1800" dirty="0" smtClean="0"/>
              <a:t>being defaulted.</a:t>
            </a:r>
          </a:p>
          <a:p>
            <a:pPr marL="0" indent="0"/>
            <a:r>
              <a:rPr lang="en-IN" sz="1800" dirty="0" smtClean="0"/>
              <a:t>  The most defaulting combination is </a:t>
            </a:r>
            <a:r>
              <a:rPr lang="en-IN" sz="1800" b="1" dirty="0" err="1" smtClean="0"/>
              <a:t>default_new</a:t>
            </a:r>
            <a:r>
              <a:rPr lang="en-IN" sz="1800" b="1" dirty="0" smtClean="0"/>
              <a:t>, Junior, D, Rent, medium. </a:t>
            </a:r>
            <a:endParaRPr lang="en-IN" sz="1800" b="1" dirty="0"/>
          </a:p>
        </p:txBody>
      </p:sp>
      <p:sp>
        <p:nvSpPr>
          <p:cNvPr id="5" name="Title 1"/>
          <p:cNvSpPr>
            <a:spLocks noGrp="1"/>
          </p:cNvSpPr>
          <p:nvPr>
            <p:ph type="title"/>
          </p:nvPr>
        </p:nvSpPr>
        <p:spPr>
          <a:xfrm>
            <a:off x="1136469" y="640080"/>
            <a:ext cx="9313817" cy="856138"/>
          </a:xfrm>
        </p:spPr>
        <p:txBody>
          <a:bodyPr/>
          <a:lstStyle/>
          <a:p>
            <a:pPr algn="ctr"/>
            <a:r>
              <a:rPr lang="en-IN" sz="2800" b="1" u="sng" dirty="0" smtClean="0"/>
              <a:t>Conclusion</a:t>
            </a:r>
            <a:endParaRPr lang="en-IN" sz="2800" u="sng" dirty="0"/>
          </a:p>
        </p:txBody>
      </p:sp>
    </p:spTree>
    <p:extLst>
      <p:ext uri="{BB962C8B-B14F-4D97-AF65-F5344CB8AC3E}">
        <p14:creationId xmlns=""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r>
              <a:rPr lang="en-IN" sz="1800" dirty="0" smtClean="0">
                <a:latin typeface="Cambria" pitchFamily="18" charset="0"/>
              </a:rPr>
              <a:t>  The essence of the whole project is to analyze and understand </a:t>
            </a:r>
            <a:r>
              <a:rPr lang="en-US" sz="1800" dirty="0" smtClean="0"/>
              <a:t>how consumer attributes and loan attributes are influencing the tendency of defaulting.</a:t>
            </a:r>
          </a:p>
          <a:p>
            <a:pPr marL="0" indent="0"/>
            <a:endParaRPr lang="en-IN" sz="1800" dirty="0" smtClean="0">
              <a:latin typeface="Cambria" pitchFamily="18" charset="0"/>
            </a:endParaRPr>
          </a:p>
          <a:p>
            <a:pPr marL="0" indent="0"/>
            <a:r>
              <a:rPr lang="en-IN" sz="1800" dirty="0" smtClean="0">
                <a:latin typeface="Cambria" pitchFamily="18" charset="0"/>
              </a:rPr>
              <a:t>   We performed Data Cleaning and preparation on the Loan dataset and imputed the NA values for all the driver variables and </a:t>
            </a:r>
            <a:r>
              <a:rPr lang="en-US" sz="1800" dirty="0" smtClean="0">
                <a:latin typeface="Cambria" pitchFamily="18" charset="0"/>
              </a:rPr>
              <a:t>Created two new columns named </a:t>
            </a:r>
            <a:r>
              <a:rPr lang="en-US" sz="1800" i="1" dirty="0" smtClean="0">
                <a:latin typeface="Cambria" pitchFamily="18" charset="0"/>
              </a:rPr>
              <a:t>loan_status_1 </a:t>
            </a:r>
            <a:r>
              <a:rPr lang="en-US" sz="1800" dirty="0" smtClean="0">
                <a:latin typeface="Cambria" pitchFamily="18" charset="0"/>
              </a:rPr>
              <a:t>with three levels current new, default new and late and </a:t>
            </a:r>
            <a:r>
              <a:rPr lang="en-US" sz="1800" i="1" dirty="0" err="1" smtClean="0"/>
              <a:t>int_rate_grp</a:t>
            </a:r>
            <a:r>
              <a:rPr lang="en-US" sz="1800" i="1" dirty="0" smtClean="0"/>
              <a:t> </a:t>
            </a:r>
            <a:r>
              <a:rPr lang="en-US" sz="1800" dirty="0" smtClean="0"/>
              <a:t> with three levels as Low, Medium and High</a:t>
            </a:r>
            <a:r>
              <a:rPr lang="en-US" sz="1600" dirty="0" smtClean="0">
                <a:latin typeface="Cambria" pitchFamily="18" charset="0"/>
              </a:rPr>
              <a:t>.</a:t>
            </a:r>
          </a:p>
          <a:p>
            <a:pPr marL="0" indent="0"/>
            <a:endParaRPr lang="en-US" sz="1600" dirty="0" smtClean="0">
              <a:latin typeface="Cambria" pitchFamily="18" charset="0"/>
            </a:endParaRPr>
          </a:p>
          <a:p>
            <a:pPr marL="0" indent="0"/>
            <a:r>
              <a:rPr lang="en-US" sz="1800" dirty="0" smtClean="0">
                <a:latin typeface="Cambria" pitchFamily="18" charset="0"/>
              </a:rPr>
              <a:t>   During Univariate analysis created histograms and bar charts to check out the distribution of all the driver variables, Box plots to detect the Outliers, then performed the Multivariate analysis to understand how different variables interact with each other.</a:t>
            </a:r>
          </a:p>
          <a:p>
            <a:pPr marL="0" indent="0">
              <a:buNone/>
            </a:pPr>
            <a:endParaRPr lang="en-US" sz="1800" dirty="0" smtClean="0">
              <a:latin typeface="Cambria" pitchFamily="18" charset="0"/>
            </a:endParaRPr>
          </a:p>
          <a:p>
            <a:pPr marL="0" indent="0"/>
            <a:r>
              <a:rPr lang="en-US" sz="1800" dirty="0" smtClean="0">
                <a:latin typeface="Cambria" pitchFamily="18" charset="0"/>
              </a:rPr>
              <a:t>   After </a:t>
            </a:r>
            <a:r>
              <a:rPr lang="en-US" sz="1800" dirty="0" err="1" smtClean="0">
                <a:latin typeface="Cambria" pitchFamily="18" charset="0"/>
              </a:rPr>
              <a:t>univariate</a:t>
            </a:r>
            <a:r>
              <a:rPr lang="en-US" sz="1800" dirty="0" smtClean="0">
                <a:latin typeface="Cambria" pitchFamily="18" charset="0"/>
              </a:rPr>
              <a:t> and multivariate analysis Hypothesis testing was carried out where we have analyzed the </a:t>
            </a:r>
            <a:r>
              <a:rPr lang="en-US" sz="1800" dirty="0" smtClean="0"/>
              <a:t>if the continuous driver variables have </a:t>
            </a:r>
            <a:r>
              <a:rPr lang="en-US" sz="1800" b="1" dirty="0" smtClean="0"/>
              <a:t>different mean values</a:t>
            </a:r>
            <a:r>
              <a:rPr lang="en-US" sz="1800" dirty="0" smtClean="0"/>
              <a:t> for the two categorical variables </a:t>
            </a:r>
            <a:r>
              <a:rPr lang="en-US" sz="1800" i="1" dirty="0" smtClean="0"/>
              <a:t>loan_status_1 </a:t>
            </a:r>
            <a:r>
              <a:rPr lang="en-US" sz="1800" dirty="0" smtClean="0"/>
              <a:t>and </a:t>
            </a:r>
            <a:r>
              <a:rPr lang="en-US" sz="1800" i="1" dirty="0" smtClean="0"/>
              <a:t>int_rate_grp. </a:t>
            </a:r>
            <a:endParaRPr lang="en-US" sz="1800" dirty="0" smtClean="0">
              <a:latin typeface="Cambria" pitchFamily="18" charset="0"/>
            </a:endParaRPr>
          </a:p>
        </p:txBody>
      </p:sp>
      <p:sp>
        <p:nvSpPr>
          <p:cNvPr id="5" name="Title 1"/>
          <p:cNvSpPr>
            <a:spLocks noGrp="1"/>
          </p:cNvSpPr>
          <p:nvPr>
            <p:ph type="title"/>
          </p:nvPr>
        </p:nvSpPr>
        <p:spPr>
          <a:xfrm>
            <a:off x="1136469" y="640080"/>
            <a:ext cx="9313817" cy="856138"/>
          </a:xfrm>
        </p:spPr>
        <p:txBody>
          <a:bodyPr/>
          <a:lstStyle/>
          <a:p>
            <a:pPr algn="ctr"/>
            <a:r>
              <a:rPr lang="en-IN" b="1" dirty="0"/>
              <a:t> </a:t>
            </a:r>
            <a:r>
              <a:rPr lang="en-IN" sz="2800" b="1" u="sng" dirty="0" smtClean="0"/>
              <a:t>Summary of the Analysis Performed</a:t>
            </a:r>
            <a:endParaRPr lang="en-IN" sz="2800" u="sng" dirty="0"/>
          </a:p>
        </p:txBody>
      </p:sp>
    </p:spTree>
    <p:extLst>
      <p:ext uri="{BB962C8B-B14F-4D97-AF65-F5344CB8AC3E}">
        <p14:creationId xmlns=""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617220"/>
          </a:xfrm>
        </p:spPr>
        <p:txBody>
          <a:bodyPr>
            <a:normAutofit fontScale="90000"/>
          </a:bodyPr>
          <a:lstStyle/>
          <a:p>
            <a:r>
              <a:rPr lang="en-IN" b="1" dirty="0"/>
              <a:t> </a:t>
            </a:r>
            <a:endParaRPr lang="en-IN" sz="2800" dirty="0"/>
          </a:p>
        </p:txBody>
      </p:sp>
      <p:sp>
        <p:nvSpPr>
          <p:cNvPr id="8" name="Content Placeholder 7"/>
          <p:cNvSpPr>
            <a:spLocks noGrp="1"/>
          </p:cNvSpPr>
          <p:nvPr>
            <p:ph idx="1"/>
          </p:nvPr>
        </p:nvSpPr>
        <p:spPr>
          <a:xfrm>
            <a:off x="215900" y="1193800"/>
            <a:ext cx="11357791" cy="5005387"/>
          </a:xfrm>
        </p:spPr>
        <p:txBody>
          <a:bodyPr/>
          <a:lstStyle/>
          <a:p>
            <a:pPr>
              <a:buNone/>
            </a:pPr>
            <a:endParaRPr lang="en-US" dirty="0"/>
          </a:p>
        </p:txBody>
      </p:sp>
      <p:sp>
        <p:nvSpPr>
          <p:cNvPr id="9" name="Content Placeholder 2"/>
          <p:cNvSpPr txBox="1">
            <a:spLocks/>
          </p:cNvSpPr>
          <p:nvPr/>
        </p:nvSpPr>
        <p:spPr>
          <a:xfrm>
            <a:off x="404949" y="1587500"/>
            <a:ext cx="11471234" cy="5110755"/>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 name="Title 1"/>
          <p:cNvSpPr txBox="1">
            <a:spLocks/>
          </p:cNvSpPr>
          <p:nvPr/>
        </p:nvSpPr>
        <p:spPr>
          <a:xfrm>
            <a:off x="1136469" y="431800"/>
            <a:ext cx="9313817"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000" b="1" i="0" u="sng"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en-IN"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Problem </a:t>
            </a:r>
            <a:r>
              <a:rPr lang="en-IN" sz="2800" b="1" u="sng" dirty="0" smtClean="0">
                <a:latin typeface="Times New Roman" panose="02020603050405020304" pitchFamily="18" charset="0"/>
                <a:ea typeface="+mj-ea"/>
                <a:cs typeface="Times New Roman" panose="02020603050405020304" pitchFamily="18" charset="0"/>
              </a:rPr>
              <a:t>S</a:t>
            </a:r>
            <a:r>
              <a:rPr kumimoji="0" lang="en-IN" sz="2800" b="1" i="0" u="sng"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olving</a:t>
            </a:r>
            <a:r>
              <a:rPr kumimoji="0" lang="en-IN"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Methodology</a:t>
            </a:r>
            <a:endParaRPr kumimoji="0" lang="en-IN" sz="2800" b="1" i="0" u="sng"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1" name="Rectangle 10"/>
          <p:cNvSpPr/>
          <p:nvPr/>
        </p:nvSpPr>
        <p:spPr>
          <a:xfrm>
            <a:off x="561704" y="2327271"/>
            <a:ext cx="2625634" cy="19573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Understanding Dataset</a:t>
            </a:r>
          </a:p>
          <a:p>
            <a:pPr algn="ctr"/>
            <a:r>
              <a:rPr lang="en-US" dirty="0" smtClean="0"/>
              <a:t>(Data Cleaning)</a:t>
            </a:r>
            <a:endParaRPr lang="en-US" dirty="0"/>
          </a:p>
        </p:txBody>
      </p:sp>
      <p:cxnSp>
        <p:nvCxnSpPr>
          <p:cNvPr id="12" name="Straight Arrow Connector 11"/>
          <p:cNvCxnSpPr>
            <a:stCxn id="11" idx="3"/>
          </p:cNvCxnSpPr>
          <p:nvPr/>
        </p:nvCxnSpPr>
        <p:spPr>
          <a:xfrm flipV="1">
            <a:off x="3187338" y="3148152"/>
            <a:ext cx="418011" cy="157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57600" y="2341776"/>
            <a:ext cx="2416629" cy="1929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Cleaning</a:t>
            </a:r>
          </a:p>
          <a:p>
            <a:pPr algn="ctr"/>
            <a:r>
              <a:rPr lang="en-US" dirty="0" smtClean="0"/>
              <a:t>(Imputed the NA values for all the driver variables)</a:t>
            </a:r>
            <a:endParaRPr lang="en-US" dirty="0"/>
          </a:p>
        </p:txBody>
      </p:sp>
      <p:cxnSp>
        <p:nvCxnSpPr>
          <p:cNvPr id="14" name="Straight Arrow Connector 13"/>
          <p:cNvCxnSpPr>
            <a:stCxn id="13" idx="3"/>
          </p:cNvCxnSpPr>
          <p:nvPr/>
        </p:nvCxnSpPr>
        <p:spPr>
          <a:xfrm flipV="1">
            <a:off x="6074229" y="3187340"/>
            <a:ext cx="483325" cy="119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57553" y="2355559"/>
            <a:ext cx="2597464" cy="1996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 Preparation </a:t>
            </a:r>
            <a:r>
              <a:rPr lang="en-US" dirty="0" smtClean="0"/>
              <a:t>( Creating a new column named </a:t>
            </a:r>
            <a:r>
              <a:rPr lang="en-US" i="1" dirty="0" smtClean="0"/>
              <a:t>loan_status_1 </a:t>
            </a:r>
            <a:r>
              <a:rPr lang="en-US" dirty="0" smtClean="0"/>
              <a:t> with three levels </a:t>
            </a:r>
            <a:r>
              <a:rPr lang="en-US" dirty="0" err="1" smtClean="0"/>
              <a:t>current_new</a:t>
            </a:r>
            <a:r>
              <a:rPr lang="en-US" dirty="0" smtClean="0"/>
              <a:t>, </a:t>
            </a:r>
            <a:r>
              <a:rPr lang="en-US" dirty="0" err="1" smtClean="0"/>
              <a:t>default_new</a:t>
            </a:r>
            <a:r>
              <a:rPr lang="en-US" dirty="0" smtClean="0"/>
              <a:t> and late, created bin variables )</a:t>
            </a:r>
            <a:endParaRPr lang="en-US" dirty="0"/>
          </a:p>
        </p:txBody>
      </p:sp>
      <p:cxnSp>
        <p:nvCxnSpPr>
          <p:cNvPr id="16" name="Straight Arrow Connector 15"/>
          <p:cNvCxnSpPr>
            <a:stCxn id="15" idx="3"/>
          </p:cNvCxnSpPr>
          <p:nvPr/>
        </p:nvCxnSpPr>
        <p:spPr>
          <a:xfrm flipV="1">
            <a:off x="9155017" y="3069771"/>
            <a:ext cx="380869" cy="2838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522823" y="2370788"/>
            <a:ext cx="2207623" cy="1874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Exploratory Data Analysis </a:t>
            </a:r>
          </a:p>
          <a:p>
            <a:pPr algn="ctr"/>
            <a:r>
              <a:rPr lang="en-US" dirty="0" smtClean="0"/>
              <a:t>(Performed Univariate &amp; Multivariate analysis)</a:t>
            </a:r>
            <a:endParaRPr lang="en-US" dirty="0"/>
          </a:p>
        </p:txBody>
      </p:sp>
      <p:cxnSp>
        <p:nvCxnSpPr>
          <p:cNvPr id="18" name="Curved Connector 17"/>
          <p:cNvCxnSpPr>
            <a:stCxn id="17" idx="2"/>
          </p:cNvCxnSpPr>
          <p:nvPr/>
        </p:nvCxnSpPr>
        <p:spPr>
          <a:xfrm rot="5400000">
            <a:off x="10244547" y="4477294"/>
            <a:ext cx="613953" cy="15022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7400" y="4828046"/>
            <a:ext cx="4527731" cy="1847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Performed Hypothesis testing</a:t>
            </a:r>
          </a:p>
          <a:p>
            <a:pPr algn="ctr"/>
            <a:r>
              <a:rPr lang="en-US" dirty="0" smtClean="0"/>
              <a:t>(analyzed if the continuous driver variables have </a:t>
            </a:r>
            <a:r>
              <a:rPr lang="en-US" b="1" dirty="0" smtClean="0"/>
              <a:t>different mean values</a:t>
            </a:r>
            <a:r>
              <a:rPr lang="en-US" dirty="0" smtClean="0"/>
              <a:t> for the two categorical variables </a:t>
            </a:r>
            <a:r>
              <a:rPr lang="en-US" i="1" dirty="0" smtClean="0"/>
              <a:t>loan_status_1 </a:t>
            </a:r>
            <a:r>
              <a:rPr lang="en-US" dirty="0" smtClean="0"/>
              <a:t>and </a:t>
            </a:r>
            <a:r>
              <a:rPr lang="en-US" i="1" dirty="0" smtClean="0"/>
              <a:t>int_rate_grp </a:t>
            </a:r>
            <a:r>
              <a:rPr lang="en-US" dirty="0" smtClean="0"/>
              <a:t>)</a:t>
            </a:r>
            <a:endParaRPr lang="en-US" b="1" dirty="0"/>
          </a:p>
        </p:txBody>
      </p:sp>
    </p:spTree>
    <p:extLst>
      <p:ext uri="{BB962C8B-B14F-4D97-AF65-F5344CB8AC3E}">
        <p14:creationId xmlns=""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t>Distribution of Loan Defaults Across Categorical Variables</a:t>
            </a:r>
            <a:endParaRPr lang="en-IN" sz="2800" b="1" u="sng" dirty="0"/>
          </a:p>
        </p:txBody>
      </p:sp>
      <p:pic>
        <p:nvPicPr>
          <p:cNvPr id="4" name="Content Placeholder 3"/>
          <p:cNvPicPr>
            <a:picLocks noGrp="1"/>
          </p:cNvPicPr>
          <p:nvPr>
            <p:ph idx="1"/>
          </p:nvPr>
        </p:nvPicPr>
        <p:blipFill>
          <a:blip r:embed="rId2"/>
          <a:srcRect/>
          <a:stretch>
            <a:fillRect/>
          </a:stretch>
        </p:blipFill>
        <p:spPr bwMode="auto">
          <a:xfrm>
            <a:off x="1651001" y="1854200"/>
            <a:ext cx="7620000" cy="4344988"/>
          </a:xfrm>
          <a:prstGeom prst="rect">
            <a:avLst/>
          </a:prstGeom>
          <a:noFill/>
          <a:ln w="9525">
            <a:noFill/>
            <a:miter lim="800000"/>
            <a:headEnd/>
            <a:tailEnd/>
          </a:ln>
        </p:spPr>
      </p:pic>
    </p:spTree>
    <p:extLst>
      <p:ext uri="{BB962C8B-B14F-4D97-AF65-F5344CB8AC3E}">
        <p14:creationId xmlns="" xmlns:p14="http://schemas.microsoft.com/office/powerpoint/2010/main" val="13029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t>Distribution of Loan Defaults Across Continuous Variables</a:t>
            </a:r>
            <a:endParaRPr lang="en-US" sz="2800" dirty="0"/>
          </a:p>
        </p:txBody>
      </p:sp>
      <p:pic>
        <p:nvPicPr>
          <p:cNvPr id="4" name="Content Placeholder 3"/>
          <p:cNvPicPr>
            <a:picLocks noGrp="1"/>
          </p:cNvPicPr>
          <p:nvPr>
            <p:ph idx="1"/>
          </p:nvPr>
        </p:nvPicPr>
        <p:blipFill>
          <a:blip r:embed="rId2"/>
          <a:srcRect/>
          <a:stretch>
            <a:fillRect/>
          </a:stretch>
        </p:blipFill>
        <p:spPr bwMode="auto">
          <a:xfrm>
            <a:off x="1651000" y="1854200"/>
            <a:ext cx="8051800" cy="4521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823631" cy="856138"/>
          </a:xfrm>
        </p:spPr>
        <p:txBody>
          <a:bodyPr>
            <a:noAutofit/>
          </a:bodyPr>
          <a:lstStyle/>
          <a:p>
            <a:pPr algn="ctr"/>
            <a:r>
              <a:rPr lang="en-US" sz="2800" b="1" u="sng" dirty="0" smtClean="0"/>
              <a:t>Dashboard Showing Correlation Between Continuous Variables</a:t>
            </a:r>
            <a:r>
              <a:rPr lang="en-US" sz="2800" dirty="0" smtClean="0"/>
              <a:t/>
            </a:r>
            <a:br>
              <a:rPr lang="en-US" sz="2800" dirty="0" smtClean="0"/>
            </a:br>
            <a:endParaRPr lang="en-IN" sz="2800" dirty="0"/>
          </a:p>
        </p:txBody>
      </p:sp>
      <p:pic>
        <p:nvPicPr>
          <p:cNvPr id="6" name="Content Placeholder 5"/>
          <p:cNvPicPr>
            <a:picLocks noGrp="1"/>
          </p:cNvPicPr>
          <p:nvPr>
            <p:ph idx="1"/>
          </p:nvPr>
        </p:nvPicPr>
        <p:blipFill>
          <a:blip r:embed="rId2"/>
          <a:srcRect/>
          <a:stretch>
            <a:fillRect/>
          </a:stretch>
        </p:blipFill>
        <p:spPr bwMode="auto">
          <a:xfrm>
            <a:off x="2222500" y="1854200"/>
            <a:ext cx="6985000" cy="4344988"/>
          </a:xfrm>
          <a:prstGeom prst="rect">
            <a:avLst/>
          </a:prstGeom>
          <a:noFill/>
          <a:ln w="9525">
            <a:noFill/>
            <a:miter lim="800000"/>
            <a:headEnd/>
            <a:tailEnd/>
          </a:ln>
        </p:spPr>
      </p:pic>
    </p:spTree>
    <p:extLst>
      <p:ext uri="{BB962C8B-B14F-4D97-AF65-F5344CB8AC3E}">
        <p14:creationId xmlns="" xmlns:p14="http://schemas.microsoft.com/office/powerpoint/2010/main" val="309534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10141131" cy="856138"/>
          </a:xfrm>
        </p:spPr>
        <p:txBody>
          <a:bodyPr>
            <a:noAutofit/>
          </a:bodyPr>
          <a:lstStyle/>
          <a:p>
            <a:pPr algn="ctr"/>
            <a:r>
              <a:rPr lang="en-IN" sz="2800" b="1" u="sng" dirty="0" smtClean="0"/>
              <a:t>Break Down of Loan Status Across All Continuous Variables</a:t>
            </a:r>
            <a:endParaRPr lang="en-IN" sz="2800" b="1" u="sng" dirty="0"/>
          </a:p>
        </p:txBody>
      </p:sp>
      <p:pic>
        <p:nvPicPr>
          <p:cNvPr id="1026" name="Picture 2"/>
          <p:cNvPicPr>
            <a:picLocks noGrp="1" noChangeAspect="1" noChangeArrowheads="1"/>
          </p:cNvPicPr>
          <p:nvPr>
            <p:ph idx="1"/>
          </p:nvPr>
        </p:nvPicPr>
        <p:blipFill>
          <a:blip r:embed="rId2"/>
          <a:srcRect/>
          <a:stretch>
            <a:fillRect/>
          </a:stretch>
        </p:blipFill>
        <p:spPr bwMode="auto">
          <a:xfrm>
            <a:off x="952499" y="1432832"/>
            <a:ext cx="9475835" cy="4891768"/>
          </a:xfrm>
          <a:prstGeom prst="rect">
            <a:avLst/>
          </a:prstGeom>
          <a:noFill/>
          <a:ln w="9525">
            <a:noFill/>
            <a:miter lim="800000"/>
            <a:headEnd/>
            <a:tailEnd/>
          </a:ln>
          <a:effectLst/>
        </p:spPr>
      </p:pic>
    </p:spTree>
    <p:extLst>
      <p:ext uri="{BB962C8B-B14F-4D97-AF65-F5344CB8AC3E}">
        <p14:creationId xmlns=""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640080"/>
            <a:ext cx="9861731" cy="856138"/>
          </a:xfrm>
        </p:spPr>
        <p:txBody>
          <a:bodyPr>
            <a:noAutofit/>
          </a:bodyPr>
          <a:lstStyle/>
          <a:p>
            <a:pPr algn="ctr"/>
            <a:r>
              <a:rPr lang="en-IN" sz="2800" b="1" u="sng" dirty="0" smtClean="0"/>
              <a:t>Break Down of </a:t>
            </a:r>
            <a:r>
              <a:rPr lang="en-IN" sz="2800" b="1" u="sng" dirty="0" err="1" smtClean="0"/>
              <a:t>Int</a:t>
            </a:r>
            <a:r>
              <a:rPr lang="en-IN" sz="2800" b="1" u="sng" dirty="0" smtClean="0"/>
              <a:t> Rate </a:t>
            </a:r>
            <a:r>
              <a:rPr lang="en-IN" sz="2800" b="1" u="sng" dirty="0" err="1" smtClean="0"/>
              <a:t>Grp</a:t>
            </a:r>
            <a:r>
              <a:rPr lang="en-IN" sz="2800" b="1" u="sng" dirty="0" smtClean="0"/>
              <a:t> Across All Continuous Variables</a:t>
            </a:r>
            <a:endParaRPr lang="en-US" sz="2800" dirty="0"/>
          </a:p>
        </p:txBody>
      </p:sp>
      <p:pic>
        <p:nvPicPr>
          <p:cNvPr id="4" name="Content Placeholder 3"/>
          <p:cNvPicPr>
            <a:picLocks noGrp="1"/>
          </p:cNvPicPr>
          <p:nvPr>
            <p:ph idx="1"/>
          </p:nvPr>
        </p:nvPicPr>
        <p:blipFill>
          <a:blip r:embed="rId2"/>
          <a:srcRect/>
          <a:stretch>
            <a:fillRect/>
          </a:stretch>
        </p:blipFill>
        <p:spPr bwMode="auto">
          <a:xfrm>
            <a:off x="1346200" y="1600200"/>
            <a:ext cx="9080500" cy="4851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pPr algn="ctr"/>
            <a:r>
              <a:rPr lang="en-IN" sz="2800" b="1" u="sng" dirty="0" smtClean="0"/>
              <a:t>Insights From </a:t>
            </a:r>
            <a:r>
              <a:rPr lang="en-IN" sz="2800" b="1" u="sng" dirty="0" err="1" smtClean="0"/>
              <a:t>Univariate</a:t>
            </a:r>
            <a:r>
              <a:rPr lang="en-IN" sz="2800" b="1" u="sng" dirty="0" smtClean="0"/>
              <a:t> Analysis</a:t>
            </a:r>
            <a:endParaRPr lang="en-IN" sz="2800" u="sng" dirty="0"/>
          </a:p>
        </p:txBody>
      </p:sp>
      <p:graphicFrame>
        <p:nvGraphicFramePr>
          <p:cNvPr id="4" name="Table 3"/>
          <p:cNvGraphicFramePr>
            <a:graphicFrameLocks noGrp="1"/>
          </p:cNvGraphicFramePr>
          <p:nvPr/>
        </p:nvGraphicFramePr>
        <p:xfrm>
          <a:off x="342900" y="1581396"/>
          <a:ext cx="11544300" cy="4847364"/>
        </p:xfrm>
        <a:graphic>
          <a:graphicData uri="http://schemas.openxmlformats.org/drawingml/2006/table">
            <a:tbl>
              <a:tblPr firstRow="1" bandRow="1">
                <a:tableStyleId>{5C22544A-7EE6-4342-B048-85BDC9FD1C3A}</a:tableStyleId>
              </a:tblPr>
              <a:tblGrid>
                <a:gridCol w="1536700"/>
                <a:gridCol w="1333500"/>
                <a:gridCol w="1206500"/>
                <a:gridCol w="1206500"/>
                <a:gridCol w="1447800"/>
                <a:gridCol w="825500"/>
                <a:gridCol w="1117600"/>
                <a:gridCol w="2870200"/>
              </a:tblGrid>
              <a:tr h="654117">
                <a:tc>
                  <a:txBody>
                    <a:bodyPr/>
                    <a:lstStyle/>
                    <a:p>
                      <a:pPr algn="ctr"/>
                      <a:r>
                        <a:rPr lang="en-US" dirty="0" smtClean="0"/>
                        <a:t>Variable Name</a:t>
                      </a:r>
                      <a:endParaRPr lang="en-US" dirty="0"/>
                    </a:p>
                  </a:txBody>
                  <a:tcPr/>
                </a:tc>
                <a:tc>
                  <a:txBody>
                    <a:bodyPr/>
                    <a:lstStyle/>
                    <a:p>
                      <a:pPr algn="ctr"/>
                      <a:r>
                        <a:rPr lang="en-US" dirty="0" smtClean="0"/>
                        <a:t>Type of Variable</a:t>
                      </a:r>
                      <a:endParaRPr lang="en-US" dirty="0"/>
                    </a:p>
                  </a:txBody>
                  <a:tcPr/>
                </a:tc>
                <a:tc>
                  <a:txBody>
                    <a:bodyPr/>
                    <a:lstStyle/>
                    <a:p>
                      <a:pPr algn="ctr"/>
                      <a:r>
                        <a:rPr lang="en-US" dirty="0" smtClean="0"/>
                        <a:t>Type of</a:t>
                      </a:r>
                      <a:r>
                        <a:rPr lang="en-US" baseline="0" dirty="0" smtClean="0"/>
                        <a:t> </a:t>
                      </a:r>
                      <a:r>
                        <a:rPr lang="en-US" baseline="0" dirty="0" err="1" smtClean="0"/>
                        <a:t>Skewness</a:t>
                      </a:r>
                      <a:endParaRPr lang="en-US" dirty="0"/>
                    </a:p>
                  </a:txBody>
                  <a:tcPr/>
                </a:tc>
                <a:tc>
                  <a:txBody>
                    <a:bodyPr/>
                    <a:lstStyle/>
                    <a:p>
                      <a:pPr algn="ctr"/>
                      <a:r>
                        <a:rPr lang="en-US" dirty="0" err="1" smtClean="0"/>
                        <a:t>Skewness</a:t>
                      </a:r>
                      <a:r>
                        <a:rPr lang="en-US" dirty="0" smtClean="0"/>
                        <a:t> Value</a:t>
                      </a:r>
                      <a:endParaRPr lang="en-US" dirty="0"/>
                    </a:p>
                  </a:txBody>
                  <a:tcPr/>
                </a:tc>
                <a:tc>
                  <a:txBody>
                    <a:bodyPr/>
                    <a:lstStyle/>
                    <a:p>
                      <a:pPr algn="ctr"/>
                      <a:r>
                        <a:rPr lang="en-US" dirty="0" smtClean="0"/>
                        <a:t>Max Defaulter bin/category</a:t>
                      </a:r>
                      <a:endParaRPr lang="en-US" dirty="0"/>
                    </a:p>
                  </a:txBody>
                  <a:tcPr/>
                </a:tc>
                <a:tc>
                  <a:txBody>
                    <a:bodyPr/>
                    <a:lstStyle/>
                    <a:p>
                      <a:pPr algn="ctr"/>
                      <a:r>
                        <a:rPr lang="en-US" dirty="0" smtClean="0"/>
                        <a:t>Mean</a:t>
                      </a:r>
                      <a:endParaRPr lang="en-US" dirty="0"/>
                    </a:p>
                  </a:txBody>
                  <a:tcPr/>
                </a:tc>
                <a:tc>
                  <a:txBody>
                    <a:bodyPr/>
                    <a:lstStyle/>
                    <a:p>
                      <a:pPr algn="ctr"/>
                      <a:r>
                        <a:rPr lang="en-US" dirty="0" smtClean="0"/>
                        <a:t>Median</a:t>
                      </a:r>
                      <a:endParaRPr lang="en-US" dirty="0"/>
                    </a:p>
                  </a:txBody>
                  <a:tcPr/>
                </a:tc>
                <a:tc>
                  <a:txBody>
                    <a:bodyPr/>
                    <a:lstStyle/>
                    <a:p>
                      <a:pPr algn="ctr"/>
                      <a:r>
                        <a:rPr lang="en-US" dirty="0" smtClean="0"/>
                        <a:t>Mode</a:t>
                      </a:r>
                      <a:r>
                        <a:rPr lang="en-US" baseline="0" dirty="0" smtClean="0"/>
                        <a:t> for </a:t>
                      </a:r>
                      <a:r>
                        <a:rPr lang="en-US" dirty="0" smtClean="0"/>
                        <a:t>Cont/Count</a:t>
                      </a:r>
                      <a:r>
                        <a:rPr lang="en-US" baseline="0" dirty="0" smtClean="0"/>
                        <a:t> of Max Default Category for Categorical</a:t>
                      </a:r>
                      <a:endParaRPr lang="en-US" dirty="0"/>
                    </a:p>
                  </a:txBody>
                  <a:tcPr/>
                </a:tc>
              </a:tr>
              <a:tr h="378972">
                <a:tc>
                  <a:txBody>
                    <a:bodyPr/>
                    <a:lstStyle/>
                    <a:p>
                      <a:pPr algn="ctr"/>
                      <a:r>
                        <a:rPr lang="en-US" dirty="0" smtClean="0"/>
                        <a:t>Annual Inc</a:t>
                      </a:r>
                      <a:endParaRPr lang="en-US" dirty="0"/>
                    </a:p>
                  </a:txBody>
                  <a:tcPr/>
                </a:tc>
                <a:tc>
                  <a:txBody>
                    <a:bodyPr/>
                    <a:lstStyle/>
                    <a:p>
                      <a:pPr algn="ctr"/>
                      <a:r>
                        <a:rPr lang="en-US" dirty="0" smtClean="0"/>
                        <a:t>Continuous</a:t>
                      </a:r>
                      <a:endParaRPr lang="en-US" dirty="0"/>
                    </a:p>
                  </a:txBody>
                  <a:tcPr/>
                </a:tc>
                <a:tc>
                  <a:txBody>
                    <a:bodyPr/>
                    <a:lstStyle/>
                    <a:p>
                      <a:pPr algn="ctr"/>
                      <a:r>
                        <a:rPr lang="en-US" dirty="0" smtClean="0"/>
                        <a:t>Positive</a:t>
                      </a:r>
                      <a:endParaRPr lang="en-US" dirty="0"/>
                    </a:p>
                  </a:txBody>
                  <a:tcPr/>
                </a:tc>
                <a:tc>
                  <a:txBody>
                    <a:bodyPr/>
                    <a:lstStyle/>
                    <a:p>
                      <a:pPr algn="ctr"/>
                      <a:r>
                        <a:rPr lang="en-US" dirty="0" smtClean="0"/>
                        <a:t>0.58</a:t>
                      </a:r>
                      <a:endParaRPr lang="en-US" dirty="0"/>
                    </a:p>
                  </a:txBody>
                  <a:tcPr/>
                </a:tc>
                <a:tc>
                  <a:txBody>
                    <a:bodyPr/>
                    <a:lstStyle/>
                    <a:p>
                      <a:pPr algn="ctr"/>
                      <a:r>
                        <a:rPr lang="en-US" dirty="0" smtClean="0"/>
                        <a:t>52K</a:t>
                      </a:r>
                      <a:endParaRPr lang="en-US" dirty="0"/>
                    </a:p>
                  </a:txBody>
                  <a:tcPr/>
                </a:tc>
                <a:tc>
                  <a:txBody>
                    <a:bodyPr/>
                    <a:lstStyle/>
                    <a:p>
                      <a:pPr algn="ctr"/>
                      <a:r>
                        <a:rPr lang="en-US" dirty="0" smtClean="0"/>
                        <a:t>54800</a:t>
                      </a:r>
                      <a:endParaRPr lang="en-US" dirty="0"/>
                    </a:p>
                  </a:txBody>
                  <a:tcPr/>
                </a:tc>
                <a:tc>
                  <a:txBody>
                    <a:bodyPr/>
                    <a:lstStyle/>
                    <a:p>
                      <a:pPr algn="ctr"/>
                      <a:r>
                        <a:rPr lang="en-US" dirty="0" smtClean="0"/>
                        <a:t>55000</a:t>
                      </a:r>
                      <a:endParaRPr lang="en-US" dirty="0"/>
                    </a:p>
                  </a:txBody>
                  <a:tcPr/>
                </a:tc>
                <a:tc>
                  <a:txBody>
                    <a:bodyPr/>
                    <a:lstStyle/>
                    <a:p>
                      <a:pPr algn="ctr"/>
                      <a:r>
                        <a:rPr lang="en-US" dirty="0" smtClean="0"/>
                        <a:t>55000</a:t>
                      </a:r>
                      <a:endParaRPr lang="en-US" dirty="0"/>
                    </a:p>
                  </a:txBody>
                  <a:tcPr/>
                </a:tc>
              </a:tr>
              <a:tr h="378972">
                <a:tc>
                  <a:txBody>
                    <a:bodyPr/>
                    <a:lstStyle/>
                    <a:p>
                      <a:pPr algn="ctr"/>
                      <a:r>
                        <a:rPr lang="en-US" dirty="0" smtClean="0"/>
                        <a:t>Loan Amount</a:t>
                      </a:r>
                      <a:endParaRPr lang="en-US" dirty="0"/>
                    </a:p>
                  </a:txBody>
                  <a:tcPr/>
                </a:tc>
                <a:tc>
                  <a:txBody>
                    <a:bodyPr/>
                    <a:lstStyle/>
                    <a:p>
                      <a:pPr algn="ctr"/>
                      <a:r>
                        <a:rPr lang="en-US" dirty="0" smtClean="0"/>
                        <a:t>Continuous</a:t>
                      </a:r>
                      <a:endParaRPr lang="en-US" dirty="0"/>
                    </a:p>
                  </a:txBody>
                  <a:tcPr/>
                </a:tc>
                <a:tc>
                  <a:txBody>
                    <a:bodyPr/>
                    <a:lstStyle/>
                    <a:p>
                      <a:pPr algn="ctr"/>
                      <a:r>
                        <a:rPr lang="en-US" dirty="0" smtClean="0"/>
                        <a:t>Positive</a:t>
                      </a:r>
                      <a:endParaRPr lang="en-US" dirty="0"/>
                    </a:p>
                  </a:txBody>
                  <a:tcPr/>
                </a:tc>
                <a:tc>
                  <a:txBody>
                    <a:bodyPr/>
                    <a:lstStyle/>
                    <a:p>
                      <a:pPr algn="ctr"/>
                      <a:r>
                        <a:rPr lang="en-US" dirty="0" smtClean="0"/>
                        <a:t>0.84</a:t>
                      </a:r>
                      <a:endParaRPr lang="en-US" dirty="0"/>
                    </a:p>
                  </a:txBody>
                  <a:tcPr/>
                </a:tc>
                <a:tc>
                  <a:txBody>
                    <a:bodyPr/>
                    <a:lstStyle/>
                    <a:p>
                      <a:pPr algn="ctr"/>
                      <a:r>
                        <a:rPr lang="en-US" dirty="0" smtClean="0"/>
                        <a:t>5K</a:t>
                      </a:r>
                      <a:endParaRPr lang="en-US" dirty="0"/>
                    </a:p>
                  </a:txBody>
                  <a:tcPr/>
                </a:tc>
                <a:tc>
                  <a:txBody>
                    <a:bodyPr/>
                    <a:lstStyle/>
                    <a:p>
                      <a:pPr algn="ctr"/>
                      <a:r>
                        <a:rPr lang="en-US" dirty="0" smtClean="0"/>
                        <a:t>12640</a:t>
                      </a:r>
                      <a:endParaRPr lang="en-US" dirty="0"/>
                    </a:p>
                  </a:txBody>
                  <a:tcPr/>
                </a:tc>
                <a:tc>
                  <a:txBody>
                    <a:bodyPr/>
                    <a:lstStyle/>
                    <a:p>
                      <a:pPr algn="ctr"/>
                      <a:r>
                        <a:rPr lang="en-US" dirty="0" smtClean="0"/>
                        <a:t>10750</a:t>
                      </a:r>
                      <a:endParaRPr lang="en-US" dirty="0"/>
                    </a:p>
                  </a:txBody>
                  <a:tcPr/>
                </a:tc>
                <a:tc>
                  <a:txBody>
                    <a:bodyPr/>
                    <a:lstStyle/>
                    <a:p>
                      <a:pPr algn="ctr"/>
                      <a:r>
                        <a:rPr lang="en-US" dirty="0" smtClean="0"/>
                        <a:t>10000</a:t>
                      </a:r>
                      <a:endParaRPr lang="en-US" dirty="0"/>
                    </a:p>
                  </a:txBody>
                  <a:tcPr/>
                </a:tc>
              </a:tr>
              <a:tr h="378972">
                <a:tc>
                  <a:txBody>
                    <a:bodyPr/>
                    <a:lstStyle/>
                    <a:p>
                      <a:pPr algn="ctr"/>
                      <a:r>
                        <a:rPr lang="en-US" dirty="0" smtClean="0"/>
                        <a:t>Funded </a:t>
                      </a:r>
                      <a:r>
                        <a:rPr lang="en-US" dirty="0" err="1" smtClean="0"/>
                        <a:t>Amnt</a:t>
                      </a:r>
                      <a:endParaRPr lang="en-US" dirty="0"/>
                    </a:p>
                  </a:txBody>
                  <a:tcPr/>
                </a:tc>
                <a:tc>
                  <a:txBody>
                    <a:bodyPr/>
                    <a:lstStyle/>
                    <a:p>
                      <a:pPr algn="ctr"/>
                      <a:r>
                        <a:rPr lang="en-US" dirty="0" smtClean="0"/>
                        <a:t>Continuous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Positive</a:t>
                      </a:r>
                      <a:endParaRPr lang="en-US" dirty="0"/>
                    </a:p>
                  </a:txBody>
                  <a:tcPr/>
                </a:tc>
                <a:tc>
                  <a:txBody>
                    <a:bodyPr/>
                    <a:lstStyle/>
                    <a:p>
                      <a:pPr algn="ctr"/>
                      <a:r>
                        <a:rPr lang="en-US" dirty="0" smtClean="0"/>
                        <a:t>0.65</a:t>
                      </a:r>
                      <a:endParaRPr lang="en-US" dirty="0"/>
                    </a:p>
                  </a:txBody>
                  <a:tcPr/>
                </a:tc>
                <a:tc>
                  <a:txBody>
                    <a:bodyPr/>
                    <a:lstStyle/>
                    <a:p>
                      <a:pPr algn="ctr"/>
                      <a:r>
                        <a:rPr lang="en-US" dirty="0" smtClean="0"/>
                        <a:t>10K</a:t>
                      </a:r>
                      <a:endParaRPr lang="en-US" dirty="0"/>
                    </a:p>
                  </a:txBody>
                  <a:tcPr/>
                </a:tc>
                <a:tc>
                  <a:txBody>
                    <a:bodyPr/>
                    <a:lstStyle/>
                    <a:p>
                      <a:pPr algn="ctr"/>
                      <a:r>
                        <a:rPr lang="en-US" dirty="0" smtClean="0"/>
                        <a:t>11620</a:t>
                      </a:r>
                      <a:endParaRPr lang="en-US" dirty="0"/>
                    </a:p>
                  </a:txBody>
                  <a:tcPr/>
                </a:tc>
                <a:tc>
                  <a:txBody>
                    <a:bodyPr/>
                    <a:lstStyle/>
                    <a:p>
                      <a:pPr algn="ctr"/>
                      <a:r>
                        <a:rPr lang="en-US" dirty="0" smtClean="0"/>
                        <a:t>10180</a:t>
                      </a:r>
                      <a:endParaRPr lang="en-US" dirty="0"/>
                    </a:p>
                  </a:txBody>
                  <a:tcPr/>
                </a:tc>
                <a:tc>
                  <a:txBody>
                    <a:bodyPr/>
                    <a:lstStyle/>
                    <a:p>
                      <a:pPr algn="ctr"/>
                      <a:r>
                        <a:rPr lang="en-US" dirty="0" smtClean="0"/>
                        <a:t>10000</a:t>
                      </a:r>
                      <a:endParaRPr lang="en-US" dirty="0"/>
                    </a:p>
                  </a:txBody>
                  <a:tcPr/>
                </a:tc>
              </a:tr>
              <a:tr h="378972">
                <a:tc>
                  <a:txBody>
                    <a:bodyPr/>
                    <a:lstStyle/>
                    <a:p>
                      <a:pPr algn="ctr"/>
                      <a:r>
                        <a:rPr lang="en-US" dirty="0" smtClean="0"/>
                        <a:t>DTI</a:t>
                      </a:r>
                      <a:endParaRPr lang="en-US" dirty="0"/>
                    </a:p>
                  </a:txBody>
                  <a:tcPr/>
                </a:tc>
                <a:tc>
                  <a:txBody>
                    <a:bodyPr/>
                    <a:lstStyle/>
                    <a:p>
                      <a:pPr algn="ctr"/>
                      <a:r>
                        <a:rPr lang="en-US" dirty="0" smtClean="0"/>
                        <a:t>Continuous</a:t>
                      </a:r>
                      <a:endParaRPr lang="en-US" dirty="0"/>
                    </a:p>
                  </a:txBody>
                  <a:tcPr/>
                </a:tc>
                <a:tc>
                  <a:txBody>
                    <a:bodyPr/>
                    <a:lstStyle/>
                    <a:p>
                      <a:pPr algn="ctr"/>
                      <a:r>
                        <a:rPr lang="en-US" dirty="0" smtClean="0"/>
                        <a:t>Negative</a:t>
                      </a:r>
                      <a:endParaRPr lang="en-US" dirty="0"/>
                    </a:p>
                  </a:txBody>
                  <a:tcPr/>
                </a:tc>
                <a:tc>
                  <a:txBody>
                    <a:bodyPr/>
                    <a:lstStyle/>
                    <a:p>
                      <a:pPr algn="ctr"/>
                      <a:r>
                        <a:rPr lang="en-US" dirty="0" smtClean="0"/>
                        <a:t>-0.15</a:t>
                      </a:r>
                      <a:endParaRPr lang="en-US" dirty="0"/>
                    </a:p>
                  </a:txBody>
                  <a:tcPr/>
                </a:tc>
                <a:tc>
                  <a:txBody>
                    <a:bodyPr/>
                    <a:lstStyle/>
                    <a:p>
                      <a:pPr algn="ctr"/>
                      <a:r>
                        <a:rPr lang="en-US" dirty="0" smtClean="0"/>
                        <a:t>16.1</a:t>
                      </a:r>
                      <a:endParaRPr lang="en-US" dirty="0"/>
                    </a:p>
                  </a:txBody>
                  <a:tcPr/>
                </a:tc>
                <a:tc>
                  <a:txBody>
                    <a:bodyPr/>
                    <a:lstStyle/>
                    <a:p>
                      <a:pPr algn="ctr"/>
                      <a:r>
                        <a:rPr lang="en-US" dirty="0" smtClean="0"/>
                        <a:t>14.16</a:t>
                      </a:r>
                      <a:endParaRPr lang="en-US" dirty="0"/>
                    </a:p>
                  </a:txBody>
                  <a:tcPr/>
                </a:tc>
                <a:tc>
                  <a:txBody>
                    <a:bodyPr/>
                    <a:lstStyle/>
                    <a:p>
                      <a:pPr algn="ctr"/>
                      <a:r>
                        <a:rPr lang="en-US" dirty="0" smtClean="0"/>
                        <a:t>14.44</a:t>
                      </a:r>
                      <a:endParaRPr lang="en-US" dirty="0"/>
                    </a:p>
                  </a:txBody>
                  <a:tcPr/>
                </a:tc>
                <a:tc>
                  <a:txBody>
                    <a:bodyPr/>
                    <a:lstStyle/>
                    <a:p>
                      <a:pPr algn="ctr"/>
                      <a:r>
                        <a:rPr lang="en-US" dirty="0" smtClean="0"/>
                        <a:t>0</a:t>
                      </a:r>
                      <a:endParaRPr lang="en-US" dirty="0"/>
                    </a:p>
                  </a:txBody>
                  <a:tcPr/>
                </a:tc>
              </a:tr>
              <a:tr h="378972">
                <a:tc>
                  <a:txBody>
                    <a:bodyPr/>
                    <a:lstStyle/>
                    <a:p>
                      <a:pPr algn="ctr"/>
                      <a:r>
                        <a:rPr lang="en-US" dirty="0" err="1" smtClean="0"/>
                        <a:t>Int</a:t>
                      </a:r>
                      <a:r>
                        <a:rPr lang="en-US" dirty="0" smtClean="0"/>
                        <a:t> Rate </a:t>
                      </a:r>
                      <a:r>
                        <a:rPr lang="en-US" dirty="0" err="1" smtClean="0"/>
                        <a:t>Grp</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Medium</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5587</a:t>
                      </a:r>
                      <a:endParaRPr lang="en-US" dirty="0"/>
                    </a:p>
                  </a:txBody>
                  <a:tcPr/>
                </a:tc>
              </a:tr>
              <a:tr h="378972">
                <a:tc>
                  <a:txBody>
                    <a:bodyPr/>
                    <a:lstStyle/>
                    <a:p>
                      <a:pPr algn="ctr"/>
                      <a:r>
                        <a:rPr lang="en-US" dirty="0" smtClean="0"/>
                        <a:t>Employee Len</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Junior</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3542</a:t>
                      </a:r>
                      <a:endParaRPr lang="en-US" dirty="0"/>
                    </a:p>
                  </a:txBody>
                  <a:tcPr/>
                </a:tc>
              </a:tr>
              <a:tr h="378972">
                <a:tc>
                  <a:txBody>
                    <a:bodyPr/>
                    <a:lstStyle/>
                    <a:p>
                      <a:pPr algn="ctr"/>
                      <a:r>
                        <a:rPr lang="en-US" dirty="0" smtClean="0"/>
                        <a:t>Purpose</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sz="1800" dirty="0" err="1" smtClean="0"/>
                        <a:t>debt_consolidation</a:t>
                      </a:r>
                      <a:endParaRPr lang="en-US" sz="1800"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3680</a:t>
                      </a:r>
                      <a:endParaRPr lang="en-US" dirty="0"/>
                    </a:p>
                  </a:txBody>
                  <a:tcPr/>
                </a:tc>
              </a:tr>
              <a:tr h="378972">
                <a:tc>
                  <a:txBody>
                    <a:bodyPr/>
                    <a:lstStyle/>
                    <a:p>
                      <a:pPr algn="ctr"/>
                      <a:r>
                        <a:rPr lang="en-US" dirty="0" smtClean="0"/>
                        <a:t>Loan_status_1</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err="1" smtClean="0"/>
                        <a:t>Default_new</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6390</a:t>
                      </a:r>
                      <a:endParaRPr lang="en-US" dirty="0"/>
                    </a:p>
                  </a:txBody>
                  <a:tcPr/>
                </a:tc>
              </a:tr>
              <a:tr h="378972">
                <a:tc>
                  <a:txBody>
                    <a:bodyPr/>
                    <a:lstStyle/>
                    <a:p>
                      <a:pPr algn="ctr"/>
                      <a:r>
                        <a:rPr lang="en-US" dirty="0" err="1" smtClean="0"/>
                        <a:t>Home_Ownership</a:t>
                      </a:r>
                      <a:endParaRPr lang="en-US" dirty="0"/>
                    </a:p>
                  </a:txBody>
                  <a:tcPr/>
                </a:tc>
                <a:tc>
                  <a:txBody>
                    <a:bodyPr/>
                    <a:lstStyle/>
                    <a:p>
                      <a:pPr algn="ctr"/>
                      <a:r>
                        <a:rPr lang="en-US" dirty="0" smtClean="0"/>
                        <a:t>Categorical</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RENT</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c>
                  <a:txBody>
                    <a:bodyPr/>
                    <a:lstStyle/>
                    <a:p>
                      <a:pPr algn="ctr"/>
                      <a:r>
                        <a:rPr lang="en-US" dirty="0" smtClean="0"/>
                        <a:t>3629</a:t>
                      </a:r>
                      <a:endParaRPr lang="en-US" dirty="0"/>
                    </a:p>
                  </a:txBody>
                  <a:tcPr/>
                </a:tc>
              </a:tr>
            </a:tbl>
          </a:graphicData>
        </a:graphic>
      </p:graphicFrame>
    </p:spTree>
    <p:extLst>
      <p:ext uri="{BB962C8B-B14F-4D97-AF65-F5344CB8AC3E}">
        <p14:creationId xmlns="" xmlns:p14="http://schemas.microsoft.com/office/powerpoint/2010/main" val="1739856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1693</TotalTime>
  <Words>969</Words>
  <Application>Microsoft Office PowerPoint</Application>
  <PresentationFormat>Custom</PresentationFormat>
  <Paragraphs>202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STATISTICS CASE STUDY  SUBMISSION </vt:lpstr>
      <vt:lpstr> Summary of the Analysis Performed</vt:lpstr>
      <vt:lpstr> </vt:lpstr>
      <vt:lpstr>Distribution of Loan Defaults Across Categorical Variables</vt:lpstr>
      <vt:lpstr>Distribution of Loan Defaults Across Continuous Variables</vt:lpstr>
      <vt:lpstr>Dashboard Showing Correlation Between Continuous Variables </vt:lpstr>
      <vt:lpstr>Break Down of Loan Status Across All Continuous Variables</vt:lpstr>
      <vt:lpstr>Break Down of Int Rate Grp Across All Continuous Variables</vt:lpstr>
      <vt:lpstr>Insights From Univariate Analysis</vt:lpstr>
      <vt:lpstr>Insights From Multivariate Analysis</vt:lpstr>
      <vt:lpstr>Hypothesis Testing Results Based on Loan Status(Default_new &amp; current_new)</vt:lpstr>
      <vt:lpstr>Hypothesis Testing Results Based on Int Rate Grp(High &amp; Low)</vt:lpstr>
      <vt:lpstr>Heat Map Showing Most Defaulting Combinations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Abhijeet Verma</cp:lastModifiedBy>
  <cp:revision>70</cp:revision>
  <dcterms:created xsi:type="dcterms:W3CDTF">2016-06-09T08:16:28Z</dcterms:created>
  <dcterms:modified xsi:type="dcterms:W3CDTF">2016-09-03T17:59:24Z</dcterms:modified>
</cp:coreProperties>
</file>