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1" r:id="rId4"/>
    <p:sldId id="259" r:id="rId5"/>
    <p:sldId id="270" r:id="rId6"/>
    <p:sldId id="267" r:id="rId7"/>
    <p:sldId id="262" r:id="rId8"/>
    <p:sldId id="260"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1"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16-07-2016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16-07-2016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SPARK FUNDS INVESTMENT </a:t>
            </a:r>
            <a:r>
              <a:rPr lang="en-IN" sz="2800" dirty="0"/>
              <a:t>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1" y="4793845"/>
            <a:ext cx="6717753" cy="1531917"/>
          </a:xfrm>
        </p:spPr>
        <p:txBody>
          <a:bodyPr>
            <a:normAutofit fontScale="85000" lnSpcReduction="10000"/>
          </a:bodyPr>
          <a:lstStyle/>
          <a:p>
            <a:pPr algn="l"/>
            <a:r>
              <a:rPr lang="en-IN" sz="1200" dirty="0"/>
              <a:t> </a:t>
            </a:r>
            <a:r>
              <a:rPr lang="en-IN" sz="1800" dirty="0"/>
              <a:t>Group Name</a:t>
            </a:r>
            <a:r>
              <a:rPr lang="en-IN" sz="1800" dirty="0" smtClean="0"/>
              <a:t>: Tech Ninjas</a:t>
            </a:r>
            <a:endParaRPr lang="en-IN" sz="1800" dirty="0"/>
          </a:p>
          <a:p>
            <a:pPr marL="457200" indent="-457200" algn="l">
              <a:buFont typeface="+mj-lt"/>
              <a:buAutoNum type="arabicPeriod"/>
            </a:pPr>
            <a:r>
              <a:rPr lang="en-IN" sz="1800" dirty="0"/>
              <a:t> Member name &amp; Roll </a:t>
            </a:r>
            <a:r>
              <a:rPr lang="en-IN" sz="1800" dirty="0" smtClean="0"/>
              <a:t>number : ABHIJEET VERMA  &amp; DDA1610042</a:t>
            </a:r>
            <a:endParaRPr lang="en-IN" sz="1800" dirty="0"/>
          </a:p>
          <a:p>
            <a:pPr marL="457200" indent="-457200" algn="l">
              <a:buFont typeface="+mj-lt"/>
              <a:buAutoNum type="arabicPeriod"/>
            </a:pPr>
            <a:r>
              <a:rPr lang="en-IN" sz="1800" dirty="0"/>
              <a:t> Member name &amp; Roll </a:t>
            </a:r>
            <a:r>
              <a:rPr lang="en-IN" sz="1800" dirty="0" smtClean="0"/>
              <a:t>number : SIDDHARTH MOHANTY &amp; DDA1610186</a:t>
            </a:r>
            <a:endParaRPr lang="en-IN" sz="1800" dirty="0"/>
          </a:p>
          <a:p>
            <a:pPr marL="457200" indent="-457200" algn="l">
              <a:buFont typeface="+mj-lt"/>
              <a:buAutoNum type="arabicPeriod"/>
            </a:pPr>
            <a:r>
              <a:rPr lang="en-IN" sz="1800" dirty="0"/>
              <a:t> Member name &amp; Roll </a:t>
            </a:r>
            <a:r>
              <a:rPr lang="en-IN" sz="1800" dirty="0" smtClean="0"/>
              <a:t>number : YOGESH DEO &amp; DDA1610299</a:t>
            </a:r>
            <a:endParaRPr lang="en-IN" sz="1800" dirty="0"/>
          </a:p>
          <a:p>
            <a:pPr marL="457200" indent="-457200" algn="l">
              <a:buFont typeface="+mj-lt"/>
              <a:buAutoNum type="arabicPeriod"/>
            </a:pPr>
            <a:r>
              <a:rPr lang="en-IN" sz="1800" dirty="0"/>
              <a:t> Member name &amp; Roll number </a:t>
            </a:r>
            <a:r>
              <a:rPr lang="en-IN" sz="1800" dirty="0" smtClean="0"/>
              <a:t>: SWAROOP VENIGALLA  &amp; DDA1610123</a:t>
            </a:r>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a:t>
            </a:r>
            <a:r>
              <a:rPr lang="en-IN" sz="1800" dirty="0" smtClean="0"/>
              <a:t>3</a:t>
            </a:r>
          </a:p>
          <a:p>
            <a:pPr marL="0" indent="0">
              <a:buNone/>
            </a:pPr>
            <a:endParaRPr lang="en-IN" sz="1800" dirty="0" smtClean="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u="sng" dirty="0"/>
              <a:t> </a:t>
            </a:r>
            <a:r>
              <a:rPr lang="en-IN" sz="2800" b="1" u="sng" dirty="0"/>
              <a:t>&lt;Results</a:t>
            </a:r>
            <a:r>
              <a:rPr lang="en-IN" sz="2800" b="1" u="sng" dirty="0" smtClean="0"/>
              <a:t>&gt; </a:t>
            </a:r>
            <a:r>
              <a:rPr lang="en-US" sz="2800" b="1" u="sng" dirty="0" smtClean="0"/>
              <a:t>showing the number of investments in the top 3 sectors of the top 3 countries for the chosen investment type FT. </a:t>
            </a:r>
            <a:endParaRPr lang="en-IN" sz="2800" b="1" u="sng" dirty="0"/>
          </a:p>
        </p:txBody>
      </p:sp>
      <p:pic>
        <p:nvPicPr>
          <p:cNvPr id="4" name="Picture 3" descr="line_chart.jpeg"/>
          <p:cNvPicPr>
            <a:picLocks noChangeAspect="1"/>
          </p:cNvPicPr>
          <p:nvPr/>
        </p:nvPicPr>
        <p:blipFill>
          <a:blip r:embed="rId2"/>
          <a:stretch>
            <a:fillRect/>
          </a:stretch>
        </p:blipFill>
        <p:spPr>
          <a:xfrm>
            <a:off x="1867989" y="1685110"/>
            <a:ext cx="8801510" cy="4911634"/>
          </a:xfrm>
          <a:prstGeom prst="rect">
            <a:avLst/>
          </a:prstGeom>
        </p:spPr>
      </p:pic>
    </p:spTree>
    <p:extLst>
      <p:ext uri="{BB962C8B-B14F-4D97-AF65-F5344CB8AC3E}">
        <p14:creationId xmlns:p14="http://schemas.microsoft.com/office/powerpoint/2010/main" xmlns=""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1606732"/>
            <a:ext cx="11168742" cy="4344261"/>
          </a:xfrm>
        </p:spPr>
        <p:txBody>
          <a:bodyPr>
            <a:normAutofit/>
          </a:bodyPr>
          <a:lstStyle/>
          <a:p>
            <a:pPr marL="0" indent="0">
              <a:buNone/>
            </a:pPr>
            <a:r>
              <a:rPr lang="en-IN" sz="1800" dirty="0" smtClean="0"/>
              <a:t>The key findings out of our analysis is:</a:t>
            </a:r>
          </a:p>
          <a:p>
            <a:pPr marL="0" indent="0">
              <a:buNone/>
            </a:pPr>
            <a:endParaRPr lang="en-IN" sz="1800" dirty="0" smtClean="0"/>
          </a:p>
          <a:p>
            <a:pPr marL="0" indent="0"/>
            <a:r>
              <a:rPr lang="en-IN" sz="1800" dirty="0" smtClean="0"/>
              <a:t>  The preferable funding type  for investment is </a:t>
            </a:r>
            <a:r>
              <a:rPr lang="en-IN" sz="1800" b="1" dirty="0" smtClean="0"/>
              <a:t>venture</a:t>
            </a:r>
          </a:p>
          <a:p>
            <a:pPr marL="0" indent="0"/>
            <a:r>
              <a:rPr lang="en-IN" sz="1800" b="1" dirty="0" smtClean="0"/>
              <a:t>  </a:t>
            </a:r>
            <a:r>
              <a:rPr lang="en-IN" sz="1800" dirty="0" smtClean="0"/>
              <a:t>The top 3 English speaking countries where investment can be done is USA, GBR and IND.</a:t>
            </a:r>
          </a:p>
          <a:p>
            <a:pPr marL="0" indent="0"/>
            <a:r>
              <a:rPr lang="en-IN" sz="1800" b="1" dirty="0" smtClean="0"/>
              <a:t>  </a:t>
            </a:r>
            <a:r>
              <a:rPr lang="en-IN" sz="1800" dirty="0" smtClean="0"/>
              <a:t>The details regarding the top sectors and companies are present in the sheet named Table 6.1 of the attached excel sheet.</a:t>
            </a:r>
          </a:p>
          <a:p>
            <a:pPr marL="0" indent="0">
              <a:buNone/>
            </a:pPr>
            <a:endParaRPr lang="en-IN" sz="1800" dirty="0" smtClean="0"/>
          </a:p>
          <a:p>
            <a:pPr marL="0" indent="0">
              <a:buNone/>
            </a:pPr>
            <a:r>
              <a:rPr lang="en-IN" sz="1800" dirty="0" smtClean="0"/>
              <a:t> </a:t>
            </a:r>
            <a:r>
              <a:rPr lang="en-IN" sz="1800" b="1" dirty="0" smtClean="0"/>
              <a:t> </a:t>
            </a:r>
            <a:endParaRPr lang="en-IN" sz="1800" b="1" dirty="0"/>
          </a:p>
        </p:txBody>
      </p:sp>
      <p:sp>
        <p:nvSpPr>
          <p:cNvPr id="5" name="Title 1"/>
          <p:cNvSpPr>
            <a:spLocks noGrp="1"/>
          </p:cNvSpPr>
          <p:nvPr>
            <p:ph type="title"/>
          </p:nvPr>
        </p:nvSpPr>
        <p:spPr>
          <a:xfrm>
            <a:off x="1136469" y="640080"/>
            <a:ext cx="9313817" cy="856138"/>
          </a:xfrm>
        </p:spPr>
        <p:txBody>
          <a:bodyPr/>
          <a:lstStyle/>
          <a:p>
            <a:pPr algn="ctr"/>
            <a:r>
              <a:rPr lang="en-IN" sz="3200" b="1" dirty="0" smtClean="0"/>
              <a:t>Conclusion</a:t>
            </a:r>
            <a:endParaRPr lang="en-IN" sz="3200" dirty="0"/>
          </a:p>
        </p:txBody>
      </p:sp>
      <p:graphicFrame>
        <p:nvGraphicFramePr>
          <p:cNvPr id="4" name="Object 3"/>
          <p:cNvGraphicFramePr>
            <a:graphicFrameLocks noChangeAspect="1"/>
          </p:cNvGraphicFramePr>
          <p:nvPr/>
        </p:nvGraphicFramePr>
        <p:xfrm>
          <a:off x="5547360" y="4138930"/>
          <a:ext cx="914400" cy="771525"/>
        </p:xfrm>
        <a:graphic>
          <a:graphicData uri="http://schemas.openxmlformats.org/presentationml/2006/ole">
            <p:oleObj spid="_x0000_s15362" name="Worksheet" showAsIcon="1" r:id="rId3" imgW="914400" imgH="771480" progId="Excel.Sheet.8">
              <p:embed/>
            </p:oleObj>
          </a:graphicData>
        </a:graphic>
      </p:graphicFrame>
    </p:spTree>
    <p:extLst>
      <p:ext uri="{BB962C8B-B14F-4D97-AF65-F5344CB8AC3E}">
        <p14:creationId xmlns:p14="http://schemas.microsoft.com/office/powerpoint/2010/main" xmlns=""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36914"/>
            <a:ext cx="11168742" cy="5251269"/>
          </a:xfrm>
        </p:spPr>
        <p:txBody>
          <a:bodyPr>
            <a:normAutofit/>
          </a:bodyPr>
          <a:lstStyle/>
          <a:p>
            <a:pPr marL="0" indent="0"/>
            <a:r>
              <a:rPr lang="en-IN" sz="1400" dirty="0" smtClean="0"/>
              <a:t> </a:t>
            </a:r>
            <a:r>
              <a:rPr lang="en-IN" sz="1800" dirty="0" smtClean="0"/>
              <a:t>The essence of the whole project is to analyze and understand the Global trends in Investments so that Investment  decisions can be taken effectively.</a:t>
            </a:r>
          </a:p>
          <a:p>
            <a:pPr marL="0" indent="0">
              <a:buNone/>
            </a:pPr>
            <a:r>
              <a:rPr lang="en-IN" sz="1800" dirty="0" smtClean="0"/>
              <a:t> </a:t>
            </a:r>
          </a:p>
          <a:p>
            <a:pPr marL="0" indent="0"/>
            <a:r>
              <a:rPr lang="en-IN" sz="1800" dirty="0" smtClean="0"/>
              <a:t> The purpose and focus of the analysis is to </a:t>
            </a:r>
            <a:r>
              <a:rPr lang="en-US" sz="1800" dirty="0" smtClean="0"/>
              <a:t>identify the best sectors, countries and a suitable investment type for making investments. </a:t>
            </a:r>
          </a:p>
          <a:p>
            <a:pPr marL="0" indent="0"/>
            <a:endParaRPr lang="en-US" sz="1800" dirty="0" smtClean="0"/>
          </a:p>
          <a:p>
            <a:pPr marL="0" indent="0"/>
            <a:r>
              <a:rPr lang="en-US" sz="1800" dirty="0" smtClean="0"/>
              <a:t> The overall strategy is to invest where others are investing, implying that the best sectors and countries are the ones where most investments are happening.</a:t>
            </a:r>
          </a:p>
          <a:p>
            <a:pPr marL="0" indent="0"/>
            <a:endParaRPr lang="en-US" sz="1800" dirty="0" smtClean="0"/>
          </a:p>
          <a:p>
            <a:pPr marL="0" indent="0"/>
            <a:r>
              <a:rPr lang="en-US" sz="1800" dirty="0" smtClean="0"/>
              <a:t> While doing the analysis few criterion which were kept in mind, they are the countries have to be English speaking countries and the amount of investment has be between 5 million to 15 million.</a:t>
            </a:r>
          </a:p>
          <a:p>
            <a:pPr marL="0" indent="0"/>
            <a:endParaRPr lang="en-US" sz="1800" dirty="0" smtClean="0"/>
          </a:p>
          <a:p>
            <a:pPr marL="0" indent="0"/>
            <a:r>
              <a:rPr lang="en-US" sz="1800" dirty="0" smtClean="0"/>
              <a:t>  Angel, Seed, Venture and Private equity are the  investment types around which our analysis has revolved.  </a:t>
            </a:r>
          </a:p>
          <a:p>
            <a:pPr marL="0" indent="0"/>
            <a:endParaRPr lang="en-US" sz="1800" dirty="0" smtClean="0"/>
          </a:p>
          <a:p>
            <a:pPr marL="0" indent="0">
              <a:buNone/>
            </a:pPr>
            <a:endParaRPr lang="en-IN" sz="1400" dirty="0" smtClean="0"/>
          </a:p>
          <a:p>
            <a:pPr marL="0" indent="0">
              <a:buNone/>
            </a:pPr>
            <a:endParaRPr lang="en-IN" sz="1400" dirty="0" smtClean="0"/>
          </a:p>
          <a:p>
            <a:pPr marL="0" indent="0">
              <a:buNone/>
            </a:pPr>
            <a:endParaRPr lang="en-IN" sz="1400" dirty="0" smtClean="0"/>
          </a:p>
          <a:p>
            <a:pPr marL="0" indent="0">
              <a:buNone/>
            </a:pPr>
            <a:endParaRPr lang="en-IN" sz="1400" dirty="0" smtClean="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normAutofit/>
          </a:bodyPr>
          <a:lstStyle/>
          <a:p>
            <a:pPr algn="ctr"/>
            <a:r>
              <a:rPr lang="en-IN" sz="3200" b="1" dirty="0"/>
              <a:t> </a:t>
            </a:r>
            <a:r>
              <a:rPr lang="en-IN" sz="3200" b="1" dirty="0" smtClean="0"/>
              <a:t>Summary of the Analysis Performed</a:t>
            </a:r>
            <a:endParaRPr lang="en-IN" sz="3200" dirty="0"/>
          </a:p>
        </p:txBody>
      </p:sp>
    </p:spTree>
    <p:extLst>
      <p:ext uri="{BB962C8B-B14F-4D97-AF65-F5344CB8AC3E}">
        <p14:creationId xmlns:p14="http://schemas.microsoft.com/office/powerpoint/2010/main" xmlns=""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5" name="Title 1"/>
          <p:cNvSpPr>
            <a:spLocks noGrp="1"/>
          </p:cNvSpPr>
          <p:nvPr>
            <p:ph type="title"/>
          </p:nvPr>
        </p:nvSpPr>
        <p:spPr>
          <a:xfrm>
            <a:off x="1136469" y="640080"/>
            <a:ext cx="9313817" cy="856138"/>
          </a:xfrm>
        </p:spPr>
        <p:txBody>
          <a:bodyPr>
            <a:noAutofit/>
          </a:bodyPr>
          <a:lstStyle/>
          <a:p>
            <a:pPr algn="ctr"/>
            <a:r>
              <a:rPr lang="en-IN" sz="3200" b="1" dirty="0" smtClean="0"/>
              <a:t>Flowchart depicting the problem solving methodology</a:t>
            </a:r>
            <a:endParaRPr lang="en-IN" sz="3200" dirty="0"/>
          </a:p>
        </p:txBody>
      </p:sp>
      <p:sp>
        <p:nvSpPr>
          <p:cNvPr id="4" name="Rectangle 3"/>
          <p:cNvSpPr/>
          <p:nvPr/>
        </p:nvSpPr>
        <p:spPr>
          <a:xfrm>
            <a:off x="561704" y="2429691"/>
            <a:ext cx="2625634" cy="1854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Understanding Dataset</a:t>
            </a:r>
          </a:p>
          <a:p>
            <a:pPr algn="ctr"/>
            <a:r>
              <a:rPr lang="en-US" dirty="0" smtClean="0"/>
              <a:t>(Determining Unique companies, Unique key &amp; Merging Data Frames)</a:t>
            </a:r>
            <a:endParaRPr lang="en-US" dirty="0"/>
          </a:p>
        </p:txBody>
      </p:sp>
      <p:cxnSp>
        <p:nvCxnSpPr>
          <p:cNvPr id="11" name="Straight Arrow Connector 10"/>
          <p:cNvCxnSpPr>
            <a:stCxn id="4" idx="3"/>
          </p:cNvCxnSpPr>
          <p:nvPr/>
        </p:nvCxnSpPr>
        <p:spPr>
          <a:xfrm flipV="1">
            <a:off x="3187338" y="3148152"/>
            <a:ext cx="418011" cy="209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57600" y="2442754"/>
            <a:ext cx="241662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Cleaning</a:t>
            </a:r>
          </a:p>
          <a:p>
            <a:pPr algn="ctr"/>
            <a:r>
              <a:rPr lang="en-US" dirty="0" smtClean="0"/>
              <a:t>( Removing all the NA Values and  Replacing missing values according to Skewness factor)</a:t>
            </a:r>
            <a:endParaRPr lang="en-US" dirty="0"/>
          </a:p>
        </p:txBody>
      </p:sp>
      <p:cxnSp>
        <p:nvCxnSpPr>
          <p:cNvPr id="17" name="Straight Arrow Connector 16"/>
          <p:cNvCxnSpPr>
            <a:stCxn id="14" idx="3"/>
          </p:cNvCxnSpPr>
          <p:nvPr/>
        </p:nvCxnSpPr>
        <p:spPr>
          <a:xfrm flipV="1">
            <a:off x="6074229" y="3187340"/>
            <a:ext cx="483325" cy="169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557553" y="2455816"/>
            <a:ext cx="2560320" cy="181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Funding Type Analysis </a:t>
            </a:r>
          </a:p>
          <a:p>
            <a:pPr algn="ctr"/>
            <a:r>
              <a:rPr lang="en-US" dirty="0" smtClean="0"/>
              <a:t>( Calculating average investment amount  for funding types, finding Investment type suitable for Spark funds)</a:t>
            </a:r>
            <a:endParaRPr lang="en-US" dirty="0"/>
          </a:p>
        </p:txBody>
      </p:sp>
      <p:cxnSp>
        <p:nvCxnSpPr>
          <p:cNvPr id="26" name="Straight Arrow Connector 25"/>
          <p:cNvCxnSpPr>
            <a:stCxn id="18" idx="3"/>
          </p:cNvCxnSpPr>
          <p:nvPr/>
        </p:nvCxnSpPr>
        <p:spPr>
          <a:xfrm flipV="1">
            <a:off x="9117873" y="3069771"/>
            <a:ext cx="418013" cy="293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522823" y="2468880"/>
            <a:ext cx="2207623" cy="1776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Country Analysis </a:t>
            </a:r>
          </a:p>
          <a:p>
            <a:pPr algn="ctr"/>
            <a:r>
              <a:rPr lang="en-US" dirty="0" smtClean="0"/>
              <a:t>(Top 9 countries which have received highest total funding, finding top 3 English speaking countries )</a:t>
            </a:r>
            <a:endParaRPr lang="en-US" dirty="0"/>
          </a:p>
        </p:txBody>
      </p:sp>
      <p:cxnSp>
        <p:nvCxnSpPr>
          <p:cNvPr id="33" name="Curved Connector 32"/>
          <p:cNvCxnSpPr>
            <a:stCxn id="27" idx="2"/>
          </p:cNvCxnSpPr>
          <p:nvPr/>
        </p:nvCxnSpPr>
        <p:spPr>
          <a:xfrm rot="5400000">
            <a:off x="10244546" y="4477294"/>
            <a:ext cx="613954" cy="15022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405256" y="4924696"/>
            <a:ext cx="2259875"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Sector Analysis 1</a:t>
            </a:r>
          </a:p>
          <a:p>
            <a:pPr algn="ctr"/>
            <a:r>
              <a:rPr lang="en-US" dirty="0" smtClean="0"/>
              <a:t>(Code for a merged data frame with each primary sector mapped to its main sector)</a:t>
            </a:r>
            <a:endParaRPr lang="en-US" b="1" dirty="0"/>
          </a:p>
        </p:txBody>
      </p:sp>
      <p:cxnSp>
        <p:nvCxnSpPr>
          <p:cNvPr id="36" name="Elbow Connector 35"/>
          <p:cNvCxnSpPr>
            <a:stCxn id="34" idx="1"/>
          </p:cNvCxnSpPr>
          <p:nvPr/>
        </p:nvCxnSpPr>
        <p:spPr>
          <a:xfrm rot="10800000">
            <a:off x="8778240" y="5773784"/>
            <a:ext cx="627016" cy="261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583680" y="4963887"/>
            <a:ext cx="2181497" cy="173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Sector Analysis 2</a:t>
            </a:r>
          </a:p>
          <a:p>
            <a:pPr algn="ctr"/>
            <a:r>
              <a:rPr lang="en-US" b="1" dirty="0" smtClean="0"/>
              <a:t>(</a:t>
            </a:r>
            <a:r>
              <a:rPr lang="en-US" dirty="0" smtClean="0"/>
              <a:t>finding out the most heavily invested main sectors in each of the three top countries )</a:t>
            </a:r>
            <a:endParaRPr lang="en-US" b="1" dirty="0"/>
          </a:p>
        </p:txBody>
      </p:sp>
      <p:cxnSp>
        <p:nvCxnSpPr>
          <p:cNvPr id="39" name="Straight Arrow Connector 38"/>
          <p:cNvCxnSpPr>
            <a:stCxn id="37" idx="1"/>
          </p:cNvCxnSpPr>
          <p:nvPr/>
        </p:nvCxnSpPr>
        <p:spPr>
          <a:xfrm rot="10800000" flipV="1">
            <a:off x="5995852" y="5832566"/>
            <a:ext cx="587829" cy="19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48640" y="4885510"/>
            <a:ext cx="5421085" cy="180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Plots ( </a:t>
            </a:r>
            <a:r>
              <a:rPr lang="en-US" dirty="0" smtClean="0"/>
              <a:t>Creating Plots in R  showing fraction of total investments in each funding type, displaying top 9 countries against the total amount of investments of funding type FT, displaying the number of investments in the top 3 sectors of the top 3 countries on one chart  for the chosen investment type FT).  </a:t>
            </a:r>
            <a:endParaRPr lang="en-US" dirty="0"/>
          </a:p>
        </p:txBody>
      </p:sp>
    </p:spTree>
    <p:extLst>
      <p:ext uri="{BB962C8B-B14F-4D97-AF65-F5344CB8AC3E}">
        <p14:creationId xmlns:p14="http://schemas.microsoft.com/office/powerpoint/2010/main" xmlns=""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627017"/>
            <a:ext cx="9313817" cy="856138"/>
          </a:xfrm>
        </p:spPr>
        <p:txBody>
          <a:bodyPr>
            <a:normAutofit/>
          </a:bodyPr>
          <a:lstStyle/>
          <a:p>
            <a:pPr algn="ctr"/>
            <a:r>
              <a:rPr lang="en-IN" sz="3200" dirty="0" smtClean="0"/>
              <a:t>Analysis</a:t>
            </a:r>
            <a:endParaRPr lang="en-IN" sz="3200" dirty="0"/>
          </a:p>
        </p:txBody>
      </p:sp>
      <p:sp>
        <p:nvSpPr>
          <p:cNvPr id="3" name="Content Placeholder 2"/>
          <p:cNvSpPr>
            <a:spLocks noGrp="1"/>
          </p:cNvSpPr>
          <p:nvPr>
            <p:ph idx="1"/>
          </p:nvPr>
        </p:nvSpPr>
        <p:spPr>
          <a:xfrm>
            <a:off x="404949" y="1436914"/>
            <a:ext cx="11168742" cy="4762273"/>
          </a:xfrm>
        </p:spPr>
        <p:txBody>
          <a:bodyPr>
            <a:normAutofit/>
          </a:bodyPr>
          <a:lstStyle/>
          <a:p>
            <a:pPr marL="0" indent="0"/>
            <a:r>
              <a:rPr lang="en-IN" sz="1400" dirty="0" smtClean="0"/>
              <a:t> </a:t>
            </a:r>
            <a:r>
              <a:rPr lang="en-IN" sz="1800" dirty="0" smtClean="0"/>
              <a:t> Lot of effort was invested in preliminary  data understanding and cleaning to make sure that we get accurate insights out of the data.</a:t>
            </a:r>
          </a:p>
          <a:p>
            <a:pPr marL="0" indent="0"/>
            <a:r>
              <a:rPr lang="en-IN" sz="1800" dirty="0" smtClean="0"/>
              <a:t> First task was to merge the companies and rounds2 data set so that we have all the required columns in a single data file(</a:t>
            </a:r>
            <a:r>
              <a:rPr lang="en-IN" sz="1800" dirty="0" err="1" smtClean="0"/>
              <a:t>master_frame</a:t>
            </a:r>
            <a:r>
              <a:rPr lang="en-IN" sz="1800" dirty="0" smtClean="0"/>
              <a:t>). The attribute </a:t>
            </a:r>
            <a:r>
              <a:rPr lang="en-IN" sz="1800" dirty="0" err="1" smtClean="0"/>
              <a:t>company_permalink</a:t>
            </a:r>
            <a:r>
              <a:rPr lang="en-IN" sz="1800" dirty="0" smtClean="0"/>
              <a:t> in rounds2 and permalink in companies was used as the common key for merging.</a:t>
            </a:r>
          </a:p>
          <a:p>
            <a:pPr marL="0" indent="0"/>
            <a:r>
              <a:rPr lang="en-IN" sz="1800" dirty="0" smtClean="0"/>
              <a:t> Initially while merging , the merge was not successfully because of presence of noise like leading/trailing white spaces in </a:t>
            </a:r>
            <a:r>
              <a:rPr lang="en-IN" sz="1800" dirty="0" err="1" smtClean="0"/>
              <a:t>companies_permalink</a:t>
            </a:r>
            <a:r>
              <a:rPr lang="en-IN" sz="1800" dirty="0" smtClean="0"/>
              <a:t> column in rounds2.</a:t>
            </a:r>
          </a:p>
          <a:p>
            <a:pPr marL="0" indent="0"/>
            <a:r>
              <a:rPr lang="en-IN" sz="1800" dirty="0" smtClean="0"/>
              <a:t> To overcome this, cleaned the data by removing the leading and trailing whitespaces from permalink column in both companies and rounds. Merged both the files after converting the attribute values to uppercase.</a:t>
            </a:r>
          </a:p>
          <a:p>
            <a:pPr marL="0" indent="0"/>
            <a:r>
              <a:rPr lang="en-IN" sz="1800" dirty="0" smtClean="0"/>
              <a:t> In the master file the attribute </a:t>
            </a:r>
            <a:r>
              <a:rPr lang="en-IN" sz="1800" dirty="0" err="1" smtClean="0"/>
              <a:t>raised_amount_usd</a:t>
            </a:r>
            <a:r>
              <a:rPr lang="en-IN" sz="1800" dirty="0" smtClean="0"/>
              <a:t> had NA values in it. As it is a ratio attribute, operations like mean, sum will be performed on this. So its not desirable to have NA values,</a:t>
            </a:r>
          </a:p>
          <a:p>
            <a:pPr marL="0" indent="0"/>
            <a:r>
              <a:rPr lang="en-IN" sz="1800" dirty="0" smtClean="0"/>
              <a:t> Records having non NA values were analyzed to find out the distribution of investment. Plotting an histogram it was observed that the distribution of </a:t>
            </a:r>
            <a:r>
              <a:rPr lang="en-IN" sz="1800" dirty="0" err="1" smtClean="0"/>
              <a:t>raised_amount_usd</a:t>
            </a:r>
            <a:r>
              <a:rPr lang="en-IN" sz="1800" dirty="0" smtClean="0"/>
              <a:t> is skewed towards right. </a:t>
            </a:r>
          </a:p>
          <a:p>
            <a:pPr marL="0" indent="0"/>
            <a:r>
              <a:rPr lang="en-IN" sz="1800" dirty="0" smtClean="0"/>
              <a:t> Ideally the NA values should be replaced with a central value and in this case as the distribution is skewed median is chosen as the appropriate value to replace the NA values.   </a:t>
            </a:r>
          </a:p>
        </p:txBody>
      </p:sp>
    </p:spTree>
    <p:extLst>
      <p:ext uri="{BB962C8B-B14F-4D97-AF65-F5344CB8AC3E}">
        <p14:creationId xmlns:p14="http://schemas.microsoft.com/office/powerpoint/2010/main" xmlns=""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Skewed Nature of Investment Amount</a:t>
            </a:r>
            <a:endParaRPr lang="en-US" sz="3200" b="1" dirty="0"/>
          </a:p>
        </p:txBody>
      </p:sp>
      <p:pic>
        <p:nvPicPr>
          <p:cNvPr id="6" name="Content Placeholder 5" descr="hist_ggplot.jpeg"/>
          <p:cNvPicPr>
            <a:picLocks noGrp="1" noChangeAspect="1"/>
          </p:cNvPicPr>
          <p:nvPr>
            <p:ph idx="1"/>
          </p:nvPr>
        </p:nvPicPr>
        <p:blipFill>
          <a:blip r:embed="rId2"/>
          <a:stretch>
            <a:fillRect/>
          </a:stretch>
        </p:blipFill>
        <p:spPr>
          <a:xfrm>
            <a:off x="2109833" y="1632858"/>
            <a:ext cx="7234734" cy="46464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Analysis</a:t>
            </a:r>
            <a:endParaRPr lang="en-IN" sz="3200" b="1" dirty="0"/>
          </a:p>
        </p:txBody>
      </p:sp>
      <p:sp>
        <p:nvSpPr>
          <p:cNvPr id="3" name="Content Placeholder 2"/>
          <p:cNvSpPr>
            <a:spLocks noGrp="1"/>
          </p:cNvSpPr>
          <p:nvPr>
            <p:ph idx="1"/>
          </p:nvPr>
        </p:nvSpPr>
        <p:spPr>
          <a:xfrm>
            <a:off x="404949" y="1397726"/>
            <a:ext cx="11168742" cy="4801461"/>
          </a:xfrm>
        </p:spPr>
        <p:txBody>
          <a:bodyPr>
            <a:normAutofit/>
          </a:bodyPr>
          <a:lstStyle/>
          <a:p>
            <a:pPr marL="0" indent="0"/>
            <a:r>
              <a:rPr lang="en-IN" sz="1800" dirty="0" smtClean="0"/>
              <a:t> There are also blank values present in the country code and category list. As these attributes are categorical attributes mode value of these attributes were replaced in the missing or blank values.</a:t>
            </a:r>
          </a:p>
          <a:p>
            <a:pPr marL="0" indent="0"/>
            <a:r>
              <a:rPr lang="en-IN" sz="1800" dirty="0" smtClean="0"/>
              <a:t>  For selecting the appropriate funding type, mean value of investment for each funding type globally was computed. As per the mentioned criteria venture funding type qualified to be the ideal funding type. Plot in </a:t>
            </a:r>
            <a:r>
              <a:rPr lang="en-IN" sz="1800" smtClean="0"/>
              <a:t>slide </a:t>
            </a:r>
            <a:r>
              <a:rPr lang="en-IN" sz="1800" smtClean="0"/>
              <a:t>7 </a:t>
            </a:r>
            <a:r>
              <a:rPr lang="en-IN" sz="1800" dirty="0" smtClean="0"/>
              <a:t>depicts the same.</a:t>
            </a:r>
          </a:p>
          <a:p>
            <a:pPr marL="0" indent="0"/>
            <a:r>
              <a:rPr lang="en-IN" sz="1800" dirty="0" smtClean="0"/>
              <a:t>  For selecting the top 3 English speaking country for funding type venture,  calculated total investment for each country and selected the top 9 countries out it.</a:t>
            </a:r>
          </a:p>
          <a:p>
            <a:pPr marL="0" indent="0"/>
            <a:r>
              <a:rPr lang="en-IN" sz="1800" dirty="0" smtClean="0"/>
              <a:t>  Out of these 9 countries selected the top 3 English speaking countries which are USA, GBR and IND. Picked the English speaking countries based on the reference file provided by you. Plot in slide </a:t>
            </a:r>
            <a:r>
              <a:rPr lang="en-IN" sz="1800" dirty="0" smtClean="0"/>
              <a:t>9 </a:t>
            </a:r>
            <a:r>
              <a:rPr lang="en-IN" sz="1800" dirty="0" smtClean="0"/>
              <a:t>depicts the same</a:t>
            </a:r>
          </a:p>
          <a:p>
            <a:pPr marL="0" indent="0"/>
            <a:r>
              <a:rPr lang="en-IN" sz="1800" dirty="0" smtClean="0"/>
              <a:t>   Now the analysis will be confined to the top 3 countries only. Based on the category list present in the master data file a main category was decided for this. The category to main category mapping was decided as per the mapping file provided.</a:t>
            </a:r>
          </a:p>
          <a:p>
            <a:pPr marL="0" indent="0"/>
            <a:r>
              <a:rPr lang="en-IN" sz="1800" dirty="0" smtClean="0"/>
              <a:t>   After this the top performing sector was decided based on the number of investments in these sectors. </a:t>
            </a:r>
          </a:p>
          <a:p>
            <a:pPr marL="0" indent="0"/>
            <a:r>
              <a:rPr lang="en-IN" sz="1800" dirty="0" smtClean="0"/>
              <a:t>  And the top company based on the invested amount was selected from the top sector. </a:t>
            </a:r>
            <a:endParaRPr lang="en-IN" sz="1800" dirty="0"/>
          </a:p>
        </p:txBody>
      </p:sp>
    </p:spTree>
    <p:extLst>
      <p:ext uri="{BB962C8B-B14F-4D97-AF65-F5344CB8AC3E}">
        <p14:creationId xmlns:p14="http://schemas.microsoft.com/office/powerpoint/2010/main" xmlns=""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u="sng" dirty="0"/>
              <a:t>&lt;Results</a:t>
            </a:r>
            <a:r>
              <a:rPr lang="en-IN" sz="2800" b="1" u="sng" dirty="0" smtClean="0"/>
              <a:t>&gt; </a:t>
            </a:r>
            <a:r>
              <a:rPr lang="en-US" sz="2800" b="1" u="sng" dirty="0" smtClean="0"/>
              <a:t>Showing the fraction of total investments (globally) in venture, seed and private equity</a:t>
            </a:r>
            <a:endParaRPr lang="en-IN" sz="2800" b="1" u="sng" dirty="0"/>
          </a:p>
        </p:txBody>
      </p:sp>
      <p:pic>
        <p:nvPicPr>
          <p:cNvPr id="4" name="Picture 3" descr="Dec_removed.jpeg"/>
          <p:cNvPicPr>
            <a:picLocks noChangeAspect="1"/>
          </p:cNvPicPr>
          <p:nvPr/>
        </p:nvPicPr>
        <p:blipFill>
          <a:blip r:embed="rId2"/>
          <a:stretch>
            <a:fillRect/>
          </a:stretch>
        </p:blipFill>
        <p:spPr>
          <a:xfrm>
            <a:off x="3300412" y="1633537"/>
            <a:ext cx="7097622" cy="4558439"/>
          </a:xfrm>
          <a:prstGeom prst="rect">
            <a:avLst/>
          </a:prstGeom>
        </p:spPr>
      </p:pic>
    </p:spTree>
    <p:extLst>
      <p:ext uri="{BB962C8B-B14F-4D97-AF65-F5344CB8AC3E}">
        <p14:creationId xmlns:p14="http://schemas.microsoft.com/office/powerpoint/2010/main" xmlns=""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Analysis</a:t>
            </a:r>
            <a:endParaRPr lang="en-IN" sz="3200" dirty="0"/>
          </a:p>
        </p:txBody>
      </p:sp>
      <p:sp>
        <p:nvSpPr>
          <p:cNvPr id="3" name="Content Placeholder 2"/>
          <p:cNvSpPr>
            <a:spLocks noGrp="1"/>
          </p:cNvSpPr>
          <p:nvPr>
            <p:ph idx="1"/>
          </p:nvPr>
        </p:nvSpPr>
        <p:spPr/>
        <p:txBody>
          <a:bodyPr>
            <a:normAutofit/>
          </a:bodyPr>
          <a:lstStyle/>
          <a:p>
            <a:pPr marL="0" indent="0"/>
            <a:r>
              <a:rPr lang="en-IN" sz="1800" dirty="0" smtClean="0"/>
              <a:t>  In the pie chart the pie/sector  are plotted based on the total amount of investment done in these sectors.</a:t>
            </a:r>
          </a:p>
          <a:p>
            <a:pPr marL="0" indent="0"/>
            <a:endParaRPr lang="en-IN" sz="1800" dirty="0" smtClean="0"/>
          </a:p>
          <a:p>
            <a:pPr marL="0" indent="0"/>
            <a:r>
              <a:rPr lang="en-IN" sz="1800" dirty="0" smtClean="0"/>
              <a:t>  The mean value of the investment in these sectors are mentioned as labels in the pies.</a:t>
            </a:r>
          </a:p>
          <a:p>
            <a:pPr marL="0" indent="0"/>
            <a:endParaRPr lang="en-IN" sz="1800" dirty="0" smtClean="0"/>
          </a:p>
          <a:p>
            <a:pPr marL="0" indent="0"/>
            <a:r>
              <a:rPr lang="en-IN" sz="1800" dirty="0" smtClean="0"/>
              <a:t>   From the pie chart its clear that most of the investment is done in venture because the pie covers more than 50% of the total area of the circle.</a:t>
            </a:r>
          </a:p>
          <a:p>
            <a:pPr marL="0" indent="0"/>
            <a:endParaRPr lang="en-IN" sz="1800" dirty="0" smtClean="0"/>
          </a:p>
          <a:p>
            <a:pPr marL="0" indent="0"/>
            <a:r>
              <a:rPr lang="en-IN" sz="1800" dirty="0" smtClean="0"/>
              <a:t>   Also the mean value for venture is approx 11 million which falls in the adequate range.</a:t>
            </a:r>
          </a:p>
          <a:p>
            <a:pPr marL="0" indent="0"/>
            <a:endParaRPr lang="en-IN" sz="1800" dirty="0" smtClean="0"/>
          </a:p>
          <a:p>
            <a:pPr marL="0" indent="0"/>
            <a:r>
              <a:rPr lang="en-IN" sz="1800" dirty="0" smtClean="0"/>
              <a:t>   Hence it is concluded that venture is the ideal funding type. </a:t>
            </a:r>
          </a:p>
        </p:txBody>
      </p:sp>
    </p:spTree>
    <p:extLst>
      <p:ext uri="{BB962C8B-B14F-4D97-AF65-F5344CB8AC3E}">
        <p14:creationId xmlns:p14="http://schemas.microsoft.com/office/powerpoint/2010/main" xmlns="" val="130298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a:t>
            </a:r>
            <a:r>
              <a:rPr lang="en-IN" sz="1800" dirty="0" smtClean="0"/>
              <a:t>2</a:t>
            </a:r>
          </a:p>
          <a:p>
            <a:pPr marL="0" indent="0">
              <a:buNone/>
            </a:pPr>
            <a:endParaRPr lang="en-IN" sz="1800" dirty="0" smtClean="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IN" sz="2800" b="1" u="sng" dirty="0"/>
              <a:t>&lt;Results</a:t>
            </a:r>
            <a:r>
              <a:rPr lang="en-IN" sz="2800" b="1" u="sng" dirty="0" smtClean="0"/>
              <a:t>&gt; </a:t>
            </a:r>
            <a:r>
              <a:rPr lang="en-US" sz="2800" b="1" u="sng" dirty="0" smtClean="0"/>
              <a:t>showing top 9 countries against the total amount of investments of funding type FT.</a:t>
            </a:r>
            <a:endParaRPr lang="en-IN" sz="2800" b="1" u="sng" dirty="0"/>
          </a:p>
        </p:txBody>
      </p:sp>
      <p:pic>
        <p:nvPicPr>
          <p:cNvPr id="4" name="Picture 3" descr="bar_chart.jpeg"/>
          <p:cNvPicPr>
            <a:picLocks noChangeAspect="1"/>
          </p:cNvPicPr>
          <p:nvPr/>
        </p:nvPicPr>
        <p:blipFill>
          <a:blip r:embed="rId2"/>
          <a:stretch>
            <a:fillRect/>
          </a:stretch>
        </p:blipFill>
        <p:spPr>
          <a:xfrm>
            <a:off x="1724297" y="1763486"/>
            <a:ext cx="7105390" cy="4563428"/>
          </a:xfrm>
          <a:prstGeom prst="rect">
            <a:avLst/>
          </a:prstGeom>
        </p:spPr>
      </p:pic>
    </p:spTree>
    <p:extLst>
      <p:ext uri="{BB962C8B-B14F-4D97-AF65-F5344CB8AC3E}">
        <p14:creationId xmlns:p14="http://schemas.microsoft.com/office/powerpoint/2010/main" xmlns=""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TotalTime>
  <Words>917</Words>
  <Application>Microsoft Office PowerPoint</Application>
  <PresentationFormat>Custom</PresentationFormat>
  <Paragraphs>75</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Worksheet</vt:lpstr>
      <vt:lpstr>SPARK FUNDS INVESTMENT CASE STUDY   SUBMISSION </vt:lpstr>
      <vt:lpstr> Summary of the Analysis Performed</vt:lpstr>
      <vt:lpstr>Flowchart depicting the problem solving methodology</vt:lpstr>
      <vt:lpstr>Analysis</vt:lpstr>
      <vt:lpstr>Skewed Nature of Investment Amount</vt:lpstr>
      <vt:lpstr>Analysis</vt:lpstr>
      <vt:lpstr> &lt;Results&gt; Showing the fraction of total investments (globally) in venture, seed and private equity</vt:lpstr>
      <vt:lpstr>Analysis</vt:lpstr>
      <vt:lpstr> &lt;Results&gt; showing top 9 countries against the total amount of investments of funding type FT.</vt:lpstr>
      <vt:lpstr> &lt;Results&gt; showing the number of investments in the top 3 sectors of the top 3 countries for the chosen investment type FT.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Siddharth Mohanty</cp:lastModifiedBy>
  <cp:revision>45</cp:revision>
  <dcterms:created xsi:type="dcterms:W3CDTF">2016-06-09T08:16:28Z</dcterms:created>
  <dcterms:modified xsi:type="dcterms:W3CDTF">2016-07-16T12:11:38Z</dcterms:modified>
</cp:coreProperties>
</file>