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embeddedFontLst>
    <p:embeddedFont>
      <p:font typeface="Average"/>
      <p:regular r:id="rId34"/>
    </p:embeddedFont>
    <p:embeddedFont>
      <p:font typeface="Oswald"/>
      <p:regular r:id="rId35"/>
      <p:bold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Oswald-regular.fntdata"/><Relationship Id="rId12" Type="http://schemas.openxmlformats.org/officeDocument/2006/relationships/slide" Target="slides/slide7.xml"/><Relationship Id="rId34" Type="http://schemas.openxmlformats.org/officeDocument/2006/relationships/font" Target="fonts/Average-regular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Oswald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80f9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80f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c6f980f91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c6f980f91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a60a5d7f9_1_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a60a5d7f9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a60a5d7f9_1_6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7a60a5d7f9_1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7a60a5d7f9_1_6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7a60a5d7f9_1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7a60a5d7f9_1_5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7a60a5d7f9_1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7a60a5d7f9_1_5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7a60a5d7f9_1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a60a5d7f9_1_3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a60a5d7f9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7a60a5d7f9_1_4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7a60a5d7f9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7a60a5d7f9_1_4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7a60a5d7f9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7a60a5d7f9_1_3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7a60a5d7f9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c6f980f91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c6f980f9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7a60a5d7f9_1_2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7a60a5d7f9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7a60a5d7f9_1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7a60a5d7f9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7a60a5d7f9_1_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7a60a5d7f9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7a5db2ac7b_0_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7a5db2ac7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7a70cc28a6_5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7a70cc28a6_5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7a70cc28a6_5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7a70cc28a6_5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7a70cc28a6_5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7a70cc28a6_5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7a70cc28a6_5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7a70cc28a6_5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7a70cc28a6_3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7a70cc28a6_3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c6f980f91_0_2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c6f980f91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the process we are going to apply different ML techniques.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6f980f91_0_10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6f980f91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 - Identification of any irregularities and handling it.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may be another arrow depending on if we come up with some insights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a60a5d7f9_0_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7a60a5d7f9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a60a5d7f9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7a60a5d7f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c6f980f91_0_3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c6f980f91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a60a5d7f9_0_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7a60a5d7f9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Moderate Positively Correlated Features:</a:t>
            </a:r>
            <a:endParaRPr sz="10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0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projectCount vs evaluation: 0.349333</a:t>
            </a:r>
            <a:endParaRPr sz="10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B05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projectCount</a:t>
            </a:r>
            <a:r>
              <a:rPr lang="en" sz="10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vs averageMonthlyHours: 0.417211</a:t>
            </a:r>
            <a:endParaRPr sz="10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averageMonthlyHours vs evaluation: 0.339742</a:t>
            </a:r>
            <a:endParaRPr sz="10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0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There is a positive(+) correlation between projectCount, averageMonthlyHours, and evaluation. Which could mean that the employees who spent more</a:t>
            </a:r>
            <a:endParaRPr sz="10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hours and did more projects were evaluated highly.</a:t>
            </a:r>
            <a:endParaRPr sz="10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0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Moderate Negatively Correlated Feature:</a:t>
            </a:r>
            <a:endParaRPr sz="10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0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satisfaction vs left: -0.388375</a:t>
            </a:r>
            <a:endParaRPr sz="10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0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left and satisfaction are highly correlated. I'm assuming that people tend to leave a company more when they are less satisfied.</a:t>
            </a:r>
            <a:endParaRPr sz="10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7a70cc28a6_3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7a70cc28a6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5.png"/><Relationship Id="rId4" Type="http://schemas.openxmlformats.org/officeDocument/2006/relationships/image" Target="../media/image27.png"/><Relationship Id="rId5" Type="http://schemas.openxmlformats.org/officeDocument/2006/relationships/image" Target="../media/image2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2.png"/><Relationship Id="rId4" Type="http://schemas.openxmlformats.org/officeDocument/2006/relationships/image" Target="../media/image21.png"/><Relationship Id="rId5" Type="http://schemas.openxmlformats.org/officeDocument/2006/relationships/image" Target="../media/image2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4.png"/><Relationship Id="rId5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5014775" y="4095200"/>
            <a:ext cx="3952200" cy="76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Aishwarya Choudhary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Siddharth Naik</a:t>
            </a:r>
            <a:endParaRPr/>
          </a:p>
        </p:txBody>
      </p:sp>
      <p:pic>
        <p:nvPicPr>
          <p:cNvPr id="60" name="Google Shape;60;p13"/>
          <p:cNvPicPr preferRelativeResize="0"/>
          <p:nvPr/>
        </p:nvPicPr>
        <p:blipFill rotWithShape="1">
          <a:blip r:embed="rId3">
            <a:alphaModFix/>
          </a:blip>
          <a:srcRect b="0" l="46184" r="0" t="0"/>
          <a:stretch/>
        </p:blipFill>
        <p:spPr>
          <a:xfrm>
            <a:off x="0" y="0"/>
            <a:ext cx="914399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3"/>
          <p:cNvSpPr txBox="1"/>
          <p:nvPr/>
        </p:nvSpPr>
        <p:spPr>
          <a:xfrm>
            <a:off x="744150" y="428750"/>
            <a:ext cx="7254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Oswald"/>
                <a:ea typeface="Oswald"/>
                <a:cs typeface="Oswald"/>
                <a:sym typeface="Oswald"/>
              </a:rPr>
              <a:t>HR Analytics : Employee Attrition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6159300" y="3998750"/>
            <a:ext cx="3129900" cy="9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Average"/>
                <a:ea typeface="Average"/>
                <a:cs typeface="Average"/>
                <a:sym typeface="Average"/>
              </a:rPr>
              <a:t>Aishwarya Choudhary</a:t>
            </a:r>
            <a:endParaRPr b="1" sz="1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Average"/>
                <a:ea typeface="Average"/>
                <a:cs typeface="Average"/>
                <a:sym typeface="Average"/>
              </a:rPr>
              <a:t>Siddharth Naik</a:t>
            </a:r>
            <a:endParaRPr b="1" sz="18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1066300" y="4752625"/>
            <a:ext cx="7384500" cy="3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050">
                <a:highlight>
                  <a:schemeClr val="dk1"/>
                </a:highlight>
              </a:rPr>
              <a:t>"You don't build a business. You build people, and people build the business." - Zig Ziglar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265500" y="538925"/>
            <a:ext cx="4045200" cy="95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       </a:t>
            </a:r>
            <a:r>
              <a:rPr lang="en" sz="3000"/>
              <a:t>Salary vs Turnover</a:t>
            </a:r>
            <a:endParaRPr sz="3000"/>
          </a:p>
        </p:txBody>
      </p:sp>
      <p:sp>
        <p:nvSpPr>
          <p:cNvPr id="129" name="Google Shape;129;p22"/>
          <p:cNvSpPr txBox="1"/>
          <p:nvPr>
            <p:ph idx="1" type="subTitle"/>
          </p:nvPr>
        </p:nvSpPr>
        <p:spPr>
          <a:xfrm>
            <a:off x="265500" y="1581600"/>
            <a:ext cx="4045200" cy="26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Majority of employees who left either had a low or medium salary.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Barely any employees left with high salary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Employees with low to average salaries tend to leave the company.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0" name="Google Shape;13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4475" y="1304850"/>
            <a:ext cx="4399971" cy="278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/>
          <p:nvPr>
            <p:ph type="title"/>
          </p:nvPr>
        </p:nvSpPr>
        <p:spPr>
          <a:xfrm>
            <a:off x="305700" y="348050"/>
            <a:ext cx="4045200" cy="121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Department VS Turnover</a:t>
            </a:r>
            <a:endParaRPr sz="3000"/>
          </a:p>
        </p:txBody>
      </p:sp>
      <p:sp>
        <p:nvSpPr>
          <p:cNvPr id="136" name="Google Shape;136;p23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Highest turnover - Sales, support, technical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Lowest turnover - Management</a:t>
            </a:r>
            <a:endParaRPr/>
          </a:p>
        </p:txBody>
      </p:sp>
      <p:pic>
        <p:nvPicPr>
          <p:cNvPr id="137" name="Google Shape;13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3200" y="1257450"/>
            <a:ext cx="4358750" cy="312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265500" y="287650"/>
            <a:ext cx="4045200" cy="114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Turnover V.S. ProjectCount</a:t>
            </a:r>
            <a:endParaRPr sz="3000"/>
          </a:p>
        </p:txBody>
      </p:sp>
      <p:sp>
        <p:nvSpPr>
          <p:cNvPr id="143" name="Google Shape;143;p24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is an increase in employee turnover rate as project count increases.</a:t>
            </a:r>
            <a:endParaRPr/>
          </a:p>
        </p:txBody>
      </p:sp>
      <p:pic>
        <p:nvPicPr>
          <p:cNvPr id="144" name="Google Shape;14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6850" y="818850"/>
            <a:ext cx="4143850" cy="350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>
            <p:ph type="title"/>
          </p:nvPr>
        </p:nvSpPr>
        <p:spPr>
          <a:xfrm>
            <a:off x="305700" y="348050"/>
            <a:ext cx="4045200" cy="80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Turnover V.S. Evaluation</a:t>
            </a:r>
            <a:endParaRPr sz="3000"/>
          </a:p>
        </p:txBody>
      </p:sp>
      <p:sp>
        <p:nvSpPr>
          <p:cNvPr id="150" name="Google Shape;150;p25"/>
          <p:cNvSpPr txBox="1"/>
          <p:nvPr>
            <p:ph idx="1" type="subTitle"/>
          </p:nvPr>
        </p:nvSpPr>
        <p:spPr>
          <a:xfrm>
            <a:off x="305700" y="2192226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sweet spot for employees that stayed is within 0.6-0.8 evaluation.</a:t>
            </a:r>
            <a:endParaRPr/>
          </a:p>
        </p:txBody>
      </p:sp>
      <p:pic>
        <p:nvPicPr>
          <p:cNvPr id="151" name="Google Shape;15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1000" y="996325"/>
            <a:ext cx="4459500" cy="330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 txBox="1"/>
          <p:nvPr>
            <p:ph type="title"/>
          </p:nvPr>
        </p:nvSpPr>
        <p:spPr>
          <a:xfrm>
            <a:off x="305700" y="348050"/>
            <a:ext cx="4045200" cy="117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Turnover V.S. AverageMonthlyHours</a:t>
            </a:r>
            <a:endParaRPr sz="3000"/>
          </a:p>
        </p:txBody>
      </p:sp>
      <p:sp>
        <p:nvSpPr>
          <p:cNvPr id="157" name="Google Shape;157;p26"/>
          <p:cNvSpPr txBox="1"/>
          <p:nvPr>
            <p:ph idx="1" type="subTitle"/>
          </p:nvPr>
        </p:nvSpPr>
        <p:spPr>
          <a:xfrm>
            <a:off x="235375" y="2714626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Employees who left generally were underworked or overworked.</a:t>
            </a:r>
            <a:endParaRPr/>
          </a:p>
        </p:txBody>
      </p:sp>
      <p:pic>
        <p:nvPicPr>
          <p:cNvPr id="158" name="Google Shape;15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4100" y="1005450"/>
            <a:ext cx="4297375" cy="325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/>
          <p:nvPr>
            <p:ph type="title"/>
          </p:nvPr>
        </p:nvSpPr>
        <p:spPr>
          <a:xfrm>
            <a:off x="305700" y="348050"/>
            <a:ext cx="4045200" cy="106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Turnover V.S. Satisfaction</a:t>
            </a:r>
            <a:endParaRPr sz="3000"/>
          </a:p>
        </p:txBody>
      </p:sp>
      <p:sp>
        <p:nvSpPr>
          <p:cNvPr id="164" name="Google Shape;164;p27"/>
          <p:cNvSpPr txBox="1"/>
          <p:nvPr>
            <p:ph idx="1" type="subTitle"/>
          </p:nvPr>
        </p:nvSpPr>
        <p:spPr>
          <a:xfrm>
            <a:off x="305700" y="2784926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Employees who had really low </a:t>
            </a:r>
            <a:r>
              <a:rPr lang="en"/>
              <a:t>(0.15 or less) or low (0.3~0.5)</a:t>
            </a:r>
            <a:r>
              <a:rPr lang="en"/>
              <a:t>satisfaction levels left the company more.</a:t>
            </a:r>
            <a:endParaRPr/>
          </a:p>
        </p:txBody>
      </p:sp>
      <p:pic>
        <p:nvPicPr>
          <p:cNvPr id="165" name="Google Shape;16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2275" y="966125"/>
            <a:ext cx="4419601" cy="312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"/>
          <p:cNvSpPr txBox="1"/>
          <p:nvPr>
            <p:ph type="title"/>
          </p:nvPr>
        </p:nvSpPr>
        <p:spPr>
          <a:xfrm>
            <a:off x="305700" y="348050"/>
            <a:ext cx="4045200" cy="119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Turnover V.S. YearsAtCompany</a:t>
            </a:r>
            <a:endParaRPr sz="3000"/>
          </a:p>
        </p:txBody>
      </p:sp>
      <p:sp>
        <p:nvSpPr>
          <p:cNvPr id="171" name="Google Shape;171;p28"/>
          <p:cNvSpPr txBox="1"/>
          <p:nvPr>
            <p:ph idx="1" type="subTitle"/>
          </p:nvPr>
        </p:nvSpPr>
        <p:spPr>
          <a:xfrm>
            <a:off x="305700" y="2443376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Employees with 4 and 5 years should highly be looked into.</a:t>
            </a:r>
            <a:endParaRPr/>
          </a:p>
        </p:txBody>
      </p:sp>
      <p:pic>
        <p:nvPicPr>
          <p:cNvPr id="172" name="Google Shape;17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196375"/>
            <a:ext cx="4469299" cy="281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9"/>
          <p:cNvSpPr txBox="1"/>
          <p:nvPr>
            <p:ph type="title"/>
          </p:nvPr>
        </p:nvSpPr>
        <p:spPr>
          <a:xfrm>
            <a:off x="305700" y="348050"/>
            <a:ext cx="4045200" cy="124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ProjectCount VS AverageMonthlyHours</a:t>
            </a:r>
            <a:endParaRPr sz="3000"/>
          </a:p>
        </p:txBody>
      </p:sp>
      <p:sp>
        <p:nvSpPr>
          <p:cNvPr id="178" name="Google Shape;178;p29"/>
          <p:cNvSpPr txBox="1"/>
          <p:nvPr>
            <p:ph idx="1" type="subTitle"/>
          </p:nvPr>
        </p:nvSpPr>
        <p:spPr>
          <a:xfrm>
            <a:off x="265500" y="1808649"/>
            <a:ext cx="4045200" cy="23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Employees who did not have a turnover had consistent averageMonthlyHours, despite the increase in projects.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contrast, employees </a:t>
            </a:r>
            <a:r>
              <a:rPr b="1" lang="en"/>
              <a:t>who did have a turnover</a:t>
            </a:r>
            <a:r>
              <a:rPr lang="en"/>
              <a:t> had an increase in averageMonthlyHours with the increase in projects.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9" name="Google Shape;17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7800" y="946025"/>
            <a:ext cx="4163149" cy="313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0"/>
          <p:cNvSpPr txBox="1"/>
          <p:nvPr>
            <p:ph type="title"/>
          </p:nvPr>
        </p:nvSpPr>
        <p:spPr>
          <a:xfrm>
            <a:off x="305700" y="348050"/>
            <a:ext cx="4045200" cy="109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ProjectCount VS Employee Evaluation</a:t>
            </a:r>
            <a:endParaRPr sz="3000"/>
          </a:p>
        </p:txBody>
      </p:sp>
      <p:sp>
        <p:nvSpPr>
          <p:cNvPr id="185" name="Google Shape;185;p30"/>
          <p:cNvSpPr txBox="1"/>
          <p:nvPr>
            <p:ph idx="1" type="subTitle"/>
          </p:nvPr>
        </p:nvSpPr>
        <p:spPr>
          <a:xfrm>
            <a:off x="265500" y="1567525"/>
            <a:ext cx="4045200" cy="262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is an increase in evaluation for employees who did more projects within the turnover group.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Again for the non-turnover group, employees here had a consistent evaluation score despite the increase in project counts.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6" name="Google Shape;18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5100" y="1007800"/>
            <a:ext cx="4286375" cy="318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1"/>
          <p:cNvSpPr txBox="1"/>
          <p:nvPr>
            <p:ph type="title"/>
          </p:nvPr>
        </p:nvSpPr>
        <p:spPr>
          <a:xfrm>
            <a:off x="305700" y="348050"/>
            <a:ext cx="4045200" cy="98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Satisfaction V.S. Evaluation</a:t>
            </a:r>
            <a:endParaRPr sz="3000"/>
          </a:p>
        </p:txBody>
      </p:sp>
      <p:sp>
        <p:nvSpPr>
          <p:cNvPr id="192" name="Google Shape;192;p31"/>
          <p:cNvSpPr txBox="1"/>
          <p:nvPr>
            <p:ph idx="1" type="subTitle"/>
          </p:nvPr>
        </p:nvSpPr>
        <p:spPr>
          <a:xfrm>
            <a:off x="265500" y="1953300"/>
            <a:ext cx="4045200" cy="223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Hard-working and Sad Employee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Bad and Sad Employee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Hard-working and Happy Employee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3" name="Google Shape;19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6425" y="905700"/>
            <a:ext cx="4305150" cy="320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 : 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478750"/>
            <a:ext cx="8520600" cy="29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 </a:t>
            </a:r>
            <a:r>
              <a:rPr lang="en"/>
              <a:t>Employee turnover is a costly problem.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True cost of replacing an employee can be large.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Understanding WHY and WHEN employees are most likely to leave can lead to actions to improve employee retention.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2"/>
          <p:cNvSpPr txBox="1"/>
          <p:nvPr>
            <p:ph type="title"/>
          </p:nvPr>
        </p:nvSpPr>
        <p:spPr>
          <a:xfrm>
            <a:off x="645900" y="17107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LOGISTIC REGRESSION</a:t>
            </a:r>
            <a:endParaRPr sz="3000"/>
          </a:p>
        </p:txBody>
      </p:sp>
      <p:sp>
        <p:nvSpPr>
          <p:cNvPr id="199" name="Google Shape;199;p32"/>
          <p:cNvSpPr txBox="1"/>
          <p:nvPr/>
        </p:nvSpPr>
        <p:spPr>
          <a:xfrm>
            <a:off x="2274800" y="2571750"/>
            <a:ext cx="4710600" cy="6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Build a Model to Predict which employee is prone to leaving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3"/>
          <p:cNvSpPr txBox="1"/>
          <p:nvPr>
            <p:ph idx="1" type="subTitle"/>
          </p:nvPr>
        </p:nvSpPr>
        <p:spPr>
          <a:xfrm>
            <a:off x="285600" y="1195475"/>
            <a:ext cx="4045200" cy="36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"/>
              <a:t>he likelihood ratio chi-square of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3614.7946</a:t>
            </a:r>
            <a:r>
              <a:rPr lang="en"/>
              <a:t> with a </a:t>
            </a:r>
            <a:r>
              <a:rPr lang="en" u="sng"/>
              <a:t>p-value of 0.0001</a:t>
            </a:r>
            <a:r>
              <a:rPr lang="en"/>
              <a:t>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tells us that our model fits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significantly better than a null model.</a:t>
            </a:r>
            <a:endParaRPr/>
          </a:p>
        </p:txBody>
      </p:sp>
      <p:pic>
        <p:nvPicPr>
          <p:cNvPr id="205" name="Google Shape;20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5875" y="996250"/>
            <a:ext cx="3276600" cy="281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4"/>
          <p:cNvSpPr txBox="1"/>
          <p:nvPr/>
        </p:nvSpPr>
        <p:spPr>
          <a:xfrm>
            <a:off x="391800" y="241100"/>
            <a:ext cx="3646500" cy="6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Model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211" name="Google Shape;21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463" y="1058650"/>
            <a:ext cx="3875174" cy="3677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79225" y="112500"/>
            <a:ext cx="2971589" cy="305435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34"/>
          <p:cNvSpPr/>
          <p:nvPr/>
        </p:nvSpPr>
        <p:spPr>
          <a:xfrm>
            <a:off x="5441467" y="1340968"/>
            <a:ext cx="2909400" cy="155400"/>
          </a:xfrm>
          <a:prstGeom prst="rect">
            <a:avLst/>
          </a:prstGeom>
          <a:noFill/>
          <a:ln cap="flat" cmpd="sng" w="1905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34"/>
          <p:cNvSpPr txBox="1"/>
          <p:nvPr>
            <p:ph idx="1" type="subTitle"/>
          </p:nvPr>
        </p:nvSpPr>
        <p:spPr>
          <a:xfrm>
            <a:off x="4976075" y="3265075"/>
            <a:ext cx="3777900" cy="16044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Retention Plan :</a:t>
            </a:r>
            <a:endParaRPr b="1"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&gt; Employees who have </a:t>
            </a:r>
            <a:r>
              <a:rPr lang="en" sz="1400" u="sng">
                <a:solidFill>
                  <a:srgbClr val="FFFFFF"/>
                </a:solidFill>
              </a:rPr>
              <a:t>had a promotion in last 5 years</a:t>
            </a:r>
            <a:r>
              <a:rPr lang="en" sz="1400">
                <a:solidFill>
                  <a:srgbClr val="FFFFFF"/>
                </a:solidFill>
              </a:rPr>
              <a:t> have </a:t>
            </a:r>
            <a:r>
              <a:rPr b="1" lang="en" sz="1400">
                <a:solidFill>
                  <a:srgbClr val="FFFFFF"/>
                </a:solidFill>
              </a:rPr>
              <a:t>76% lower odds</a:t>
            </a:r>
            <a:r>
              <a:rPr lang="en" sz="1400">
                <a:solidFill>
                  <a:srgbClr val="FFFFFF"/>
                </a:solidFill>
              </a:rPr>
              <a:t> of leaving as compared to those who have not been promoted.</a:t>
            </a:r>
            <a:endParaRPr sz="1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5"/>
          <p:cNvSpPr txBox="1"/>
          <p:nvPr/>
        </p:nvSpPr>
        <p:spPr>
          <a:xfrm>
            <a:off x="165900" y="123225"/>
            <a:ext cx="3037200" cy="7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Model Accuracy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220" name="Google Shape;22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9500" y="593650"/>
            <a:ext cx="4157325" cy="3868175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35"/>
          <p:cNvSpPr txBox="1"/>
          <p:nvPr/>
        </p:nvSpPr>
        <p:spPr>
          <a:xfrm>
            <a:off x="717950" y="1371600"/>
            <a:ext cx="3343200" cy="7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Drawback : Low Sensitivity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6"/>
          <p:cNvSpPr txBox="1"/>
          <p:nvPr>
            <p:ph type="title"/>
          </p:nvPr>
        </p:nvSpPr>
        <p:spPr>
          <a:xfrm>
            <a:off x="645900" y="1889125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</a:t>
            </a:r>
            <a:endParaRPr/>
          </a:p>
        </p:txBody>
      </p:sp>
      <p:sp>
        <p:nvSpPr>
          <p:cNvPr id="227" name="Google Shape;227;p36"/>
          <p:cNvSpPr txBox="1"/>
          <p:nvPr/>
        </p:nvSpPr>
        <p:spPr>
          <a:xfrm>
            <a:off x="3038775" y="2833750"/>
            <a:ext cx="4710600" cy="6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Employee Turnover - Classification Model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Cost Complexity Curve - Employee Turnover</a:t>
            </a:r>
            <a:endParaRPr/>
          </a:p>
        </p:txBody>
      </p:sp>
      <p:pic>
        <p:nvPicPr>
          <p:cNvPr id="233" name="Google Shape;23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7025" y="1273275"/>
            <a:ext cx="6096000" cy="364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Tree Output - HPSPLIT Procedure</a:t>
            </a:r>
            <a:endParaRPr/>
          </a:p>
        </p:txBody>
      </p:sp>
      <p:pic>
        <p:nvPicPr>
          <p:cNvPr id="239" name="Google Shape;23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9575" y="1167425"/>
            <a:ext cx="4082724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7425" y="3308550"/>
            <a:ext cx="4444775" cy="163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47663" y="1170125"/>
            <a:ext cx="2544309" cy="198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Confusion Matrix &amp; ROC Curve</a:t>
            </a:r>
            <a:endParaRPr/>
          </a:p>
        </p:txBody>
      </p:sp>
      <p:pic>
        <p:nvPicPr>
          <p:cNvPr id="247" name="Google Shape;24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5675" y="1080750"/>
            <a:ext cx="2483425" cy="219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080750"/>
            <a:ext cx="3984850" cy="3545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3680352"/>
            <a:ext cx="4039275" cy="94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0"/>
          <p:cNvSpPr txBox="1"/>
          <p:nvPr>
            <p:ph type="title"/>
          </p:nvPr>
        </p:nvSpPr>
        <p:spPr>
          <a:xfrm>
            <a:off x="3376375" y="1999050"/>
            <a:ext cx="220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 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490250" y="526350"/>
            <a:ext cx="84009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/>
              <a:t>Project objective: </a:t>
            </a:r>
            <a:endParaRPr b="1" sz="4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Using SAS to study the characteristics of Employees that are more prone to leaving or turn-over.</a:t>
            </a:r>
            <a:endParaRPr sz="4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Flow</a:t>
            </a:r>
            <a:endParaRPr/>
          </a:p>
        </p:txBody>
      </p:sp>
      <p:sp>
        <p:nvSpPr>
          <p:cNvPr descr="Timeline background shape" id="80" name="Google Shape;80;p16"/>
          <p:cNvSpPr/>
          <p:nvPr/>
        </p:nvSpPr>
        <p:spPr>
          <a:xfrm>
            <a:off x="489153" y="1278700"/>
            <a:ext cx="2871900" cy="457500"/>
          </a:xfrm>
          <a:prstGeom prst="homePlate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DESCRIPTION</a:t>
            </a:r>
            <a:endParaRPr/>
          </a:p>
        </p:txBody>
      </p:sp>
      <p:sp>
        <p:nvSpPr>
          <p:cNvPr descr="Timeline background shape" id="81" name="Google Shape;81;p16"/>
          <p:cNvSpPr/>
          <p:nvPr/>
        </p:nvSpPr>
        <p:spPr>
          <a:xfrm>
            <a:off x="1627925" y="1905125"/>
            <a:ext cx="2547600" cy="4575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</a:t>
            </a:r>
            <a:endParaRPr/>
          </a:p>
        </p:txBody>
      </p:sp>
      <p:grpSp>
        <p:nvGrpSpPr>
          <p:cNvPr id="82" name="Google Shape;82;p16"/>
          <p:cNvGrpSpPr/>
          <p:nvPr/>
        </p:nvGrpSpPr>
        <p:grpSpPr>
          <a:xfrm>
            <a:off x="3554103" y="3123788"/>
            <a:ext cx="3432244" cy="441657"/>
            <a:chOff x="6448870" y="3733723"/>
            <a:chExt cx="2453355" cy="351302"/>
          </a:xfrm>
        </p:grpSpPr>
        <p:sp>
          <p:nvSpPr>
            <p:cNvPr id="83" name="Google Shape;83;p16"/>
            <p:cNvSpPr/>
            <p:nvPr/>
          </p:nvSpPr>
          <p:spPr>
            <a:xfrm>
              <a:off x="6448870" y="3733723"/>
              <a:ext cx="1768500" cy="351300"/>
            </a:xfrm>
            <a:prstGeom prst="homePlate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MODEL BUILDING</a:t>
              </a:r>
              <a:endParaRPr/>
            </a:p>
          </p:txBody>
        </p:sp>
        <p:sp>
          <p:nvSpPr>
            <p:cNvPr id="84" name="Google Shape;84;p16"/>
            <p:cNvSpPr/>
            <p:nvPr/>
          </p:nvSpPr>
          <p:spPr>
            <a:xfrm>
              <a:off x="8098525" y="3733725"/>
              <a:ext cx="346500" cy="351300"/>
            </a:xfrm>
            <a:prstGeom prst="chevron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6"/>
            <p:cNvSpPr/>
            <p:nvPr/>
          </p:nvSpPr>
          <p:spPr>
            <a:xfrm>
              <a:off x="8327125" y="3733725"/>
              <a:ext cx="346500" cy="351300"/>
            </a:xfrm>
            <a:prstGeom prst="chevron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6"/>
            <p:cNvSpPr/>
            <p:nvPr/>
          </p:nvSpPr>
          <p:spPr>
            <a:xfrm>
              <a:off x="8555725" y="3733725"/>
              <a:ext cx="346500" cy="351300"/>
            </a:xfrm>
            <a:prstGeom prst="chevron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7" name="Google Shape;87;p16"/>
          <p:cNvSpPr txBox="1"/>
          <p:nvPr>
            <p:ph idx="4294967295" type="body"/>
          </p:nvPr>
        </p:nvSpPr>
        <p:spPr>
          <a:xfrm>
            <a:off x="4100650" y="3637825"/>
            <a:ext cx="3432300" cy="100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Logistic regression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Decision Trees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descr="Timeline background shape" id="88" name="Google Shape;88;p16"/>
          <p:cNvSpPr/>
          <p:nvPr/>
        </p:nvSpPr>
        <p:spPr>
          <a:xfrm>
            <a:off x="2548928" y="2462725"/>
            <a:ext cx="2871900" cy="457500"/>
          </a:xfrm>
          <a:prstGeom prst="homePlate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DESCRIPTION</a:t>
            </a:r>
            <a:endParaRPr/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6911575" y="1489475"/>
            <a:ext cx="1920600" cy="29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Dimensions: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   14999 x 10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37975"/>
            <a:ext cx="6606775" cy="38153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</a:t>
            </a:r>
            <a:endParaRPr/>
          </a:p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311713" y="1098600"/>
            <a:ext cx="3524400" cy="40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Missing Values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No Missing values found</a:t>
            </a:r>
            <a:endParaRPr/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8988" y="1920200"/>
            <a:ext cx="2409825" cy="212407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3579025" y="1098600"/>
            <a:ext cx="5507700" cy="39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Outliers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L</a:t>
            </a:r>
            <a:r>
              <a:rPr lang="en"/>
              <a:t>ow kurtosis tend to have light tails, or lack of outliers</a:t>
            </a:r>
            <a:endParaRPr/>
          </a:p>
        </p:txBody>
      </p:sp>
      <p:pic>
        <p:nvPicPr>
          <p:cNvPr id="104" name="Google Shape;10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35050" y="1325150"/>
            <a:ext cx="2948125" cy="155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97875" y="3011100"/>
            <a:ext cx="3685350" cy="16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156900" y="116000"/>
            <a:ext cx="2650500" cy="65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</a:t>
            </a:r>
            <a:endParaRPr/>
          </a:p>
        </p:txBody>
      </p:sp>
      <p:pic>
        <p:nvPicPr>
          <p:cNvPr id="116" name="Google Shape;11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050" y="771500"/>
            <a:ext cx="5719750" cy="210225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0"/>
          <p:cNvSpPr txBox="1"/>
          <p:nvPr/>
        </p:nvSpPr>
        <p:spPr>
          <a:xfrm>
            <a:off x="535775" y="3032525"/>
            <a:ext cx="8400900" cy="19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400"/>
              <a:buFont typeface="Average"/>
              <a:buChar char="❏"/>
            </a:pPr>
            <a:r>
              <a:rPr lang="en">
                <a:solidFill>
                  <a:srgbClr val="6AA84F"/>
                </a:solidFill>
                <a:latin typeface="Average"/>
                <a:ea typeface="Average"/>
                <a:cs typeface="Average"/>
                <a:sym typeface="Average"/>
              </a:rPr>
              <a:t>Moderate Positively Correlated Features:</a:t>
            </a:r>
            <a:endParaRPr>
              <a:solidFill>
                <a:srgbClr val="6AA84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             projectCount vs evaluation: 0.349333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   projectCount vs averageMonthlyHours: 0.417211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   averageMonthlyHours vs evaluation: 0.339742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DD7E6B"/>
              </a:buClr>
              <a:buSzPts val="1400"/>
              <a:buFont typeface="Average"/>
              <a:buChar char="❏"/>
            </a:pPr>
            <a:r>
              <a:rPr lang="en">
                <a:solidFill>
                  <a:srgbClr val="DD7E6B"/>
                </a:solidFill>
                <a:latin typeface="Average"/>
                <a:ea typeface="Average"/>
                <a:cs typeface="Average"/>
                <a:sym typeface="Average"/>
              </a:rPr>
              <a:t>Moderate Negatively Correlated Feature:</a:t>
            </a:r>
            <a:endParaRPr>
              <a:solidFill>
                <a:srgbClr val="DD7E6B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   satisfaction vs left: -0.388375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18" name="Google Shape;118;p20"/>
          <p:cNvSpPr txBox="1"/>
          <p:nvPr/>
        </p:nvSpPr>
        <p:spPr>
          <a:xfrm>
            <a:off x="6462075" y="1455325"/>
            <a:ext cx="2363700" cy="12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verage"/>
              <a:buChar char="❏"/>
            </a:pPr>
            <a:r>
              <a:rPr lang="en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No case of Multicollinearity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GRAPHICAL </a:t>
            </a:r>
            <a:r>
              <a:rPr lang="en"/>
              <a:t>EXPLORATION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